
<file path=[Content_Types].xml><?xml version="1.0" encoding="utf-8"?>
<Types xmlns="http://schemas.openxmlformats.org/package/2006/content-types"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slides/slide100.xml" ContentType="application/vnd.openxmlformats-officedocument.presentationml.slide+xml"/>
  <Override PartName="/ppt/slides/slide101.xml" ContentType="application/vnd.openxmlformats-officedocument.presentationml.slide+xml"/>
  <Override PartName="/ppt/slides/slide102.xml" ContentType="application/vnd.openxmlformats-officedocument.presentationml.slide+xml"/>
  <Override PartName="/ppt/slides/slide103.xml" ContentType="application/vnd.openxmlformats-officedocument.presentationml.slide+xml"/>
  <Override PartName="/ppt/slides/slide104.xml" ContentType="application/vnd.openxmlformats-officedocument.presentationml.slide+xml"/>
  <Override PartName="/ppt/slides/slide105.xml" ContentType="application/vnd.openxmlformats-officedocument.presentationml.slide+xml"/>
  <Override PartName="/ppt/slides/slide106.xml" ContentType="application/vnd.openxmlformats-officedocument.presentationml.slide+xml"/>
  <Override PartName="/ppt/slides/slide107.xml" ContentType="application/vnd.openxmlformats-officedocument.presentationml.slide+xml"/>
  <Override PartName="/ppt/slides/slide108.xml" ContentType="application/vnd.openxmlformats-officedocument.presentationml.slide+xml"/>
  <Override PartName="/ppt/slides/slide109.xml" ContentType="application/vnd.openxmlformats-officedocument.presentationml.slide+xml"/>
  <Override PartName="/ppt/slides/slide110.xml" ContentType="application/vnd.openxmlformats-officedocument.presentationml.slide+xml"/>
  <Override PartName="/ppt/slides/slide111.xml" ContentType="application/vnd.openxmlformats-officedocument.presentationml.slide+xml"/>
  <Override PartName="/ppt/slides/slide112.xml" ContentType="application/vnd.openxmlformats-officedocument.presentationml.slide+xml"/>
  <Override PartName="/ppt/slides/slide113.xml" ContentType="application/vnd.openxmlformats-officedocument.presentationml.slide+xml"/>
  <Override PartName="/ppt/slides/slide114.xml" ContentType="application/vnd.openxmlformats-officedocument.presentationml.slide+xml"/>
  <Override PartName="/ppt/slides/slide115.xml" ContentType="application/vnd.openxmlformats-officedocument.presentationml.slide+xml"/>
  <Override PartName="/ppt/slides/slide116.xml" ContentType="application/vnd.openxmlformats-officedocument.presentationml.slide+xml"/>
  <Override PartName="/ppt/slides/slide117.xml" ContentType="application/vnd.openxmlformats-officedocument.presentationml.slide+xml"/>
  <Override PartName="/ppt/slides/slide118.xml" ContentType="application/vnd.openxmlformats-officedocument.presentationml.slide+xml"/>
  <Override PartName="/ppt/slides/slide119.xml" ContentType="application/vnd.openxmlformats-officedocument.presentationml.slide+xml"/>
  <Override PartName="/ppt/slides/slide120.xml" ContentType="application/vnd.openxmlformats-officedocument.presentationml.slide+xml"/>
  <Override PartName="/ppt/slides/slide121.xml" ContentType="application/vnd.openxmlformats-officedocument.presentationml.slide+xml"/>
  <Override PartName="/ppt/slides/slide122.xml" ContentType="application/vnd.openxmlformats-officedocument.presentationml.slide+xml"/>
  <Override PartName="/ppt/slides/slide123.xml" ContentType="application/vnd.openxmlformats-officedocument.presentationml.slide+xml"/>
  <Override PartName="/ppt/slides/slide124.xml" ContentType="application/vnd.openxmlformats-officedocument.presentationml.slide+xml"/>
  <Override PartName="/ppt/slides/slide125.xml" ContentType="application/vnd.openxmlformats-officedocument.presentationml.slide+xml"/>
  <Override PartName="/ppt/slides/slide126.xml" ContentType="application/vnd.openxmlformats-officedocument.presentationml.slide+xml"/>
  <Override PartName="/ppt/slides/slide127.xml" ContentType="application/vnd.openxmlformats-officedocument.presentationml.slide+xml"/>
  <Override PartName="/ppt/slides/slide128.xml" ContentType="application/vnd.openxmlformats-officedocument.presentationml.slide+xml"/>
  <Override PartName="/ppt/slides/slide129.xml" ContentType="application/vnd.openxmlformats-officedocument.presentationml.slide+xml"/>
  <Override PartName="/ppt/slides/slide130.xml" ContentType="application/vnd.openxmlformats-officedocument.presentationml.slide+xml"/>
  <Override PartName="/ppt/slides/slide131.xml" ContentType="application/vnd.openxmlformats-officedocument.presentationml.slide+xml"/>
  <Override PartName="/ppt/slides/slide132.xml" ContentType="application/vnd.openxmlformats-officedocument.presentationml.slide+xml"/>
  <Override PartName="/ppt/slides/slide133.xml" ContentType="application/vnd.openxmlformats-officedocument.presentationml.slide+xml"/>
  <Override PartName="/ppt/slides/slide134.xml" ContentType="application/vnd.openxmlformats-officedocument.presentationml.slide+xml"/>
  <Override PartName="/ppt/slides/slide135.xml" ContentType="application/vnd.openxmlformats-officedocument.presentationml.slide+xml"/>
  <Override PartName="/ppt/slides/slide136.xml" ContentType="application/vnd.openxmlformats-officedocument.presentationml.slide+xml"/>
  <Override PartName="/ppt/slides/slide137.xml" ContentType="application/vnd.openxmlformats-officedocument.presentationml.slide+xml"/>
  <Override PartName="/ppt/slides/slide138.xml" ContentType="application/vnd.openxmlformats-officedocument.presentationml.slide+xml"/>
  <Override PartName="/ppt/slides/slide139.xml" ContentType="application/vnd.openxmlformats-officedocument.presentationml.slide+xml"/>
  <Override PartName="/ppt/slides/slide140.xml" ContentType="application/vnd.openxmlformats-officedocument.presentationml.slide+xml"/>
  <Override PartName="/ppt/slides/slide141.xml" ContentType="application/vnd.openxmlformats-officedocument.presentationml.slide+xml"/>
  <Override PartName="/ppt/slides/slide142.xml" ContentType="application/vnd.openxmlformats-officedocument.presentationml.slide+xml"/>
  <Override PartName="/ppt/slides/slide143.xml" ContentType="application/vnd.openxmlformats-officedocument.presentationml.slide+xml"/>
  <Override PartName="/ppt/slides/slide144.xml" ContentType="application/vnd.openxmlformats-officedocument.presentationml.slide+xml"/>
  <Override PartName="/ppt/slides/slide145.xml" ContentType="application/vnd.openxmlformats-officedocument.presentationml.slide+xml"/>
  <Override PartName="/ppt/slides/slide146.xml" ContentType="application/vnd.openxmlformats-officedocument.presentationml.slide+xml"/>
  <Override PartName="/ppt/slides/slide147.xml" ContentType="application/vnd.openxmlformats-officedocument.presentationml.slide+xml"/>
  <Override PartName="/ppt/slides/slide148.xml" ContentType="application/vnd.openxmlformats-officedocument.presentationml.slide+xml"/>
  <Override PartName="/ppt/slides/slide149.xml" ContentType="application/vnd.openxmlformats-officedocument.presentationml.slide+xml"/>
  <Override PartName="/ppt/slides/slide150.xml" ContentType="application/vnd.openxmlformats-officedocument.presentationml.slide+xml"/>
  <Override PartName="/ppt/slides/slide151.xml" ContentType="application/vnd.openxmlformats-officedocument.presentationml.slide+xml"/>
  <Override PartName="/ppt/slides/slide152.xml" ContentType="application/vnd.openxmlformats-officedocument.presentationml.slide+xml"/>
  <Override PartName="/ppt/slides/slide153.xml" ContentType="application/vnd.openxmlformats-officedocument.presentationml.slide+xml"/>
  <Override PartName="/ppt/slides/slide154.xml" ContentType="application/vnd.openxmlformats-officedocument.presentationml.slide+xml"/>
  <Override PartName="/ppt/slides/slide155.xml" ContentType="application/vnd.openxmlformats-officedocument.presentationml.slide+xml"/>
  <Override PartName="/ppt/slides/slide156.xml" ContentType="application/vnd.openxmlformats-officedocument.presentationml.slide+xml"/>
  <Override PartName="/ppt/slides/slide157.xml" ContentType="application/vnd.openxmlformats-officedocument.presentationml.slide+xml"/>
  <Override PartName="/ppt/slides/slide158.xml" ContentType="application/vnd.openxmlformats-officedocument.presentationml.slide+xml"/>
  <Override PartName="/ppt/slides/slide159.xml" ContentType="application/vnd.openxmlformats-officedocument.presentationml.slide+xml"/>
  <Override PartName="/ppt/slides/slide160.xml" ContentType="application/vnd.openxmlformats-officedocument.presentationml.slide+xml"/>
  <Override PartName="/ppt/slides/slide161.xml" ContentType="application/vnd.openxmlformats-officedocument.presentationml.slide+xml"/>
  <Override PartName="/ppt/slides/slide162.xml" ContentType="application/vnd.openxmlformats-officedocument.presentationml.slide+xml"/>
  <Override PartName="/ppt/slides/slide163.xml" ContentType="application/vnd.openxmlformats-officedocument.presentationml.slide+xml"/>
  <Override PartName="/ppt/slides/slide164.xml" ContentType="application/vnd.openxmlformats-officedocument.presentationml.slide+xml"/>
  <Override PartName="/ppt/slides/slide165.xml" ContentType="application/vnd.openxmlformats-officedocument.presentationml.slide+xml"/>
  <Override PartName="/ppt/slides/slide166.xml" ContentType="application/vnd.openxmlformats-officedocument.presentationml.slide+xml"/>
  <Override PartName="/ppt/slides/slide167.xml" ContentType="application/vnd.openxmlformats-officedocument.presentationml.slide+xml"/>
  <Override PartName="/ppt/slides/slide168.xml" ContentType="application/vnd.openxmlformats-officedocument.presentationml.slide+xml"/>
  <Override PartName="/ppt/slides/slide169.xml" ContentType="application/vnd.openxmlformats-officedocument.presentationml.slide+xml"/>
  <Override PartName="/ppt/slides/slide170.xml" ContentType="application/vnd.openxmlformats-officedocument.presentationml.slide+xml"/>
  <Override PartName="/ppt/slides/slide171.xml" ContentType="application/vnd.openxmlformats-officedocument.presentationml.slide+xml"/>
  <Override PartName="/ppt/slides/slide172.xml" ContentType="application/vnd.openxmlformats-officedocument.presentationml.slide+xml"/>
  <Override PartName="/ppt/slides/slide173.xml" ContentType="application/vnd.openxmlformats-officedocument.presentationml.slide+xml"/>
  <Override PartName="/ppt/slides/slide174.xml" ContentType="application/vnd.openxmlformats-officedocument.presentationml.slide+xml"/>
  <Override PartName="/ppt/slides/slide175.xml" ContentType="application/vnd.openxmlformats-officedocument.presentationml.slide+xml"/>
  <Override PartName="/ppt/slides/slide176.xml" ContentType="application/vnd.openxmlformats-officedocument.presentationml.slide+xml"/>
  <Override PartName="/ppt/slides/slide177.xml" ContentType="application/vnd.openxmlformats-officedocument.presentationml.slide+xml"/>
  <Override PartName="/ppt/slides/slide178.xml" ContentType="application/vnd.openxmlformats-officedocument.presentationml.slide+xml"/>
  <Override PartName="/ppt/slides/slide179.xml" ContentType="application/vnd.openxmlformats-officedocument.presentationml.slide+xml"/>
  <Override PartName="/ppt/slides/slide180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notesMasterIdLst>
    <p:notesMasterId r:id="rId182"/>
  </p:notesMasterIdLst>
  <p:sldIdLst>
    <p:sldId id="394" r:id="rId2"/>
    <p:sldId id="391" r:id="rId3"/>
    <p:sldId id="419" r:id="rId4"/>
    <p:sldId id="396" r:id="rId5"/>
    <p:sldId id="420" r:id="rId6"/>
    <p:sldId id="598" r:id="rId7"/>
    <p:sldId id="421" r:id="rId8"/>
    <p:sldId id="599" r:id="rId9"/>
    <p:sldId id="600" r:id="rId10"/>
    <p:sldId id="601" r:id="rId11"/>
    <p:sldId id="602" r:id="rId12"/>
    <p:sldId id="431" r:id="rId13"/>
    <p:sldId id="603" r:id="rId14"/>
    <p:sldId id="604" r:id="rId15"/>
    <p:sldId id="605" r:id="rId16"/>
    <p:sldId id="606" r:id="rId17"/>
    <p:sldId id="435" r:id="rId18"/>
    <p:sldId id="436" r:id="rId19"/>
    <p:sldId id="437" r:id="rId20"/>
    <p:sldId id="438" r:id="rId21"/>
    <p:sldId id="439" r:id="rId22"/>
    <p:sldId id="440" r:id="rId23"/>
    <p:sldId id="441" r:id="rId24"/>
    <p:sldId id="442" r:id="rId25"/>
    <p:sldId id="443" r:id="rId26"/>
    <p:sldId id="445" r:id="rId27"/>
    <p:sldId id="446" r:id="rId28"/>
    <p:sldId id="447" r:id="rId29"/>
    <p:sldId id="444" r:id="rId30"/>
    <p:sldId id="448" r:id="rId31"/>
    <p:sldId id="449" r:id="rId32"/>
    <p:sldId id="452" r:id="rId33"/>
    <p:sldId id="451" r:id="rId34"/>
    <p:sldId id="453" r:id="rId35"/>
    <p:sldId id="454" r:id="rId36"/>
    <p:sldId id="455" r:id="rId37"/>
    <p:sldId id="456" r:id="rId38"/>
    <p:sldId id="457" r:id="rId39"/>
    <p:sldId id="458" r:id="rId40"/>
    <p:sldId id="459" r:id="rId41"/>
    <p:sldId id="460" r:id="rId42"/>
    <p:sldId id="461" r:id="rId43"/>
    <p:sldId id="462" r:id="rId44"/>
    <p:sldId id="463" r:id="rId45"/>
    <p:sldId id="464" r:id="rId46"/>
    <p:sldId id="465" r:id="rId47"/>
    <p:sldId id="466" r:id="rId48"/>
    <p:sldId id="467" r:id="rId49"/>
    <p:sldId id="469" r:id="rId50"/>
    <p:sldId id="470" r:id="rId51"/>
    <p:sldId id="471" r:id="rId52"/>
    <p:sldId id="473" r:id="rId53"/>
    <p:sldId id="472" r:id="rId54"/>
    <p:sldId id="474" r:id="rId55"/>
    <p:sldId id="475" r:id="rId56"/>
    <p:sldId id="476" r:id="rId57"/>
    <p:sldId id="477" r:id="rId58"/>
    <p:sldId id="478" r:id="rId59"/>
    <p:sldId id="479" r:id="rId60"/>
    <p:sldId id="480" r:id="rId61"/>
    <p:sldId id="481" r:id="rId62"/>
    <p:sldId id="482" r:id="rId63"/>
    <p:sldId id="483" r:id="rId64"/>
    <p:sldId id="484" r:id="rId65"/>
    <p:sldId id="485" r:id="rId66"/>
    <p:sldId id="486" r:id="rId67"/>
    <p:sldId id="487" r:id="rId68"/>
    <p:sldId id="488" r:id="rId69"/>
    <p:sldId id="489" r:id="rId70"/>
    <p:sldId id="490" r:id="rId71"/>
    <p:sldId id="491" r:id="rId72"/>
    <p:sldId id="492" r:id="rId73"/>
    <p:sldId id="493" r:id="rId74"/>
    <p:sldId id="494" r:id="rId75"/>
    <p:sldId id="495" r:id="rId76"/>
    <p:sldId id="496" r:id="rId77"/>
    <p:sldId id="497" r:id="rId78"/>
    <p:sldId id="498" r:id="rId79"/>
    <p:sldId id="499" r:id="rId80"/>
    <p:sldId id="500" r:id="rId81"/>
    <p:sldId id="501" r:id="rId82"/>
    <p:sldId id="502" r:id="rId83"/>
    <p:sldId id="503" r:id="rId84"/>
    <p:sldId id="504" r:id="rId85"/>
    <p:sldId id="505" r:id="rId86"/>
    <p:sldId id="506" r:id="rId87"/>
    <p:sldId id="507" r:id="rId88"/>
    <p:sldId id="508" r:id="rId89"/>
    <p:sldId id="509" r:id="rId90"/>
    <p:sldId id="432" r:id="rId91"/>
    <p:sldId id="433" r:id="rId92"/>
    <p:sldId id="434" r:id="rId93"/>
    <p:sldId id="510" r:id="rId94"/>
    <p:sldId id="511" r:id="rId95"/>
    <p:sldId id="512" r:id="rId96"/>
    <p:sldId id="513" r:id="rId97"/>
    <p:sldId id="514" r:id="rId98"/>
    <p:sldId id="515" r:id="rId99"/>
    <p:sldId id="516" r:id="rId100"/>
    <p:sldId id="517" r:id="rId101"/>
    <p:sldId id="518" r:id="rId102"/>
    <p:sldId id="519" r:id="rId103"/>
    <p:sldId id="520" r:id="rId104"/>
    <p:sldId id="521" r:id="rId105"/>
    <p:sldId id="522" r:id="rId106"/>
    <p:sldId id="523" r:id="rId107"/>
    <p:sldId id="524" r:id="rId108"/>
    <p:sldId id="525" r:id="rId109"/>
    <p:sldId id="526" r:id="rId110"/>
    <p:sldId id="527" r:id="rId111"/>
    <p:sldId id="528" r:id="rId112"/>
    <p:sldId id="529" r:id="rId113"/>
    <p:sldId id="530" r:id="rId114"/>
    <p:sldId id="531" r:id="rId115"/>
    <p:sldId id="532" r:id="rId116"/>
    <p:sldId id="533" r:id="rId117"/>
    <p:sldId id="534" r:id="rId118"/>
    <p:sldId id="535" r:id="rId119"/>
    <p:sldId id="536" r:id="rId120"/>
    <p:sldId id="537" r:id="rId121"/>
    <p:sldId id="538" r:id="rId122"/>
    <p:sldId id="539" r:id="rId123"/>
    <p:sldId id="540" r:id="rId124"/>
    <p:sldId id="541" r:id="rId125"/>
    <p:sldId id="542" r:id="rId126"/>
    <p:sldId id="543" r:id="rId127"/>
    <p:sldId id="544" r:id="rId128"/>
    <p:sldId id="545" r:id="rId129"/>
    <p:sldId id="546" r:id="rId130"/>
    <p:sldId id="547" r:id="rId131"/>
    <p:sldId id="548" r:id="rId132"/>
    <p:sldId id="549" r:id="rId133"/>
    <p:sldId id="550" r:id="rId134"/>
    <p:sldId id="551" r:id="rId135"/>
    <p:sldId id="552" r:id="rId136"/>
    <p:sldId id="553" r:id="rId137"/>
    <p:sldId id="554" r:id="rId138"/>
    <p:sldId id="555" r:id="rId139"/>
    <p:sldId id="556" r:id="rId140"/>
    <p:sldId id="557" r:id="rId141"/>
    <p:sldId id="558" r:id="rId142"/>
    <p:sldId id="559" r:id="rId143"/>
    <p:sldId id="560" r:id="rId144"/>
    <p:sldId id="561" r:id="rId145"/>
    <p:sldId id="562" r:id="rId146"/>
    <p:sldId id="563" r:id="rId147"/>
    <p:sldId id="564" r:id="rId148"/>
    <p:sldId id="565" r:id="rId149"/>
    <p:sldId id="566" r:id="rId150"/>
    <p:sldId id="567" r:id="rId151"/>
    <p:sldId id="568" r:id="rId152"/>
    <p:sldId id="569" r:id="rId153"/>
    <p:sldId id="570" r:id="rId154"/>
    <p:sldId id="571" r:id="rId155"/>
    <p:sldId id="572" r:id="rId156"/>
    <p:sldId id="573" r:id="rId157"/>
    <p:sldId id="574" r:id="rId158"/>
    <p:sldId id="575" r:id="rId159"/>
    <p:sldId id="576" r:id="rId160"/>
    <p:sldId id="577" r:id="rId161"/>
    <p:sldId id="578" r:id="rId162"/>
    <p:sldId id="579" r:id="rId163"/>
    <p:sldId id="580" r:id="rId164"/>
    <p:sldId id="581" r:id="rId165"/>
    <p:sldId id="582" r:id="rId166"/>
    <p:sldId id="583" r:id="rId167"/>
    <p:sldId id="584" r:id="rId168"/>
    <p:sldId id="585" r:id="rId169"/>
    <p:sldId id="586" r:id="rId170"/>
    <p:sldId id="587" r:id="rId171"/>
    <p:sldId id="588" r:id="rId172"/>
    <p:sldId id="589" r:id="rId173"/>
    <p:sldId id="590" r:id="rId174"/>
    <p:sldId id="591" r:id="rId175"/>
    <p:sldId id="592" r:id="rId176"/>
    <p:sldId id="593" r:id="rId177"/>
    <p:sldId id="594" r:id="rId178"/>
    <p:sldId id="595" r:id="rId179"/>
    <p:sldId id="596" r:id="rId180"/>
    <p:sldId id="597" r:id="rId181"/>
  </p:sldIdLst>
  <p:sldSz cx="9144000" cy="6858000" type="screen4x3"/>
  <p:notesSz cx="6761163" cy="9942513"/>
  <p:defaultTextStyle>
    <a:defPPr>
      <a:defRPr lang="en-US"/>
    </a:defPPr>
    <a:lvl1pPr algn="l" rtl="0" fontAlgn="base">
      <a:spcBef>
        <a:spcPct val="0"/>
      </a:spcBef>
      <a:spcAft>
        <a:spcPct val="0"/>
      </a:spcAft>
      <a:defRPr sz="2800" kern="1200">
        <a:solidFill>
          <a:schemeClr val="tx1"/>
        </a:solidFill>
        <a:latin typeface="Arial" panose="020B0604020202020204" pitchFamily="34" charset="0"/>
        <a:ea typeface="+mn-ea"/>
        <a:cs typeface="Arial" panose="020B0604020202020204" pitchFamily="34" charset="0"/>
      </a:defRPr>
    </a:lvl1pPr>
    <a:lvl2pPr marL="457200" algn="l" rtl="0" fontAlgn="base">
      <a:spcBef>
        <a:spcPct val="0"/>
      </a:spcBef>
      <a:spcAft>
        <a:spcPct val="0"/>
      </a:spcAft>
      <a:defRPr sz="2800" kern="1200">
        <a:solidFill>
          <a:schemeClr val="tx1"/>
        </a:solidFill>
        <a:latin typeface="Arial" panose="020B0604020202020204" pitchFamily="34" charset="0"/>
        <a:ea typeface="+mn-ea"/>
        <a:cs typeface="Arial" panose="020B0604020202020204" pitchFamily="34" charset="0"/>
      </a:defRPr>
    </a:lvl2pPr>
    <a:lvl3pPr marL="914400" algn="l" rtl="0" fontAlgn="base">
      <a:spcBef>
        <a:spcPct val="0"/>
      </a:spcBef>
      <a:spcAft>
        <a:spcPct val="0"/>
      </a:spcAft>
      <a:defRPr sz="2800" kern="1200">
        <a:solidFill>
          <a:schemeClr val="tx1"/>
        </a:solidFill>
        <a:latin typeface="Arial" panose="020B0604020202020204" pitchFamily="34" charset="0"/>
        <a:ea typeface="+mn-ea"/>
        <a:cs typeface="Arial" panose="020B0604020202020204" pitchFamily="34" charset="0"/>
      </a:defRPr>
    </a:lvl3pPr>
    <a:lvl4pPr marL="1371600" algn="l" rtl="0" fontAlgn="base">
      <a:spcBef>
        <a:spcPct val="0"/>
      </a:spcBef>
      <a:spcAft>
        <a:spcPct val="0"/>
      </a:spcAft>
      <a:defRPr sz="2800" kern="1200">
        <a:solidFill>
          <a:schemeClr val="tx1"/>
        </a:solidFill>
        <a:latin typeface="Arial" panose="020B0604020202020204" pitchFamily="34" charset="0"/>
        <a:ea typeface="+mn-ea"/>
        <a:cs typeface="Arial" panose="020B0604020202020204" pitchFamily="34" charset="0"/>
      </a:defRPr>
    </a:lvl4pPr>
    <a:lvl5pPr marL="1828800" algn="l" rtl="0" fontAlgn="base">
      <a:spcBef>
        <a:spcPct val="0"/>
      </a:spcBef>
      <a:spcAft>
        <a:spcPct val="0"/>
      </a:spcAft>
      <a:defRPr sz="2800" kern="1200">
        <a:solidFill>
          <a:schemeClr val="tx1"/>
        </a:solidFill>
        <a:latin typeface="Arial" panose="020B0604020202020204" pitchFamily="34" charset="0"/>
        <a:ea typeface="+mn-ea"/>
        <a:cs typeface="Arial" panose="020B0604020202020204" pitchFamily="34" charset="0"/>
      </a:defRPr>
    </a:lvl5pPr>
    <a:lvl6pPr marL="2286000" algn="l" defTabSz="914400" rtl="0" eaLnBrk="1" latinLnBrk="0" hangingPunct="1">
      <a:defRPr sz="2800" kern="1200">
        <a:solidFill>
          <a:schemeClr val="tx1"/>
        </a:solidFill>
        <a:latin typeface="Arial" panose="020B0604020202020204" pitchFamily="34" charset="0"/>
        <a:ea typeface="+mn-ea"/>
        <a:cs typeface="Arial" panose="020B0604020202020204" pitchFamily="34" charset="0"/>
      </a:defRPr>
    </a:lvl6pPr>
    <a:lvl7pPr marL="2743200" algn="l" defTabSz="914400" rtl="0" eaLnBrk="1" latinLnBrk="0" hangingPunct="1">
      <a:defRPr sz="2800" kern="1200">
        <a:solidFill>
          <a:schemeClr val="tx1"/>
        </a:solidFill>
        <a:latin typeface="Arial" panose="020B0604020202020204" pitchFamily="34" charset="0"/>
        <a:ea typeface="+mn-ea"/>
        <a:cs typeface="Arial" panose="020B0604020202020204" pitchFamily="34" charset="0"/>
      </a:defRPr>
    </a:lvl7pPr>
    <a:lvl8pPr marL="3200400" algn="l" defTabSz="914400" rtl="0" eaLnBrk="1" latinLnBrk="0" hangingPunct="1">
      <a:defRPr sz="2800" kern="1200">
        <a:solidFill>
          <a:schemeClr val="tx1"/>
        </a:solidFill>
        <a:latin typeface="Arial" panose="020B0604020202020204" pitchFamily="34" charset="0"/>
        <a:ea typeface="+mn-ea"/>
        <a:cs typeface="Arial" panose="020B0604020202020204" pitchFamily="34" charset="0"/>
      </a:defRPr>
    </a:lvl8pPr>
    <a:lvl9pPr marL="3657600" algn="l" defTabSz="914400" rtl="0" eaLnBrk="1" latinLnBrk="0" hangingPunct="1">
      <a:defRPr sz="2800" kern="1200">
        <a:solidFill>
          <a:schemeClr val="tx1"/>
        </a:solidFill>
        <a:latin typeface="Arial" panose="020B0604020202020204" pitchFamily="34" charset="0"/>
        <a:ea typeface="+mn-ea"/>
        <a:cs typeface="Arial" panose="020B0604020202020204" pitchFamily="34" charset="0"/>
      </a:defRPr>
    </a:lvl9pPr>
  </p:defaultTextStyle>
  <p:extLst>
    <p:ext uri="{EFAFB233-063F-42B5-8137-9DF3F51BA10A}">
      <p15:sldGuideLst xmlns:p15="http://schemas.microsoft.com/office/powerpoint/2012/main">
        <p15:guide id="1" orient="horz" pos="2251">
          <p15:clr>
            <a:srgbClr val="A4A3A4"/>
          </p15:clr>
        </p15:guide>
        <p15:guide id="2" pos="288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0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073A0DAA-6AF3-43AB-8588-CEC1D06C72B9}" styleName="Medium Style 2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dk1">
              <a:tint val="20000"/>
            </a:schemeClr>
          </a:solidFill>
        </a:fill>
      </a:tcStyle>
    </a:wholeTbl>
    <a:band1H>
      <a:tcStyle>
        <a:tcBdr/>
        <a:fill>
          <a:solidFill>
            <a:schemeClr val="dk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dk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dk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dk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dk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dk1"/>
          </a:solidFill>
        </a:fill>
      </a:tcStyle>
    </a:firstRow>
  </a:tblStyle>
  <a:tblStyle styleId="{5940675A-B579-460E-94D1-54222C63F5DA}" styleName="No Style, Table Grid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tx1"/>
              </a:solidFill>
            </a:ln>
          </a:left>
          <a:right>
            <a:ln w="12700" cmpd="sng">
              <a:solidFill>
                <a:schemeClr val="tx1"/>
              </a:solidFill>
            </a:ln>
          </a:right>
          <a:top>
            <a:ln w="12700" cmpd="sng">
              <a:solidFill>
                <a:schemeClr val="tx1"/>
              </a:solidFill>
            </a:ln>
          </a:top>
          <a:bottom>
            <a:ln w="12700" cmpd="sng">
              <a:solidFill>
                <a:schemeClr val="tx1"/>
              </a:solidFill>
            </a:ln>
          </a:bottom>
          <a:insideH>
            <a:ln w="12700" cmpd="sng">
              <a:solidFill>
                <a:schemeClr val="tx1"/>
              </a:solidFill>
            </a:ln>
          </a:insideH>
          <a:insideV>
            <a:ln w="12700" cmpd="sng">
              <a:solidFill>
                <a:schemeClr val="tx1"/>
              </a:solidFill>
            </a:ln>
          </a:insideV>
        </a:tcBdr>
        <a:fill>
          <a:noFill/>
        </a:fill>
      </a:tcStyle>
    </a:wholeTb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2245" autoAdjust="0"/>
    <p:restoredTop sz="93662" autoAdjust="0"/>
  </p:normalViewPr>
  <p:slideViewPr>
    <p:cSldViewPr showGuides="1">
      <p:cViewPr varScale="1">
        <p:scale>
          <a:sx n="65" d="100"/>
          <a:sy n="65" d="100"/>
        </p:scale>
        <p:origin x="1590" y="72"/>
      </p:cViewPr>
      <p:guideLst>
        <p:guide orient="horz" pos="2251"/>
        <p:guide pos="2880"/>
      </p:guideLst>
    </p:cSldViewPr>
  </p:slideViewPr>
  <p:outlineViewPr>
    <p:cViewPr>
      <p:scale>
        <a:sx n="33" d="100"/>
        <a:sy n="33" d="100"/>
      </p:scale>
      <p:origin x="0" y="0"/>
    </p:cViewPr>
  </p:outlineViewPr>
  <p:notesTextViewPr>
    <p:cViewPr>
      <p:scale>
        <a:sx n="100" d="100"/>
        <a:sy n="100" d="100"/>
      </p:scale>
      <p:origin x="0" y="0"/>
    </p:cViewPr>
  </p:notesTextViewPr>
  <p:sorterViewPr>
    <p:cViewPr>
      <p:scale>
        <a:sx n="66" d="100"/>
        <a:sy n="66" d="100"/>
      </p:scale>
      <p:origin x="0" y="0"/>
    </p:cViewPr>
  </p:sorterViewPr>
  <p:gridSpacing cx="72008" cy="72008"/>
</p:viewPr>
</file>

<file path=ppt/_rels/presentation.xml.rels><?xml version="1.0" encoding="UTF-8" standalone="yes"?>
<Relationships xmlns="http://schemas.openxmlformats.org/package/2006/relationships"><Relationship Id="rId117" Type="http://schemas.openxmlformats.org/officeDocument/2006/relationships/slide" Target="slides/slide116.xml"/><Relationship Id="rId21" Type="http://schemas.openxmlformats.org/officeDocument/2006/relationships/slide" Target="slides/slide20.xml"/><Relationship Id="rId42" Type="http://schemas.openxmlformats.org/officeDocument/2006/relationships/slide" Target="slides/slide41.xml"/><Relationship Id="rId63" Type="http://schemas.openxmlformats.org/officeDocument/2006/relationships/slide" Target="slides/slide62.xml"/><Relationship Id="rId84" Type="http://schemas.openxmlformats.org/officeDocument/2006/relationships/slide" Target="slides/slide83.xml"/><Relationship Id="rId138" Type="http://schemas.openxmlformats.org/officeDocument/2006/relationships/slide" Target="slides/slide137.xml"/><Relationship Id="rId159" Type="http://schemas.openxmlformats.org/officeDocument/2006/relationships/slide" Target="slides/slide158.xml"/><Relationship Id="rId170" Type="http://schemas.openxmlformats.org/officeDocument/2006/relationships/slide" Target="slides/slide169.xml"/><Relationship Id="rId107" Type="http://schemas.openxmlformats.org/officeDocument/2006/relationships/slide" Target="slides/slide106.xml"/><Relationship Id="rId11" Type="http://schemas.openxmlformats.org/officeDocument/2006/relationships/slide" Target="slides/slide10.xml"/><Relationship Id="rId32" Type="http://schemas.openxmlformats.org/officeDocument/2006/relationships/slide" Target="slides/slide31.xml"/><Relationship Id="rId53" Type="http://schemas.openxmlformats.org/officeDocument/2006/relationships/slide" Target="slides/slide52.xml"/><Relationship Id="rId74" Type="http://schemas.openxmlformats.org/officeDocument/2006/relationships/slide" Target="slides/slide73.xml"/><Relationship Id="rId128" Type="http://schemas.openxmlformats.org/officeDocument/2006/relationships/slide" Target="slides/slide127.xml"/><Relationship Id="rId149" Type="http://schemas.openxmlformats.org/officeDocument/2006/relationships/slide" Target="slides/slide148.xml"/><Relationship Id="rId5" Type="http://schemas.openxmlformats.org/officeDocument/2006/relationships/slide" Target="slides/slide4.xml"/><Relationship Id="rId95" Type="http://schemas.openxmlformats.org/officeDocument/2006/relationships/slide" Target="slides/slide94.xml"/><Relationship Id="rId160" Type="http://schemas.openxmlformats.org/officeDocument/2006/relationships/slide" Target="slides/slide159.xml"/><Relationship Id="rId181" Type="http://schemas.openxmlformats.org/officeDocument/2006/relationships/slide" Target="slides/slide180.xml"/><Relationship Id="rId22" Type="http://schemas.openxmlformats.org/officeDocument/2006/relationships/slide" Target="slides/slide21.xml"/><Relationship Id="rId43" Type="http://schemas.openxmlformats.org/officeDocument/2006/relationships/slide" Target="slides/slide42.xml"/><Relationship Id="rId64" Type="http://schemas.openxmlformats.org/officeDocument/2006/relationships/slide" Target="slides/slide63.xml"/><Relationship Id="rId118" Type="http://schemas.openxmlformats.org/officeDocument/2006/relationships/slide" Target="slides/slide117.xml"/><Relationship Id="rId139" Type="http://schemas.openxmlformats.org/officeDocument/2006/relationships/slide" Target="slides/slide138.xml"/><Relationship Id="rId85" Type="http://schemas.openxmlformats.org/officeDocument/2006/relationships/slide" Target="slides/slide84.xml"/><Relationship Id="rId150" Type="http://schemas.openxmlformats.org/officeDocument/2006/relationships/slide" Target="slides/slide149.xml"/><Relationship Id="rId171" Type="http://schemas.openxmlformats.org/officeDocument/2006/relationships/slide" Target="slides/slide170.xml"/><Relationship Id="rId12" Type="http://schemas.openxmlformats.org/officeDocument/2006/relationships/slide" Target="slides/slide11.xml"/><Relationship Id="rId33" Type="http://schemas.openxmlformats.org/officeDocument/2006/relationships/slide" Target="slides/slide32.xml"/><Relationship Id="rId108" Type="http://schemas.openxmlformats.org/officeDocument/2006/relationships/slide" Target="slides/slide107.xml"/><Relationship Id="rId129" Type="http://schemas.openxmlformats.org/officeDocument/2006/relationships/slide" Target="slides/slide128.xml"/><Relationship Id="rId54" Type="http://schemas.openxmlformats.org/officeDocument/2006/relationships/slide" Target="slides/slide53.xml"/><Relationship Id="rId75" Type="http://schemas.openxmlformats.org/officeDocument/2006/relationships/slide" Target="slides/slide74.xml"/><Relationship Id="rId96" Type="http://schemas.openxmlformats.org/officeDocument/2006/relationships/slide" Target="slides/slide95.xml"/><Relationship Id="rId140" Type="http://schemas.openxmlformats.org/officeDocument/2006/relationships/slide" Target="slides/slide139.xml"/><Relationship Id="rId161" Type="http://schemas.openxmlformats.org/officeDocument/2006/relationships/slide" Target="slides/slide160.xml"/><Relationship Id="rId182" Type="http://schemas.openxmlformats.org/officeDocument/2006/relationships/notesMaster" Target="notesMasters/notesMaster1.xml"/><Relationship Id="rId6" Type="http://schemas.openxmlformats.org/officeDocument/2006/relationships/slide" Target="slides/slide5.xml"/><Relationship Id="rId23" Type="http://schemas.openxmlformats.org/officeDocument/2006/relationships/slide" Target="slides/slide22.xml"/><Relationship Id="rId119" Type="http://schemas.openxmlformats.org/officeDocument/2006/relationships/slide" Target="slides/slide118.xml"/><Relationship Id="rId44" Type="http://schemas.openxmlformats.org/officeDocument/2006/relationships/slide" Target="slides/slide43.xml"/><Relationship Id="rId65" Type="http://schemas.openxmlformats.org/officeDocument/2006/relationships/slide" Target="slides/slide64.xml"/><Relationship Id="rId86" Type="http://schemas.openxmlformats.org/officeDocument/2006/relationships/slide" Target="slides/slide85.xml"/><Relationship Id="rId130" Type="http://schemas.openxmlformats.org/officeDocument/2006/relationships/slide" Target="slides/slide129.xml"/><Relationship Id="rId151" Type="http://schemas.openxmlformats.org/officeDocument/2006/relationships/slide" Target="slides/slide150.xml"/><Relationship Id="rId172" Type="http://schemas.openxmlformats.org/officeDocument/2006/relationships/slide" Target="slides/slide171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39" Type="http://schemas.openxmlformats.org/officeDocument/2006/relationships/slide" Target="slides/slide38.xml"/><Relationship Id="rId109" Type="http://schemas.openxmlformats.org/officeDocument/2006/relationships/slide" Target="slides/slide108.xml"/><Relationship Id="rId34" Type="http://schemas.openxmlformats.org/officeDocument/2006/relationships/slide" Target="slides/slide33.xml"/><Relationship Id="rId50" Type="http://schemas.openxmlformats.org/officeDocument/2006/relationships/slide" Target="slides/slide49.xml"/><Relationship Id="rId55" Type="http://schemas.openxmlformats.org/officeDocument/2006/relationships/slide" Target="slides/slide54.xml"/><Relationship Id="rId76" Type="http://schemas.openxmlformats.org/officeDocument/2006/relationships/slide" Target="slides/slide75.xml"/><Relationship Id="rId97" Type="http://schemas.openxmlformats.org/officeDocument/2006/relationships/slide" Target="slides/slide96.xml"/><Relationship Id="rId104" Type="http://schemas.openxmlformats.org/officeDocument/2006/relationships/slide" Target="slides/slide103.xml"/><Relationship Id="rId120" Type="http://schemas.openxmlformats.org/officeDocument/2006/relationships/slide" Target="slides/slide119.xml"/><Relationship Id="rId125" Type="http://schemas.openxmlformats.org/officeDocument/2006/relationships/slide" Target="slides/slide124.xml"/><Relationship Id="rId141" Type="http://schemas.openxmlformats.org/officeDocument/2006/relationships/slide" Target="slides/slide140.xml"/><Relationship Id="rId146" Type="http://schemas.openxmlformats.org/officeDocument/2006/relationships/slide" Target="slides/slide145.xml"/><Relationship Id="rId167" Type="http://schemas.openxmlformats.org/officeDocument/2006/relationships/slide" Target="slides/slide166.xml"/><Relationship Id="rId7" Type="http://schemas.openxmlformats.org/officeDocument/2006/relationships/slide" Target="slides/slide6.xml"/><Relationship Id="rId71" Type="http://schemas.openxmlformats.org/officeDocument/2006/relationships/slide" Target="slides/slide70.xml"/><Relationship Id="rId92" Type="http://schemas.openxmlformats.org/officeDocument/2006/relationships/slide" Target="slides/slide91.xml"/><Relationship Id="rId162" Type="http://schemas.openxmlformats.org/officeDocument/2006/relationships/slide" Target="slides/slide161.xml"/><Relationship Id="rId183" Type="http://schemas.openxmlformats.org/officeDocument/2006/relationships/presProps" Target="presProps.xml"/><Relationship Id="rId2" Type="http://schemas.openxmlformats.org/officeDocument/2006/relationships/slide" Target="slides/slide1.xml"/><Relationship Id="rId29" Type="http://schemas.openxmlformats.org/officeDocument/2006/relationships/slide" Target="slides/slide28.xml"/><Relationship Id="rId24" Type="http://schemas.openxmlformats.org/officeDocument/2006/relationships/slide" Target="slides/slide23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66" Type="http://schemas.openxmlformats.org/officeDocument/2006/relationships/slide" Target="slides/slide65.xml"/><Relationship Id="rId87" Type="http://schemas.openxmlformats.org/officeDocument/2006/relationships/slide" Target="slides/slide86.xml"/><Relationship Id="rId110" Type="http://schemas.openxmlformats.org/officeDocument/2006/relationships/slide" Target="slides/slide109.xml"/><Relationship Id="rId115" Type="http://schemas.openxmlformats.org/officeDocument/2006/relationships/slide" Target="slides/slide114.xml"/><Relationship Id="rId131" Type="http://schemas.openxmlformats.org/officeDocument/2006/relationships/slide" Target="slides/slide130.xml"/><Relationship Id="rId136" Type="http://schemas.openxmlformats.org/officeDocument/2006/relationships/slide" Target="slides/slide135.xml"/><Relationship Id="rId157" Type="http://schemas.openxmlformats.org/officeDocument/2006/relationships/slide" Target="slides/slide156.xml"/><Relationship Id="rId178" Type="http://schemas.openxmlformats.org/officeDocument/2006/relationships/slide" Target="slides/slide177.xml"/><Relationship Id="rId61" Type="http://schemas.openxmlformats.org/officeDocument/2006/relationships/slide" Target="slides/slide60.xml"/><Relationship Id="rId82" Type="http://schemas.openxmlformats.org/officeDocument/2006/relationships/slide" Target="slides/slide81.xml"/><Relationship Id="rId152" Type="http://schemas.openxmlformats.org/officeDocument/2006/relationships/slide" Target="slides/slide151.xml"/><Relationship Id="rId173" Type="http://schemas.openxmlformats.org/officeDocument/2006/relationships/slide" Target="slides/slide172.xml"/><Relationship Id="rId19" Type="http://schemas.openxmlformats.org/officeDocument/2006/relationships/slide" Target="slides/slide18.xml"/><Relationship Id="rId14" Type="http://schemas.openxmlformats.org/officeDocument/2006/relationships/slide" Target="slides/slide13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56" Type="http://schemas.openxmlformats.org/officeDocument/2006/relationships/slide" Target="slides/slide55.xml"/><Relationship Id="rId77" Type="http://schemas.openxmlformats.org/officeDocument/2006/relationships/slide" Target="slides/slide76.xml"/><Relationship Id="rId100" Type="http://schemas.openxmlformats.org/officeDocument/2006/relationships/slide" Target="slides/slide99.xml"/><Relationship Id="rId105" Type="http://schemas.openxmlformats.org/officeDocument/2006/relationships/slide" Target="slides/slide104.xml"/><Relationship Id="rId126" Type="http://schemas.openxmlformats.org/officeDocument/2006/relationships/slide" Target="slides/slide125.xml"/><Relationship Id="rId147" Type="http://schemas.openxmlformats.org/officeDocument/2006/relationships/slide" Target="slides/slide146.xml"/><Relationship Id="rId168" Type="http://schemas.openxmlformats.org/officeDocument/2006/relationships/slide" Target="slides/slide167.xml"/><Relationship Id="rId8" Type="http://schemas.openxmlformats.org/officeDocument/2006/relationships/slide" Target="slides/slide7.xml"/><Relationship Id="rId51" Type="http://schemas.openxmlformats.org/officeDocument/2006/relationships/slide" Target="slides/slide50.xml"/><Relationship Id="rId72" Type="http://schemas.openxmlformats.org/officeDocument/2006/relationships/slide" Target="slides/slide71.xml"/><Relationship Id="rId93" Type="http://schemas.openxmlformats.org/officeDocument/2006/relationships/slide" Target="slides/slide92.xml"/><Relationship Id="rId98" Type="http://schemas.openxmlformats.org/officeDocument/2006/relationships/slide" Target="slides/slide97.xml"/><Relationship Id="rId121" Type="http://schemas.openxmlformats.org/officeDocument/2006/relationships/slide" Target="slides/slide120.xml"/><Relationship Id="rId142" Type="http://schemas.openxmlformats.org/officeDocument/2006/relationships/slide" Target="slides/slide141.xml"/><Relationship Id="rId163" Type="http://schemas.openxmlformats.org/officeDocument/2006/relationships/slide" Target="slides/slide162.xml"/><Relationship Id="rId184" Type="http://schemas.openxmlformats.org/officeDocument/2006/relationships/viewProps" Target="viewProps.xml"/><Relationship Id="rId3" Type="http://schemas.openxmlformats.org/officeDocument/2006/relationships/slide" Target="slides/slide2.xml"/><Relationship Id="rId25" Type="http://schemas.openxmlformats.org/officeDocument/2006/relationships/slide" Target="slides/slide24.xml"/><Relationship Id="rId46" Type="http://schemas.openxmlformats.org/officeDocument/2006/relationships/slide" Target="slides/slide45.xml"/><Relationship Id="rId67" Type="http://schemas.openxmlformats.org/officeDocument/2006/relationships/slide" Target="slides/slide66.xml"/><Relationship Id="rId116" Type="http://schemas.openxmlformats.org/officeDocument/2006/relationships/slide" Target="slides/slide115.xml"/><Relationship Id="rId137" Type="http://schemas.openxmlformats.org/officeDocument/2006/relationships/slide" Target="slides/slide136.xml"/><Relationship Id="rId158" Type="http://schemas.openxmlformats.org/officeDocument/2006/relationships/slide" Target="slides/slide157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62" Type="http://schemas.openxmlformats.org/officeDocument/2006/relationships/slide" Target="slides/slide61.xml"/><Relationship Id="rId83" Type="http://schemas.openxmlformats.org/officeDocument/2006/relationships/slide" Target="slides/slide82.xml"/><Relationship Id="rId88" Type="http://schemas.openxmlformats.org/officeDocument/2006/relationships/slide" Target="slides/slide87.xml"/><Relationship Id="rId111" Type="http://schemas.openxmlformats.org/officeDocument/2006/relationships/slide" Target="slides/slide110.xml"/><Relationship Id="rId132" Type="http://schemas.openxmlformats.org/officeDocument/2006/relationships/slide" Target="slides/slide131.xml"/><Relationship Id="rId153" Type="http://schemas.openxmlformats.org/officeDocument/2006/relationships/slide" Target="slides/slide152.xml"/><Relationship Id="rId174" Type="http://schemas.openxmlformats.org/officeDocument/2006/relationships/slide" Target="slides/slide173.xml"/><Relationship Id="rId179" Type="http://schemas.openxmlformats.org/officeDocument/2006/relationships/slide" Target="slides/slide178.xml"/><Relationship Id="rId15" Type="http://schemas.openxmlformats.org/officeDocument/2006/relationships/slide" Target="slides/slide14.xml"/><Relationship Id="rId36" Type="http://schemas.openxmlformats.org/officeDocument/2006/relationships/slide" Target="slides/slide35.xml"/><Relationship Id="rId57" Type="http://schemas.openxmlformats.org/officeDocument/2006/relationships/slide" Target="slides/slide56.xml"/><Relationship Id="rId106" Type="http://schemas.openxmlformats.org/officeDocument/2006/relationships/slide" Target="slides/slide105.xml"/><Relationship Id="rId127" Type="http://schemas.openxmlformats.org/officeDocument/2006/relationships/slide" Target="slides/slide126.xml"/><Relationship Id="rId10" Type="http://schemas.openxmlformats.org/officeDocument/2006/relationships/slide" Target="slides/slide9.xml"/><Relationship Id="rId31" Type="http://schemas.openxmlformats.org/officeDocument/2006/relationships/slide" Target="slides/slide30.xml"/><Relationship Id="rId52" Type="http://schemas.openxmlformats.org/officeDocument/2006/relationships/slide" Target="slides/slide51.xml"/><Relationship Id="rId73" Type="http://schemas.openxmlformats.org/officeDocument/2006/relationships/slide" Target="slides/slide72.xml"/><Relationship Id="rId78" Type="http://schemas.openxmlformats.org/officeDocument/2006/relationships/slide" Target="slides/slide77.xml"/><Relationship Id="rId94" Type="http://schemas.openxmlformats.org/officeDocument/2006/relationships/slide" Target="slides/slide93.xml"/><Relationship Id="rId99" Type="http://schemas.openxmlformats.org/officeDocument/2006/relationships/slide" Target="slides/slide98.xml"/><Relationship Id="rId101" Type="http://schemas.openxmlformats.org/officeDocument/2006/relationships/slide" Target="slides/slide100.xml"/><Relationship Id="rId122" Type="http://schemas.openxmlformats.org/officeDocument/2006/relationships/slide" Target="slides/slide121.xml"/><Relationship Id="rId143" Type="http://schemas.openxmlformats.org/officeDocument/2006/relationships/slide" Target="slides/slide142.xml"/><Relationship Id="rId148" Type="http://schemas.openxmlformats.org/officeDocument/2006/relationships/slide" Target="slides/slide147.xml"/><Relationship Id="rId164" Type="http://schemas.openxmlformats.org/officeDocument/2006/relationships/slide" Target="slides/slide163.xml"/><Relationship Id="rId169" Type="http://schemas.openxmlformats.org/officeDocument/2006/relationships/slide" Target="slides/slide168.xml"/><Relationship Id="rId185" Type="http://schemas.openxmlformats.org/officeDocument/2006/relationships/theme" Target="theme/theme1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80" Type="http://schemas.openxmlformats.org/officeDocument/2006/relationships/slide" Target="slides/slide179.xml"/><Relationship Id="rId26" Type="http://schemas.openxmlformats.org/officeDocument/2006/relationships/slide" Target="slides/slide25.xml"/><Relationship Id="rId47" Type="http://schemas.openxmlformats.org/officeDocument/2006/relationships/slide" Target="slides/slide46.xml"/><Relationship Id="rId68" Type="http://schemas.openxmlformats.org/officeDocument/2006/relationships/slide" Target="slides/slide67.xml"/><Relationship Id="rId89" Type="http://schemas.openxmlformats.org/officeDocument/2006/relationships/slide" Target="slides/slide88.xml"/><Relationship Id="rId112" Type="http://schemas.openxmlformats.org/officeDocument/2006/relationships/slide" Target="slides/slide111.xml"/><Relationship Id="rId133" Type="http://schemas.openxmlformats.org/officeDocument/2006/relationships/slide" Target="slides/slide132.xml"/><Relationship Id="rId154" Type="http://schemas.openxmlformats.org/officeDocument/2006/relationships/slide" Target="slides/slide153.xml"/><Relationship Id="rId175" Type="http://schemas.openxmlformats.org/officeDocument/2006/relationships/slide" Target="slides/slide174.xml"/><Relationship Id="rId16" Type="http://schemas.openxmlformats.org/officeDocument/2006/relationships/slide" Target="slides/slide15.xml"/><Relationship Id="rId37" Type="http://schemas.openxmlformats.org/officeDocument/2006/relationships/slide" Target="slides/slide36.xml"/><Relationship Id="rId58" Type="http://schemas.openxmlformats.org/officeDocument/2006/relationships/slide" Target="slides/slide57.xml"/><Relationship Id="rId79" Type="http://schemas.openxmlformats.org/officeDocument/2006/relationships/slide" Target="slides/slide78.xml"/><Relationship Id="rId102" Type="http://schemas.openxmlformats.org/officeDocument/2006/relationships/slide" Target="slides/slide101.xml"/><Relationship Id="rId123" Type="http://schemas.openxmlformats.org/officeDocument/2006/relationships/slide" Target="slides/slide122.xml"/><Relationship Id="rId144" Type="http://schemas.openxmlformats.org/officeDocument/2006/relationships/slide" Target="slides/slide143.xml"/><Relationship Id="rId90" Type="http://schemas.openxmlformats.org/officeDocument/2006/relationships/slide" Target="slides/slide89.xml"/><Relationship Id="rId165" Type="http://schemas.openxmlformats.org/officeDocument/2006/relationships/slide" Target="slides/slide164.xml"/><Relationship Id="rId186" Type="http://schemas.openxmlformats.org/officeDocument/2006/relationships/tableStyles" Target="tableStyles.xml"/><Relationship Id="rId27" Type="http://schemas.openxmlformats.org/officeDocument/2006/relationships/slide" Target="slides/slide26.xml"/><Relationship Id="rId48" Type="http://schemas.openxmlformats.org/officeDocument/2006/relationships/slide" Target="slides/slide47.xml"/><Relationship Id="rId69" Type="http://schemas.openxmlformats.org/officeDocument/2006/relationships/slide" Target="slides/slide68.xml"/><Relationship Id="rId113" Type="http://schemas.openxmlformats.org/officeDocument/2006/relationships/slide" Target="slides/slide112.xml"/><Relationship Id="rId134" Type="http://schemas.openxmlformats.org/officeDocument/2006/relationships/slide" Target="slides/slide133.xml"/><Relationship Id="rId80" Type="http://schemas.openxmlformats.org/officeDocument/2006/relationships/slide" Target="slides/slide79.xml"/><Relationship Id="rId155" Type="http://schemas.openxmlformats.org/officeDocument/2006/relationships/slide" Target="slides/slide154.xml"/><Relationship Id="rId176" Type="http://schemas.openxmlformats.org/officeDocument/2006/relationships/slide" Target="slides/slide175.xml"/><Relationship Id="rId17" Type="http://schemas.openxmlformats.org/officeDocument/2006/relationships/slide" Target="slides/slide16.xml"/><Relationship Id="rId38" Type="http://schemas.openxmlformats.org/officeDocument/2006/relationships/slide" Target="slides/slide37.xml"/><Relationship Id="rId59" Type="http://schemas.openxmlformats.org/officeDocument/2006/relationships/slide" Target="slides/slide58.xml"/><Relationship Id="rId103" Type="http://schemas.openxmlformats.org/officeDocument/2006/relationships/slide" Target="slides/slide102.xml"/><Relationship Id="rId124" Type="http://schemas.openxmlformats.org/officeDocument/2006/relationships/slide" Target="slides/slide123.xml"/><Relationship Id="rId70" Type="http://schemas.openxmlformats.org/officeDocument/2006/relationships/slide" Target="slides/slide69.xml"/><Relationship Id="rId91" Type="http://schemas.openxmlformats.org/officeDocument/2006/relationships/slide" Target="slides/slide90.xml"/><Relationship Id="rId145" Type="http://schemas.openxmlformats.org/officeDocument/2006/relationships/slide" Target="slides/slide144.xml"/><Relationship Id="rId166" Type="http://schemas.openxmlformats.org/officeDocument/2006/relationships/slide" Target="slides/slide165.xml"/><Relationship Id="rId1" Type="http://schemas.openxmlformats.org/officeDocument/2006/relationships/slideMaster" Target="slideMasters/slideMaster1.xml"/><Relationship Id="rId28" Type="http://schemas.openxmlformats.org/officeDocument/2006/relationships/slide" Target="slides/slide27.xml"/><Relationship Id="rId49" Type="http://schemas.openxmlformats.org/officeDocument/2006/relationships/slide" Target="slides/slide48.xml"/><Relationship Id="rId114" Type="http://schemas.openxmlformats.org/officeDocument/2006/relationships/slide" Target="slides/slide113.xml"/><Relationship Id="rId60" Type="http://schemas.openxmlformats.org/officeDocument/2006/relationships/slide" Target="slides/slide59.xml"/><Relationship Id="rId81" Type="http://schemas.openxmlformats.org/officeDocument/2006/relationships/slide" Target="slides/slide80.xml"/><Relationship Id="rId135" Type="http://schemas.openxmlformats.org/officeDocument/2006/relationships/slide" Target="slides/slide134.xml"/><Relationship Id="rId156" Type="http://schemas.openxmlformats.org/officeDocument/2006/relationships/slide" Target="slides/slide155.xml"/><Relationship Id="rId177" Type="http://schemas.openxmlformats.org/officeDocument/2006/relationships/slide" Target="slides/slide176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30525" cy="495300"/>
          </a:xfrm>
          <a:prstGeom prst="rect">
            <a:avLst/>
          </a:prstGeom>
        </p:spPr>
        <p:txBody>
          <a:bodyPr vert="horz" lIns="91926" tIns="45964" rIns="91926" bIns="45964" rtlCol="0"/>
          <a:lstStyle>
            <a:lvl1pPr algn="l" eaLnBrk="1" hangingPunct="1">
              <a:defRPr sz="1200">
                <a:latin typeface="Arial" pitchFamily="34" charset="0"/>
                <a:cs typeface="Arial" pitchFamily="34" charset="0"/>
              </a:defRPr>
            </a:lvl1pPr>
          </a:lstStyle>
          <a:p>
            <a:pPr>
              <a:defRPr/>
            </a:pPr>
            <a:endParaRPr lang="th-TH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30638" y="0"/>
            <a:ext cx="2928937" cy="495300"/>
          </a:xfrm>
          <a:prstGeom prst="rect">
            <a:avLst/>
          </a:prstGeom>
        </p:spPr>
        <p:txBody>
          <a:bodyPr vert="horz" lIns="91926" tIns="45964" rIns="91926" bIns="45964" rtlCol="0"/>
          <a:lstStyle>
            <a:lvl1pPr algn="r" eaLnBrk="1" hangingPunct="1">
              <a:defRPr sz="1200">
                <a:latin typeface="Arial" pitchFamily="34" charset="0"/>
                <a:cs typeface="Arial" pitchFamily="34" charset="0"/>
              </a:defRPr>
            </a:lvl1pPr>
          </a:lstStyle>
          <a:p>
            <a:pPr>
              <a:defRPr/>
            </a:pPr>
            <a:fld id="{6DFD162C-CAE0-455F-9A77-CA4F2848ED95}" type="datetimeFigureOut">
              <a:rPr lang="th-TH"/>
              <a:pPr>
                <a:defRPr/>
              </a:pPr>
              <a:t>09/01/69</a:t>
            </a:fld>
            <a:endParaRPr lang="th-TH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896938" y="746125"/>
            <a:ext cx="4970462" cy="3729038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926" tIns="45964" rIns="91926" bIns="45964" rtlCol="0" anchor="ctr"/>
          <a:lstStyle/>
          <a:p>
            <a:pPr lvl="0"/>
            <a:endParaRPr lang="th-TH" noProof="0" smtClean="0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76275" y="4721225"/>
            <a:ext cx="5410200" cy="4475163"/>
          </a:xfrm>
          <a:prstGeom prst="rect">
            <a:avLst/>
          </a:prstGeom>
        </p:spPr>
        <p:txBody>
          <a:bodyPr vert="horz" lIns="91926" tIns="45964" rIns="91926" bIns="45964" rtlCol="0">
            <a:normAutofit/>
          </a:bodyPr>
          <a:lstStyle/>
          <a:p>
            <a:pPr lvl="0"/>
            <a:r>
              <a:rPr lang="en-US" noProof="0" smtClean="0"/>
              <a:t>Click to edit Master text styles</a:t>
            </a:r>
          </a:p>
          <a:p>
            <a:pPr lvl="1"/>
            <a:r>
              <a:rPr lang="en-US" noProof="0" smtClean="0"/>
              <a:t>Second level</a:t>
            </a:r>
          </a:p>
          <a:p>
            <a:pPr lvl="2"/>
            <a:r>
              <a:rPr lang="en-US" noProof="0" smtClean="0"/>
              <a:t>Third level</a:t>
            </a:r>
          </a:p>
          <a:p>
            <a:pPr lvl="3"/>
            <a:r>
              <a:rPr lang="en-US" noProof="0" smtClean="0"/>
              <a:t>Fourth level</a:t>
            </a:r>
          </a:p>
          <a:p>
            <a:pPr lvl="4"/>
            <a:r>
              <a:rPr lang="en-US" noProof="0" smtClean="0"/>
              <a:t>Fifth level</a:t>
            </a:r>
            <a:endParaRPr lang="th-TH" noProof="0" smtClean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9445625"/>
            <a:ext cx="2930525" cy="495300"/>
          </a:xfrm>
          <a:prstGeom prst="rect">
            <a:avLst/>
          </a:prstGeom>
        </p:spPr>
        <p:txBody>
          <a:bodyPr vert="horz" lIns="91926" tIns="45964" rIns="91926" bIns="45964" rtlCol="0" anchor="b"/>
          <a:lstStyle>
            <a:lvl1pPr algn="l" eaLnBrk="1" hangingPunct="1">
              <a:defRPr sz="1200">
                <a:latin typeface="Arial" pitchFamily="34" charset="0"/>
                <a:cs typeface="Arial" pitchFamily="34" charset="0"/>
              </a:defRPr>
            </a:lvl1pPr>
          </a:lstStyle>
          <a:p>
            <a:pPr>
              <a:defRPr/>
            </a:pPr>
            <a:endParaRPr lang="th-TH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30638" y="9445625"/>
            <a:ext cx="2928937" cy="495300"/>
          </a:xfrm>
          <a:prstGeom prst="rect">
            <a:avLst/>
          </a:prstGeom>
        </p:spPr>
        <p:txBody>
          <a:bodyPr vert="horz" wrap="square" lIns="91926" tIns="45964" rIns="91926" bIns="45964" numCol="1" anchor="b" anchorCtr="0" compatLnSpc="1">
            <a:prstTxWarp prst="textNoShape">
              <a:avLst/>
            </a:prstTxWarp>
          </a:bodyPr>
          <a:lstStyle>
            <a:lvl1pPr algn="r">
              <a:defRPr sz="1200"/>
            </a:lvl1pPr>
          </a:lstStyle>
          <a:p>
            <a:fld id="{33F1B04A-F658-41C7-8BDC-4892C34B5C50}" type="slidenum">
              <a:rPr lang="th-TH" altLang="th-TH"/>
              <a:pPr/>
              <a:t>‹#›</a:t>
            </a:fld>
            <a:endParaRPr lang="th-TH" altLang="th-TH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notesStyle>
    <a:lvl1pPr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8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7394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87395" name="Notes Placeholde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endParaRPr lang="th-TH" altLang="en-US" smtClean="0"/>
          </a:p>
        </p:txBody>
      </p:sp>
      <p:sp>
        <p:nvSpPr>
          <p:cNvPr id="187396" name="Slide Number Placeholder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fld id="{027FD00D-7099-4CE8-A55F-668A1704831C}" type="slidenum">
              <a:rPr lang="th-TH" altLang="th-TH" sz="1200"/>
              <a:pPr eaLnBrk="1" hangingPunct="1"/>
              <a:t>1</a:t>
            </a:fld>
            <a:endParaRPr lang="th-TH" altLang="th-TH" sz="1200"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8418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88419" name="Notes Placeholde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endParaRPr lang="th-TH" altLang="en-US" smtClean="0"/>
          </a:p>
        </p:txBody>
      </p:sp>
      <p:sp>
        <p:nvSpPr>
          <p:cNvPr id="188420" name="Slide Number Placeholder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fld id="{B0381E07-95FF-4D28-B4FB-B8FBA539EA68}" type="slidenum">
              <a:rPr lang="th-TH" altLang="th-TH" sz="1200"/>
              <a:pPr eaLnBrk="1" hangingPunct="1"/>
              <a:t>6</a:t>
            </a:fld>
            <a:endParaRPr lang="th-TH" altLang="th-TH" sz="1200"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442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89443" name="Notes Placeholde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endParaRPr lang="th-TH" altLang="en-US" smtClean="0"/>
          </a:p>
        </p:txBody>
      </p:sp>
      <p:sp>
        <p:nvSpPr>
          <p:cNvPr id="189444" name="Slide Number Placeholder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fld id="{8966EBA8-909C-40FF-8AC2-5D0A56217EC9}" type="slidenum">
              <a:rPr lang="th-TH" altLang="th-TH" sz="1200"/>
              <a:pPr eaLnBrk="1" hangingPunct="1"/>
              <a:t>16</a:t>
            </a:fld>
            <a:endParaRPr lang="th-TH" altLang="th-TH" sz="1200"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0466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90467" name="Notes Placeholde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endParaRPr lang="th-TH" altLang="en-US" smtClean="0"/>
          </a:p>
        </p:txBody>
      </p:sp>
      <p:sp>
        <p:nvSpPr>
          <p:cNvPr id="190468" name="Slide Number Placeholder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fld id="{6B37CCB1-A516-4B47-A0AE-2320471BC600}" type="slidenum">
              <a:rPr lang="th-TH" altLang="th-TH" sz="1200"/>
              <a:pPr eaLnBrk="1" hangingPunct="1"/>
              <a:t>158</a:t>
            </a:fld>
            <a:endParaRPr lang="th-TH" altLang="th-TH" sz="1200"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ภาพนิ่งชื่อเรื่อ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ชื่อเรื่อง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th-TH" smtClean="0"/>
              <a:t>คลิกเพื่อแก้ไขลักษณะชื่อเรื่องต้นแบบ</a:t>
            </a:r>
            <a:endParaRPr lang="en-US"/>
          </a:p>
        </p:txBody>
      </p:sp>
      <p:sp>
        <p:nvSpPr>
          <p:cNvPr id="3" name="ชื่อเรื่องรอง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th-TH" smtClean="0"/>
              <a:t>คลิกเพื่อแก้ไขลักษณะชื่อเรื่องรองต้นแบบ</a:t>
            </a:r>
            <a:endParaRPr lang="en-US"/>
          </a:p>
        </p:txBody>
      </p:sp>
      <p:sp>
        <p:nvSpPr>
          <p:cNvPr id="4" name="ตัวยึดวันที่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2D93D95-5231-482C-8345-A67EC0FF3ADF}" type="datetimeFigureOut">
              <a:rPr lang="en-US"/>
              <a:pPr>
                <a:defRPr/>
              </a:pPr>
              <a:t>1/9/2026</a:t>
            </a:fld>
            <a:endParaRPr lang="en-US"/>
          </a:p>
        </p:txBody>
      </p:sp>
      <p:sp>
        <p:nvSpPr>
          <p:cNvPr id="5" name="ตัวยึดท้ายกระดาษ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ตัวยึดหมายเลขภาพนิ่ง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F56D363-1B73-4736-A349-3A52BCEEE388}" type="slidenum">
              <a:rPr lang="en-US" altLang="th-TH"/>
              <a:pPr/>
              <a:t>‹#›</a:t>
            </a:fld>
            <a:endParaRPr lang="en-US" altLang="th-TH"/>
          </a:p>
        </p:txBody>
      </p:sp>
    </p:spTree>
    <p:extLst>
      <p:ext uri="{BB962C8B-B14F-4D97-AF65-F5344CB8AC3E}">
        <p14:creationId xmlns:p14="http://schemas.microsoft.com/office/powerpoint/2010/main" val="2980341211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ชื่อเรื่องและข้อความแนวตั้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ชื่อเรื่อง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th-TH" smtClean="0"/>
              <a:t>คลิกเพื่อแก้ไขลักษณะชื่อเรื่องต้นแบบ</a:t>
            </a:r>
            <a:endParaRPr lang="en-US"/>
          </a:p>
        </p:txBody>
      </p:sp>
      <p:sp>
        <p:nvSpPr>
          <p:cNvPr id="3" name="ตัวยึดข้อความแนวตั้ง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th-TH" smtClean="0"/>
              <a:t>คลิกเพื่อแก้ไขลักษณะของข้อความต้นแบบ</a:t>
            </a:r>
          </a:p>
          <a:p>
            <a:pPr lvl="1"/>
            <a:r>
              <a:rPr lang="th-TH" smtClean="0"/>
              <a:t>ระดับที่สอง</a:t>
            </a:r>
          </a:p>
          <a:p>
            <a:pPr lvl="2"/>
            <a:r>
              <a:rPr lang="th-TH" smtClean="0"/>
              <a:t>ระดับที่สาม</a:t>
            </a:r>
          </a:p>
          <a:p>
            <a:pPr lvl="3"/>
            <a:r>
              <a:rPr lang="th-TH" smtClean="0"/>
              <a:t>ระดับที่สี่</a:t>
            </a:r>
          </a:p>
          <a:p>
            <a:pPr lvl="4"/>
            <a:r>
              <a:rPr lang="th-TH" smtClean="0"/>
              <a:t>ระดับที่ห้า</a:t>
            </a:r>
            <a:endParaRPr lang="en-US"/>
          </a:p>
        </p:txBody>
      </p:sp>
      <p:sp>
        <p:nvSpPr>
          <p:cNvPr id="4" name="ตัวยึดวันที่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1E993C0-39AD-4023-8085-8971AFCB2010}" type="datetimeFigureOut">
              <a:rPr lang="en-US"/>
              <a:pPr>
                <a:defRPr/>
              </a:pPr>
              <a:t>1/9/2026</a:t>
            </a:fld>
            <a:endParaRPr lang="en-US"/>
          </a:p>
        </p:txBody>
      </p:sp>
      <p:sp>
        <p:nvSpPr>
          <p:cNvPr id="5" name="ตัวยึดท้ายกระดาษ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ตัวยึดหมายเลขภาพนิ่ง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E11CB63F-31E9-4EA4-ABAC-FCC183068DAB}" type="slidenum">
              <a:rPr lang="en-US" altLang="th-TH"/>
              <a:pPr/>
              <a:t>‹#›</a:t>
            </a:fld>
            <a:endParaRPr lang="en-US" altLang="th-TH"/>
          </a:p>
        </p:txBody>
      </p:sp>
    </p:spTree>
    <p:extLst>
      <p:ext uri="{BB962C8B-B14F-4D97-AF65-F5344CB8AC3E}">
        <p14:creationId xmlns:p14="http://schemas.microsoft.com/office/powerpoint/2010/main" val="431404434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ข้อความและชื่อเรื่องแนวตั้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ชื่อเรื่องแนวตั้ง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th-TH" smtClean="0"/>
              <a:t>คลิกเพื่อแก้ไขลักษณะชื่อเรื่องต้นแบบ</a:t>
            </a:r>
            <a:endParaRPr lang="en-US"/>
          </a:p>
        </p:txBody>
      </p:sp>
      <p:sp>
        <p:nvSpPr>
          <p:cNvPr id="3" name="ตัวยึดข้อความแนวตั้ง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th-TH" smtClean="0"/>
              <a:t>คลิกเพื่อแก้ไขลักษณะของข้อความต้นแบบ</a:t>
            </a:r>
          </a:p>
          <a:p>
            <a:pPr lvl="1"/>
            <a:r>
              <a:rPr lang="th-TH" smtClean="0"/>
              <a:t>ระดับที่สอง</a:t>
            </a:r>
          </a:p>
          <a:p>
            <a:pPr lvl="2"/>
            <a:r>
              <a:rPr lang="th-TH" smtClean="0"/>
              <a:t>ระดับที่สาม</a:t>
            </a:r>
          </a:p>
          <a:p>
            <a:pPr lvl="3"/>
            <a:r>
              <a:rPr lang="th-TH" smtClean="0"/>
              <a:t>ระดับที่สี่</a:t>
            </a:r>
          </a:p>
          <a:p>
            <a:pPr lvl="4"/>
            <a:r>
              <a:rPr lang="th-TH" smtClean="0"/>
              <a:t>ระดับที่ห้า</a:t>
            </a:r>
            <a:endParaRPr lang="en-US"/>
          </a:p>
        </p:txBody>
      </p:sp>
      <p:sp>
        <p:nvSpPr>
          <p:cNvPr id="4" name="ตัวยึดวันที่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B7FCD37-0A77-4344-90AE-C93C4EF17565}" type="datetimeFigureOut">
              <a:rPr lang="en-US"/>
              <a:pPr>
                <a:defRPr/>
              </a:pPr>
              <a:t>1/9/2026</a:t>
            </a:fld>
            <a:endParaRPr lang="en-US"/>
          </a:p>
        </p:txBody>
      </p:sp>
      <p:sp>
        <p:nvSpPr>
          <p:cNvPr id="5" name="ตัวยึดท้ายกระดาษ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ตัวยึดหมายเลขภาพนิ่ง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04BBDEC6-E607-48C0-935B-945C7A024846}" type="slidenum">
              <a:rPr lang="en-US" altLang="th-TH"/>
              <a:pPr/>
              <a:t>‹#›</a:t>
            </a:fld>
            <a:endParaRPr lang="en-US" altLang="th-TH"/>
          </a:p>
        </p:txBody>
      </p:sp>
    </p:spTree>
    <p:extLst>
      <p:ext uri="{BB962C8B-B14F-4D97-AF65-F5344CB8AC3E}">
        <p14:creationId xmlns:p14="http://schemas.microsoft.com/office/powerpoint/2010/main" val="1425722114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ontent Placeholder 1"/>
          <p:cNvSpPr>
            <a:spLocks noGrp="1"/>
          </p:cNvSpPr>
          <p:nvPr>
            <p:ph/>
          </p:nvPr>
        </p:nvSpPr>
        <p:spPr>
          <a:xfrm>
            <a:off x="457200" y="274638"/>
            <a:ext cx="8229600" cy="5851525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th-TH"/>
          </a:p>
        </p:txBody>
      </p:sp>
      <p:sp>
        <p:nvSpPr>
          <p:cNvPr id="3" name="ตัวยึดวันที่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7A6E8FF0-84C8-43EC-A99B-541A7D30EEA3}" type="datetimeFigureOut">
              <a:rPr lang="en-US"/>
              <a:pPr>
                <a:defRPr/>
              </a:pPr>
              <a:t>1/9/2026</a:t>
            </a:fld>
            <a:endParaRPr lang="en-US"/>
          </a:p>
        </p:txBody>
      </p:sp>
      <p:sp>
        <p:nvSpPr>
          <p:cNvPr id="4" name="ตัวยึดท้ายกระดาษ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ตัวยึดหมายเลขภาพนิ่ง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99AC0253-F0E0-47A0-AB5B-537EED8DD7C8}" type="slidenum">
              <a:rPr lang="en-US" altLang="th-TH"/>
              <a:pPr/>
              <a:t>‹#›</a:t>
            </a:fld>
            <a:endParaRPr lang="en-US" altLang="th-TH"/>
          </a:p>
        </p:txBody>
      </p:sp>
    </p:spTree>
    <p:extLst>
      <p:ext uri="{BB962C8B-B14F-4D97-AF65-F5344CB8AC3E}">
        <p14:creationId xmlns:p14="http://schemas.microsoft.com/office/powerpoint/2010/main" val="627810596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ชื่อเรื่องและเนื้อหา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ชื่อเรื่อง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th-TH" smtClean="0"/>
              <a:t>คลิกเพื่อแก้ไขลักษณะชื่อเรื่องต้นแบบ</a:t>
            </a:r>
            <a:endParaRPr lang="en-US"/>
          </a:p>
        </p:txBody>
      </p:sp>
      <p:sp>
        <p:nvSpPr>
          <p:cNvPr id="3" name="ตัวยึดเนื้อหา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th-TH" smtClean="0"/>
              <a:t>คลิกเพื่อแก้ไขลักษณะของข้อความต้นแบบ</a:t>
            </a:r>
          </a:p>
          <a:p>
            <a:pPr lvl="1"/>
            <a:r>
              <a:rPr lang="th-TH" smtClean="0"/>
              <a:t>ระดับที่สอง</a:t>
            </a:r>
          </a:p>
          <a:p>
            <a:pPr lvl="2"/>
            <a:r>
              <a:rPr lang="th-TH" smtClean="0"/>
              <a:t>ระดับที่สาม</a:t>
            </a:r>
          </a:p>
          <a:p>
            <a:pPr lvl="3"/>
            <a:r>
              <a:rPr lang="th-TH" smtClean="0"/>
              <a:t>ระดับที่สี่</a:t>
            </a:r>
          </a:p>
          <a:p>
            <a:pPr lvl="4"/>
            <a:r>
              <a:rPr lang="th-TH" smtClean="0"/>
              <a:t>ระดับที่ห้า</a:t>
            </a:r>
            <a:endParaRPr lang="en-US"/>
          </a:p>
        </p:txBody>
      </p:sp>
      <p:sp>
        <p:nvSpPr>
          <p:cNvPr id="4" name="ตัวยึดวันที่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750D928-EAEF-477D-B6CE-F412A70536C6}" type="datetimeFigureOut">
              <a:rPr lang="en-US"/>
              <a:pPr>
                <a:defRPr/>
              </a:pPr>
              <a:t>1/9/2026</a:t>
            </a:fld>
            <a:endParaRPr lang="en-US"/>
          </a:p>
        </p:txBody>
      </p:sp>
      <p:sp>
        <p:nvSpPr>
          <p:cNvPr id="5" name="ตัวยึดท้ายกระดาษ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ตัวยึดหมายเลขภาพนิ่ง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FFFFC8BC-14D6-4AFC-8D1E-350DAA41E426}" type="slidenum">
              <a:rPr lang="en-US" altLang="th-TH"/>
              <a:pPr/>
              <a:t>‹#›</a:t>
            </a:fld>
            <a:endParaRPr lang="en-US" altLang="th-TH"/>
          </a:p>
        </p:txBody>
      </p:sp>
    </p:spTree>
    <p:extLst>
      <p:ext uri="{BB962C8B-B14F-4D97-AF65-F5344CB8AC3E}">
        <p14:creationId xmlns:p14="http://schemas.microsoft.com/office/powerpoint/2010/main" val="3964978790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ส่วนหัวของส่วน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ชื่อเรื่อง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th-TH" smtClean="0"/>
              <a:t>คลิกเพื่อแก้ไขลักษณะชื่อเรื่องต้นแบบ</a:t>
            </a:r>
            <a:endParaRPr lang="en-US"/>
          </a:p>
        </p:txBody>
      </p:sp>
      <p:sp>
        <p:nvSpPr>
          <p:cNvPr id="3" name="ตัวยึดข้อความ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th-TH" smtClean="0"/>
              <a:t>คลิกเพื่อแก้ไขลักษณะของข้อความต้นแบบ</a:t>
            </a:r>
          </a:p>
        </p:txBody>
      </p:sp>
      <p:sp>
        <p:nvSpPr>
          <p:cNvPr id="4" name="ตัวยึดวันที่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B667FA8-5EED-4E24-A1E9-6B739E21064F}" type="datetimeFigureOut">
              <a:rPr lang="en-US"/>
              <a:pPr>
                <a:defRPr/>
              </a:pPr>
              <a:t>1/9/2026</a:t>
            </a:fld>
            <a:endParaRPr lang="en-US"/>
          </a:p>
        </p:txBody>
      </p:sp>
      <p:sp>
        <p:nvSpPr>
          <p:cNvPr id="5" name="ตัวยึดท้ายกระดาษ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ตัวยึดหมายเลขภาพนิ่ง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3F62FA03-0E34-403E-9B99-20DC933196A3}" type="slidenum">
              <a:rPr lang="en-US" altLang="th-TH"/>
              <a:pPr/>
              <a:t>‹#›</a:t>
            </a:fld>
            <a:endParaRPr lang="en-US" altLang="th-TH"/>
          </a:p>
        </p:txBody>
      </p:sp>
    </p:spTree>
    <p:extLst>
      <p:ext uri="{BB962C8B-B14F-4D97-AF65-F5344CB8AC3E}">
        <p14:creationId xmlns:p14="http://schemas.microsoft.com/office/powerpoint/2010/main" val="3258165301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เนื้อหา 2 ส่วน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ชื่อเรื่อง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th-TH" smtClean="0"/>
              <a:t>คลิกเพื่อแก้ไขลักษณะชื่อเรื่องต้นแบบ</a:t>
            </a:r>
            <a:endParaRPr lang="en-US"/>
          </a:p>
        </p:txBody>
      </p:sp>
      <p:sp>
        <p:nvSpPr>
          <p:cNvPr id="3" name="ตัวยึดเนื้อหา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th-TH" smtClean="0"/>
              <a:t>คลิกเพื่อแก้ไขลักษณะของข้อความต้นแบบ</a:t>
            </a:r>
          </a:p>
          <a:p>
            <a:pPr lvl="1"/>
            <a:r>
              <a:rPr lang="th-TH" smtClean="0"/>
              <a:t>ระดับที่สอง</a:t>
            </a:r>
          </a:p>
          <a:p>
            <a:pPr lvl="2"/>
            <a:r>
              <a:rPr lang="th-TH" smtClean="0"/>
              <a:t>ระดับที่สาม</a:t>
            </a:r>
          </a:p>
          <a:p>
            <a:pPr lvl="3"/>
            <a:r>
              <a:rPr lang="th-TH" smtClean="0"/>
              <a:t>ระดับที่สี่</a:t>
            </a:r>
          </a:p>
          <a:p>
            <a:pPr lvl="4"/>
            <a:r>
              <a:rPr lang="th-TH" smtClean="0"/>
              <a:t>ระดับที่ห้า</a:t>
            </a:r>
            <a:endParaRPr lang="en-US"/>
          </a:p>
        </p:txBody>
      </p:sp>
      <p:sp>
        <p:nvSpPr>
          <p:cNvPr id="4" name="ตัวยึดเนื้อหา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th-TH" smtClean="0"/>
              <a:t>คลิกเพื่อแก้ไขลักษณะของข้อความต้นแบบ</a:t>
            </a:r>
          </a:p>
          <a:p>
            <a:pPr lvl="1"/>
            <a:r>
              <a:rPr lang="th-TH" smtClean="0"/>
              <a:t>ระดับที่สอง</a:t>
            </a:r>
          </a:p>
          <a:p>
            <a:pPr lvl="2"/>
            <a:r>
              <a:rPr lang="th-TH" smtClean="0"/>
              <a:t>ระดับที่สาม</a:t>
            </a:r>
          </a:p>
          <a:p>
            <a:pPr lvl="3"/>
            <a:r>
              <a:rPr lang="th-TH" smtClean="0"/>
              <a:t>ระดับที่สี่</a:t>
            </a:r>
          </a:p>
          <a:p>
            <a:pPr lvl="4"/>
            <a:r>
              <a:rPr lang="th-TH" smtClean="0"/>
              <a:t>ระดับที่ห้า</a:t>
            </a:r>
            <a:endParaRPr lang="en-US"/>
          </a:p>
        </p:txBody>
      </p:sp>
      <p:sp>
        <p:nvSpPr>
          <p:cNvPr id="5" name="ตัวยึดวันที่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01E36E8-3EDD-4E67-9FAD-13D541753CD7}" type="datetimeFigureOut">
              <a:rPr lang="en-US"/>
              <a:pPr>
                <a:defRPr/>
              </a:pPr>
              <a:t>1/9/2026</a:t>
            </a:fld>
            <a:endParaRPr lang="en-US"/>
          </a:p>
        </p:txBody>
      </p:sp>
      <p:sp>
        <p:nvSpPr>
          <p:cNvPr id="6" name="ตัวยึดท้ายกระดาษ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ตัวยึดหมายเลขภาพนิ่ง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C8484F12-B25D-41AA-82A7-F5EB24E9F467}" type="slidenum">
              <a:rPr lang="en-US" altLang="th-TH"/>
              <a:pPr/>
              <a:t>‹#›</a:t>
            </a:fld>
            <a:endParaRPr lang="en-US" altLang="th-TH"/>
          </a:p>
        </p:txBody>
      </p:sp>
    </p:spTree>
    <p:extLst>
      <p:ext uri="{BB962C8B-B14F-4D97-AF65-F5344CB8AC3E}">
        <p14:creationId xmlns:p14="http://schemas.microsoft.com/office/powerpoint/2010/main" val="379871213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การเปรียบเทียบ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ชื่อเรื่อง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th-TH" smtClean="0"/>
              <a:t>คลิกเพื่อแก้ไขลักษณะชื่อเรื่องต้นแบบ</a:t>
            </a:r>
            <a:endParaRPr lang="en-US"/>
          </a:p>
        </p:txBody>
      </p:sp>
      <p:sp>
        <p:nvSpPr>
          <p:cNvPr id="3" name="ตัวยึดข้อความ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th-TH" smtClean="0"/>
              <a:t>คลิกเพื่อแก้ไขลักษณะของข้อความต้นแบบ</a:t>
            </a:r>
          </a:p>
        </p:txBody>
      </p:sp>
      <p:sp>
        <p:nvSpPr>
          <p:cNvPr id="4" name="ตัวยึดเนื้อหา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th-TH" smtClean="0"/>
              <a:t>คลิกเพื่อแก้ไขลักษณะของข้อความต้นแบบ</a:t>
            </a:r>
          </a:p>
          <a:p>
            <a:pPr lvl="1"/>
            <a:r>
              <a:rPr lang="th-TH" smtClean="0"/>
              <a:t>ระดับที่สอง</a:t>
            </a:r>
          </a:p>
          <a:p>
            <a:pPr lvl="2"/>
            <a:r>
              <a:rPr lang="th-TH" smtClean="0"/>
              <a:t>ระดับที่สาม</a:t>
            </a:r>
          </a:p>
          <a:p>
            <a:pPr lvl="3"/>
            <a:r>
              <a:rPr lang="th-TH" smtClean="0"/>
              <a:t>ระดับที่สี่</a:t>
            </a:r>
          </a:p>
          <a:p>
            <a:pPr lvl="4"/>
            <a:r>
              <a:rPr lang="th-TH" smtClean="0"/>
              <a:t>ระดับที่ห้า</a:t>
            </a:r>
            <a:endParaRPr lang="en-US"/>
          </a:p>
        </p:txBody>
      </p:sp>
      <p:sp>
        <p:nvSpPr>
          <p:cNvPr id="5" name="ตัวยึดข้อความ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th-TH" smtClean="0"/>
              <a:t>คลิกเพื่อแก้ไขลักษณะของข้อความต้นแบบ</a:t>
            </a:r>
          </a:p>
        </p:txBody>
      </p:sp>
      <p:sp>
        <p:nvSpPr>
          <p:cNvPr id="6" name="ตัวยึดเนื้อหา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th-TH" smtClean="0"/>
              <a:t>คลิกเพื่อแก้ไขลักษณะของข้อความต้นแบบ</a:t>
            </a:r>
          </a:p>
          <a:p>
            <a:pPr lvl="1"/>
            <a:r>
              <a:rPr lang="th-TH" smtClean="0"/>
              <a:t>ระดับที่สอง</a:t>
            </a:r>
          </a:p>
          <a:p>
            <a:pPr lvl="2"/>
            <a:r>
              <a:rPr lang="th-TH" smtClean="0"/>
              <a:t>ระดับที่สาม</a:t>
            </a:r>
          </a:p>
          <a:p>
            <a:pPr lvl="3"/>
            <a:r>
              <a:rPr lang="th-TH" smtClean="0"/>
              <a:t>ระดับที่สี่</a:t>
            </a:r>
          </a:p>
          <a:p>
            <a:pPr lvl="4"/>
            <a:r>
              <a:rPr lang="th-TH" smtClean="0"/>
              <a:t>ระดับที่ห้า</a:t>
            </a:r>
            <a:endParaRPr lang="en-US"/>
          </a:p>
        </p:txBody>
      </p:sp>
      <p:sp>
        <p:nvSpPr>
          <p:cNvPr id="7" name="ตัวยึดวันที่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9DFC0A8-3B62-49AA-87FB-01AD5C996853}" type="datetimeFigureOut">
              <a:rPr lang="en-US"/>
              <a:pPr>
                <a:defRPr/>
              </a:pPr>
              <a:t>1/9/2026</a:t>
            </a:fld>
            <a:endParaRPr lang="en-US"/>
          </a:p>
        </p:txBody>
      </p:sp>
      <p:sp>
        <p:nvSpPr>
          <p:cNvPr id="8" name="ตัวยึดท้ายกระดาษ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ตัวยึดหมายเลขภาพนิ่ง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71C75626-C4CB-4BA1-94E3-3697C031F6E4}" type="slidenum">
              <a:rPr lang="en-US" altLang="th-TH"/>
              <a:pPr/>
              <a:t>‹#›</a:t>
            </a:fld>
            <a:endParaRPr lang="en-US" altLang="th-TH"/>
          </a:p>
        </p:txBody>
      </p:sp>
    </p:spTree>
    <p:extLst>
      <p:ext uri="{BB962C8B-B14F-4D97-AF65-F5344CB8AC3E}">
        <p14:creationId xmlns:p14="http://schemas.microsoft.com/office/powerpoint/2010/main" val="1089771448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เฉพาะชื่อเรื่อ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ชื่อเรื่อง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th-TH" smtClean="0"/>
              <a:t>คลิกเพื่อแก้ไขลักษณะชื่อเรื่องต้นแบบ</a:t>
            </a:r>
            <a:endParaRPr lang="en-US"/>
          </a:p>
        </p:txBody>
      </p:sp>
      <p:sp>
        <p:nvSpPr>
          <p:cNvPr id="3" name="ตัวยึดวันที่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D813022-26C8-43F4-8407-452687E9FE54}" type="datetimeFigureOut">
              <a:rPr lang="en-US"/>
              <a:pPr>
                <a:defRPr/>
              </a:pPr>
              <a:t>1/9/2026</a:t>
            </a:fld>
            <a:endParaRPr lang="en-US"/>
          </a:p>
        </p:txBody>
      </p:sp>
      <p:sp>
        <p:nvSpPr>
          <p:cNvPr id="4" name="ตัวยึดท้ายกระดาษ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ตัวยึดหมายเลขภาพนิ่ง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128DAA52-251C-44AC-9C18-45244AB80B24}" type="slidenum">
              <a:rPr lang="en-US" altLang="th-TH"/>
              <a:pPr/>
              <a:t>‹#›</a:t>
            </a:fld>
            <a:endParaRPr lang="en-US" altLang="th-TH"/>
          </a:p>
        </p:txBody>
      </p:sp>
    </p:spTree>
    <p:extLst>
      <p:ext uri="{BB962C8B-B14F-4D97-AF65-F5344CB8AC3E}">
        <p14:creationId xmlns:p14="http://schemas.microsoft.com/office/powerpoint/2010/main" val="1130948650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ว่างเปล่า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ตัวยึดวันที่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70862E2-EC90-4838-B97B-D08B205B60CB}" type="datetimeFigureOut">
              <a:rPr lang="en-US"/>
              <a:pPr>
                <a:defRPr/>
              </a:pPr>
              <a:t>1/9/2026</a:t>
            </a:fld>
            <a:endParaRPr lang="en-US"/>
          </a:p>
        </p:txBody>
      </p:sp>
      <p:sp>
        <p:nvSpPr>
          <p:cNvPr id="3" name="ตัวยึดท้ายกระดาษ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ตัวยึดหมายเลขภาพนิ่ง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56ECB45-70B6-46E9-B4ED-D32F7A7A349F}" type="slidenum">
              <a:rPr lang="en-US" altLang="th-TH"/>
              <a:pPr/>
              <a:t>‹#›</a:t>
            </a:fld>
            <a:endParaRPr lang="en-US" altLang="th-TH"/>
          </a:p>
        </p:txBody>
      </p:sp>
    </p:spTree>
    <p:extLst>
      <p:ext uri="{BB962C8B-B14F-4D97-AF65-F5344CB8AC3E}">
        <p14:creationId xmlns:p14="http://schemas.microsoft.com/office/powerpoint/2010/main" val="1174822294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เนื้อหาพร้อมคำอธิบายภาพ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ชื่อเรื่อง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th-TH" smtClean="0"/>
              <a:t>คลิกเพื่อแก้ไขลักษณะชื่อเรื่องต้นแบบ</a:t>
            </a:r>
            <a:endParaRPr lang="en-US"/>
          </a:p>
        </p:txBody>
      </p:sp>
      <p:sp>
        <p:nvSpPr>
          <p:cNvPr id="3" name="ตัวยึดเนื้อหา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th-TH" smtClean="0"/>
              <a:t>คลิกเพื่อแก้ไขลักษณะของข้อความต้นแบบ</a:t>
            </a:r>
          </a:p>
          <a:p>
            <a:pPr lvl="1"/>
            <a:r>
              <a:rPr lang="th-TH" smtClean="0"/>
              <a:t>ระดับที่สอง</a:t>
            </a:r>
          </a:p>
          <a:p>
            <a:pPr lvl="2"/>
            <a:r>
              <a:rPr lang="th-TH" smtClean="0"/>
              <a:t>ระดับที่สาม</a:t>
            </a:r>
          </a:p>
          <a:p>
            <a:pPr lvl="3"/>
            <a:r>
              <a:rPr lang="th-TH" smtClean="0"/>
              <a:t>ระดับที่สี่</a:t>
            </a:r>
          </a:p>
          <a:p>
            <a:pPr lvl="4"/>
            <a:r>
              <a:rPr lang="th-TH" smtClean="0"/>
              <a:t>ระดับที่ห้า</a:t>
            </a:r>
            <a:endParaRPr lang="en-US"/>
          </a:p>
        </p:txBody>
      </p:sp>
      <p:sp>
        <p:nvSpPr>
          <p:cNvPr id="4" name="ตัวยึดข้อความ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th-TH" smtClean="0"/>
              <a:t>คลิกเพื่อแก้ไขลักษณะของข้อความต้นแบบ</a:t>
            </a:r>
          </a:p>
        </p:txBody>
      </p:sp>
      <p:sp>
        <p:nvSpPr>
          <p:cNvPr id="5" name="ตัวยึดวันที่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71418F72-F75C-4431-BF94-679798B0D43E}" type="datetimeFigureOut">
              <a:rPr lang="en-US"/>
              <a:pPr>
                <a:defRPr/>
              </a:pPr>
              <a:t>1/9/2026</a:t>
            </a:fld>
            <a:endParaRPr lang="en-US"/>
          </a:p>
        </p:txBody>
      </p:sp>
      <p:sp>
        <p:nvSpPr>
          <p:cNvPr id="6" name="ตัวยึดท้ายกระดาษ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ตัวยึดหมายเลขภาพนิ่ง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79BA344-91AE-4EE9-A2A1-B78ADC1D8338}" type="slidenum">
              <a:rPr lang="en-US" altLang="th-TH"/>
              <a:pPr/>
              <a:t>‹#›</a:t>
            </a:fld>
            <a:endParaRPr lang="en-US" altLang="th-TH"/>
          </a:p>
        </p:txBody>
      </p:sp>
    </p:spTree>
    <p:extLst>
      <p:ext uri="{BB962C8B-B14F-4D97-AF65-F5344CB8AC3E}">
        <p14:creationId xmlns:p14="http://schemas.microsoft.com/office/powerpoint/2010/main" val="720175680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รูปภาพพร้อมคำอธิบายภาพ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ชื่อเรื่อง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th-TH" smtClean="0"/>
              <a:t>คลิกเพื่อแก้ไขลักษณะชื่อเรื่องต้นแบบ</a:t>
            </a:r>
            <a:endParaRPr lang="en-US"/>
          </a:p>
        </p:txBody>
      </p:sp>
      <p:sp>
        <p:nvSpPr>
          <p:cNvPr id="3" name="ตัวยึดรูปภาพ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 rtlCol="0">
            <a:normAutofit/>
          </a:bodyPr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ตัวยึดข้อความ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th-TH" smtClean="0"/>
              <a:t>คลิกเพื่อแก้ไขลักษณะของข้อความต้นแบบ</a:t>
            </a:r>
          </a:p>
        </p:txBody>
      </p:sp>
      <p:sp>
        <p:nvSpPr>
          <p:cNvPr id="5" name="ตัวยึดวันที่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76B99D2B-B8B3-4552-8D5D-0BE4111A5DD3}" type="datetimeFigureOut">
              <a:rPr lang="en-US"/>
              <a:pPr>
                <a:defRPr/>
              </a:pPr>
              <a:t>1/9/2026</a:t>
            </a:fld>
            <a:endParaRPr lang="en-US"/>
          </a:p>
        </p:txBody>
      </p:sp>
      <p:sp>
        <p:nvSpPr>
          <p:cNvPr id="6" name="ตัวยึดท้ายกระดาษ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ตัวยึดหมายเลขภาพนิ่ง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C3FCA572-402C-4937-9398-B6D011CB6F73}" type="slidenum">
              <a:rPr lang="en-US" altLang="th-TH"/>
              <a:pPr/>
              <a:t>‹#›</a:t>
            </a:fld>
            <a:endParaRPr lang="en-US" altLang="th-TH"/>
          </a:p>
        </p:txBody>
      </p:sp>
    </p:spTree>
    <p:extLst>
      <p:ext uri="{BB962C8B-B14F-4D97-AF65-F5344CB8AC3E}">
        <p14:creationId xmlns:p14="http://schemas.microsoft.com/office/powerpoint/2010/main" val="3937081761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ตัวยึดชื่อเรื่อง 1"/>
          <p:cNvSpPr>
            <a:spLocks noGrp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th-TH" altLang="th-TH" smtClean="0"/>
              <a:t>คลิกเพื่อแก้ไขลักษณะชื่อเรื่องต้นแบบ</a:t>
            </a:r>
            <a:endParaRPr lang="en-US" altLang="th-TH" smtClean="0"/>
          </a:p>
        </p:txBody>
      </p:sp>
      <p:sp>
        <p:nvSpPr>
          <p:cNvPr id="1027" name="ตัวยึดข้อความ 2"/>
          <p:cNvSpPr>
            <a:spLocks noGrp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th-TH" altLang="th-TH" smtClean="0"/>
              <a:t>คลิกเพื่อแก้ไขลักษณะของข้อความต้นแบบ</a:t>
            </a:r>
          </a:p>
          <a:p>
            <a:pPr lvl="1"/>
            <a:r>
              <a:rPr lang="th-TH" altLang="th-TH" smtClean="0"/>
              <a:t>ระดับที่สอง</a:t>
            </a:r>
          </a:p>
          <a:p>
            <a:pPr lvl="2"/>
            <a:r>
              <a:rPr lang="th-TH" altLang="th-TH" smtClean="0"/>
              <a:t>ระดับที่สาม</a:t>
            </a:r>
          </a:p>
          <a:p>
            <a:pPr lvl="3"/>
            <a:r>
              <a:rPr lang="th-TH" altLang="th-TH" smtClean="0"/>
              <a:t>ระดับที่สี่</a:t>
            </a:r>
          </a:p>
          <a:p>
            <a:pPr lvl="4"/>
            <a:r>
              <a:rPr lang="th-TH" altLang="th-TH" smtClean="0"/>
              <a:t>ระดับที่ห้า</a:t>
            </a:r>
            <a:endParaRPr lang="en-US" altLang="th-TH" smtClean="0"/>
          </a:p>
        </p:txBody>
      </p:sp>
      <p:sp>
        <p:nvSpPr>
          <p:cNvPr id="4" name="ตัวยึดวันที่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 eaLnBrk="1" fontAlgn="auto" hangingPunct="1">
              <a:spcBef>
                <a:spcPts val="0"/>
              </a:spcBef>
              <a:spcAft>
                <a:spcPts val="0"/>
              </a:spcAft>
              <a:defRPr sz="1200">
                <a:solidFill>
                  <a:schemeClr val="tx1">
                    <a:tint val="75000"/>
                  </a:schemeClr>
                </a:solidFill>
                <a:latin typeface="+mn-lt"/>
                <a:cs typeface="+mn-cs"/>
              </a:defRPr>
            </a:lvl1pPr>
          </a:lstStyle>
          <a:p>
            <a:pPr>
              <a:defRPr/>
            </a:pPr>
            <a:fld id="{7C184EAA-9574-485B-B8A9-C47E128E5D0E}" type="datetimeFigureOut">
              <a:rPr lang="en-US"/>
              <a:pPr>
                <a:defRPr/>
              </a:pPr>
              <a:t>1/9/2026</a:t>
            </a:fld>
            <a:endParaRPr lang="en-US"/>
          </a:p>
        </p:txBody>
      </p:sp>
      <p:sp>
        <p:nvSpPr>
          <p:cNvPr id="5" name="ตัวยึดท้ายกระดาษ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 eaLnBrk="1" fontAlgn="auto" hangingPunct="1">
              <a:spcBef>
                <a:spcPts val="0"/>
              </a:spcBef>
              <a:spcAft>
                <a:spcPts val="0"/>
              </a:spcAft>
              <a:defRPr sz="1200">
                <a:solidFill>
                  <a:schemeClr val="tx1">
                    <a:tint val="75000"/>
                  </a:schemeClr>
                </a:solidFill>
                <a:latin typeface="+mn-lt"/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ตัวยึดหมายเลขภาพนิ่ง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r">
              <a:defRPr sz="1200">
                <a:solidFill>
                  <a:srgbClr val="898989"/>
                </a:solidFill>
                <a:latin typeface="Calibri" panose="020F0502020204030204" pitchFamily="34" charset="0"/>
              </a:defRPr>
            </a:lvl1pPr>
          </a:lstStyle>
          <a:p>
            <a:fld id="{DA86A708-680B-442F-814D-9046D486FBB7}" type="slidenum">
              <a:rPr lang="en-US" altLang="th-TH"/>
              <a:pPr/>
              <a:t>‹#›</a:t>
            </a:fld>
            <a:endParaRPr lang="en-US" altLang="th-TH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  <p:sldLayoutId id="2147483660" r:id="rId12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2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5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2.xml"/></Relationships>
</file>

<file path=ppt/slides/_rels/slide1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.xml"/></Relationships>
</file>

<file path=ppt/slides/_rels/slide16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6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6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6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6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6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6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6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6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7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7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7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7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7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7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7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7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7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7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8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.xml"/></Relationships>
</file>

<file path=ppt/slides/_rels/slide6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TextBox 3"/>
          <p:cNvSpPr txBox="1">
            <a:spLocks noChangeArrowheads="1"/>
          </p:cNvSpPr>
          <p:nvPr/>
        </p:nvSpPr>
        <p:spPr bwMode="auto">
          <a:xfrm>
            <a:off x="1027113" y="2838450"/>
            <a:ext cx="7073900" cy="1311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 eaLnBrk="1" hangingPunct="1"/>
            <a:r>
              <a:rPr lang="th-TH" altLang="th-TH" sz="4000" b="1">
                <a:latin typeface="TH SarabunPSK" panose="020B0500040200020003" pitchFamily="34" charset="-34"/>
                <a:cs typeface="TH SarabunPSK" panose="020B0500040200020003" pitchFamily="34" charset="-34"/>
              </a:rPr>
              <a:t>กรมการพัฒนาชุมชน</a:t>
            </a:r>
          </a:p>
          <a:p>
            <a:pPr algn="ctr" eaLnBrk="1" hangingPunct="1"/>
            <a:endParaRPr lang="en-US" altLang="th-TH" sz="4000" b="1"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67" name="Straight Connector 66"/>
          <p:cNvCxnSpPr/>
          <p:nvPr/>
        </p:nvCxnSpPr>
        <p:spPr>
          <a:xfrm>
            <a:off x="7596188" y="3133725"/>
            <a:ext cx="0" cy="215900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8" name="Straight Connector 67"/>
          <p:cNvCxnSpPr/>
          <p:nvPr/>
        </p:nvCxnSpPr>
        <p:spPr>
          <a:xfrm>
            <a:off x="1403350" y="3133725"/>
            <a:ext cx="0" cy="215900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" name="Straight Connector 68"/>
          <p:cNvCxnSpPr/>
          <p:nvPr/>
        </p:nvCxnSpPr>
        <p:spPr>
          <a:xfrm>
            <a:off x="4468813" y="3141663"/>
            <a:ext cx="0" cy="2159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Straight Connector 69"/>
          <p:cNvCxnSpPr/>
          <p:nvPr/>
        </p:nvCxnSpPr>
        <p:spPr>
          <a:xfrm>
            <a:off x="1403350" y="3133725"/>
            <a:ext cx="6192838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4" name="Straight Connector 63"/>
          <p:cNvCxnSpPr/>
          <p:nvPr/>
        </p:nvCxnSpPr>
        <p:spPr>
          <a:xfrm>
            <a:off x="7596188" y="1773238"/>
            <a:ext cx="0" cy="215900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3" name="Straight Connector 62"/>
          <p:cNvCxnSpPr/>
          <p:nvPr/>
        </p:nvCxnSpPr>
        <p:spPr>
          <a:xfrm>
            <a:off x="1403350" y="1773238"/>
            <a:ext cx="0" cy="215900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9" name="Straight Connector 58"/>
          <p:cNvCxnSpPr/>
          <p:nvPr/>
        </p:nvCxnSpPr>
        <p:spPr>
          <a:xfrm>
            <a:off x="4468813" y="1492250"/>
            <a:ext cx="0" cy="50323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1273" name="Group 18"/>
          <p:cNvGrpSpPr>
            <a:grpSpLocks/>
          </p:cNvGrpSpPr>
          <p:nvPr/>
        </p:nvGrpSpPr>
        <p:grpSpPr bwMode="auto">
          <a:xfrm>
            <a:off x="2843213" y="860425"/>
            <a:ext cx="3240087" cy="646113"/>
            <a:chOff x="3203848" y="3468365"/>
            <a:chExt cx="3240360" cy="646113"/>
          </a:xfrm>
        </p:grpSpPr>
        <p:sp>
          <p:nvSpPr>
            <p:cNvPr id="11293" name="Rectangle 2"/>
            <p:cNvSpPr>
              <a:spLocks noChangeArrowheads="1"/>
            </p:cNvSpPr>
            <p:nvPr/>
          </p:nvSpPr>
          <p:spPr bwMode="auto">
            <a:xfrm>
              <a:off x="3203848" y="3468365"/>
              <a:ext cx="2664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ศูนย์สารสนเทศเพื่อการพัฒนาชุมชน</a:t>
              </a:r>
            </a:p>
          </p:txBody>
        </p:sp>
        <p:sp>
          <p:nvSpPr>
            <p:cNvPr id="11294" name="Rectangle 2"/>
            <p:cNvSpPr>
              <a:spLocks noChangeArrowheads="1"/>
            </p:cNvSpPr>
            <p:nvPr/>
          </p:nvSpPr>
          <p:spPr bwMode="auto">
            <a:xfrm>
              <a:off x="5868208" y="3468365"/>
              <a:ext cx="576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39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1295" name="Rectangle 2"/>
            <p:cNvSpPr>
              <a:spLocks noChangeArrowheads="1"/>
            </p:cNvSpPr>
            <p:nvPr/>
          </p:nvSpPr>
          <p:spPr bwMode="auto">
            <a:xfrm>
              <a:off x="3203848" y="3789040"/>
              <a:ext cx="3240088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ผู้อำนวยการ (ผู้อำนวยการศูนย์) สูง </a:t>
              </a:r>
              <a:r>
                <a:rPr lang="th-TH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(216)</a:t>
              </a:r>
            </a:p>
          </p:txBody>
        </p:sp>
      </p:grpSp>
      <p:sp>
        <p:nvSpPr>
          <p:cNvPr id="11274" name="Rectangle 73"/>
          <p:cNvSpPr>
            <a:spLocks noChangeArrowheads="1"/>
          </p:cNvSpPr>
          <p:nvPr/>
        </p:nvSpPr>
        <p:spPr bwMode="auto">
          <a:xfrm>
            <a:off x="488950" y="106363"/>
            <a:ext cx="815498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/>
            <a:r>
              <a:rPr lang="th-TH" altLang="th-TH" sz="1600" b="1">
                <a:latin typeface="TH SarabunPSK" panose="020B0500040200020003" pitchFamily="34" charset="-34"/>
                <a:cs typeface="TH SarabunPSK" panose="020B0500040200020003" pitchFamily="34" charset="-34"/>
              </a:rPr>
              <a:t>แผนภูมิแสดงการแบ่งงานภายในและอัตรากำลังของกรมการพัฒนาชุมชน</a:t>
            </a:r>
            <a:r>
              <a:rPr lang="en-US" altLang="th-TH" sz="1600" b="1">
                <a:latin typeface="TH SarabunPSK" panose="020B0500040200020003" pitchFamily="34" charset="-34"/>
                <a:cs typeface="TH SarabunPSK" panose="020B0500040200020003" pitchFamily="34" charset="-34"/>
              </a:rPr>
              <a:t> </a:t>
            </a:r>
            <a:endParaRPr lang="th-TH" altLang="th-TH" sz="1600" b="1"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sp>
        <p:nvSpPr>
          <p:cNvPr id="11275" name="Text Box 9"/>
          <p:cNvSpPr txBox="1">
            <a:spLocks noChangeArrowheads="1"/>
          </p:cNvSpPr>
          <p:nvPr/>
        </p:nvSpPr>
        <p:spPr bwMode="auto">
          <a:xfrm>
            <a:off x="6840538" y="6296025"/>
            <a:ext cx="2268537" cy="588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ลูกจ้างประจำ - อัตรา</a:t>
            </a:r>
          </a:p>
          <a:p>
            <a:pPr eaLnBrk="1" hangingPunct="1"/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กรอบพนักงานราชการ </a:t>
            </a:r>
            <a:r>
              <a:rPr lang="en-US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6</a:t>
            </a:r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 อัตรา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rPr>
              <a:t>(6/7/8/9/10/11)</a:t>
            </a:r>
          </a:p>
        </p:txBody>
      </p:sp>
      <p:sp>
        <p:nvSpPr>
          <p:cNvPr id="11276" name="Text Box 91"/>
          <p:cNvSpPr txBox="1">
            <a:spLocks noChangeArrowheads="1"/>
          </p:cNvSpPr>
          <p:nvPr/>
        </p:nvSpPr>
        <p:spPr bwMode="auto">
          <a:xfrm>
            <a:off x="3779838" y="476250"/>
            <a:ext cx="1368425" cy="277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Update </a:t>
            </a:r>
            <a:r>
              <a:rPr lang="th-TH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26 เมษายน 2564 </a:t>
            </a:r>
            <a:r>
              <a:rPr lang="en-US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         </a:t>
            </a:r>
            <a:endParaRPr lang="th-TH" altLang="th-TH" sz="1200"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sp>
        <p:nvSpPr>
          <p:cNvPr id="11277" name="Text Box 17"/>
          <p:cNvSpPr txBox="1">
            <a:spLocks noChangeArrowheads="1"/>
          </p:cNvSpPr>
          <p:nvPr/>
        </p:nvSpPr>
        <p:spPr bwMode="auto">
          <a:xfrm>
            <a:off x="107950" y="2598738"/>
            <a:ext cx="2879725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นักจัดการงานทั่วไป (ปก./ชก.)        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1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601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)</a:t>
            </a:r>
            <a:endParaRPr lang="th-TH" altLang="th-TH" sz="10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เจ้าพนักงานธุรการ  (ปง./ชง.)         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5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218/220/222/224/226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)</a:t>
            </a:r>
            <a:endParaRPr lang="en-US" altLang="th-TH" sz="10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3" name="Group 18"/>
          <p:cNvGrpSpPr>
            <a:grpSpLocks/>
          </p:cNvGrpSpPr>
          <p:nvPr/>
        </p:nvGrpSpPr>
        <p:grpSpPr bwMode="auto">
          <a:xfrm>
            <a:off x="107504" y="1949782"/>
            <a:ext cx="2844571" cy="646113"/>
            <a:chOff x="3203847" y="3468365"/>
            <a:chExt cx="2843712" cy="646113"/>
          </a:xfrm>
          <a:solidFill>
            <a:schemeClr val="bg1"/>
          </a:solidFill>
        </p:grpSpPr>
        <p:sp>
          <p:nvSpPr>
            <p:cNvPr id="8248" name="Rectangle 2"/>
            <p:cNvSpPr>
              <a:spLocks noChangeArrowheads="1"/>
            </p:cNvSpPr>
            <p:nvPr/>
          </p:nvSpPr>
          <p:spPr bwMode="auto">
            <a:xfrm>
              <a:off x="3203847" y="3468365"/>
              <a:ext cx="2303304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th-TH" altLang="th-TH" sz="1600" b="1" dirty="0">
                  <a:latin typeface="TH SarabunPSK" pitchFamily="34" charset="-34"/>
                  <a:cs typeface="TH SarabunPSK" pitchFamily="34" charset="-34"/>
                </a:rPr>
                <a:t>ฝ่ายอำนวยการ</a:t>
              </a:r>
            </a:p>
          </p:txBody>
        </p:sp>
        <p:sp>
          <p:nvSpPr>
            <p:cNvPr id="8249" name="Rectangle 2"/>
            <p:cNvSpPr>
              <a:spLocks noChangeArrowheads="1"/>
            </p:cNvSpPr>
            <p:nvPr/>
          </p:nvSpPr>
          <p:spPr bwMode="auto">
            <a:xfrm>
              <a:off x="5507407" y="3468365"/>
              <a:ext cx="539837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en-US" altLang="th-TH" sz="1600" b="1" dirty="0">
                  <a:latin typeface="TH SarabunPSK" pitchFamily="34" charset="-34"/>
                  <a:cs typeface="TH SarabunPSK" pitchFamily="34" charset="-34"/>
                </a:rPr>
                <a:t>7</a:t>
              </a:r>
              <a:endParaRPr lang="th-TH" altLang="th-TH" sz="1600" b="1" dirty="0">
                <a:latin typeface="TH SarabunPSK" pitchFamily="34" charset="-34"/>
                <a:cs typeface="TH SarabunPSK" pitchFamily="34" charset="-34"/>
              </a:endParaRPr>
            </a:p>
          </p:txBody>
        </p:sp>
        <p:sp>
          <p:nvSpPr>
            <p:cNvPr id="8250" name="Rectangle 2"/>
            <p:cNvSpPr>
              <a:spLocks noChangeArrowheads="1"/>
            </p:cNvSpPr>
            <p:nvPr/>
          </p:nvSpPr>
          <p:spPr bwMode="auto">
            <a:xfrm>
              <a:off x="3204418" y="3789040"/>
              <a:ext cx="2843141" cy="325438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th-TH" altLang="th-TH" sz="1600" dirty="0">
                  <a:latin typeface="TH SarabunPSK" pitchFamily="34" charset="-34"/>
                  <a:cs typeface="TH SarabunPSK" pitchFamily="34" charset="-34"/>
                </a:rPr>
                <a:t>นักจัดการงานทั่วไป</a:t>
              </a:r>
              <a:r>
                <a:rPr lang="en-US" altLang="th-TH" sz="1600" dirty="0">
                  <a:latin typeface="TH SarabunPSK" pitchFamily="34" charset="-34"/>
                  <a:cs typeface="TH SarabunPSK" pitchFamily="34" charset="-34"/>
                </a:rPr>
                <a:t> </a:t>
              </a:r>
              <a:r>
                <a:rPr lang="th-TH" altLang="th-TH" sz="1600" dirty="0">
                  <a:latin typeface="TH SarabunPSK" pitchFamily="34" charset="-34"/>
                  <a:cs typeface="TH SarabunPSK" pitchFamily="34" charset="-34"/>
                </a:rPr>
                <a:t>(</a:t>
              </a:r>
              <a:r>
                <a:rPr lang="th-TH" altLang="th-TH" sz="1600" dirty="0" err="1">
                  <a:latin typeface="TH SarabunPSK" pitchFamily="34" charset="-34"/>
                  <a:cs typeface="TH SarabunPSK" pitchFamily="34" charset="-34"/>
                </a:rPr>
                <a:t>หน.ฝ.</a:t>
              </a:r>
              <a:r>
                <a:rPr lang="th-TH" altLang="th-TH" sz="1600" dirty="0">
                  <a:latin typeface="TH SarabunPSK" pitchFamily="34" charset="-34"/>
                  <a:cs typeface="TH SarabunPSK" pitchFamily="34" charset="-34"/>
                </a:rPr>
                <a:t>) ชก</a:t>
              </a:r>
              <a:r>
                <a:rPr lang="en-US" altLang="th-TH" sz="1600" dirty="0">
                  <a:latin typeface="TH SarabunPSK" pitchFamily="34" charset="-34"/>
                  <a:cs typeface="TH SarabunPSK" pitchFamily="34" charset="-34"/>
                </a:rPr>
                <a:t>. </a:t>
              </a:r>
              <a:r>
                <a:rPr lang="th-TH" altLang="th-TH" sz="1000" dirty="0">
                  <a:solidFill>
                    <a:srgbClr val="FF0000"/>
                  </a:solidFill>
                  <a:latin typeface="TH SarabunPSK" pitchFamily="34" charset="-34"/>
                  <a:cs typeface="TH SarabunPSK" pitchFamily="34" charset="-34"/>
                </a:rPr>
                <a:t>(217)</a:t>
              </a:r>
            </a:p>
          </p:txBody>
        </p:sp>
      </p:grpSp>
      <p:sp>
        <p:nvSpPr>
          <p:cNvPr id="11279" name="Text Box 17"/>
          <p:cNvSpPr txBox="1">
            <a:spLocks noChangeArrowheads="1"/>
          </p:cNvSpPr>
          <p:nvPr/>
        </p:nvSpPr>
        <p:spPr bwMode="auto">
          <a:xfrm>
            <a:off x="3240088" y="2595563"/>
            <a:ext cx="3203575" cy="628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 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</a:t>
            </a: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(516/521/527/665)</a:t>
            </a:r>
            <a:r>
              <a:rPr lang="th-TH" altLang="th-TH" sz="12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endParaRPr lang="en-US" altLang="th-TH" sz="1200">
              <a:solidFill>
                <a:srgbClr val="0070C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th-TH" altLang="th-TH" sz="12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นักวิชาการคอมพิวเตอร์ (พรก.)</a:t>
            </a:r>
            <a:r>
              <a:rPr lang="en-US" altLang="th-TH" sz="12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12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(จ้างแล้ว) - </a:t>
            </a:r>
            <a:r>
              <a:rPr lang="en-US" altLang="th-TH" sz="12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1</a:t>
            </a:r>
            <a:r>
              <a:rPr lang="th-TH" altLang="th-TH" sz="12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6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) (ไม่รวมในกรอบ ขรก.)</a:t>
            </a:r>
            <a:endParaRPr lang="th-TH" altLang="th-TH" sz="1200">
              <a:solidFill>
                <a:srgbClr val="0070C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th-TH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(กรอบฯ </a:t>
            </a:r>
            <a:r>
              <a:rPr lang="en-US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2564</a:t>
            </a:r>
            <a:r>
              <a:rPr lang="th-TH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en-US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</a:t>
            </a:r>
            <a:r>
              <a:rPr lang="th-TH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en-US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2567)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4" name="Group 18"/>
          <p:cNvGrpSpPr>
            <a:grpSpLocks/>
          </p:cNvGrpSpPr>
          <p:nvPr/>
        </p:nvGrpSpPr>
        <p:grpSpPr bwMode="auto">
          <a:xfrm>
            <a:off x="3239912" y="1948195"/>
            <a:ext cx="2844256" cy="646112"/>
            <a:chOff x="3203847" y="3468365"/>
            <a:chExt cx="2845600" cy="646113"/>
          </a:xfrm>
          <a:solidFill>
            <a:schemeClr val="bg1"/>
          </a:solidFill>
        </p:grpSpPr>
        <p:sp>
          <p:nvSpPr>
            <p:cNvPr id="8245" name="Rectangle 2"/>
            <p:cNvSpPr>
              <a:spLocks noChangeArrowheads="1"/>
            </p:cNvSpPr>
            <p:nvPr/>
          </p:nvSpPr>
          <p:spPr bwMode="auto">
            <a:xfrm>
              <a:off x="3203847" y="3468365"/>
              <a:ext cx="2305089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th-TH" altLang="th-TH" sz="1600" b="1" dirty="0">
                  <a:latin typeface="TH SarabunPSK" pitchFamily="34" charset="-34"/>
                  <a:cs typeface="TH SarabunPSK" pitchFamily="34" charset="-34"/>
                </a:rPr>
                <a:t>กลุ่มงานประสานแผนและยุทธศาสตร์</a:t>
              </a:r>
            </a:p>
          </p:txBody>
        </p:sp>
        <p:sp>
          <p:nvSpPr>
            <p:cNvPr id="8246" name="Rectangle 2"/>
            <p:cNvSpPr>
              <a:spLocks noChangeArrowheads="1"/>
            </p:cNvSpPr>
            <p:nvPr/>
          </p:nvSpPr>
          <p:spPr bwMode="auto">
            <a:xfrm>
              <a:off x="5509192" y="3468365"/>
              <a:ext cx="540255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en-US" altLang="th-TH" sz="1600" b="1" dirty="0">
                  <a:latin typeface="TH SarabunPSK" pitchFamily="34" charset="-34"/>
                  <a:cs typeface="TH SarabunPSK" pitchFamily="34" charset="-34"/>
                </a:rPr>
                <a:t>5</a:t>
              </a:r>
              <a:endParaRPr lang="th-TH" altLang="th-TH" sz="1400" b="1" dirty="0">
                <a:latin typeface="TH SarabunPSK" pitchFamily="34" charset="-34"/>
                <a:cs typeface="TH SarabunPSK" pitchFamily="34" charset="-34"/>
              </a:endParaRPr>
            </a:p>
          </p:txBody>
        </p:sp>
        <p:sp>
          <p:nvSpPr>
            <p:cNvPr id="8247" name="Rectangle 2"/>
            <p:cNvSpPr>
              <a:spLocks noChangeArrowheads="1"/>
            </p:cNvSpPr>
            <p:nvPr/>
          </p:nvSpPr>
          <p:spPr bwMode="auto">
            <a:xfrm>
              <a:off x="3203847" y="3789040"/>
              <a:ext cx="2845344" cy="325438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th-TH" altLang="th-TH" sz="1600" dirty="0">
                  <a:latin typeface="TH SarabunPSK" pitchFamily="34" charset="-34"/>
                  <a:cs typeface="TH SarabunPSK" pitchFamily="34" charset="-34"/>
                </a:rPr>
                <a:t>นักวิชาการพัฒนาชุมชน (ผอ.กง.) ชพ.</a:t>
              </a:r>
              <a:r>
                <a:rPr lang="en-US" altLang="th-TH" sz="1000" dirty="0">
                  <a:solidFill>
                    <a:srgbClr val="FF0000"/>
                  </a:solidFill>
                  <a:latin typeface="TH SarabunPSK" pitchFamily="34" charset="-34"/>
                  <a:cs typeface="TH SarabunPSK" pitchFamily="34" charset="-34"/>
                </a:rPr>
                <a:t> (281)</a:t>
              </a:r>
              <a:endParaRPr lang="th-TH" altLang="th-TH" sz="1000" dirty="0">
                <a:solidFill>
                  <a:srgbClr val="FF0000"/>
                </a:solidFill>
                <a:latin typeface="TH SarabunPSK" pitchFamily="34" charset="-34"/>
                <a:cs typeface="TH SarabunPSK" pitchFamily="34" charset="-34"/>
              </a:endParaRPr>
            </a:p>
          </p:txBody>
        </p:sp>
      </p:grpSp>
      <p:sp>
        <p:nvSpPr>
          <p:cNvPr id="11281" name="Text Box 17"/>
          <p:cNvSpPr txBox="1">
            <a:spLocks noChangeArrowheads="1"/>
          </p:cNvSpPr>
          <p:nvPr/>
        </p:nvSpPr>
        <p:spPr bwMode="auto">
          <a:xfrm>
            <a:off x="6113463" y="2595563"/>
            <a:ext cx="2922587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 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</a:t>
            </a: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(232/240/608/657) </a:t>
            </a:r>
            <a:endParaRPr lang="en-US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th-TH" altLang="th-TH" sz="12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นักวิชาการคอมพิวเตอร์ (พรก.)</a:t>
            </a:r>
            <a:r>
              <a:rPr lang="en-US" altLang="th-TH" sz="12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12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(จ้างแล้ว) - </a:t>
            </a:r>
            <a:r>
              <a:rPr lang="en-US" altLang="th-TH" sz="12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1</a:t>
            </a:r>
            <a:r>
              <a:rPr lang="th-TH" altLang="th-TH" sz="12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11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) (ไม่รวมในกรอบ ขรก.)</a:t>
            </a:r>
            <a:endParaRPr lang="th-TH" altLang="th-TH" sz="1200">
              <a:solidFill>
                <a:srgbClr val="0070C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th-TH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(กรอบฯ </a:t>
            </a:r>
            <a:r>
              <a:rPr lang="en-US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2564</a:t>
            </a:r>
            <a:r>
              <a:rPr lang="th-TH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en-US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</a:t>
            </a:r>
            <a:r>
              <a:rPr lang="th-TH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en-US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2567)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5" name="Group 18"/>
          <p:cNvGrpSpPr>
            <a:grpSpLocks/>
          </p:cNvGrpSpPr>
          <p:nvPr/>
        </p:nvGrpSpPr>
        <p:grpSpPr bwMode="auto">
          <a:xfrm>
            <a:off x="6192240" y="1947947"/>
            <a:ext cx="2844256" cy="646112"/>
            <a:chOff x="3203846" y="3468365"/>
            <a:chExt cx="2843397" cy="646113"/>
          </a:xfrm>
          <a:solidFill>
            <a:schemeClr val="bg1"/>
          </a:solidFill>
        </p:grpSpPr>
        <p:sp>
          <p:nvSpPr>
            <p:cNvPr id="8239" name="Rectangle 2"/>
            <p:cNvSpPr>
              <a:spLocks noChangeArrowheads="1"/>
            </p:cNvSpPr>
            <p:nvPr/>
          </p:nvSpPr>
          <p:spPr bwMode="auto">
            <a:xfrm>
              <a:off x="3203848" y="3468365"/>
              <a:ext cx="2303304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lnSpc>
                  <a:spcPct val="70000"/>
                </a:lnSpc>
                <a:defRPr/>
              </a:pPr>
              <a:endParaRPr lang="en-US" altLang="th-TH" sz="300" b="1" dirty="0">
                <a:latin typeface="TH SarabunPSK" pitchFamily="34" charset="-34"/>
                <a:cs typeface="TH SarabunPSK" pitchFamily="34" charset="-34"/>
              </a:endParaRPr>
            </a:p>
            <a:p>
              <a:pPr algn="ctr" eaLnBrk="0" hangingPunct="0">
                <a:lnSpc>
                  <a:spcPct val="70000"/>
                </a:lnSpc>
                <a:defRPr/>
              </a:pPr>
              <a:r>
                <a:rPr lang="th-TH" altLang="th-TH" sz="1300" b="1" dirty="0">
                  <a:latin typeface="TH SarabunPSK" pitchFamily="34" charset="-34"/>
                  <a:cs typeface="TH SarabunPSK" pitchFamily="34" charset="-34"/>
                </a:rPr>
                <a:t>กลุ่มงานเผยแพร่</a:t>
              </a:r>
            </a:p>
            <a:p>
              <a:pPr algn="ctr" eaLnBrk="0" hangingPunct="0">
                <a:lnSpc>
                  <a:spcPct val="70000"/>
                </a:lnSpc>
                <a:defRPr/>
              </a:pPr>
              <a:r>
                <a:rPr lang="th-TH" altLang="th-TH" sz="1300" b="1" dirty="0">
                  <a:latin typeface="TH SarabunPSK" pitchFamily="34" charset="-34"/>
                  <a:cs typeface="TH SarabunPSK" pitchFamily="34" charset="-34"/>
                </a:rPr>
                <a:t>และใช้ประโยชน์จากข้อมูล</a:t>
              </a:r>
            </a:p>
          </p:txBody>
        </p:sp>
        <p:sp>
          <p:nvSpPr>
            <p:cNvPr id="8240" name="Rectangle 2"/>
            <p:cNvSpPr>
              <a:spLocks noChangeArrowheads="1"/>
            </p:cNvSpPr>
            <p:nvPr/>
          </p:nvSpPr>
          <p:spPr bwMode="auto">
            <a:xfrm>
              <a:off x="5507406" y="3468365"/>
              <a:ext cx="539837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en-US" altLang="th-TH" sz="1600" b="1">
                  <a:latin typeface="TH SarabunPSK" pitchFamily="34" charset="-34"/>
                  <a:cs typeface="TH SarabunPSK" pitchFamily="34" charset="-34"/>
                </a:rPr>
                <a:t>5</a:t>
              </a:r>
              <a:endParaRPr lang="th-TH" altLang="th-TH" sz="1400" b="1">
                <a:latin typeface="TH SarabunPSK" pitchFamily="34" charset="-34"/>
                <a:cs typeface="TH SarabunPSK" pitchFamily="34" charset="-34"/>
              </a:endParaRPr>
            </a:p>
          </p:txBody>
        </p:sp>
        <p:sp>
          <p:nvSpPr>
            <p:cNvPr id="8241" name="Rectangle 2"/>
            <p:cNvSpPr>
              <a:spLocks noChangeArrowheads="1"/>
            </p:cNvSpPr>
            <p:nvPr/>
          </p:nvSpPr>
          <p:spPr bwMode="auto">
            <a:xfrm>
              <a:off x="3203846" y="3789040"/>
              <a:ext cx="2843141" cy="325438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th-TH" altLang="th-TH" sz="1600" dirty="0">
                  <a:latin typeface="TH SarabunPSK" pitchFamily="34" charset="-34"/>
                  <a:cs typeface="TH SarabunPSK" pitchFamily="34" charset="-34"/>
                </a:rPr>
                <a:t>นักวิชาการพัฒนาชุมชน (ผอ.กง.) ชพ.</a:t>
              </a:r>
              <a:r>
                <a:rPr lang="en-US" altLang="th-TH" sz="1000" dirty="0">
                  <a:solidFill>
                    <a:srgbClr val="FF0000"/>
                  </a:solidFill>
                  <a:latin typeface="TH SarabunPSK" pitchFamily="34" charset="-34"/>
                  <a:cs typeface="TH SarabunPSK" pitchFamily="34" charset="-34"/>
                </a:rPr>
                <a:t> (461)</a:t>
              </a:r>
              <a:endParaRPr lang="th-TH" altLang="th-TH" sz="1000" dirty="0">
                <a:solidFill>
                  <a:srgbClr val="FF0000"/>
                </a:solidFill>
                <a:latin typeface="TH SarabunPSK" pitchFamily="34" charset="-34"/>
                <a:cs typeface="TH SarabunPSK" pitchFamily="34" charset="-34"/>
              </a:endParaRPr>
            </a:p>
          </p:txBody>
        </p:sp>
      </p:grpSp>
      <p:sp>
        <p:nvSpPr>
          <p:cNvPr id="11283" name="Text Box 17"/>
          <p:cNvSpPr txBox="1">
            <a:spLocks noChangeArrowheads="1"/>
          </p:cNvSpPr>
          <p:nvPr/>
        </p:nvSpPr>
        <p:spPr bwMode="auto">
          <a:xfrm>
            <a:off x="107950" y="3949700"/>
            <a:ext cx="2879725" cy="628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 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</a:t>
            </a: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(229/231/233/610)</a:t>
            </a:r>
          </a:p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นักวิชาการคอมพิวเตอร์ (ปก./ชก.)     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2</a:t>
            </a: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(235/238)</a:t>
            </a:r>
          </a:p>
          <a:p>
            <a:pPr eaLnBrk="1" hangingPunct="1"/>
            <a:r>
              <a:rPr lang="th-TH" altLang="th-TH" sz="12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นักวิชาการคอมพิวเตอร์ (พรก.)</a:t>
            </a:r>
            <a:r>
              <a:rPr lang="en-US" altLang="th-TH" sz="12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12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(จ้างแล้ว) - </a:t>
            </a:r>
            <a:r>
              <a:rPr lang="en-US" altLang="th-TH" sz="12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1</a:t>
            </a:r>
            <a:r>
              <a:rPr lang="th-TH" altLang="th-TH" sz="12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8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) (ไม่รวมในกรอบ ขรก.)</a:t>
            </a:r>
            <a:endParaRPr lang="th-TH" altLang="th-TH" sz="1200">
              <a:solidFill>
                <a:srgbClr val="0070C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th-TH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(กรอบฯ </a:t>
            </a:r>
            <a:r>
              <a:rPr lang="en-US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2564</a:t>
            </a:r>
            <a:r>
              <a:rPr lang="th-TH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en-US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</a:t>
            </a:r>
            <a:r>
              <a:rPr lang="th-TH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en-US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2567)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6" name="Group 18"/>
          <p:cNvGrpSpPr>
            <a:grpSpLocks/>
          </p:cNvGrpSpPr>
          <p:nvPr/>
        </p:nvGrpSpPr>
        <p:grpSpPr bwMode="auto">
          <a:xfrm>
            <a:off x="107504" y="3302332"/>
            <a:ext cx="2844256" cy="646113"/>
            <a:chOff x="3203847" y="3468365"/>
            <a:chExt cx="2845600" cy="646113"/>
          </a:xfrm>
          <a:solidFill>
            <a:schemeClr val="bg1"/>
          </a:solidFill>
        </p:grpSpPr>
        <p:sp>
          <p:nvSpPr>
            <p:cNvPr id="8236" name="Rectangle 2"/>
            <p:cNvSpPr>
              <a:spLocks noChangeArrowheads="1"/>
            </p:cNvSpPr>
            <p:nvPr/>
          </p:nvSpPr>
          <p:spPr bwMode="auto">
            <a:xfrm>
              <a:off x="3203847" y="3468365"/>
              <a:ext cx="2305089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th-TH" altLang="th-TH" sz="1600" b="1" spc="-40" dirty="0">
                  <a:latin typeface="TH SarabunPSK" pitchFamily="34" charset="-34"/>
                  <a:cs typeface="TH SarabunPSK" pitchFamily="34" charset="-34"/>
                </a:rPr>
                <a:t>กลุ่มงานวิเคราะห์ข้อมูลสารสนเทศชุมชน</a:t>
              </a:r>
            </a:p>
          </p:txBody>
        </p:sp>
        <p:sp>
          <p:nvSpPr>
            <p:cNvPr id="8237" name="Rectangle 2"/>
            <p:cNvSpPr>
              <a:spLocks noChangeArrowheads="1"/>
            </p:cNvSpPr>
            <p:nvPr/>
          </p:nvSpPr>
          <p:spPr bwMode="auto">
            <a:xfrm>
              <a:off x="5509192" y="3468365"/>
              <a:ext cx="540255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en-US" altLang="th-TH" sz="1600" b="1" dirty="0">
                  <a:latin typeface="TH SarabunPSK" pitchFamily="34" charset="-34"/>
                  <a:cs typeface="TH SarabunPSK" pitchFamily="34" charset="-34"/>
                </a:rPr>
                <a:t>7</a:t>
              </a:r>
              <a:endParaRPr lang="th-TH" altLang="th-TH" sz="1600" b="1" dirty="0">
                <a:latin typeface="TH SarabunPSK" pitchFamily="34" charset="-34"/>
                <a:cs typeface="TH SarabunPSK" pitchFamily="34" charset="-34"/>
              </a:endParaRPr>
            </a:p>
          </p:txBody>
        </p:sp>
        <p:sp>
          <p:nvSpPr>
            <p:cNvPr id="8238" name="Rectangle 2"/>
            <p:cNvSpPr>
              <a:spLocks noChangeArrowheads="1"/>
            </p:cNvSpPr>
            <p:nvPr/>
          </p:nvSpPr>
          <p:spPr bwMode="auto">
            <a:xfrm>
              <a:off x="3203847" y="3789040"/>
              <a:ext cx="2845344" cy="325438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th-TH" altLang="th-TH" sz="1600" dirty="0">
                  <a:latin typeface="TH SarabunPSK" pitchFamily="34" charset="-34"/>
                  <a:cs typeface="TH SarabunPSK" pitchFamily="34" charset="-34"/>
                </a:rPr>
                <a:t>นักวิชาการพัฒนาชุมชน (ผอ.กง.) ชพ.</a:t>
              </a:r>
              <a:r>
                <a:rPr lang="en-US" altLang="th-TH" sz="1000" dirty="0">
                  <a:solidFill>
                    <a:srgbClr val="FF0000"/>
                  </a:solidFill>
                  <a:latin typeface="TH SarabunPSK" pitchFamily="34" charset="-34"/>
                  <a:cs typeface="TH SarabunPSK" pitchFamily="34" charset="-34"/>
                </a:rPr>
                <a:t> (660)</a:t>
              </a:r>
              <a:endParaRPr lang="th-TH" altLang="th-TH" sz="1000" dirty="0">
                <a:solidFill>
                  <a:srgbClr val="FF0000"/>
                </a:solidFill>
                <a:latin typeface="TH SarabunPSK" pitchFamily="34" charset="-34"/>
                <a:cs typeface="TH SarabunPSK" pitchFamily="34" charset="-34"/>
              </a:endParaRPr>
            </a:p>
          </p:txBody>
        </p:sp>
      </p:grpSp>
      <p:sp>
        <p:nvSpPr>
          <p:cNvPr id="11285" name="Text Box 17"/>
          <p:cNvSpPr txBox="1">
            <a:spLocks noChangeArrowheads="1"/>
          </p:cNvSpPr>
          <p:nvPr/>
        </p:nvSpPr>
        <p:spPr bwMode="auto">
          <a:xfrm>
            <a:off x="3240088" y="3954463"/>
            <a:ext cx="3060700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 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3</a:t>
            </a: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(241/668/698)</a:t>
            </a:r>
          </a:p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นักวิชาการคอมพิวเตอร์ (ปก./ชก.)     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3</a:t>
            </a: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(237/239/242)</a:t>
            </a:r>
          </a:p>
          <a:p>
            <a:pPr eaLnBrk="1" hangingPunct="1"/>
            <a:r>
              <a:rPr lang="th-TH" altLang="th-TH" sz="12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นักวิชาการคอมพิวเตอร์ (พรก.)</a:t>
            </a:r>
            <a:r>
              <a:rPr lang="en-US" altLang="th-TH" sz="12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12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(จ้างแล้ว) - </a:t>
            </a:r>
            <a:r>
              <a:rPr lang="en-US" altLang="th-TH" sz="12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2</a:t>
            </a:r>
            <a:r>
              <a:rPr lang="th-TH" altLang="th-TH" sz="12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9/10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) (ไม่รวมในกรอบ ขรก.)</a:t>
            </a:r>
            <a:endParaRPr lang="th-TH" altLang="th-TH" sz="1200">
              <a:solidFill>
                <a:srgbClr val="0070C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th-TH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(กรอบฯ </a:t>
            </a:r>
            <a:r>
              <a:rPr lang="en-US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2564</a:t>
            </a:r>
            <a:r>
              <a:rPr lang="th-TH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en-US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</a:t>
            </a:r>
            <a:r>
              <a:rPr lang="th-TH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en-US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2567)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7" name="Group 18"/>
          <p:cNvGrpSpPr>
            <a:grpSpLocks/>
          </p:cNvGrpSpPr>
          <p:nvPr/>
        </p:nvGrpSpPr>
        <p:grpSpPr bwMode="auto">
          <a:xfrm>
            <a:off x="3240168" y="3306291"/>
            <a:ext cx="2844000" cy="646113"/>
            <a:chOff x="3203847" y="3468365"/>
            <a:chExt cx="2845344" cy="646113"/>
          </a:xfrm>
          <a:solidFill>
            <a:schemeClr val="bg1"/>
          </a:solidFill>
        </p:grpSpPr>
        <p:sp>
          <p:nvSpPr>
            <p:cNvPr id="8233" name="Rectangle 2"/>
            <p:cNvSpPr>
              <a:spLocks noChangeArrowheads="1"/>
            </p:cNvSpPr>
            <p:nvPr/>
          </p:nvSpPr>
          <p:spPr bwMode="auto">
            <a:xfrm>
              <a:off x="3203847" y="3468365"/>
              <a:ext cx="2305089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lnSpc>
                  <a:spcPct val="70000"/>
                </a:lnSpc>
                <a:defRPr/>
              </a:pPr>
              <a:endParaRPr lang="en-US" altLang="th-TH" sz="700" b="1" dirty="0">
                <a:latin typeface="TH SarabunPSK" pitchFamily="34" charset="-34"/>
                <a:cs typeface="TH SarabunPSK" pitchFamily="34" charset="-34"/>
              </a:endParaRPr>
            </a:p>
            <a:p>
              <a:pPr algn="ctr" eaLnBrk="0" hangingPunct="0">
                <a:lnSpc>
                  <a:spcPct val="70000"/>
                </a:lnSpc>
                <a:defRPr/>
              </a:pPr>
              <a:r>
                <a:rPr lang="th-TH" altLang="th-TH" sz="1400" b="1" dirty="0">
                  <a:latin typeface="TH SarabunPSK" pitchFamily="34" charset="-34"/>
                  <a:cs typeface="TH SarabunPSK" pitchFamily="34" charset="-34"/>
                </a:rPr>
                <a:t>กลุ่มงานพัฒนาระบบ</a:t>
              </a:r>
              <a:endParaRPr lang="en-US" altLang="th-TH" sz="1400" b="1" dirty="0">
                <a:latin typeface="TH SarabunPSK" pitchFamily="34" charset="-34"/>
                <a:cs typeface="TH SarabunPSK" pitchFamily="34" charset="-34"/>
              </a:endParaRPr>
            </a:p>
            <a:p>
              <a:pPr algn="ctr" eaLnBrk="0" hangingPunct="0">
                <a:lnSpc>
                  <a:spcPct val="70000"/>
                </a:lnSpc>
                <a:defRPr/>
              </a:pPr>
              <a:r>
                <a:rPr lang="th-TH" altLang="th-TH" sz="1400" b="1" dirty="0">
                  <a:latin typeface="TH SarabunPSK" pitchFamily="34" charset="-34"/>
                  <a:cs typeface="TH SarabunPSK" pitchFamily="34" charset="-34"/>
                </a:rPr>
                <a:t>เทคโนโลยีสารสนเทศ</a:t>
              </a:r>
            </a:p>
          </p:txBody>
        </p:sp>
        <p:sp>
          <p:nvSpPr>
            <p:cNvPr id="8" name="Rectangle 2"/>
            <p:cNvSpPr>
              <a:spLocks noChangeArrowheads="1"/>
            </p:cNvSpPr>
            <p:nvPr/>
          </p:nvSpPr>
          <p:spPr bwMode="auto">
            <a:xfrm>
              <a:off x="5508936" y="3468365"/>
              <a:ext cx="540255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en-US" altLang="th-TH" sz="1600" b="1" dirty="0">
                  <a:latin typeface="TH SarabunPSK" pitchFamily="34" charset="-34"/>
                  <a:cs typeface="TH SarabunPSK" pitchFamily="34" charset="-34"/>
                </a:rPr>
                <a:t>7</a:t>
              </a:r>
              <a:endParaRPr lang="th-TH" altLang="th-TH" sz="1600" b="1" dirty="0">
                <a:latin typeface="TH SarabunPSK" pitchFamily="34" charset="-34"/>
                <a:cs typeface="TH SarabunPSK" pitchFamily="34" charset="-34"/>
              </a:endParaRPr>
            </a:p>
          </p:txBody>
        </p:sp>
        <p:sp>
          <p:nvSpPr>
            <p:cNvPr id="9" name="Rectangle 2"/>
            <p:cNvSpPr>
              <a:spLocks noChangeArrowheads="1"/>
            </p:cNvSpPr>
            <p:nvPr/>
          </p:nvSpPr>
          <p:spPr bwMode="auto">
            <a:xfrm>
              <a:off x="3203847" y="3789040"/>
              <a:ext cx="2845344" cy="325438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th-TH" altLang="th-TH" sz="1600" dirty="0">
                  <a:latin typeface="TH SarabunPSK" pitchFamily="34" charset="-34"/>
                  <a:cs typeface="TH SarabunPSK" pitchFamily="34" charset="-34"/>
                </a:rPr>
                <a:t>นักวิชาการคอมพิวเตอร์ (ผอ.กง.)</a:t>
              </a:r>
              <a:r>
                <a:rPr lang="en-US" altLang="th-TH" sz="1600" dirty="0">
                  <a:latin typeface="TH SarabunPSK" pitchFamily="34" charset="-34"/>
                  <a:cs typeface="TH SarabunPSK" pitchFamily="34" charset="-34"/>
                </a:rPr>
                <a:t> </a:t>
              </a:r>
              <a:r>
                <a:rPr lang="th-TH" altLang="th-TH" sz="1600" dirty="0">
                  <a:latin typeface="TH SarabunPSK" pitchFamily="34" charset="-34"/>
                  <a:cs typeface="TH SarabunPSK" pitchFamily="34" charset="-34"/>
                </a:rPr>
                <a:t>ชพ. </a:t>
              </a:r>
              <a:r>
                <a:rPr lang="th-TH" altLang="th-TH" sz="1000" dirty="0">
                  <a:solidFill>
                    <a:srgbClr val="FF0000"/>
                  </a:solidFill>
                  <a:latin typeface="TH SarabunPSK" pitchFamily="34" charset="-34"/>
                  <a:cs typeface="TH SarabunPSK" pitchFamily="34" charset="-34"/>
                </a:rPr>
                <a:t>(</a:t>
              </a:r>
              <a:r>
                <a:rPr lang="en-US" altLang="th-TH" sz="1000" dirty="0">
                  <a:solidFill>
                    <a:srgbClr val="FF0000"/>
                  </a:solidFill>
                  <a:latin typeface="TH SarabunPSK" pitchFamily="34" charset="-34"/>
                  <a:cs typeface="TH SarabunPSK" pitchFamily="34" charset="-34"/>
                </a:rPr>
                <a:t>234</a:t>
              </a:r>
              <a:r>
                <a:rPr lang="th-TH" altLang="th-TH" sz="1000" dirty="0">
                  <a:solidFill>
                    <a:srgbClr val="FF0000"/>
                  </a:solidFill>
                  <a:latin typeface="TH SarabunPSK" pitchFamily="34" charset="-34"/>
                  <a:cs typeface="TH SarabunPSK" pitchFamily="34" charset="-34"/>
                </a:rPr>
                <a:t>)</a:t>
              </a:r>
              <a:r>
                <a:rPr lang="th-TH" altLang="th-TH" sz="1600" dirty="0">
                  <a:latin typeface="TH SarabunPSK" pitchFamily="34" charset="-34"/>
                  <a:cs typeface="TH SarabunPSK" pitchFamily="34" charset="-34"/>
                </a:rPr>
                <a:t> </a:t>
              </a:r>
            </a:p>
          </p:txBody>
        </p:sp>
      </p:grpSp>
      <p:sp>
        <p:nvSpPr>
          <p:cNvPr id="11287" name="Text Box 17"/>
          <p:cNvSpPr txBox="1">
            <a:spLocks noChangeArrowheads="1"/>
          </p:cNvSpPr>
          <p:nvPr/>
        </p:nvSpPr>
        <p:spPr bwMode="auto">
          <a:xfrm>
            <a:off x="6229350" y="3954463"/>
            <a:ext cx="2914650" cy="554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 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</a:t>
            </a: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(230/670/697/743)</a:t>
            </a:r>
          </a:p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นักวิชาการคอมพิวเตอร์ (ปก./ชก.)     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1</a:t>
            </a: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(236)</a:t>
            </a:r>
          </a:p>
          <a:p>
            <a:pPr eaLnBrk="1" hangingPunct="1"/>
            <a:r>
              <a:rPr lang="th-TH" altLang="th-TH" sz="12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นักวิชาการคอมพิวเตอร์ (พรก.)</a:t>
            </a:r>
            <a:r>
              <a:rPr lang="en-US" altLang="th-TH" sz="12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12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(จ้างแล้ว) - </a:t>
            </a:r>
            <a:r>
              <a:rPr lang="en-US" altLang="th-TH" sz="12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1</a:t>
            </a:r>
            <a:r>
              <a:rPr lang="th-TH" altLang="th-TH" sz="12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7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) (ไม่รวมในกรอบ ขรก.)</a:t>
            </a:r>
            <a:endParaRPr lang="th-TH" altLang="th-TH" sz="1000">
              <a:solidFill>
                <a:srgbClr val="0070C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th-TH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(กรอบฯ </a:t>
            </a:r>
            <a:r>
              <a:rPr lang="en-US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2564</a:t>
            </a:r>
            <a:r>
              <a:rPr lang="th-TH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en-US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</a:t>
            </a:r>
            <a:r>
              <a:rPr lang="th-TH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en-US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2567)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10" name="Group 18"/>
          <p:cNvGrpSpPr>
            <a:grpSpLocks/>
          </p:cNvGrpSpPr>
          <p:nvPr/>
        </p:nvGrpSpPr>
        <p:grpSpPr bwMode="auto">
          <a:xfrm>
            <a:off x="6228977" y="3306291"/>
            <a:ext cx="2848137" cy="646113"/>
            <a:chOff x="3203846" y="3468365"/>
            <a:chExt cx="2847277" cy="646113"/>
          </a:xfrm>
          <a:solidFill>
            <a:schemeClr val="bg1"/>
          </a:solidFill>
        </p:grpSpPr>
        <p:sp>
          <p:nvSpPr>
            <p:cNvPr id="122" name="Rectangle 2"/>
            <p:cNvSpPr>
              <a:spLocks noChangeArrowheads="1"/>
            </p:cNvSpPr>
            <p:nvPr/>
          </p:nvSpPr>
          <p:spPr bwMode="auto">
            <a:xfrm>
              <a:off x="3203846" y="3468365"/>
              <a:ext cx="2267315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lnSpc>
                  <a:spcPct val="70000"/>
                </a:lnSpc>
                <a:defRPr/>
              </a:pPr>
              <a:endParaRPr lang="en-US" altLang="th-TH" sz="500" b="1" dirty="0">
                <a:latin typeface="TH SarabunPSK" pitchFamily="34" charset="-34"/>
                <a:cs typeface="TH SarabunPSK" pitchFamily="34" charset="-34"/>
              </a:endParaRPr>
            </a:p>
            <a:p>
              <a:pPr algn="ctr" eaLnBrk="0" hangingPunct="0">
                <a:lnSpc>
                  <a:spcPct val="70000"/>
                </a:lnSpc>
                <a:defRPr/>
              </a:pPr>
              <a:r>
                <a:rPr lang="th-TH" altLang="th-TH" sz="1300" b="1" dirty="0">
                  <a:latin typeface="TH SarabunPSK" pitchFamily="34" charset="-34"/>
                  <a:cs typeface="TH SarabunPSK" pitchFamily="34" charset="-34"/>
                </a:rPr>
                <a:t>กลุ่มงานบริหารการจัดเก็บข้อมูล</a:t>
              </a:r>
              <a:endParaRPr lang="en-US" altLang="th-TH" sz="1300" b="1" dirty="0">
                <a:latin typeface="TH SarabunPSK" pitchFamily="34" charset="-34"/>
                <a:cs typeface="TH SarabunPSK" pitchFamily="34" charset="-34"/>
              </a:endParaRPr>
            </a:p>
            <a:p>
              <a:pPr algn="ctr" eaLnBrk="0" hangingPunct="0">
                <a:lnSpc>
                  <a:spcPct val="70000"/>
                </a:lnSpc>
                <a:defRPr/>
              </a:pPr>
              <a:r>
                <a:rPr lang="th-TH" altLang="th-TH" sz="1300" b="1" dirty="0">
                  <a:latin typeface="TH SarabunPSK" pitchFamily="34" charset="-34"/>
                  <a:cs typeface="TH SarabunPSK" pitchFamily="34" charset="-34"/>
                </a:rPr>
                <a:t>การพัฒนาชุมชน</a:t>
              </a:r>
            </a:p>
          </p:txBody>
        </p:sp>
        <p:sp>
          <p:nvSpPr>
            <p:cNvPr id="8234" name="Rectangle 2"/>
            <p:cNvSpPr>
              <a:spLocks noChangeArrowheads="1"/>
            </p:cNvSpPr>
            <p:nvPr/>
          </p:nvSpPr>
          <p:spPr bwMode="auto">
            <a:xfrm>
              <a:off x="5475124" y="3468365"/>
              <a:ext cx="575999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en-US" altLang="th-TH" sz="1600" b="1" dirty="0">
                  <a:latin typeface="TH SarabunPSK" pitchFamily="34" charset="-34"/>
                  <a:cs typeface="TH SarabunPSK" pitchFamily="34" charset="-34"/>
                </a:rPr>
                <a:t>6</a:t>
              </a:r>
              <a:endParaRPr lang="th-TH" altLang="th-TH" sz="1600" b="1" dirty="0">
                <a:latin typeface="TH SarabunPSK" pitchFamily="34" charset="-34"/>
                <a:cs typeface="TH SarabunPSK" pitchFamily="34" charset="-34"/>
              </a:endParaRPr>
            </a:p>
          </p:txBody>
        </p:sp>
        <p:sp>
          <p:nvSpPr>
            <p:cNvPr id="8235" name="Rectangle 2"/>
            <p:cNvSpPr>
              <a:spLocks noChangeArrowheads="1"/>
            </p:cNvSpPr>
            <p:nvPr/>
          </p:nvSpPr>
          <p:spPr bwMode="auto">
            <a:xfrm>
              <a:off x="3203846" y="3789040"/>
              <a:ext cx="2843141" cy="325438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th-TH" altLang="th-TH" sz="1600" dirty="0">
                  <a:latin typeface="TH SarabunPSK" pitchFamily="34" charset="-34"/>
                  <a:cs typeface="TH SarabunPSK" pitchFamily="34" charset="-34"/>
                </a:rPr>
                <a:t>นักวิชาการพัฒนาชุมชน (ผอ.กง.) ชพ.</a:t>
              </a:r>
              <a:r>
                <a:rPr lang="en-US" altLang="th-TH" sz="1000" dirty="0">
                  <a:solidFill>
                    <a:srgbClr val="FF0000"/>
                  </a:solidFill>
                  <a:latin typeface="TH SarabunPSK" pitchFamily="34" charset="-34"/>
                  <a:cs typeface="TH SarabunPSK" pitchFamily="34" charset="-34"/>
                </a:rPr>
                <a:t> (190)</a:t>
              </a:r>
              <a:endParaRPr lang="th-TH" altLang="th-TH" sz="1000" dirty="0">
                <a:solidFill>
                  <a:srgbClr val="FF0000"/>
                </a:solidFill>
                <a:latin typeface="TH SarabunPSK" pitchFamily="34" charset="-34"/>
                <a:cs typeface="TH SarabunPSK" pitchFamily="34" charset="-34"/>
              </a:endParaRPr>
            </a:p>
          </p:txBody>
        </p:sp>
      </p:grpSp>
      <p:sp>
        <p:nvSpPr>
          <p:cNvPr id="11289" name="Rectangle 81"/>
          <p:cNvSpPr>
            <a:spLocks noChangeArrowheads="1"/>
          </p:cNvSpPr>
          <p:nvPr/>
        </p:nvSpPr>
        <p:spPr bwMode="auto">
          <a:xfrm>
            <a:off x="0" y="6611938"/>
            <a:ext cx="1619250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000" u="sng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หมายเหตุ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ภายในวงเล็บแสดงเลขที่ตำแหน่ง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cxnSp>
        <p:nvCxnSpPr>
          <p:cNvPr id="61" name="Straight Connector 60"/>
          <p:cNvCxnSpPr/>
          <p:nvPr/>
        </p:nvCxnSpPr>
        <p:spPr>
          <a:xfrm>
            <a:off x="1403350" y="1773238"/>
            <a:ext cx="6192838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6" name="Straight Connector 65"/>
          <p:cNvCxnSpPr/>
          <p:nvPr/>
        </p:nvCxnSpPr>
        <p:spPr>
          <a:xfrm>
            <a:off x="3094038" y="1773238"/>
            <a:ext cx="0" cy="136683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292" name="Text Box 17"/>
          <p:cNvSpPr txBox="1">
            <a:spLocks noChangeArrowheads="1"/>
          </p:cNvSpPr>
          <p:nvPr/>
        </p:nvSpPr>
        <p:spPr bwMode="auto">
          <a:xfrm>
            <a:off x="4429125" y="1506538"/>
            <a:ext cx="2087563" cy="3381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 นักวิชาการพัฒนาชุมชน (ชพ.)    - 1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(228)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426" name="Rectangle 73"/>
          <p:cNvSpPr>
            <a:spLocks noChangeArrowheads="1"/>
          </p:cNvSpPr>
          <p:nvPr/>
        </p:nvSpPr>
        <p:spPr bwMode="auto">
          <a:xfrm>
            <a:off x="488950" y="106363"/>
            <a:ext cx="815498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/>
            <a:r>
              <a:rPr lang="th-TH" altLang="th-TH" sz="1600" b="1">
                <a:latin typeface="TH SarabunPSK" panose="020B0500040200020003" pitchFamily="34" charset="-34"/>
                <a:cs typeface="TH SarabunPSK" panose="020B0500040200020003" pitchFamily="34" charset="-34"/>
              </a:rPr>
              <a:t>แผนภูมิแสดงการแบ่งงานภายในและอัตรากำลังของกรมการพัฒนาชุมชน</a:t>
            </a:r>
            <a:r>
              <a:rPr lang="en-US" altLang="th-TH" sz="1600" b="1">
                <a:latin typeface="TH SarabunPSK" panose="020B0500040200020003" pitchFamily="34" charset="-34"/>
                <a:cs typeface="TH SarabunPSK" panose="020B0500040200020003" pitchFamily="34" charset="-34"/>
              </a:rPr>
              <a:t> </a:t>
            </a:r>
            <a:endParaRPr lang="th-TH" altLang="th-TH" sz="1600" b="1"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sp>
        <p:nvSpPr>
          <p:cNvPr id="103427" name="Text Box 9"/>
          <p:cNvSpPr txBox="1">
            <a:spLocks noChangeArrowheads="1"/>
          </p:cNvSpPr>
          <p:nvPr/>
        </p:nvSpPr>
        <p:spPr bwMode="auto">
          <a:xfrm>
            <a:off x="6980238" y="6269038"/>
            <a:ext cx="2160587" cy="588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ลูกจ้างประจำ 1 อัตรา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rPr>
              <a:t>(194)</a:t>
            </a:r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 </a:t>
            </a:r>
            <a:endParaRPr lang="th-TH" altLang="th-TH" sz="1400">
              <a:solidFill>
                <a:srgbClr val="FF0000"/>
              </a:solidFill>
              <a:latin typeface="TH SarabunPSK" panose="020B0500040200020003" pitchFamily="34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กรอบพนักงานราชการ 2 อัตรา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rPr>
              <a:t>(91/131)</a:t>
            </a:r>
          </a:p>
        </p:txBody>
      </p:sp>
      <p:grpSp>
        <p:nvGrpSpPr>
          <p:cNvPr id="103428" name="Group 81"/>
          <p:cNvGrpSpPr>
            <a:grpSpLocks/>
          </p:cNvGrpSpPr>
          <p:nvPr/>
        </p:nvGrpSpPr>
        <p:grpSpPr bwMode="auto">
          <a:xfrm>
            <a:off x="2843213" y="765175"/>
            <a:ext cx="3421062" cy="646113"/>
            <a:chOff x="2448080" y="857250"/>
            <a:chExt cx="3420000" cy="646113"/>
          </a:xfrm>
        </p:grpSpPr>
        <p:sp>
          <p:nvSpPr>
            <p:cNvPr id="103450" name="Rectangle 2"/>
            <p:cNvSpPr>
              <a:spLocks noChangeArrowheads="1"/>
            </p:cNvSpPr>
            <p:nvPr/>
          </p:nvSpPr>
          <p:spPr bwMode="auto">
            <a:xfrm>
              <a:off x="2448080" y="857250"/>
              <a:ext cx="2844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สำนักงานพัฒนาชุมชนจังหวัดพิษณุโลก</a:t>
              </a:r>
            </a:p>
          </p:txBody>
        </p:sp>
        <p:sp>
          <p:nvSpPr>
            <p:cNvPr id="103451" name="Rectangle 2"/>
            <p:cNvSpPr>
              <a:spLocks noChangeArrowheads="1"/>
            </p:cNvSpPr>
            <p:nvPr/>
          </p:nvSpPr>
          <p:spPr bwMode="auto">
            <a:xfrm>
              <a:off x="5290308" y="857250"/>
              <a:ext cx="575739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 eaLnBrk="1" hangingPunct="1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76</a:t>
              </a:r>
              <a:endParaRPr lang="th-TH" altLang="th-TH" sz="16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03452" name="Rectangle 2"/>
            <p:cNvSpPr>
              <a:spLocks noChangeArrowheads="1"/>
            </p:cNvSpPr>
            <p:nvPr/>
          </p:nvSpPr>
          <p:spPr bwMode="auto">
            <a:xfrm>
              <a:off x="2448080" y="1177925"/>
              <a:ext cx="3420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ผู้อำนวยการ (พัฒนาการจังหวัด) สูง</a:t>
              </a:r>
              <a:r>
                <a:rPr lang="en-US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(5748)</a:t>
              </a:r>
              <a:r>
                <a:rPr lang="en-US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endParaRPr lang="th-TH" altLang="th-TH" sz="1600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03429" name="Text Box 91"/>
          <p:cNvSpPr txBox="1">
            <a:spLocks noChangeArrowheads="1"/>
          </p:cNvSpPr>
          <p:nvPr/>
        </p:nvSpPr>
        <p:spPr bwMode="auto">
          <a:xfrm>
            <a:off x="3924300" y="404813"/>
            <a:ext cx="1368425" cy="277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Update </a:t>
            </a:r>
            <a:r>
              <a:rPr lang="th-TH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26 เมษายน 2564 </a:t>
            </a:r>
            <a:r>
              <a:rPr lang="en-US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         </a:t>
            </a:r>
            <a:endParaRPr lang="th-TH" altLang="th-TH" sz="1200"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cxnSp>
        <p:nvCxnSpPr>
          <p:cNvPr id="78" name="Straight Connector 77"/>
          <p:cNvCxnSpPr/>
          <p:nvPr/>
        </p:nvCxnSpPr>
        <p:spPr>
          <a:xfrm>
            <a:off x="4572000" y="1419225"/>
            <a:ext cx="0" cy="50482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3431" name="Rectangle 78"/>
          <p:cNvSpPr>
            <a:spLocks noChangeArrowheads="1"/>
          </p:cNvSpPr>
          <p:nvPr/>
        </p:nvSpPr>
        <p:spPr bwMode="auto">
          <a:xfrm>
            <a:off x="0" y="6611938"/>
            <a:ext cx="1619250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000" u="sng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หมายเหตุ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ภายในวงเล็บแสดงเลขที่ตำแหน่ง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103432" name="Group 49"/>
          <p:cNvGrpSpPr>
            <a:grpSpLocks/>
          </p:cNvGrpSpPr>
          <p:nvPr/>
        </p:nvGrpSpPr>
        <p:grpSpPr bwMode="auto">
          <a:xfrm>
            <a:off x="107950" y="1722438"/>
            <a:ext cx="2843213" cy="646112"/>
            <a:chOff x="107503" y="3717032"/>
            <a:chExt cx="2844257" cy="646113"/>
          </a:xfrm>
        </p:grpSpPr>
        <p:sp>
          <p:nvSpPr>
            <p:cNvPr id="103447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วัดโบสถ์</a:t>
              </a:r>
            </a:p>
          </p:txBody>
        </p:sp>
        <p:sp>
          <p:nvSpPr>
            <p:cNvPr id="103448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6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03449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(5815)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03433" name="Text Box 17"/>
          <p:cNvSpPr txBox="1">
            <a:spLocks noChangeArrowheads="1"/>
          </p:cNvSpPr>
          <p:nvPr/>
        </p:nvSpPr>
        <p:spPr bwMode="auto">
          <a:xfrm>
            <a:off x="107950" y="2370138"/>
            <a:ext cx="2879725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(5817/5818/5819/5820)</a:t>
            </a:r>
          </a:p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เจ้าพนักงานพัฒนาชุมชน (ปง./ชง.)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1</a:t>
            </a: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5816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)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103434" name="Group 50"/>
          <p:cNvGrpSpPr>
            <a:grpSpLocks/>
          </p:cNvGrpSpPr>
          <p:nvPr/>
        </p:nvGrpSpPr>
        <p:grpSpPr bwMode="auto">
          <a:xfrm>
            <a:off x="3132138" y="1722438"/>
            <a:ext cx="2843212" cy="646112"/>
            <a:chOff x="107503" y="3717032"/>
            <a:chExt cx="2844257" cy="646113"/>
          </a:xfrm>
        </p:grpSpPr>
        <p:sp>
          <p:nvSpPr>
            <p:cNvPr id="103444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วังทอง</a:t>
              </a:r>
            </a:p>
          </p:txBody>
        </p:sp>
        <p:sp>
          <p:nvSpPr>
            <p:cNvPr id="103445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03446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(5821)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03435" name="Text Box 17"/>
          <p:cNvSpPr txBox="1">
            <a:spLocks noChangeArrowheads="1"/>
          </p:cNvSpPr>
          <p:nvPr/>
        </p:nvSpPr>
        <p:spPr bwMode="auto">
          <a:xfrm>
            <a:off x="3132138" y="2370138"/>
            <a:ext cx="2879725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(5823/5824/5826/5827)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103436" name="Group 55"/>
          <p:cNvGrpSpPr>
            <a:grpSpLocks/>
          </p:cNvGrpSpPr>
          <p:nvPr/>
        </p:nvGrpSpPr>
        <p:grpSpPr bwMode="auto">
          <a:xfrm>
            <a:off x="6156325" y="1722438"/>
            <a:ext cx="2844800" cy="646112"/>
            <a:chOff x="107503" y="3717032"/>
            <a:chExt cx="2844257" cy="646113"/>
          </a:xfrm>
        </p:grpSpPr>
        <p:sp>
          <p:nvSpPr>
            <p:cNvPr id="103441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เนินมะปราง</a:t>
              </a:r>
            </a:p>
          </p:txBody>
        </p:sp>
        <p:sp>
          <p:nvSpPr>
            <p:cNvPr id="103442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03443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(5830)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03437" name="Text Box 17"/>
          <p:cNvSpPr txBox="1">
            <a:spLocks noChangeArrowheads="1"/>
          </p:cNvSpPr>
          <p:nvPr/>
        </p:nvSpPr>
        <p:spPr bwMode="auto">
          <a:xfrm>
            <a:off x="6156325" y="2370138"/>
            <a:ext cx="2879725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       </a:t>
            </a: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(5832/5833/5834/5835)</a:t>
            </a:r>
          </a:p>
          <a:p>
            <a:pPr eaLnBrk="1" hangingPunct="1"/>
            <a:r>
              <a:rPr lang="th-TH" altLang="th-TH" sz="12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(พรก</a:t>
            </a:r>
            <a:r>
              <a:rPr lang="en-US" altLang="th-TH" sz="12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.</a:t>
            </a:r>
            <a:r>
              <a:rPr lang="th-TH" altLang="th-TH" sz="12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)</a:t>
            </a:r>
            <a:r>
              <a:rPr lang="en-US" altLang="th-TH" sz="12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12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(จ้างแล้ว)</a:t>
            </a:r>
            <a:r>
              <a:rPr lang="en-US" altLang="th-TH" sz="12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   </a:t>
            </a:r>
            <a:r>
              <a:rPr lang="th-TH" altLang="th-TH" sz="12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- 1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(131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)</a:t>
            </a:r>
          </a:p>
          <a:p>
            <a:pPr eaLnBrk="1" hangingPunct="1"/>
            <a:r>
              <a:rPr lang="th-TH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(กรอบฯ </a:t>
            </a:r>
            <a:r>
              <a:rPr lang="en-US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2564</a:t>
            </a:r>
            <a:r>
              <a:rPr lang="th-TH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en-US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–</a:t>
            </a:r>
            <a:r>
              <a:rPr lang="th-TH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en-US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2567 </a:t>
            </a:r>
            <a:r>
              <a:rPr lang="th-TH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ตามมาตรการฯ ปี งบฯ </a:t>
            </a:r>
            <a:r>
              <a:rPr lang="en-US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2562)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 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(ไม่รวมในกรอบ ขรก.)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cxnSp>
        <p:nvCxnSpPr>
          <p:cNvPr id="76" name="Straight Connector 75"/>
          <p:cNvCxnSpPr/>
          <p:nvPr/>
        </p:nvCxnSpPr>
        <p:spPr>
          <a:xfrm>
            <a:off x="1404938" y="1628775"/>
            <a:ext cx="604837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4" name="Straight Connector 83"/>
          <p:cNvCxnSpPr/>
          <p:nvPr/>
        </p:nvCxnSpPr>
        <p:spPr>
          <a:xfrm>
            <a:off x="1403350" y="1628775"/>
            <a:ext cx="0" cy="9048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/>
          <p:cNvCxnSpPr/>
          <p:nvPr/>
        </p:nvCxnSpPr>
        <p:spPr>
          <a:xfrm>
            <a:off x="7451725" y="1628775"/>
            <a:ext cx="0" cy="9048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450" name="Rectangle 73"/>
          <p:cNvSpPr>
            <a:spLocks noChangeArrowheads="1"/>
          </p:cNvSpPr>
          <p:nvPr/>
        </p:nvSpPr>
        <p:spPr bwMode="auto">
          <a:xfrm>
            <a:off x="488950" y="106363"/>
            <a:ext cx="815498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/>
            <a:r>
              <a:rPr lang="th-TH" altLang="th-TH" sz="1600" b="1">
                <a:latin typeface="TH SarabunPSK" panose="020B0500040200020003" pitchFamily="34" charset="-34"/>
                <a:cs typeface="TH SarabunPSK" panose="020B0500040200020003" pitchFamily="34" charset="-34"/>
              </a:rPr>
              <a:t>แผนภูมิแสดงการแบ่งงานภายในและอัตรากำลังของกรมการพัฒนาชุมชน</a:t>
            </a:r>
            <a:r>
              <a:rPr lang="en-US" altLang="th-TH" sz="1600" b="1">
                <a:latin typeface="TH SarabunPSK" panose="020B0500040200020003" pitchFamily="34" charset="-34"/>
                <a:cs typeface="TH SarabunPSK" panose="020B0500040200020003" pitchFamily="34" charset="-34"/>
              </a:rPr>
              <a:t> </a:t>
            </a:r>
            <a:endParaRPr lang="th-TH" altLang="th-TH" sz="1600" b="1"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sp>
        <p:nvSpPr>
          <p:cNvPr id="104451" name="Text Box 9"/>
          <p:cNvSpPr txBox="1">
            <a:spLocks noChangeArrowheads="1"/>
          </p:cNvSpPr>
          <p:nvPr/>
        </p:nvSpPr>
        <p:spPr bwMode="auto">
          <a:xfrm>
            <a:off x="6980238" y="6269038"/>
            <a:ext cx="2160587" cy="588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ลูกจ้างประจำ 1 อัตรา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rPr>
              <a:t>(216)</a:t>
            </a:r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 </a:t>
            </a:r>
            <a:endParaRPr lang="th-TH" altLang="th-TH" sz="1400">
              <a:solidFill>
                <a:srgbClr val="FF0000"/>
              </a:solidFill>
              <a:latin typeface="TH SarabunPSK" panose="020B0500040200020003" pitchFamily="34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กรอบพนักงานราชการ 2 อัตรา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rPr>
              <a:t>(114/132)</a:t>
            </a:r>
          </a:p>
        </p:txBody>
      </p:sp>
      <p:grpSp>
        <p:nvGrpSpPr>
          <p:cNvPr id="104452" name="Group 81"/>
          <p:cNvGrpSpPr>
            <a:grpSpLocks/>
          </p:cNvGrpSpPr>
          <p:nvPr/>
        </p:nvGrpSpPr>
        <p:grpSpPr bwMode="auto">
          <a:xfrm>
            <a:off x="2843213" y="765175"/>
            <a:ext cx="3421062" cy="646113"/>
            <a:chOff x="2448080" y="857250"/>
            <a:chExt cx="3420000" cy="646113"/>
          </a:xfrm>
        </p:grpSpPr>
        <p:sp>
          <p:nvSpPr>
            <p:cNvPr id="104509" name="Rectangle 2"/>
            <p:cNvSpPr>
              <a:spLocks noChangeArrowheads="1"/>
            </p:cNvSpPr>
            <p:nvPr/>
          </p:nvSpPr>
          <p:spPr bwMode="auto">
            <a:xfrm>
              <a:off x="2448080" y="857250"/>
              <a:ext cx="2844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สำนักงานพัฒนาชุมชนจังหวัดเพชรบุรี</a:t>
              </a:r>
            </a:p>
          </p:txBody>
        </p:sp>
        <p:sp>
          <p:nvSpPr>
            <p:cNvPr id="104510" name="Rectangle 2"/>
            <p:cNvSpPr>
              <a:spLocks noChangeArrowheads="1"/>
            </p:cNvSpPr>
            <p:nvPr/>
          </p:nvSpPr>
          <p:spPr bwMode="auto">
            <a:xfrm>
              <a:off x="5290308" y="857250"/>
              <a:ext cx="575739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 eaLnBrk="1" hangingPunct="1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69</a:t>
              </a:r>
              <a:endParaRPr lang="th-TH" altLang="th-TH" sz="16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04511" name="Rectangle 2"/>
            <p:cNvSpPr>
              <a:spLocks noChangeArrowheads="1"/>
            </p:cNvSpPr>
            <p:nvPr/>
          </p:nvSpPr>
          <p:spPr bwMode="auto">
            <a:xfrm>
              <a:off x="2448080" y="1177925"/>
              <a:ext cx="3420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ผู้อำนวยการ (พัฒนาการจังหวัด) สูง</a:t>
              </a:r>
              <a:r>
                <a:rPr lang="en-US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(6339)</a:t>
              </a:r>
              <a:r>
                <a:rPr lang="en-US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endParaRPr lang="th-TH" altLang="th-TH" sz="1600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04453" name="Text Box 91"/>
          <p:cNvSpPr txBox="1">
            <a:spLocks noChangeArrowheads="1"/>
          </p:cNvSpPr>
          <p:nvPr/>
        </p:nvSpPr>
        <p:spPr bwMode="auto">
          <a:xfrm>
            <a:off x="3924300" y="404813"/>
            <a:ext cx="1368425" cy="277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Update </a:t>
            </a:r>
            <a:r>
              <a:rPr lang="th-TH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26 เมษายน 2564 </a:t>
            </a:r>
            <a:r>
              <a:rPr lang="en-US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         </a:t>
            </a:r>
            <a:endParaRPr lang="th-TH" altLang="th-TH" sz="1200"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sp>
        <p:nvSpPr>
          <p:cNvPr id="104454" name="Text Box 17"/>
          <p:cNvSpPr txBox="1">
            <a:spLocks noChangeArrowheads="1"/>
          </p:cNvSpPr>
          <p:nvPr/>
        </p:nvSpPr>
        <p:spPr bwMode="auto">
          <a:xfrm>
            <a:off x="107950" y="2409825"/>
            <a:ext cx="3095625" cy="628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 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- 1 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(5903)</a:t>
            </a:r>
          </a:p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นักจัดการงานทั่วไป (ปก./ชก.)   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     </a:t>
            </a: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- 1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6367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)</a:t>
            </a:r>
          </a:p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เจ้าพนักงานธุรการ (ปง./ชง.)    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      </a:t>
            </a: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3 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(643/6341/6344)</a:t>
            </a:r>
          </a:p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เจ้าพนักงานการเงินและบัญชี (ปง./ชง.)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- 2 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(6342/6343)</a:t>
            </a:r>
          </a:p>
          <a:p>
            <a:pPr eaLnBrk="1" hangingPunct="1"/>
            <a:r>
              <a:rPr lang="th-TH" altLang="th-TH" sz="1200">
                <a:solidFill>
                  <a:srgbClr val="00B05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พนักงานพิมพ์ (ลจป.)               </a:t>
            </a:r>
            <a:r>
              <a:rPr lang="en-US" altLang="th-TH" sz="1200">
                <a:solidFill>
                  <a:srgbClr val="00B05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   </a:t>
            </a:r>
            <a:r>
              <a:rPr lang="th-TH" altLang="th-TH" sz="1200">
                <a:solidFill>
                  <a:srgbClr val="00B05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- </a:t>
            </a:r>
            <a:r>
              <a:rPr lang="en-US" altLang="th-TH" sz="1200">
                <a:solidFill>
                  <a:srgbClr val="00B05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1</a:t>
            </a:r>
            <a:r>
              <a:rPr lang="th-TH" altLang="th-TH" sz="1200">
                <a:solidFill>
                  <a:srgbClr val="00B05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216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) (ไม่รวมในกรอบ ขรก.)</a:t>
            </a:r>
          </a:p>
          <a:p>
            <a:pPr eaLnBrk="1" hangingPunct="1"/>
            <a:endParaRPr lang="en-US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sp>
        <p:nvSpPr>
          <p:cNvPr id="104455" name="Text Box 17"/>
          <p:cNvSpPr txBox="1">
            <a:spLocks noChangeArrowheads="1"/>
          </p:cNvSpPr>
          <p:nvPr/>
        </p:nvSpPr>
        <p:spPr bwMode="auto">
          <a:xfrm>
            <a:off x="2411413" y="2408238"/>
            <a:ext cx="2087562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2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(6346/6347)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3" name="Group 18"/>
          <p:cNvGrpSpPr>
            <a:grpSpLocks/>
          </p:cNvGrpSpPr>
          <p:nvPr/>
        </p:nvGrpSpPr>
        <p:grpSpPr bwMode="auto">
          <a:xfrm>
            <a:off x="2411413" y="1772816"/>
            <a:ext cx="2052637" cy="646113"/>
            <a:chOff x="3203848" y="3468365"/>
            <a:chExt cx="2052020" cy="646113"/>
          </a:xfrm>
          <a:solidFill>
            <a:schemeClr val="bg1"/>
          </a:solidFill>
        </p:grpSpPr>
        <p:sp>
          <p:nvSpPr>
            <p:cNvPr id="12367" name="Rectangle 2"/>
            <p:cNvSpPr>
              <a:spLocks noChangeArrowheads="1"/>
            </p:cNvSpPr>
            <p:nvPr/>
          </p:nvSpPr>
          <p:spPr bwMode="auto">
            <a:xfrm>
              <a:off x="3203848" y="3468365"/>
              <a:ext cx="1476000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lnSpc>
                  <a:spcPct val="70000"/>
                </a:lnSpc>
                <a:defRPr/>
              </a:pPr>
              <a:endParaRPr lang="en-US" altLang="th-TH" sz="700" b="1" dirty="0">
                <a:latin typeface="TH SarabunPSK" pitchFamily="34" charset="-34"/>
                <a:cs typeface="TH SarabunPSK" pitchFamily="34" charset="-34"/>
              </a:endParaRPr>
            </a:p>
            <a:p>
              <a:pPr algn="ctr" eaLnBrk="0" hangingPunct="0">
                <a:lnSpc>
                  <a:spcPct val="70000"/>
                </a:lnSpc>
                <a:defRPr/>
              </a:pPr>
              <a:r>
                <a:rPr lang="th-TH" altLang="th-TH" sz="1400" b="1" dirty="0">
                  <a:latin typeface="TH SarabunPSK" pitchFamily="34" charset="-34"/>
                  <a:cs typeface="TH SarabunPSK" pitchFamily="34" charset="-34"/>
                </a:rPr>
                <a:t> กลุ่มงานยุทธศาสตร์</a:t>
              </a:r>
            </a:p>
            <a:p>
              <a:pPr algn="ctr" eaLnBrk="0" hangingPunct="0">
                <a:lnSpc>
                  <a:spcPct val="70000"/>
                </a:lnSpc>
                <a:defRPr/>
              </a:pPr>
              <a:r>
                <a:rPr lang="th-TH" altLang="th-TH" sz="1400" b="1" dirty="0">
                  <a:latin typeface="TH SarabunPSK" pitchFamily="34" charset="-34"/>
                  <a:cs typeface="TH SarabunPSK" pitchFamily="34" charset="-34"/>
                </a:rPr>
                <a:t>การพัฒนาชุมชน</a:t>
              </a:r>
            </a:p>
          </p:txBody>
        </p:sp>
        <p:sp>
          <p:nvSpPr>
            <p:cNvPr id="12368" name="Rectangle 2"/>
            <p:cNvSpPr>
              <a:spLocks noChangeArrowheads="1"/>
            </p:cNvSpPr>
            <p:nvPr/>
          </p:nvSpPr>
          <p:spPr bwMode="auto">
            <a:xfrm>
              <a:off x="4679868" y="3468365"/>
              <a:ext cx="576000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en-US" altLang="th-TH" sz="1600" b="1" dirty="0">
                  <a:latin typeface="TH SarabunPSK" pitchFamily="34" charset="-34"/>
                  <a:cs typeface="TH SarabunPSK" pitchFamily="34" charset="-34"/>
                </a:rPr>
                <a:t>3</a:t>
              </a:r>
              <a:endParaRPr lang="th-TH" altLang="th-TH" sz="1400" b="1" dirty="0">
                <a:latin typeface="TH SarabunPSK" pitchFamily="34" charset="-34"/>
                <a:cs typeface="TH SarabunPSK" pitchFamily="34" charset="-34"/>
              </a:endParaRPr>
            </a:p>
          </p:txBody>
        </p:sp>
        <p:sp>
          <p:nvSpPr>
            <p:cNvPr id="12372" name="Rectangle 2"/>
            <p:cNvSpPr>
              <a:spLocks noChangeArrowheads="1"/>
            </p:cNvSpPr>
            <p:nvPr/>
          </p:nvSpPr>
          <p:spPr bwMode="auto">
            <a:xfrm>
              <a:off x="3203848" y="3789040"/>
              <a:ext cx="2052020" cy="325438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th-TH" altLang="th-TH" sz="1500" spc="-70" dirty="0">
                  <a:latin typeface="TH SarabunPSK" pitchFamily="34" charset="-34"/>
                  <a:cs typeface="TH SarabunPSK" pitchFamily="34" charset="-34"/>
                </a:rPr>
                <a:t>นักวิชาการพัฒนาชุมชน (ผอ.กง.) ชพ</a:t>
              </a:r>
              <a:r>
                <a:rPr lang="en-US" altLang="th-TH" sz="1500" spc="-70" dirty="0">
                  <a:latin typeface="TH SarabunPSK" pitchFamily="34" charset="-34"/>
                  <a:cs typeface="TH SarabunPSK" pitchFamily="34" charset="-34"/>
                </a:rPr>
                <a:t>. </a:t>
              </a:r>
              <a:r>
                <a:rPr lang="en-US" altLang="th-TH" sz="1000" spc="-70" dirty="0">
                  <a:solidFill>
                    <a:srgbClr val="FF0000"/>
                  </a:solidFill>
                  <a:latin typeface="TH SarabunPSK" pitchFamily="34" charset="-34"/>
                  <a:cs typeface="TH SarabunPSK" pitchFamily="34" charset="-34"/>
                </a:rPr>
                <a:t>(6345)</a:t>
              </a:r>
              <a:endParaRPr lang="th-TH" altLang="th-TH" sz="1000" spc="-70" dirty="0">
                <a:solidFill>
                  <a:srgbClr val="FF0000"/>
                </a:solidFill>
                <a:latin typeface="TH SarabunPSK" pitchFamily="34" charset="-34"/>
                <a:cs typeface="TH SarabunPSK" pitchFamily="34" charset="-34"/>
              </a:endParaRPr>
            </a:p>
          </p:txBody>
        </p:sp>
      </p:grpSp>
      <p:sp>
        <p:nvSpPr>
          <p:cNvPr id="104457" name="Text Box 17"/>
          <p:cNvSpPr txBox="1">
            <a:spLocks noChangeArrowheads="1"/>
          </p:cNvSpPr>
          <p:nvPr/>
        </p:nvSpPr>
        <p:spPr bwMode="auto">
          <a:xfrm>
            <a:off x="4665663" y="2420938"/>
            <a:ext cx="2643187" cy="628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(6350/6351/6352/6353)</a:t>
            </a:r>
          </a:p>
          <a:p>
            <a:pPr eaLnBrk="1" hangingPunct="1"/>
            <a:r>
              <a:rPr lang="th-TH" altLang="th-TH" sz="12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นักส่งเสริมการพัฒนาชุมชน (พรก.)</a:t>
            </a:r>
            <a:r>
              <a:rPr lang="en-US" altLang="th-TH" sz="12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12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 </a:t>
            </a:r>
            <a:r>
              <a:rPr lang="en-US" altLang="th-TH" sz="12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1</a:t>
            </a:r>
            <a:r>
              <a:rPr lang="th-TH" altLang="th-TH" sz="12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114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)</a:t>
            </a:r>
            <a:endParaRPr lang="th-TH" altLang="th-TH" sz="1000">
              <a:solidFill>
                <a:srgbClr val="0070C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th-TH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(กรอบฯ </a:t>
            </a:r>
            <a:r>
              <a:rPr lang="en-US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2564</a:t>
            </a:r>
            <a:r>
              <a:rPr lang="th-TH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en-US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</a:t>
            </a:r>
            <a:r>
              <a:rPr lang="th-TH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en-US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2567)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(จ้างแล้ว)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              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(ไม่รวมในกรอบ ขรก.)</a:t>
            </a:r>
            <a:r>
              <a:rPr lang="th-TH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4" name="Group 18"/>
          <p:cNvGrpSpPr>
            <a:grpSpLocks/>
          </p:cNvGrpSpPr>
          <p:nvPr/>
        </p:nvGrpSpPr>
        <p:grpSpPr bwMode="auto">
          <a:xfrm>
            <a:off x="4665274" y="1773328"/>
            <a:ext cx="2051050" cy="646110"/>
            <a:chOff x="3203848" y="3468365"/>
            <a:chExt cx="2052020" cy="646111"/>
          </a:xfrm>
          <a:solidFill>
            <a:schemeClr val="bg1"/>
          </a:solidFill>
        </p:grpSpPr>
        <p:sp>
          <p:nvSpPr>
            <p:cNvPr id="12364" name="Rectangle 2"/>
            <p:cNvSpPr>
              <a:spLocks noChangeArrowheads="1"/>
            </p:cNvSpPr>
            <p:nvPr/>
          </p:nvSpPr>
          <p:spPr bwMode="auto">
            <a:xfrm>
              <a:off x="3203848" y="3468365"/>
              <a:ext cx="1476000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lnSpc>
                  <a:spcPct val="70000"/>
                </a:lnSpc>
                <a:defRPr/>
              </a:pPr>
              <a:endParaRPr lang="th-TH" altLang="th-TH" sz="700" b="1" dirty="0">
                <a:latin typeface="TH SarabunPSK" pitchFamily="34" charset="-34"/>
                <a:cs typeface="TH SarabunPSK" pitchFamily="34" charset="-34"/>
              </a:endParaRPr>
            </a:p>
            <a:p>
              <a:pPr algn="ctr" eaLnBrk="0" hangingPunct="0">
                <a:lnSpc>
                  <a:spcPct val="70000"/>
                </a:lnSpc>
                <a:defRPr/>
              </a:pPr>
              <a:r>
                <a:rPr lang="th-TH" altLang="th-TH" sz="1400" b="1" dirty="0">
                  <a:latin typeface="TH SarabunPSK" pitchFamily="34" charset="-34"/>
                  <a:cs typeface="TH SarabunPSK" pitchFamily="34" charset="-34"/>
                </a:rPr>
                <a:t>กลุ่มงานส่งเสริม                      การพัฒนาชุมชน</a:t>
              </a:r>
            </a:p>
          </p:txBody>
        </p:sp>
        <p:sp>
          <p:nvSpPr>
            <p:cNvPr id="12365" name="Rectangle 2"/>
            <p:cNvSpPr>
              <a:spLocks noChangeArrowheads="1"/>
            </p:cNvSpPr>
            <p:nvPr/>
          </p:nvSpPr>
          <p:spPr bwMode="auto">
            <a:xfrm>
              <a:off x="4679868" y="3468365"/>
              <a:ext cx="576000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en-US" altLang="th-TH" sz="1600" b="1" dirty="0">
                  <a:latin typeface="TH SarabunPSK" pitchFamily="34" charset="-34"/>
                  <a:cs typeface="TH SarabunPSK" pitchFamily="34" charset="-34"/>
                </a:rPr>
                <a:t>5</a:t>
              </a:r>
              <a:endParaRPr lang="th-TH" altLang="th-TH" sz="1600" b="1" dirty="0">
                <a:latin typeface="TH SarabunPSK" pitchFamily="34" charset="-34"/>
                <a:cs typeface="TH SarabunPSK" pitchFamily="34" charset="-34"/>
              </a:endParaRPr>
            </a:p>
          </p:txBody>
        </p:sp>
        <p:sp>
          <p:nvSpPr>
            <p:cNvPr id="12369" name="Rectangle 2"/>
            <p:cNvSpPr>
              <a:spLocks noChangeArrowheads="1"/>
            </p:cNvSpPr>
            <p:nvPr/>
          </p:nvSpPr>
          <p:spPr bwMode="auto">
            <a:xfrm>
              <a:off x="3203848" y="3789039"/>
              <a:ext cx="2052020" cy="325437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th-TH" altLang="th-TH" sz="1500" spc="-80" dirty="0">
                  <a:latin typeface="TH SarabunPSK" pitchFamily="34" charset="-34"/>
                  <a:cs typeface="TH SarabunPSK" pitchFamily="34" charset="-34"/>
                </a:rPr>
                <a:t>นักวิชาการพัฒนาชุมชน (ผอ.กง.) ชพ</a:t>
              </a:r>
              <a:r>
                <a:rPr lang="en-US" altLang="th-TH" sz="1500" spc="-80" dirty="0">
                  <a:latin typeface="TH SarabunPSK" pitchFamily="34" charset="-34"/>
                  <a:cs typeface="TH SarabunPSK" pitchFamily="34" charset="-34"/>
                </a:rPr>
                <a:t>. </a:t>
              </a:r>
              <a:r>
                <a:rPr lang="en-US" altLang="th-TH" sz="1000" spc="-80" dirty="0">
                  <a:solidFill>
                    <a:srgbClr val="FF0000"/>
                  </a:solidFill>
                  <a:latin typeface="TH SarabunPSK" pitchFamily="34" charset="-34"/>
                  <a:cs typeface="TH SarabunPSK" pitchFamily="34" charset="-34"/>
                </a:rPr>
                <a:t>(6349)</a:t>
              </a:r>
              <a:endParaRPr lang="th-TH" altLang="th-TH" sz="1000" spc="-80" dirty="0">
                <a:solidFill>
                  <a:srgbClr val="FF0000"/>
                </a:solidFill>
                <a:latin typeface="TH SarabunPSK" pitchFamily="34" charset="-34"/>
                <a:cs typeface="TH SarabunPSK" pitchFamily="34" charset="-34"/>
              </a:endParaRPr>
            </a:p>
          </p:txBody>
        </p:sp>
      </p:grpSp>
      <p:sp>
        <p:nvSpPr>
          <p:cNvPr id="104459" name="Text Box 17"/>
          <p:cNvSpPr txBox="1">
            <a:spLocks noChangeArrowheads="1"/>
          </p:cNvSpPr>
          <p:nvPr/>
        </p:nvSpPr>
        <p:spPr bwMode="auto">
          <a:xfrm>
            <a:off x="6969125" y="2425700"/>
            <a:ext cx="2087563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(411/6348/6364/6383)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5" name="Group 18"/>
          <p:cNvGrpSpPr>
            <a:grpSpLocks/>
          </p:cNvGrpSpPr>
          <p:nvPr/>
        </p:nvGrpSpPr>
        <p:grpSpPr bwMode="auto">
          <a:xfrm>
            <a:off x="6968737" y="1778090"/>
            <a:ext cx="2052637" cy="646113"/>
            <a:chOff x="3203848" y="3468365"/>
            <a:chExt cx="2052020" cy="646113"/>
          </a:xfrm>
          <a:solidFill>
            <a:schemeClr val="bg1"/>
          </a:solidFill>
        </p:grpSpPr>
        <p:sp>
          <p:nvSpPr>
            <p:cNvPr id="12361" name="Rectangle 2"/>
            <p:cNvSpPr>
              <a:spLocks noChangeArrowheads="1"/>
            </p:cNvSpPr>
            <p:nvPr/>
          </p:nvSpPr>
          <p:spPr bwMode="auto">
            <a:xfrm>
              <a:off x="3203848" y="3468365"/>
              <a:ext cx="1476000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lnSpc>
                  <a:spcPct val="70000"/>
                </a:lnSpc>
                <a:defRPr/>
              </a:pPr>
              <a:endParaRPr lang="th-TH" altLang="th-TH" sz="700" b="1" dirty="0">
                <a:latin typeface="TH SarabunPSK" pitchFamily="34" charset="-34"/>
                <a:cs typeface="TH SarabunPSK" pitchFamily="34" charset="-34"/>
              </a:endParaRPr>
            </a:p>
            <a:p>
              <a:pPr algn="ctr" eaLnBrk="0" hangingPunct="0">
                <a:lnSpc>
                  <a:spcPct val="70000"/>
                </a:lnSpc>
                <a:defRPr/>
              </a:pPr>
              <a:r>
                <a:rPr lang="th-TH" altLang="th-TH" sz="1400" b="1" dirty="0">
                  <a:latin typeface="TH SarabunPSK" pitchFamily="34" charset="-34"/>
                  <a:cs typeface="TH SarabunPSK" pitchFamily="34" charset="-34"/>
                </a:rPr>
                <a:t>กลุ่มงานสารสนเทศ</a:t>
              </a:r>
            </a:p>
            <a:p>
              <a:pPr algn="ctr" eaLnBrk="0" hangingPunct="0">
                <a:lnSpc>
                  <a:spcPct val="70000"/>
                </a:lnSpc>
                <a:defRPr/>
              </a:pPr>
              <a:r>
                <a:rPr lang="th-TH" altLang="th-TH" sz="1400" b="1" dirty="0">
                  <a:latin typeface="TH SarabunPSK" pitchFamily="34" charset="-34"/>
                  <a:cs typeface="TH SarabunPSK" pitchFamily="34" charset="-34"/>
                </a:rPr>
                <a:t>การพัฒนาชุมชน</a:t>
              </a:r>
            </a:p>
          </p:txBody>
        </p:sp>
        <p:sp>
          <p:nvSpPr>
            <p:cNvPr id="12362" name="Rectangle 2"/>
            <p:cNvSpPr>
              <a:spLocks noChangeArrowheads="1"/>
            </p:cNvSpPr>
            <p:nvPr/>
          </p:nvSpPr>
          <p:spPr bwMode="auto">
            <a:xfrm>
              <a:off x="4679868" y="3468365"/>
              <a:ext cx="576000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en-US" altLang="th-TH" sz="1600" b="1" dirty="0">
                  <a:latin typeface="TH SarabunPSK" pitchFamily="34" charset="-34"/>
                  <a:cs typeface="TH SarabunPSK" pitchFamily="34" charset="-34"/>
                </a:rPr>
                <a:t>5</a:t>
              </a:r>
              <a:endParaRPr lang="th-TH" altLang="th-TH" sz="1400" b="1" dirty="0">
                <a:latin typeface="TH SarabunPSK" pitchFamily="34" charset="-34"/>
                <a:cs typeface="TH SarabunPSK" pitchFamily="34" charset="-34"/>
              </a:endParaRPr>
            </a:p>
          </p:txBody>
        </p:sp>
        <p:sp>
          <p:nvSpPr>
            <p:cNvPr id="11342" name="Rectangle 2"/>
            <p:cNvSpPr>
              <a:spLocks noChangeArrowheads="1"/>
            </p:cNvSpPr>
            <p:nvPr/>
          </p:nvSpPr>
          <p:spPr bwMode="auto">
            <a:xfrm>
              <a:off x="3203848" y="3789040"/>
              <a:ext cx="2052020" cy="325438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th-TH" altLang="th-TH" sz="1500" spc="-80" dirty="0">
                  <a:latin typeface="TH SarabunPSK" pitchFamily="34" charset="-34"/>
                  <a:cs typeface="TH SarabunPSK" pitchFamily="34" charset="-34"/>
                </a:rPr>
                <a:t>นักวิชาการพัฒนาชุมชน (ผอ.กง.) ชพ</a:t>
              </a:r>
              <a:r>
                <a:rPr lang="en-US" altLang="th-TH" sz="1500" spc="-80" dirty="0">
                  <a:latin typeface="TH SarabunPSK" pitchFamily="34" charset="-34"/>
                  <a:cs typeface="TH SarabunPSK" pitchFamily="34" charset="-34"/>
                </a:rPr>
                <a:t>. </a:t>
              </a:r>
              <a:r>
                <a:rPr lang="en-US" altLang="th-TH" sz="1050" spc="-60" dirty="0">
                  <a:solidFill>
                    <a:srgbClr val="FF0000"/>
                  </a:solidFill>
                  <a:latin typeface="TH SarabunPSK" pitchFamily="34" charset="-34"/>
                  <a:cs typeface="TH SarabunPSK" pitchFamily="34" charset="-34"/>
                </a:rPr>
                <a:t>(648)</a:t>
              </a:r>
              <a:endParaRPr lang="th-TH" altLang="th-TH" sz="1050" spc="-60" dirty="0">
                <a:solidFill>
                  <a:srgbClr val="FF0000"/>
                </a:solidFill>
                <a:latin typeface="TH SarabunPSK" pitchFamily="34" charset="-34"/>
                <a:cs typeface="TH SarabunPSK" pitchFamily="34" charset="-34"/>
              </a:endParaRPr>
            </a:p>
          </p:txBody>
        </p:sp>
      </p:grpSp>
      <p:cxnSp>
        <p:nvCxnSpPr>
          <p:cNvPr id="78" name="Straight Connector 77"/>
          <p:cNvCxnSpPr/>
          <p:nvPr/>
        </p:nvCxnSpPr>
        <p:spPr>
          <a:xfrm>
            <a:off x="4572000" y="1419225"/>
            <a:ext cx="0" cy="223202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/>
          <p:cNvCxnSpPr/>
          <p:nvPr/>
        </p:nvCxnSpPr>
        <p:spPr>
          <a:xfrm>
            <a:off x="1116013" y="1628775"/>
            <a:ext cx="683895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4463" name="Rectangle 78"/>
          <p:cNvSpPr>
            <a:spLocks noChangeArrowheads="1"/>
          </p:cNvSpPr>
          <p:nvPr/>
        </p:nvSpPr>
        <p:spPr bwMode="auto">
          <a:xfrm>
            <a:off x="0" y="6611938"/>
            <a:ext cx="1619250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000" u="sng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หมายเหตุ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ภายในวงเล็บแสดงเลขที่ตำแหน่ง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104464" name="Group 49"/>
          <p:cNvGrpSpPr>
            <a:grpSpLocks/>
          </p:cNvGrpSpPr>
          <p:nvPr/>
        </p:nvGrpSpPr>
        <p:grpSpPr bwMode="auto">
          <a:xfrm>
            <a:off x="107950" y="3594100"/>
            <a:ext cx="2843213" cy="646113"/>
            <a:chOff x="107503" y="3717032"/>
            <a:chExt cx="2844257" cy="646113"/>
          </a:xfrm>
        </p:grpSpPr>
        <p:sp>
          <p:nvSpPr>
            <p:cNvPr id="104506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เมืองเพชรบุรี</a:t>
              </a:r>
            </a:p>
          </p:txBody>
        </p:sp>
        <p:sp>
          <p:nvSpPr>
            <p:cNvPr id="104507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9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04508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(6354)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04465" name="Text Box 17"/>
          <p:cNvSpPr txBox="1">
            <a:spLocks noChangeArrowheads="1"/>
          </p:cNvSpPr>
          <p:nvPr/>
        </p:nvSpPr>
        <p:spPr bwMode="auto">
          <a:xfrm>
            <a:off x="107950" y="4241800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8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(6356/6357/6358/6359/6360/6362/6363/6365)</a:t>
            </a:r>
          </a:p>
        </p:txBody>
      </p:sp>
      <p:grpSp>
        <p:nvGrpSpPr>
          <p:cNvPr id="104466" name="Group 50"/>
          <p:cNvGrpSpPr>
            <a:grpSpLocks/>
          </p:cNvGrpSpPr>
          <p:nvPr/>
        </p:nvGrpSpPr>
        <p:grpSpPr bwMode="auto">
          <a:xfrm>
            <a:off x="3132138" y="3594100"/>
            <a:ext cx="2843212" cy="646113"/>
            <a:chOff x="107503" y="3717032"/>
            <a:chExt cx="2844257" cy="646113"/>
          </a:xfrm>
        </p:grpSpPr>
        <p:sp>
          <p:nvSpPr>
            <p:cNvPr id="104503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เขาย้อย</a:t>
              </a:r>
            </a:p>
          </p:txBody>
        </p:sp>
        <p:sp>
          <p:nvSpPr>
            <p:cNvPr id="104504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04505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(6369)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04467" name="Text Box 17"/>
          <p:cNvSpPr txBox="1">
            <a:spLocks noChangeArrowheads="1"/>
          </p:cNvSpPr>
          <p:nvPr/>
        </p:nvSpPr>
        <p:spPr bwMode="auto">
          <a:xfrm>
            <a:off x="3132138" y="4241800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(6371/6373/6374/6375)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104468" name="Group 55"/>
          <p:cNvGrpSpPr>
            <a:grpSpLocks/>
          </p:cNvGrpSpPr>
          <p:nvPr/>
        </p:nvGrpSpPr>
        <p:grpSpPr bwMode="auto">
          <a:xfrm>
            <a:off x="6156325" y="3594100"/>
            <a:ext cx="2844800" cy="646113"/>
            <a:chOff x="107503" y="3717032"/>
            <a:chExt cx="2844257" cy="646113"/>
          </a:xfrm>
        </p:grpSpPr>
        <p:sp>
          <p:nvSpPr>
            <p:cNvPr id="104500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ท่ายาง</a:t>
              </a:r>
            </a:p>
          </p:txBody>
        </p:sp>
        <p:sp>
          <p:nvSpPr>
            <p:cNvPr id="104501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6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04502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(6376)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04469" name="Text Box 17"/>
          <p:cNvSpPr txBox="1">
            <a:spLocks noChangeArrowheads="1"/>
          </p:cNvSpPr>
          <p:nvPr/>
        </p:nvSpPr>
        <p:spPr bwMode="auto">
          <a:xfrm>
            <a:off x="6156325" y="4241800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5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(6378/6380/6381/6382/6384)</a:t>
            </a:r>
          </a:p>
        </p:txBody>
      </p:sp>
      <p:grpSp>
        <p:nvGrpSpPr>
          <p:cNvPr id="104470" name="Group 60"/>
          <p:cNvGrpSpPr>
            <a:grpSpLocks/>
          </p:cNvGrpSpPr>
          <p:nvPr/>
        </p:nvGrpSpPr>
        <p:grpSpPr bwMode="auto">
          <a:xfrm>
            <a:off x="107950" y="4962525"/>
            <a:ext cx="2843213" cy="646113"/>
            <a:chOff x="107503" y="3717032"/>
            <a:chExt cx="2844257" cy="646113"/>
          </a:xfrm>
        </p:grpSpPr>
        <p:sp>
          <p:nvSpPr>
            <p:cNvPr id="104497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แก่งกระจาน</a:t>
              </a:r>
            </a:p>
          </p:txBody>
        </p:sp>
        <p:sp>
          <p:nvSpPr>
            <p:cNvPr id="104498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4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04499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(6385)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04471" name="Text Box 17"/>
          <p:cNvSpPr txBox="1">
            <a:spLocks noChangeArrowheads="1"/>
          </p:cNvSpPr>
          <p:nvPr/>
        </p:nvSpPr>
        <p:spPr bwMode="auto">
          <a:xfrm>
            <a:off x="107950" y="5610225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       </a:t>
            </a: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3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(6387/6388/6389)</a:t>
            </a:r>
          </a:p>
          <a:p>
            <a:pPr eaLnBrk="1" hangingPunct="1"/>
            <a:r>
              <a:rPr lang="th-TH" altLang="th-TH" sz="12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(พรก</a:t>
            </a:r>
            <a:r>
              <a:rPr lang="en-US" altLang="th-TH" sz="12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.</a:t>
            </a:r>
            <a:r>
              <a:rPr lang="th-TH" altLang="th-TH" sz="12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)</a:t>
            </a:r>
            <a:r>
              <a:rPr lang="en-US" altLang="th-TH" sz="12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12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(จ้างแล้ว)</a:t>
            </a:r>
            <a:r>
              <a:rPr lang="en-US" altLang="th-TH" sz="12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   </a:t>
            </a:r>
            <a:r>
              <a:rPr lang="th-TH" altLang="th-TH" sz="12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- 1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(1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32) </a:t>
            </a:r>
          </a:p>
          <a:p>
            <a:pPr eaLnBrk="1" hangingPunct="1"/>
            <a:r>
              <a:rPr lang="th-TH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(กรอบฯ </a:t>
            </a:r>
            <a:r>
              <a:rPr lang="en-US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2564</a:t>
            </a:r>
            <a:r>
              <a:rPr lang="th-TH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en-US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–</a:t>
            </a:r>
            <a:r>
              <a:rPr lang="th-TH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en-US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2567 </a:t>
            </a:r>
            <a:r>
              <a:rPr lang="th-TH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ตามมาตรการฯ ปี งบฯ </a:t>
            </a:r>
            <a:r>
              <a:rPr lang="en-US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2562)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 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(ไม่รวมในกรอบ ขรก.) </a:t>
            </a:r>
            <a:r>
              <a:rPr lang="en-US" altLang="th-TH" sz="10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</a:t>
            </a:r>
            <a:endParaRPr lang="th-TH" altLang="th-TH" sz="10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104472" name="Group 65"/>
          <p:cNvGrpSpPr>
            <a:grpSpLocks/>
          </p:cNvGrpSpPr>
          <p:nvPr/>
        </p:nvGrpSpPr>
        <p:grpSpPr bwMode="auto">
          <a:xfrm>
            <a:off x="3132138" y="4962525"/>
            <a:ext cx="2843212" cy="646113"/>
            <a:chOff x="107503" y="3717032"/>
            <a:chExt cx="2844257" cy="646113"/>
          </a:xfrm>
        </p:grpSpPr>
        <p:sp>
          <p:nvSpPr>
            <p:cNvPr id="104494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บ้านลาด</a:t>
              </a:r>
            </a:p>
          </p:txBody>
        </p:sp>
        <p:sp>
          <p:nvSpPr>
            <p:cNvPr id="104495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8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04496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(6391)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04473" name="Text Box 17"/>
          <p:cNvSpPr txBox="1">
            <a:spLocks noChangeArrowheads="1"/>
          </p:cNvSpPr>
          <p:nvPr/>
        </p:nvSpPr>
        <p:spPr bwMode="auto">
          <a:xfrm>
            <a:off x="3132138" y="5610225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7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(6393/6394/6395/6397/6399/6400/6401)</a:t>
            </a:r>
          </a:p>
        </p:txBody>
      </p:sp>
      <p:grpSp>
        <p:nvGrpSpPr>
          <p:cNvPr id="104474" name="Group 70"/>
          <p:cNvGrpSpPr>
            <a:grpSpLocks/>
          </p:cNvGrpSpPr>
          <p:nvPr/>
        </p:nvGrpSpPr>
        <p:grpSpPr bwMode="auto">
          <a:xfrm>
            <a:off x="6156325" y="4962525"/>
            <a:ext cx="2844800" cy="646113"/>
            <a:chOff x="107503" y="3717032"/>
            <a:chExt cx="2844257" cy="646113"/>
          </a:xfrm>
        </p:grpSpPr>
        <p:sp>
          <p:nvSpPr>
            <p:cNvPr id="104491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บ้านแหลม</a:t>
              </a:r>
            </a:p>
          </p:txBody>
        </p:sp>
        <p:sp>
          <p:nvSpPr>
            <p:cNvPr id="104492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04493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(6403)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04475" name="Text Box 17"/>
          <p:cNvSpPr txBox="1">
            <a:spLocks noChangeArrowheads="1"/>
          </p:cNvSpPr>
          <p:nvPr/>
        </p:nvSpPr>
        <p:spPr bwMode="auto">
          <a:xfrm>
            <a:off x="6156325" y="5610225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(6405/6406/6407/6408)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cxnSp>
        <p:nvCxnSpPr>
          <p:cNvPr id="76" name="Straight Connector 75"/>
          <p:cNvCxnSpPr/>
          <p:nvPr/>
        </p:nvCxnSpPr>
        <p:spPr>
          <a:xfrm>
            <a:off x="1404938" y="3500438"/>
            <a:ext cx="604837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9" name="Straight Connector 78"/>
          <p:cNvCxnSpPr/>
          <p:nvPr/>
        </p:nvCxnSpPr>
        <p:spPr>
          <a:xfrm>
            <a:off x="1116013" y="1628775"/>
            <a:ext cx="0" cy="14446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" name="Straight Connector 80"/>
          <p:cNvCxnSpPr/>
          <p:nvPr/>
        </p:nvCxnSpPr>
        <p:spPr>
          <a:xfrm>
            <a:off x="3348038" y="1628775"/>
            <a:ext cx="0" cy="14446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" name="Straight Connector 81"/>
          <p:cNvCxnSpPr/>
          <p:nvPr/>
        </p:nvCxnSpPr>
        <p:spPr>
          <a:xfrm>
            <a:off x="5651500" y="1628775"/>
            <a:ext cx="0" cy="14446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3" name="Straight Connector 82"/>
          <p:cNvCxnSpPr/>
          <p:nvPr/>
        </p:nvCxnSpPr>
        <p:spPr>
          <a:xfrm>
            <a:off x="7956550" y="1628775"/>
            <a:ext cx="0" cy="14446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4" name="Straight Connector 83"/>
          <p:cNvCxnSpPr/>
          <p:nvPr/>
        </p:nvCxnSpPr>
        <p:spPr>
          <a:xfrm>
            <a:off x="1403350" y="3500438"/>
            <a:ext cx="0" cy="904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/>
          <p:cNvCxnSpPr/>
          <p:nvPr/>
        </p:nvCxnSpPr>
        <p:spPr>
          <a:xfrm>
            <a:off x="7451725" y="3500438"/>
            <a:ext cx="0" cy="904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" name="Straight Connector 85"/>
          <p:cNvCxnSpPr/>
          <p:nvPr/>
        </p:nvCxnSpPr>
        <p:spPr>
          <a:xfrm>
            <a:off x="3049588" y="3500438"/>
            <a:ext cx="0" cy="136842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7" name="Straight Connector 86"/>
          <p:cNvCxnSpPr/>
          <p:nvPr/>
        </p:nvCxnSpPr>
        <p:spPr>
          <a:xfrm>
            <a:off x="1403350" y="4868863"/>
            <a:ext cx="604837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9" name="Straight Connector 88"/>
          <p:cNvCxnSpPr/>
          <p:nvPr/>
        </p:nvCxnSpPr>
        <p:spPr>
          <a:xfrm>
            <a:off x="1403350" y="4868863"/>
            <a:ext cx="0" cy="904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0" name="Straight Connector 89"/>
          <p:cNvCxnSpPr/>
          <p:nvPr/>
        </p:nvCxnSpPr>
        <p:spPr>
          <a:xfrm>
            <a:off x="4427538" y="4868863"/>
            <a:ext cx="0" cy="904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1" name="Straight Connector 90"/>
          <p:cNvCxnSpPr/>
          <p:nvPr/>
        </p:nvCxnSpPr>
        <p:spPr>
          <a:xfrm>
            <a:off x="7451725" y="4868863"/>
            <a:ext cx="0" cy="904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04488" name="Group 74"/>
          <p:cNvGrpSpPr>
            <a:grpSpLocks/>
          </p:cNvGrpSpPr>
          <p:nvPr/>
        </p:nvGrpSpPr>
        <p:grpSpPr bwMode="auto">
          <a:xfrm>
            <a:off x="107950" y="1774825"/>
            <a:ext cx="2051050" cy="646113"/>
            <a:chOff x="107950" y="1775470"/>
            <a:chExt cx="2051050" cy="646112"/>
          </a:xfrm>
        </p:grpSpPr>
        <p:grpSp>
          <p:nvGrpSpPr>
            <p:cNvPr id="13" name="Group 18"/>
            <p:cNvGrpSpPr>
              <a:grpSpLocks/>
            </p:cNvGrpSpPr>
            <p:nvPr/>
          </p:nvGrpSpPr>
          <p:grpSpPr bwMode="auto">
            <a:xfrm>
              <a:off x="107950" y="1775470"/>
              <a:ext cx="2051050" cy="646112"/>
              <a:chOff x="3203848" y="3468365"/>
              <a:chExt cx="2052020" cy="646113"/>
            </a:xfrm>
            <a:solidFill>
              <a:schemeClr val="bg1"/>
            </a:solidFill>
          </p:grpSpPr>
          <p:sp>
            <p:nvSpPr>
              <p:cNvPr id="14387" name="Rectangle 2"/>
              <p:cNvSpPr>
                <a:spLocks noChangeArrowheads="1"/>
              </p:cNvSpPr>
              <p:nvPr/>
            </p:nvSpPr>
            <p:spPr bwMode="auto">
              <a:xfrm>
                <a:off x="4679868" y="3468365"/>
                <a:ext cx="576000" cy="323850"/>
              </a:xfrm>
              <a:prstGeom prst="rect">
                <a:avLst/>
              </a:prstGeom>
              <a:grpFill/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anchor="ctr"/>
              <a:lstStyle/>
              <a:p>
                <a:pPr algn="ctr" eaLnBrk="0" hangingPunct="0">
                  <a:defRPr/>
                </a:pPr>
                <a:r>
                  <a:rPr lang="en-US" altLang="th-TH" sz="1600" b="1" dirty="0">
                    <a:latin typeface="TH SarabunPSK" pitchFamily="34" charset="-34"/>
                    <a:cs typeface="TH SarabunPSK" pitchFamily="34" charset="-34"/>
                  </a:rPr>
                  <a:t>8</a:t>
                </a:r>
                <a:endParaRPr lang="th-TH" altLang="th-TH" sz="1400" b="1" dirty="0">
                  <a:latin typeface="TH SarabunPSK" pitchFamily="34" charset="-34"/>
                  <a:cs typeface="TH SarabunPSK" pitchFamily="34" charset="-34"/>
                </a:endParaRPr>
              </a:p>
            </p:txBody>
          </p:sp>
          <p:sp>
            <p:nvSpPr>
              <p:cNvPr id="14388" name="Rectangle 2"/>
              <p:cNvSpPr>
                <a:spLocks noChangeArrowheads="1"/>
              </p:cNvSpPr>
              <p:nvPr/>
            </p:nvSpPr>
            <p:spPr bwMode="auto">
              <a:xfrm>
                <a:off x="3203848" y="3789040"/>
                <a:ext cx="2052000" cy="325438"/>
              </a:xfrm>
              <a:prstGeom prst="rect">
                <a:avLst/>
              </a:prstGeom>
              <a:grpFill/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anchor="ctr"/>
              <a:lstStyle/>
              <a:p>
                <a:pPr algn="ctr" eaLnBrk="0" hangingPunct="0">
                  <a:defRPr/>
                </a:pPr>
                <a:r>
                  <a:rPr lang="th-TH" altLang="th-TH" sz="1400" spc="-40" dirty="0">
                    <a:latin typeface="TH SarabunPSK" pitchFamily="34" charset="-34"/>
                    <a:cs typeface="TH SarabunPSK" pitchFamily="34" charset="-34"/>
                  </a:rPr>
                  <a:t>นักวิชาการพัฒนาชุมชน (ผอ.กง.) </a:t>
                </a:r>
                <a:r>
                  <a:rPr lang="th-TH" altLang="th-TH" sz="1400" spc="-40" dirty="0" err="1">
                    <a:latin typeface="TH SarabunPSK" pitchFamily="34" charset="-34"/>
                    <a:cs typeface="TH SarabunPSK" pitchFamily="34" charset="-34"/>
                  </a:rPr>
                  <a:t>ชพ.</a:t>
                </a:r>
                <a:r>
                  <a:rPr lang="en-US" altLang="th-TH" sz="1400" spc="-40" dirty="0">
                    <a:latin typeface="TH SarabunPSK" pitchFamily="34" charset="-34"/>
                    <a:cs typeface="TH SarabunPSK" pitchFamily="34" charset="-34"/>
                  </a:rPr>
                  <a:t> </a:t>
                </a:r>
                <a:r>
                  <a:rPr lang="en-US" altLang="th-TH" sz="1000" spc="-40" dirty="0">
                    <a:solidFill>
                      <a:srgbClr val="FF0000"/>
                    </a:solidFill>
                    <a:latin typeface="TH SarabunPSK" pitchFamily="34" charset="-34"/>
                    <a:cs typeface="TH SarabunPSK" pitchFamily="34" charset="-34"/>
                  </a:rPr>
                  <a:t>(6340)</a:t>
                </a:r>
                <a:endParaRPr lang="th-TH" altLang="th-TH" sz="1000" spc="-40" dirty="0">
                  <a:solidFill>
                    <a:srgbClr val="FF0000"/>
                  </a:solidFill>
                  <a:latin typeface="TH SarabunPSK" pitchFamily="34" charset="-34"/>
                  <a:cs typeface="TH SarabunPSK" pitchFamily="34" charset="-34"/>
                </a:endParaRPr>
              </a:p>
            </p:txBody>
          </p:sp>
        </p:grpSp>
        <p:sp>
          <p:nvSpPr>
            <p:cNvPr id="104490" name="Rectangle 2"/>
            <p:cNvSpPr>
              <a:spLocks noChangeArrowheads="1"/>
            </p:cNvSpPr>
            <p:nvPr/>
          </p:nvSpPr>
          <p:spPr bwMode="auto">
            <a:xfrm>
              <a:off x="107950" y="1775470"/>
              <a:ext cx="1475302" cy="323849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th-TH" altLang="th-TH" sz="12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endParaRPr lang="th-TH" altLang="th-TH" sz="8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2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กลุ่มงานประสานและสนับสนุนการบริหารงานพัฒนาชุมชน</a:t>
              </a:r>
            </a:p>
            <a:p>
              <a:pPr algn="ctr"/>
              <a:endParaRPr lang="th-TH" altLang="th-TH" sz="12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474" name="Rectangle 73"/>
          <p:cNvSpPr>
            <a:spLocks noChangeArrowheads="1"/>
          </p:cNvSpPr>
          <p:nvPr/>
        </p:nvSpPr>
        <p:spPr bwMode="auto">
          <a:xfrm>
            <a:off x="488950" y="106363"/>
            <a:ext cx="815498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/>
            <a:r>
              <a:rPr lang="th-TH" altLang="th-TH" sz="1600" b="1">
                <a:latin typeface="TH SarabunPSK" panose="020B0500040200020003" pitchFamily="34" charset="-34"/>
                <a:cs typeface="TH SarabunPSK" panose="020B0500040200020003" pitchFamily="34" charset="-34"/>
              </a:rPr>
              <a:t>แผนภูมิแสดงการแบ่งงานภายในและอัตรากำลังของกรมการพัฒนาชุมชน</a:t>
            </a:r>
            <a:r>
              <a:rPr lang="en-US" altLang="th-TH" sz="1600" b="1">
                <a:latin typeface="TH SarabunPSK" panose="020B0500040200020003" pitchFamily="34" charset="-34"/>
                <a:cs typeface="TH SarabunPSK" panose="020B0500040200020003" pitchFamily="34" charset="-34"/>
              </a:rPr>
              <a:t> </a:t>
            </a:r>
            <a:endParaRPr lang="th-TH" altLang="th-TH" sz="1600" b="1"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sp>
        <p:nvSpPr>
          <p:cNvPr id="105475" name="Text Box 9"/>
          <p:cNvSpPr txBox="1">
            <a:spLocks noChangeArrowheads="1"/>
          </p:cNvSpPr>
          <p:nvPr/>
        </p:nvSpPr>
        <p:spPr bwMode="auto">
          <a:xfrm>
            <a:off x="6980238" y="6269038"/>
            <a:ext cx="2160587" cy="588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ลูกจ้างประจำ 1 อัตรา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rPr>
              <a:t>(216)</a:t>
            </a:r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 </a:t>
            </a:r>
            <a:endParaRPr lang="th-TH" altLang="th-TH" sz="1400">
              <a:solidFill>
                <a:srgbClr val="FF0000"/>
              </a:solidFill>
              <a:latin typeface="TH SarabunPSK" panose="020B0500040200020003" pitchFamily="34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กรอบพนักงานราชการ 2 อัตรา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rPr>
              <a:t>(114/132)</a:t>
            </a:r>
          </a:p>
        </p:txBody>
      </p:sp>
      <p:grpSp>
        <p:nvGrpSpPr>
          <p:cNvPr id="105476" name="Group 81"/>
          <p:cNvGrpSpPr>
            <a:grpSpLocks/>
          </p:cNvGrpSpPr>
          <p:nvPr/>
        </p:nvGrpSpPr>
        <p:grpSpPr bwMode="auto">
          <a:xfrm>
            <a:off x="2843213" y="765175"/>
            <a:ext cx="3421062" cy="646113"/>
            <a:chOff x="2448080" y="857250"/>
            <a:chExt cx="3420000" cy="646113"/>
          </a:xfrm>
        </p:grpSpPr>
        <p:sp>
          <p:nvSpPr>
            <p:cNvPr id="105493" name="Rectangle 2"/>
            <p:cNvSpPr>
              <a:spLocks noChangeArrowheads="1"/>
            </p:cNvSpPr>
            <p:nvPr/>
          </p:nvSpPr>
          <p:spPr bwMode="auto">
            <a:xfrm>
              <a:off x="2448080" y="857250"/>
              <a:ext cx="2844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สำนักงานพัฒนาชุมชนจังหวัดเพชรบุรี</a:t>
              </a:r>
            </a:p>
          </p:txBody>
        </p:sp>
        <p:sp>
          <p:nvSpPr>
            <p:cNvPr id="105494" name="Rectangle 2"/>
            <p:cNvSpPr>
              <a:spLocks noChangeArrowheads="1"/>
            </p:cNvSpPr>
            <p:nvPr/>
          </p:nvSpPr>
          <p:spPr bwMode="auto">
            <a:xfrm>
              <a:off x="5290308" y="857250"/>
              <a:ext cx="575739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 eaLnBrk="1" hangingPunct="1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69</a:t>
              </a:r>
              <a:endParaRPr lang="th-TH" altLang="th-TH" sz="16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05495" name="Rectangle 2"/>
            <p:cNvSpPr>
              <a:spLocks noChangeArrowheads="1"/>
            </p:cNvSpPr>
            <p:nvPr/>
          </p:nvSpPr>
          <p:spPr bwMode="auto">
            <a:xfrm>
              <a:off x="2448080" y="1177925"/>
              <a:ext cx="3420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ผู้อำนวยการ (พัฒนาการจังหวัด) สูง</a:t>
              </a:r>
              <a:r>
                <a:rPr lang="en-US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(6339)</a:t>
              </a:r>
              <a:r>
                <a:rPr lang="en-US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endParaRPr lang="th-TH" altLang="th-TH" sz="1600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05477" name="Text Box 91"/>
          <p:cNvSpPr txBox="1">
            <a:spLocks noChangeArrowheads="1"/>
          </p:cNvSpPr>
          <p:nvPr/>
        </p:nvSpPr>
        <p:spPr bwMode="auto">
          <a:xfrm>
            <a:off x="3924300" y="404813"/>
            <a:ext cx="1368425" cy="277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Update </a:t>
            </a:r>
            <a:r>
              <a:rPr lang="th-TH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26 เมษายน 2564 </a:t>
            </a:r>
            <a:r>
              <a:rPr lang="en-US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         </a:t>
            </a:r>
            <a:endParaRPr lang="th-TH" altLang="th-TH" sz="1200"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cxnSp>
        <p:nvCxnSpPr>
          <p:cNvPr id="78" name="Straight Connector 77"/>
          <p:cNvCxnSpPr/>
          <p:nvPr/>
        </p:nvCxnSpPr>
        <p:spPr>
          <a:xfrm>
            <a:off x="4572000" y="1409700"/>
            <a:ext cx="0" cy="2159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5479" name="Rectangle 78"/>
          <p:cNvSpPr>
            <a:spLocks noChangeArrowheads="1"/>
          </p:cNvSpPr>
          <p:nvPr/>
        </p:nvSpPr>
        <p:spPr bwMode="auto">
          <a:xfrm>
            <a:off x="0" y="6611938"/>
            <a:ext cx="1619250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000" u="sng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หมายเหตุ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ภายในวงเล็บแสดงเลขที่ตำแหน่ง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105480" name="Group 49"/>
          <p:cNvGrpSpPr>
            <a:grpSpLocks/>
          </p:cNvGrpSpPr>
          <p:nvPr/>
        </p:nvGrpSpPr>
        <p:grpSpPr bwMode="auto">
          <a:xfrm>
            <a:off x="1116013" y="1722438"/>
            <a:ext cx="2843212" cy="646112"/>
            <a:chOff x="107503" y="3717032"/>
            <a:chExt cx="2844257" cy="646113"/>
          </a:xfrm>
        </p:grpSpPr>
        <p:sp>
          <p:nvSpPr>
            <p:cNvPr id="105490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หนองหญ้าปล้อง</a:t>
              </a:r>
            </a:p>
          </p:txBody>
        </p:sp>
        <p:sp>
          <p:nvSpPr>
            <p:cNvPr id="105491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05492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ชพ.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(6411)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05481" name="Text Box 17"/>
          <p:cNvSpPr txBox="1">
            <a:spLocks noChangeArrowheads="1"/>
          </p:cNvSpPr>
          <p:nvPr/>
        </p:nvSpPr>
        <p:spPr bwMode="auto">
          <a:xfrm>
            <a:off x="1116013" y="2370138"/>
            <a:ext cx="2879725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3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(6402/6413/6414)</a:t>
            </a:r>
          </a:p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เจ้าพนักงานพัฒนาชุมชน (ปง./ชง.)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1</a:t>
            </a: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6366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)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105482" name="Group 55"/>
          <p:cNvGrpSpPr>
            <a:grpSpLocks/>
          </p:cNvGrpSpPr>
          <p:nvPr/>
        </p:nvGrpSpPr>
        <p:grpSpPr bwMode="auto">
          <a:xfrm>
            <a:off x="5219700" y="1722438"/>
            <a:ext cx="2844800" cy="646112"/>
            <a:chOff x="107503" y="3717032"/>
            <a:chExt cx="2844257" cy="646113"/>
          </a:xfrm>
        </p:grpSpPr>
        <p:sp>
          <p:nvSpPr>
            <p:cNvPr id="105487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ชะอำ</a:t>
              </a:r>
            </a:p>
          </p:txBody>
        </p:sp>
        <p:sp>
          <p:nvSpPr>
            <p:cNvPr id="105488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05489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ชพ.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(6415)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05483" name="Text Box 17"/>
          <p:cNvSpPr txBox="1">
            <a:spLocks noChangeArrowheads="1"/>
          </p:cNvSpPr>
          <p:nvPr/>
        </p:nvSpPr>
        <p:spPr bwMode="auto">
          <a:xfrm>
            <a:off x="5219700" y="2370138"/>
            <a:ext cx="2881313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3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(6410/6417/6419)</a:t>
            </a:r>
          </a:p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เจ้าพนักงานพัฒนาชุมชน (ปง./ชง.)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1</a:t>
            </a: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6377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)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cxnSp>
        <p:nvCxnSpPr>
          <p:cNvPr id="76" name="Straight Connector 75"/>
          <p:cNvCxnSpPr/>
          <p:nvPr/>
        </p:nvCxnSpPr>
        <p:spPr>
          <a:xfrm>
            <a:off x="2339975" y="1628775"/>
            <a:ext cx="4103688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4" name="Straight Connector 83"/>
          <p:cNvCxnSpPr/>
          <p:nvPr/>
        </p:nvCxnSpPr>
        <p:spPr>
          <a:xfrm>
            <a:off x="2339975" y="1628775"/>
            <a:ext cx="0" cy="9048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/>
          <p:cNvCxnSpPr/>
          <p:nvPr/>
        </p:nvCxnSpPr>
        <p:spPr>
          <a:xfrm>
            <a:off x="6443663" y="1628775"/>
            <a:ext cx="0" cy="9048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498" name="Rectangle 73"/>
          <p:cNvSpPr>
            <a:spLocks noChangeArrowheads="1"/>
          </p:cNvSpPr>
          <p:nvPr/>
        </p:nvSpPr>
        <p:spPr bwMode="auto">
          <a:xfrm>
            <a:off x="488950" y="106363"/>
            <a:ext cx="815498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/>
            <a:r>
              <a:rPr lang="th-TH" altLang="th-TH" sz="1600" b="1">
                <a:latin typeface="TH SarabunPSK" panose="020B0500040200020003" pitchFamily="34" charset="-34"/>
                <a:cs typeface="TH SarabunPSK" panose="020B0500040200020003" pitchFamily="34" charset="-34"/>
              </a:rPr>
              <a:t>แผนภูมิแสดงการแบ่งงานภายในและอัตรากำลังของกรมการพัฒนาชุมชน</a:t>
            </a:r>
            <a:r>
              <a:rPr lang="en-US" altLang="th-TH" sz="1600" b="1">
                <a:latin typeface="TH SarabunPSK" panose="020B0500040200020003" pitchFamily="34" charset="-34"/>
                <a:cs typeface="TH SarabunPSK" panose="020B0500040200020003" pitchFamily="34" charset="-34"/>
              </a:rPr>
              <a:t> </a:t>
            </a:r>
            <a:endParaRPr lang="th-TH" altLang="th-TH" sz="1600" b="1"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sp>
        <p:nvSpPr>
          <p:cNvPr id="106499" name="Text Box 9"/>
          <p:cNvSpPr txBox="1">
            <a:spLocks noChangeArrowheads="1"/>
          </p:cNvSpPr>
          <p:nvPr/>
        </p:nvSpPr>
        <p:spPr bwMode="auto">
          <a:xfrm>
            <a:off x="6980238" y="6269038"/>
            <a:ext cx="2160587" cy="588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ลูกจ้างประจำ 1 อัตรา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rPr>
              <a:t>(181)</a:t>
            </a:r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 </a:t>
            </a:r>
            <a:endParaRPr lang="th-TH" altLang="th-TH" sz="1400">
              <a:solidFill>
                <a:srgbClr val="FF0000"/>
              </a:solidFill>
              <a:latin typeface="TH SarabunPSK" panose="020B0500040200020003" pitchFamily="34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กรอบพนักงานราชการ - อัตรา </a:t>
            </a:r>
            <a:endParaRPr lang="th-TH" altLang="th-TH" sz="1000">
              <a:solidFill>
                <a:srgbClr val="FF0000"/>
              </a:solidFill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grpSp>
        <p:nvGrpSpPr>
          <p:cNvPr id="106500" name="Group 81"/>
          <p:cNvGrpSpPr>
            <a:grpSpLocks/>
          </p:cNvGrpSpPr>
          <p:nvPr/>
        </p:nvGrpSpPr>
        <p:grpSpPr bwMode="auto">
          <a:xfrm>
            <a:off x="2843213" y="765175"/>
            <a:ext cx="3421062" cy="646113"/>
            <a:chOff x="2448080" y="857250"/>
            <a:chExt cx="3420000" cy="646113"/>
          </a:xfrm>
        </p:grpSpPr>
        <p:sp>
          <p:nvSpPr>
            <p:cNvPr id="106557" name="Rectangle 2"/>
            <p:cNvSpPr>
              <a:spLocks noChangeArrowheads="1"/>
            </p:cNvSpPr>
            <p:nvPr/>
          </p:nvSpPr>
          <p:spPr bwMode="auto">
            <a:xfrm>
              <a:off x="2448080" y="857250"/>
              <a:ext cx="2844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สำนักงานพัฒนาชุมชนจังหวัดเพชรบูรณ์</a:t>
              </a:r>
            </a:p>
          </p:txBody>
        </p:sp>
        <p:sp>
          <p:nvSpPr>
            <p:cNvPr id="106558" name="Rectangle 2"/>
            <p:cNvSpPr>
              <a:spLocks noChangeArrowheads="1"/>
            </p:cNvSpPr>
            <p:nvPr/>
          </p:nvSpPr>
          <p:spPr bwMode="auto">
            <a:xfrm>
              <a:off x="5290308" y="857250"/>
              <a:ext cx="575739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 eaLnBrk="1" hangingPunct="1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86</a:t>
              </a:r>
              <a:endParaRPr lang="th-TH" altLang="th-TH" sz="16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06559" name="Rectangle 2"/>
            <p:cNvSpPr>
              <a:spLocks noChangeArrowheads="1"/>
            </p:cNvSpPr>
            <p:nvPr/>
          </p:nvSpPr>
          <p:spPr bwMode="auto">
            <a:xfrm>
              <a:off x="2448080" y="1177925"/>
              <a:ext cx="3420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ผู้อำนวยการ (พัฒนาการจังหวัด) สูง</a:t>
              </a:r>
              <a:r>
                <a:rPr lang="en-US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(5836)</a:t>
              </a:r>
              <a:r>
                <a:rPr lang="en-US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endParaRPr lang="th-TH" altLang="th-TH" sz="1600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06501" name="Text Box 91"/>
          <p:cNvSpPr txBox="1">
            <a:spLocks noChangeArrowheads="1"/>
          </p:cNvSpPr>
          <p:nvPr/>
        </p:nvSpPr>
        <p:spPr bwMode="auto">
          <a:xfrm>
            <a:off x="3924300" y="404813"/>
            <a:ext cx="1368425" cy="277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Update </a:t>
            </a:r>
            <a:r>
              <a:rPr lang="th-TH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26 เมษายน 2564 </a:t>
            </a:r>
            <a:r>
              <a:rPr lang="en-US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         </a:t>
            </a:r>
            <a:endParaRPr lang="th-TH" altLang="th-TH" sz="1200"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sp>
        <p:nvSpPr>
          <p:cNvPr id="106502" name="Text Box 17"/>
          <p:cNvSpPr txBox="1">
            <a:spLocks noChangeArrowheads="1"/>
          </p:cNvSpPr>
          <p:nvPr/>
        </p:nvSpPr>
        <p:spPr bwMode="auto">
          <a:xfrm>
            <a:off x="107950" y="2409825"/>
            <a:ext cx="2951163" cy="628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 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- 1 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(7875)</a:t>
            </a:r>
          </a:p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นักจัดการงานทั่วไป (ปก./ชก.)   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     </a:t>
            </a: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- 1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7437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)</a:t>
            </a:r>
          </a:p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เจ้าพนักงานธุรการ (ปง./ชง.)    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      </a:t>
            </a: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3 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(554/5838/5841)</a:t>
            </a:r>
          </a:p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เจ้าพนักงานการเงินและบัญชี (ปง./ชง.)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- 2 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(5839/5840)</a:t>
            </a:r>
            <a:endParaRPr lang="th-TH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th-TH" altLang="th-TH" sz="1200">
                <a:solidFill>
                  <a:srgbClr val="00B05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พนักงานขับรถยนต์ (ลจป.)         </a:t>
            </a:r>
            <a:r>
              <a:rPr lang="en-US" altLang="th-TH" sz="1200">
                <a:solidFill>
                  <a:srgbClr val="00B05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   </a:t>
            </a:r>
            <a:r>
              <a:rPr lang="th-TH" altLang="th-TH" sz="1200">
                <a:solidFill>
                  <a:srgbClr val="00B05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- </a:t>
            </a:r>
            <a:r>
              <a:rPr lang="en-US" altLang="th-TH" sz="1200">
                <a:solidFill>
                  <a:srgbClr val="00B05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1</a:t>
            </a:r>
            <a:r>
              <a:rPr lang="th-TH" altLang="th-TH" sz="1200">
                <a:solidFill>
                  <a:srgbClr val="00B05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181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) (ไม่รวมในกรอบ ขรก.)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sp>
        <p:nvSpPr>
          <p:cNvPr id="106503" name="Text Box 17"/>
          <p:cNvSpPr txBox="1">
            <a:spLocks noChangeArrowheads="1"/>
          </p:cNvSpPr>
          <p:nvPr/>
        </p:nvSpPr>
        <p:spPr bwMode="auto">
          <a:xfrm>
            <a:off x="2411413" y="2408238"/>
            <a:ext cx="2087562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2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(5843/5844)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3" name="Group 18"/>
          <p:cNvGrpSpPr>
            <a:grpSpLocks/>
          </p:cNvGrpSpPr>
          <p:nvPr/>
        </p:nvGrpSpPr>
        <p:grpSpPr bwMode="auto">
          <a:xfrm>
            <a:off x="2411413" y="1772816"/>
            <a:ext cx="2052637" cy="646113"/>
            <a:chOff x="3203848" y="3468365"/>
            <a:chExt cx="2052020" cy="646113"/>
          </a:xfrm>
          <a:solidFill>
            <a:schemeClr val="bg1"/>
          </a:solidFill>
        </p:grpSpPr>
        <p:sp>
          <p:nvSpPr>
            <p:cNvPr id="12367" name="Rectangle 2"/>
            <p:cNvSpPr>
              <a:spLocks noChangeArrowheads="1"/>
            </p:cNvSpPr>
            <p:nvPr/>
          </p:nvSpPr>
          <p:spPr bwMode="auto">
            <a:xfrm>
              <a:off x="3203848" y="3468365"/>
              <a:ext cx="1476000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lnSpc>
                  <a:spcPct val="70000"/>
                </a:lnSpc>
                <a:defRPr/>
              </a:pPr>
              <a:endParaRPr lang="en-US" altLang="th-TH" sz="700" b="1" dirty="0">
                <a:latin typeface="TH SarabunPSK" pitchFamily="34" charset="-34"/>
                <a:cs typeface="TH SarabunPSK" pitchFamily="34" charset="-34"/>
              </a:endParaRPr>
            </a:p>
            <a:p>
              <a:pPr algn="ctr" eaLnBrk="0" hangingPunct="0">
                <a:lnSpc>
                  <a:spcPct val="70000"/>
                </a:lnSpc>
                <a:defRPr/>
              </a:pPr>
              <a:r>
                <a:rPr lang="th-TH" altLang="th-TH" sz="1400" b="1" dirty="0">
                  <a:latin typeface="TH SarabunPSK" pitchFamily="34" charset="-34"/>
                  <a:cs typeface="TH SarabunPSK" pitchFamily="34" charset="-34"/>
                </a:rPr>
                <a:t> กลุ่มงานยุทธศาสตร์</a:t>
              </a:r>
            </a:p>
            <a:p>
              <a:pPr algn="ctr" eaLnBrk="0" hangingPunct="0">
                <a:lnSpc>
                  <a:spcPct val="70000"/>
                </a:lnSpc>
                <a:defRPr/>
              </a:pPr>
              <a:r>
                <a:rPr lang="th-TH" altLang="th-TH" sz="1400" b="1" dirty="0">
                  <a:latin typeface="TH SarabunPSK" pitchFamily="34" charset="-34"/>
                  <a:cs typeface="TH SarabunPSK" pitchFamily="34" charset="-34"/>
                </a:rPr>
                <a:t>การพัฒนาชุมชน</a:t>
              </a:r>
            </a:p>
          </p:txBody>
        </p:sp>
        <p:sp>
          <p:nvSpPr>
            <p:cNvPr id="12368" name="Rectangle 2"/>
            <p:cNvSpPr>
              <a:spLocks noChangeArrowheads="1"/>
            </p:cNvSpPr>
            <p:nvPr/>
          </p:nvSpPr>
          <p:spPr bwMode="auto">
            <a:xfrm>
              <a:off x="4679868" y="3468365"/>
              <a:ext cx="576000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en-US" altLang="th-TH" sz="1600" b="1" dirty="0">
                  <a:latin typeface="TH SarabunPSK" pitchFamily="34" charset="-34"/>
                  <a:cs typeface="TH SarabunPSK" pitchFamily="34" charset="-34"/>
                </a:rPr>
                <a:t>3</a:t>
              </a:r>
              <a:endParaRPr lang="th-TH" altLang="th-TH" sz="1400" b="1" dirty="0">
                <a:latin typeface="TH SarabunPSK" pitchFamily="34" charset="-34"/>
                <a:cs typeface="TH SarabunPSK" pitchFamily="34" charset="-34"/>
              </a:endParaRPr>
            </a:p>
          </p:txBody>
        </p:sp>
        <p:sp>
          <p:nvSpPr>
            <p:cNvPr id="12372" name="Rectangle 2"/>
            <p:cNvSpPr>
              <a:spLocks noChangeArrowheads="1"/>
            </p:cNvSpPr>
            <p:nvPr/>
          </p:nvSpPr>
          <p:spPr bwMode="auto">
            <a:xfrm>
              <a:off x="3203848" y="3789040"/>
              <a:ext cx="2052020" cy="325438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th-TH" altLang="th-TH" sz="1500" spc="-70" dirty="0">
                  <a:latin typeface="TH SarabunPSK" pitchFamily="34" charset="-34"/>
                  <a:cs typeface="TH SarabunPSK" pitchFamily="34" charset="-34"/>
                </a:rPr>
                <a:t>นักวิชาการพัฒนาชุมชน (ผอ.กง.) ชพ</a:t>
              </a:r>
              <a:r>
                <a:rPr lang="en-US" altLang="th-TH" sz="1500" spc="-70" dirty="0">
                  <a:latin typeface="TH SarabunPSK" pitchFamily="34" charset="-34"/>
                  <a:cs typeface="TH SarabunPSK" pitchFamily="34" charset="-34"/>
                </a:rPr>
                <a:t>. </a:t>
              </a:r>
              <a:r>
                <a:rPr lang="en-US" altLang="th-TH" sz="1000" spc="-70" dirty="0">
                  <a:solidFill>
                    <a:srgbClr val="FF0000"/>
                  </a:solidFill>
                  <a:latin typeface="TH SarabunPSK" pitchFamily="34" charset="-34"/>
                  <a:cs typeface="TH SarabunPSK" pitchFamily="34" charset="-34"/>
                </a:rPr>
                <a:t>(5842)</a:t>
              </a:r>
              <a:endParaRPr lang="th-TH" altLang="th-TH" sz="1000" spc="-70" dirty="0">
                <a:solidFill>
                  <a:srgbClr val="FF0000"/>
                </a:solidFill>
                <a:latin typeface="TH SarabunPSK" pitchFamily="34" charset="-34"/>
                <a:cs typeface="TH SarabunPSK" pitchFamily="34" charset="-34"/>
              </a:endParaRPr>
            </a:p>
          </p:txBody>
        </p:sp>
      </p:grpSp>
      <p:sp>
        <p:nvSpPr>
          <p:cNvPr id="106505" name="Text Box 17"/>
          <p:cNvSpPr txBox="1">
            <a:spLocks noChangeArrowheads="1"/>
          </p:cNvSpPr>
          <p:nvPr/>
        </p:nvSpPr>
        <p:spPr bwMode="auto">
          <a:xfrm>
            <a:off x="4665663" y="2420938"/>
            <a:ext cx="2087562" cy="628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(5847/5848/5849/5850)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4" name="Group 18"/>
          <p:cNvGrpSpPr>
            <a:grpSpLocks/>
          </p:cNvGrpSpPr>
          <p:nvPr/>
        </p:nvGrpSpPr>
        <p:grpSpPr bwMode="auto">
          <a:xfrm>
            <a:off x="4665274" y="1773328"/>
            <a:ext cx="2051050" cy="646110"/>
            <a:chOff x="3203848" y="3468365"/>
            <a:chExt cx="2052020" cy="646111"/>
          </a:xfrm>
          <a:solidFill>
            <a:schemeClr val="bg1"/>
          </a:solidFill>
        </p:grpSpPr>
        <p:sp>
          <p:nvSpPr>
            <p:cNvPr id="12364" name="Rectangle 2"/>
            <p:cNvSpPr>
              <a:spLocks noChangeArrowheads="1"/>
            </p:cNvSpPr>
            <p:nvPr/>
          </p:nvSpPr>
          <p:spPr bwMode="auto">
            <a:xfrm>
              <a:off x="3203848" y="3468365"/>
              <a:ext cx="1476000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lnSpc>
                  <a:spcPct val="70000"/>
                </a:lnSpc>
                <a:defRPr/>
              </a:pPr>
              <a:endParaRPr lang="th-TH" altLang="th-TH" sz="700" b="1" dirty="0">
                <a:latin typeface="TH SarabunPSK" pitchFamily="34" charset="-34"/>
                <a:cs typeface="TH SarabunPSK" pitchFamily="34" charset="-34"/>
              </a:endParaRPr>
            </a:p>
            <a:p>
              <a:pPr algn="ctr" eaLnBrk="0" hangingPunct="0">
                <a:lnSpc>
                  <a:spcPct val="70000"/>
                </a:lnSpc>
                <a:defRPr/>
              </a:pPr>
              <a:r>
                <a:rPr lang="th-TH" altLang="th-TH" sz="1400" b="1" dirty="0">
                  <a:latin typeface="TH SarabunPSK" pitchFamily="34" charset="-34"/>
                  <a:cs typeface="TH SarabunPSK" pitchFamily="34" charset="-34"/>
                </a:rPr>
                <a:t>กลุ่มงานส่งเสริม                      การพัฒนาชุมชน</a:t>
              </a:r>
            </a:p>
          </p:txBody>
        </p:sp>
        <p:sp>
          <p:nvSpPr>
            <p:cNvPr id="12365" name="Rectangle 2"/>
            <p:cNvSpPr>
              <a:spLocks noChangeArrowheads="1"/>
            </p:cNvSpPr>
            <p:nvPr/>
          </p:nvSpPr>
          <p:spPr bwMode="auto">
            <a:xfrm>
              <a:off x="4679868" y="3468365"/>
              <a:ext cx="576000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en-US" altLang="th-TH" sz="1600" b="1" dirty="0">
                  <a:latin typeface="TH SarabunPSK" pitchFamily="34" charset="-34"/>
                  <a:cs typeface="TH SarabunPSK" pitchFamily="34" charset="-34"/>
                </a:rPr>
                <a:t>5</a:t>
              </a:r>
              <a:endParaRPr lang="th-TH" altLang="th-TH" sz="1600" b="1" dirty="0">
                <a:latin typeface="TH SarabunPSK" pitchFamily="34" charset="-34"/>
                <a:cs typeface="TH SarabunPSK" pitchFamily="34" charset="-34"/>
              </a:endParaRPr>
            </a:p>
          </p:txBody>
        </p:sp>
        <p:sp>
          <p:nvSpPr>
            <p:cNvPr id="12369" name="Rectangle 2"/>
            <p:cNvSpPr>
              <a:spLocks noChangeArrowheads="1"/>
            </p:cNvSpPr>
            <p:nvPr/>
          </p:nvSpPr>
          <p:spPr bwMode="auto">
            <a:xfrm>
              <a:off x="3203848" y="3789039"/>
              <a:ext cx="2052020" cy="325437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th-TH" altLang="th-TH" sz="1500" spc="-80" dirty="0">
                  <a:latin typeface="TH SarabunPSK" pitchFamily="34" charset="-34"/>
                  <a:cs typeface="TH SarabunPSK" pitchFamily="34" charset="-34"/>
                </a:rPr>
                <a:t>นักวิชาการพัฒนาชุมชน (ผอ.กง.) ชพ</a:t>
              </a:r>
              <a:r>
                <a:rPr lang="en-US" altLang="th-TH" sz="1500" spc="-80" dirty="0">
                  <a:latin typeface="TH SarabunPSK" pitchFamily="34" charset="-34"/>
                  <a:cs typeface="TH SarabunPSK" pitchFamily="34" charset="-34"/>
                </a:rPr>
                <a:t>. </a:t>
              </a:r>
              <a:r>
                <a:rPr lang="en-US" altLang="th-TH" sz="1000" spc="-80" dirty="0">
                  <a:solidFill>
                    <a:srgbClr val="FF0000"/>
                  </a:solidFill>
                  <a:latin typeface="TH SarabunPSK" pitchFamily="34" charset="-34"/>
                  <a:cs typeface="TH SarabunPSK" pitchFamily="34" charset="-34"/>
                </a:rPr>
                <a:t>(5846)</a:t>
              </a:r>
              <a:endParaRPr lang="th-TH" altLang="th-TH" sz="1000" spc="-80" dirty="0">
                <a:solidFill>
                  <a:srgbClr val="FF0000"/>
                </a:solidFill>
                <a:latin typeface="TH SarabunPSK" pitchFamily="34" charset="-34"/>
                <a:cs typeface="TH SarabunPSK" pitchFamily="34" charset="-34"/>
              </a:endParaRPr>
            </a:p>
          </p:txBody>
        </p:sp>
      </p:grpSp>
      <p:sp>
        <p:nvSpPr>
          <p:cNvPr id="106507" name="Text Box 17"/>
          <p:cNvSpPr txBox="1">
            <a:spLocks noChangeArrowheads="1"/>
          </p:cNvSpPr>
          <p:nvPr/>
        </p:nvSpPr>
        <p:spPr bwMode="auto">
          <a:xfrm>
            <a:off x="6969125" y="2425700"/>
            <a:ext cx="2087563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(590/5845/5858/5859)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5" name="Group 18"/>
          <p:cNvGrpSpPr>
            <a:grpSpLocks/>
          </p:cNvGrpSpPr>
          <p:nvPr/>
        </p:nvGrpSpPr>
        <p:grpSpPr bwMode="auto">
          <a:xfrm>
            <a:off x="6968737" y="1778090"/>
            <a:ext cx="2052637" cy="646113"/>
            <a:chOff x="3203848" y="3468365"/>
            <a:chExt cx="2052020" cy="646113"/>
          </a:xfrm>
          <a:solidFill>
            <a:schemeClr val="bg1"/>
          </a:solidFill>
        </p:grpSpPr>
        <p:sp>
          <p:nvSpPr>
            <p:cNvPr id="12361" name="Rectangle 2"/>
            <p:cNvSpPr>
              <a:spLocks noChangeArrowheads="1"/>
            </p:cNvSpPr>
            <p:nvPr/>
          </p:nvSpPr>
          <p:spPr bwMode="auto">
            <a:xfrm>
              <a:off x="3203848" y="3468365"/>
              <a:ext cx="1476000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lnSpc>
                  <a:spcPct val="70000"/>
                </a:lnSpc>
                <a:defRPr/>
              </a:pPr>
              <a:endParaRPr lang="th-TH" altLang="th-TH" sz="700" b="1" dirty="0">
                <a:latin typeface="TH SarabunPSK" pitchFamily="34" charset="-34"/>
                <a:cs typeface="TH SarabunPSK" pitchFamily="34" charset="-34"/>
              </a:endParaRPr>
            </a:p>
            <a:p>
              <a:pPr algn="ctr" eaLnBrk="0" hangingPunct="0">
                <a:lnSpc>
                  <a:spcPct val="70000"/>
                </a:lnSpc>
                <a:defRPr/>
              </a:pPr>
              <a:r>
                <a:rPr lang="th-TH" altLang="th-TH" sz="1400" b="1" dirty="0">
                  <a:latin typeface="TH SarabunPSK" pitchFamily="34" charset="-34"/>
                  <a:cs typeface="TH SarabunPSK" pitchFamily="34" charset="-34"/>
                </a:rPr>
                <a:t>กลุ่มงานสารสนเทศ</a:t>
              </a:r>
            </a:p>
            <a:p>
              <a:pPr algn="ctr" eaLnBrk="0" hangingPunct="0">
                <a:lnSpc>
                  <a:spcPct val="70000"/>
                </a:lnSpc>
                <a:defRPr/>
              </a:pPr>
              <a:r>
                <a:rPr lang="th-TH" altLang="th-TH" sz="1400" b="1" dirty="0">
                  <a:latin typeface="TH SarabunPSK" pitchFamily="34" charset="-34"/>
                  <a:cs typeface="TH SarabunPSK" pitchFamily="34" charset="-34"/>
                </a:rPr>
                <a:t>การพัฒนาชุมชน</a:t>
              </a:r>
            </a:p>
          </p:txBody>
        </p:sp>
        <p:sp>
          <p:nvSpPr>
            <p:cNvPr id="12362" name="Rectangle 2"/>
            <p:cNvSpPr>
              <a:spLocks noChangeArrowheads="1"/>
            </p:cNvSpPr>
            <p:nvPr/>
          </p:nvSpPr>
          <p:spPr bwMode="auto">
            <a:xfrm>
              <a:off x="4679868" y="3468365"/>
              <a:ext cx="576000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en-US" altLang="th-TH" sz="1600" b="1" dirty="0">
                  <a:latin typeface="TH SarabunPSK" pitchFamily="34" charset="-34"/>
                  <a:cs typeface="TH SarabunPSK" pitchFamily="34" charset="-34"/>
                </a:rPr>
                <a:t>5</a:t>
              </a:r>
              <a:endParaRPr lang="th-TH" altLang="th-TH" sz="1400" b="1" dirty="0">
                <a:latin typeface="TH SarabunPSK" pitchFamily="34" charset="-34"/>
                <a:cs typeface="TH SarabunPSK" pitchFamily="34" charset="-34"/>
              </a:endParaRPr>
            </a:p>
          </p:txBody>
        </p:sp>
        <p:sp>
          <p:nvSpPr>
            <p:cNvPr id="11342" name="Rectangle 2"/>
            <p:cNvSpPr>
              <a:spLocks noChangeArrowheads="1"/>
            </p:cNvSpPr>
            <p:nvPr/>
          </p:nvSpPr>
          <p:spPr bwMode="auto">
            <a:xfrm>
              <a:off x="3203848" y="3789040"/>
              <a:ext cx="2052020" cy="325438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th-TH" altLang="th-TH" sz="1500" spc="-60" dirty="0">
                  <a:latin typeface="TH SarabunPSK" pitchFamily="34" charset="-34"/>
                  <a:cs typeface="TH SarabunPSK" pitchFamily="34" charset="-34"/>
                </a:rPr>
                <a:t>นักวิชาการพัฒนาชุมชน (ผอ.กง.) ชพ</a:t>
              </a:r>
              <a:r>
                <a:rPr lang="en-US" altLang="th-TH" sz="1500" spc="-60" dirty="0">
                  <a:latin typeface="TH SarabunPSK" pitchFamily="34" charset="-34"/>
                  <a:cs typeface="TH SarabunPSK" pitchFamily="34" charset="-34"/>
                </a:rPr>
                <a:t>. </a:t>
              </a:r>
              <a:r>
                <a:rPr lang="en-US" altLang="th-TH" sz="1050" spc="-60" dirty="0">
                  <a:solidFill>
                    <a:srgbClr val="FF0000"/>
                  </a:solidFill>
                  <a:latin typeface="TH SarabunPSK" pitchFamily="34" charset="-34"/>
                  <a:cs typeface="TH SarabunPSK" pitchFamily="34" charset="-34"/>
                </a:rPr>
                <a:t>(485)</a:t>
              </a:r>
              <a:endParaRPr lang="th-TH" altLang="th-TH" sz="1050" spc="-60" dirty="0">
                <a:solidFill>
                  <a:srgbClr val="FF0000"/>
                </a:solidFill>
                <a:latin typeface="TH SarabunPSK" pitchFamily="34" charset="-34"/>
                <a:cs typeface="TH SarabunPSK" pitchFamily="34" charset="-34"/>
              </a:endParaRPr>
            </a:p>
          </p:txBody>
        </p:sp>
      </p:grpSp>
      <p:cxnSp>
        <p:nvCxnSpPr>
          <p:cNvPr id="78" name="Straight Connector 77"/>
          <p:cNvCxnSpPr/>
          <p:nvPr/>
        </p:nvCxnSpPr>
        <p:spPr>
          <a:xfrm>
            <a:off x="4572000" y="1419225"/>
            <a:ext cx="0" cy="223202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/>
          <p:cNvCxnSpPr/>
          <p:nvPr/>
        </p:nvCxnSpPr>
        <p:spPr>
          <a:xfrm>
            <a:off x="1116013" y="1628775"/>
            <a:ext cx="683895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6511" name="Rectangle 78"/>
          <p:cNvSpPr>
            <a:spLocks noChangeArrowheads="1"/>
          </p:cNvSpPr>
          <p:nvPr/>
        </p:nvSpPr>
        <p:spPr bwMode="auto">
          <a:xfrm>
            <a:off x="0" y="6611938"/>
            <a:ext cx="1619250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000" u="sng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หมายเหตุ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ภายในวงเล็บแสดงเลขที่ตำแหน่ง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106512" name="Group 49"/>
          <p:cNvGrpSpPr>
            <a:grpSpLocks/>
          </p:cNvGrpSpPr>
          <p:nvPr/>
        </p:nvGrpSpPr>
        <p:grpSpPr bwMode="auto">
          <a:xfrm>
            <a:off x="107950" y="3594100"/>
            <a:ext cx="2843213" cy="646113"/>
            <a:chOff x="107503" y="3717032"/>
            <a:chExt cx="2844257" cy="646113"/>
          </a:xfrm>
        </p:grpSpPr>
        <p:sp>
          <p:nvSpPr>
            <p:cNvPr id="106554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เมืองเพชรบูรณ์</a:t>
              </a:r>
            </a:p>
          </p:txBody>
        </p:sp>
        <p:sp>
          <p:nvSpPr>
            <p:cNvPr id="106555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8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06556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(5851)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06513" name="Text Box 17"/>
          <p:cNvSpPr txBox="1">
            <a:spLocks noChangeArrowheads="1"/>
          </p:cNvSpPr>
          <p:nvPr/>
        </p:nvSpPr>
        <p:spPr bwMode="auto">
          <a:xfrm>
            <a:off x="107950" y="4241800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7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(5853/5854/5855/5856/5857/5860/5861)</a:t>
            </a:r>
          </a:p>
        </p:txBody>
      </p:sp>
      <p:grpSp>
        <p:nvGrpSpPr>
          <p:cNvPr id="106514" name="Group 50"/>
          <p:cNvGrpSpPr>
            <a:grpSpLocks/>
          </p:cNvGrpSpPr>
          <p:nvPr/>
        </p:nvGrpSpPr>
        <p:grpSpPr bwMode="auto">
          <a:xfrm>
            <a:off x="3132138" y="3594100"/>
            <a:ext cx="2843212" cy="646113"/>
            <a:chOff x="107503" y="3717032"/>
            <a:chExt cx="2844257" cy="646113"/>
          </a:xfrm>
        </p:grpSpPr>
        <p:sp>
          <p:nvSpPr>
            <p:cNvPr id="106551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ชนแดน</a:t>
              </a:r>
            </a:p>
          </p:txBody>
        </p:sp>
        <p:sp>
          <p:nvSpPr>
            <p:cNvPr id="106552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06553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(5862)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06515" name="Text Box 17"/>
          <p:cNvSpPr txBox="1">
            <a:spLocks noChangeArrowheads="1"/>
          </p:cNvSpPr>
          <p:nvPr/>
        </p:nvSpPr>
        <p:spPr bwMode="auto">
          <a:xfrm>
            <a:off x="3132138" y="4241800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(5864/5865/5867/5869)</a:t>
            </a:r>
          </a:p>
          <a:p>
            <a:pPr eaLnBrk="1" hangingPunct="1"/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106516" name="Group 55"/>
          <p:cNvGrpSpPr>
            <a:grpSpLocks/>
          </p:cNvGrpSpPr>
          <p:nvPr/>
        </p:nvGrpSpPr>
        <p:grpSpPr bwMode="auto">
          <a:xfrm>
            <a:off x="6156325" y="3594100"/>
            <a:ext cx="2844800" cy="646113"/>
            <a:chOff x="107503" y="3717032"/>
            <a:chExt cx="2844257" cy="646113"/>
          </a:xfrm>
        </p:grpSpPr>
        <p:sp>
          <p:nvSpPr>
            <p:cNvPr id="106548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หล่มสัก</a:t>
              </a:r>
            </a:p>
          </p:txBody>
        </p:sp>
        <p:sp>
          <p:nvSpPr>
            <p:cNvPr id="106549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9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06550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(5870)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06517" name="Text Box 17"/>
          <p:cNvSpPr txBox="1">
            <a:spLocks noChangeArrowheads="1"/>
          </p:cNvSpPr>
          <p:nvPr/>
        </p:nvSpPr>
        <p:spPr bwMode="auto">
          <a:xfrm>
            <a:off x="6156325" y="4241800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8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(5872/5873/5874/5875/5877/5878/5879/5880)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106518" name="Group 60"/>
          <p:cNvGrpSpPr>
            <a:grpSpLocks/>
          </p:cNvGrpSpPr>
          <p:nvPr/>
        </p:nvGrpSpPr>
        <p:grpSpPr bwMode="auto">
          <a:xfrm>
            <a:off x="107950" y="4962525"/>
            <a:ext cx="2843213" cy="646113"/>
            <a:chOff x="107503" y="3717032"/>
            <a:chExt cx="2844257" cy="646113"/>
          </a:xfrm>
        </p:grpSpPr>
        <p:sp>
          <p:nvSpPr>
            <p:cNvPr id="106545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เขาค้อ</a:t>
              </a:r>
            </a:p>
          </p:txBody>
        </p:sp>
        <p:sp>
          <p:nvSpPr>
            <p:cNvPr id="106546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06547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ชพ.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(5885)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06519" name="Text Box 17"/>
          <p:cNvSpPr txBox="1">
            <a:spLocks noChangeArrowheads="1"/>
          </p:cNvSpPr>
          <p:nvPr/>
        </p:nvSpPr>
        <p:spPr bwMode="auto">
          <a:xfrm>
            <a:off x="107950" y="5610225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3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(5887/5888/5890)</a:t>
            </a:r>
          </a:p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เจ้าพนักงานพัฒนาชุมชน (ปง./ชง.)    - 1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5900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)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106520" name="Group 65"/>
          <p:cNvGrpSpPr>
            <a:grpSpLocks/>
          </p:cNvGrpSpPr>
          <p:nvPr/>
        </p:nvGrpSpPr>
        <p:grpSpPr bwMode="auto">
          <a:xfrm>
            <a:off x="3132138" y="4962525"/>
            <a:ext cx="2843212" cy="646113"/>
            <a:chOff x="107503" y="3717032"/>
            <a:chExt cx="2844257" cy="646113"/>
          </a:xfrm>
        </p:grpSpPr>
        <p:sp>
          <p:nvSpPr>
            <p:cNvPr id="106542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หล่มเก่า</a:t>
              </a:r>
            </a:p>
          </p:txBody>
        </p:sp>
        <p:sp>
          <p:nvSpPr>
            <p:cNvPr id="106543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06544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(5891)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06521" name="Text Box 17"/>
          <p:cNvSpPr txBox="1">
            <a:spLocks noChangeArrowheads="1"/>
          </p:cNvSpPr>
          <p:nvPr/>
        </p:nvSpPr>
        <p:spPr bwMode="auto">
          <a:xfrm>
            <a:off x="3132138" y="5610225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(5893/5894/5895/5896)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106522" name="Group 70"/>
          <p:cNvGrpSpPr>
            <a:grpSpLocks/>
          </p:cNvGrpSpPr>
          <p:nvPr/>
        </p:nvGrpSpPr>
        <p:grpSpPr bwMode="auto">
          <a:xfrm>
            <a:off x="6156325" y="4962525"/>
            <a:ext cx="2844800" cy="646113"/>
            <a:chOff x="107503" y="3717032"/>
            <a:chExt cx="2844257" cy="646113"/>
          </a:xfrm>
        </p:grpSpPr>
        <p:sp>
          <p:nvSpPr>
            <p:cNvPr id="106539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วิเชียรบุรี</a:t>
              </a:r>
            </a:p>
          </p:txBody>
        </p:sp>
        <p:sp>
          <p:nvSpPr>
            <p:cNvPr id="106540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6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06541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(5899)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06523" name="Text Box 17"/>
          <p:cNvSpPr txBox="1">
            <a:spLocks noChangeArrowheads="1"/>
          </p:cNvSpPr>
          <p:nvPr/>
        </p:nvSpPr>
        <p:spPr bwMode="auto">
          <a:xfrm>
            <a:off x="6156325" y="5610225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5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(5901/5902/5904/5905/5906)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cxnSp>
        <p:nvCxnSpPr>
          <p:cNvPr id="76" name="Straight Connector 75"/>
          <p:cNvCxnSpPr/>
          <p:nvPr/>
        </p:nvCxnSpPr>
        <p:spPr>
          <a:xfrm>
            <a:off x="1404938" y="3500438"/>
            <a:ext cx="604837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9" name="Straight Connector 78"/>
          <p:cNvCxnSpPr/>
          <p:nvPr/>
        </p:nvCxnSpPr>
        <p:spPr>
          <a:xfrm>
            <a:off x="1116013" y="1628775"/>
            <a:ext cx="0" cy="14446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" name="Straight Connector 80"/>
          <p:cNvCxnSpPr/>
          <p:nvPr/>
        </p:nvCxnSpPr>
        <p:spPr>
          <a:xfrm>
            <a:off x="3348038" y="1628775"/>
            <a:ext cx="0" cy="14446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" name="Straight Connector 81"/>
          <p:cNvCxnSpPr/>
          <p:nvPr/>
        </p:nvCxnSpPr>
        <p:spPr>
          <a:xfrm>
            <a:off x="5651500" y="1628775"/>
            <a:ext cx="0" cy="14446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3" name="Straight Connector 82"/>
          <p:cNvCxnSpPr/>
          <p:nvPr/>
        </p:nvCxnSpPr>
        <p:spPr>
          <a:xfrm>
            <a:off x="7956550" y="1628775"/>
            <a:ext cx="0" cy="14446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4" name="Straight Connector 83"/>
          <p:cNvCxnSpPr/>
          <p:nvPr/>
        </p:nvCxnSpPr>
        <p:spPr>
          <a:xfrm>
            <a:off x="1403350" y="3500438"/>
            <a:ext cx="0" cy="904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/>
          <p:cNvCxnSpPr/>
          <p:nvPr/>
        </p:nvCxnSpPr>
        <p:spPr>
          <a:xfrm>
            <a:off x="7451725" y="3500438"/>
            <a:ext cx="0" cy="904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" name="Straight Connector 85"/>
          <p:cNvCxnSpPr/>
          <p:nvPr/>
        </p:nvCxnSpPr>
        <p:spPr>
          <a:xfrm>
            <a:off x="3049588" y="3500438"/>
            <a:ext cx="0" cy="136842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7" name="Straight Connector 86"/>
          <p:cNvCxnSpPr/>
          <p:nvPr/>
        </p:nvCxnSpPr>
        <p:spPr>
          <a:xfrm>
            <a:off x="1403350" y="4868863"/>
            <a:ext cx="604837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9" name="Straight Connector 88"/>
          <p:cNvCxnSpPr/>
          <p:nvPr/>
        </p:nvCxnSpPr>
        <p:spPr>
          <a:xfrm>
            <a:off x="1403350" y="4868863"/>
            <a:ext cx="0" cy="904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0" name="Straight Connector 89"/>
          <p:cNvCxnSpPr/>
          <p:nvPr/>
        </p:nvCxnSpPr>
        <p:spPr>
          <a:xfrm>
            <a:off x="4427538" y="4868863"/>
            <a:ext cx="0" cy="904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1" name="Straight Connector 90"/>
          <p:cNvCxnSpPr/>
          <p:nvPr/>
        </p:nvCxnSpPr>
        <p:spPr>
          <a:xfrm>
            <a:off x="7451725" y="4868863"/>
            <a:ext cx="0" cy="904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06536" name="Group 74"/>
          <p:cNvGrpSpPr>
            <a:grpSpLocks/>
          </p:cNvGrpSpPr>
          <p:nvPr/>
        </p:nvGrpSpPr>
        <p:grpSpPr bwMode="auto">
          <a:xfrm>
            <a:off x="107950" y="1774825"/>
            <a:ext cx="2051050" cy="646113"/>
            <a:chOff x="107950" y="1775470"/>
            <a:chExt cx="2051050" cy="646112"/>
          </a:xfrm>
        </p:grpSpPr>
        <p:grpSp>
          <p:nvGrpSpPr>
            <p:cNvPr id="13" name="Group 18"/>
            <p:cNvGrpSpPr>
              <a:grpSpLocks/>
            </p:cNvGrpSpPr>
            <p:nvPr/>
          </p:nvGrpSpPr>
          <p:grpSpPr bwMode="auto">
            <a:xfrm>
              <a:off x="107950" y="1775470"/>
              <a:ext cx="2051050" cy="646112"/>
              <a:chOff x="3203848" y="3468365"/>
              <a:chExt cx="2052020" cy="646113"/>
            </a:xfrm>
            <a:solidFill>
              <a:schemeClr val="bg1"/>
            </a:solidFill>
          </p:grpSpPr>
          <p:sp>
            <p:nvSpPr>
              <p:cNvPr id="14387" name="Rectangle 2"/>
              <p:cNvSpPr>
                <a:spLocks noChangeArrowheads="1"/>
              </p:cNvSpPr>
              <p:nvPr/>
            </p:nvSpPr>
            <p:spPr bwMode="auto">
              <a:xfrm>
                <a:off x="4679868" y="3468365"/>
                <a:ext cx="576000" cy="323850"/>
              </a:xfrm>
              <a:prstGeom prst="rect">
                <a:avLst/>
              </a:prstGeom>
              <a:grpFill/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anchor="ctr"/>
              <a:lstStyle/>
              <a:p>
                <a:pPr algn="ctr" eaLnBrk="0" hangingPunct="0">
                  <a:defRPr/>
                </a:pPr>
                <a:r>
                  <a:rPr lang="en-US" altLang="th-TH" sz="1600" b="1" dirty="0">
                    <a:latin typeface="TH SarabunPSK" pitchFamily="34" charset="-34"/>
                    <a:cs typeface="TH SarabunPSK" pitchFamily="34" charset="-34"/>
                  </a:rPr>
                  <a:t>8</a:t>
                </a:r>
                <a:endParaRPr lang="th-TH" altLang="th-TH" sz="1400" b="1" dirty="0">
                  <a:latin typeface="TH SarabunPSK" pitchFamily="34" charset="-34"/>
                  <a:cs typeface="TH SarabunPSK" pitchFamily="34" charset="-34"/>
                </a:endParaRPr>
              </a:p>
            </p:txBody>
          </p:sp>
          <p:sp>
            <p:nvSpPr>
              <p:cNvPr id="14388" name="Rectangle 2"/>
              <p:cNvSpPr>
                <a:spLocks noChangeArrowheads="1"/>
              </p:cNvSpPr>
              <p:nvPr/>
            </p:nvSpPr>
            <p:spPr bwMode="auto">
              <a:xfrm>
                <a:off x="3203848" y="3789040"/>
                <a:ext cx="2052000" cy="325438"/>
              </a:xfrm>
              <a:prstGeom prst="rect">
                <a:avLst/>
              </a:prstGeom>
              <a:grpFill/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anchor="ctr"/>
              <a:lstStyle/>
              <a:p>
                <a:pPr algn="ctr" eaLnBrk="0" hangingPunct="0">
                  <a:defRPr/>
                </a:pPr>
                <a:r>
                  <a:rPr lang="th-TH" altLang="th-TH" sz="1400" spc="-40" dirty="0">
                    <a:latin typeface="TH SarabunPSK" pitchFamily="34" charset="-34"/>
                    <a:cs typeface="TH SarabunPSK" pitchFamily="34" charset="-34"/>
                  </a:rPr>
                  <a:t>นักวิชาการพัฒนาชุมชน (ผอ.กง.) </a:t>
                </a:r>
                <a:r>
                  <a:rPr lang="th-TH" altLang="th-TH" sz="1400" spc="-40" dirty="0" err="1">
                    <a:latin typeface="TH SarabunPSK" pitchFamily="34" charset="-34"/>
                    <a:cs typeface="TH SarabunPSK" pitchFamily="34" charset="-34"/>
                  </a:rPr>
                  <a:t>ชพ.</a:t>
                </a:r>
                <a:r>
                  <a:rPr lang="en-US" altLang="th-TH" sz="1400" spc="-40" dirty="0">
                    <a:latin typeface="TH SarabunPSK" pitchFamily="34" charset="-34"/>
                    <a:cs typeface="TH SarabunPSK" pitchFamily="34" charset="-34"/>
                  </a:rPr>
                  <a:t> </a:t>
                </a:r>
                <a:r>
                  <a:rPr lang="en-US" altLang="th-TH" sz="1000" spc="-40" dirty="0">
                    <a:solidFill>
                      <a:srgbClr val="FF0000"/>
                    </a:solidFill>
                    <a:latin typeface="TH SarabunPSK" pitchFamily="34" charset="-34"/>
                    <a:cs typeface="TH SarabunPSK" pitchFamily="34" charset="-34"/>
                  </a:rPr>
                  <a:t>(5837)</a:t>
                </a:r>
                <a:endParaRPr lang="th-TH" altLang="th-TH" sz="1000" spc="-40" dirty="0">
                  <a:solidFill>
                    <a:srgbClr val="FF0000"/>
                  </a:solidFill>
                  <a:latin typeface="TH SarabunPSK" pitchFamily="34" charset="-34"/>
                  <a:cs typeface="TH SarabunPSK" pitchFamily="34" charset="-34"/>
                </a:endParaRPr>
              </a:p>
            </p:txBody>
          </p:sp>
        </p:grpSp>
        <p:sp>
          <p:nvSpPr>
            <p:cNvPr id="106538" name="Rectangle 2"/>
            <p:cNvSpPr>
              <a:spLocks noChangeArrowheads="1"/>
            </p:cNvSpPr>
            <p:nvPr/>
          </p:nvSpPr>
          <p:spPr bwMode="auto">
            <a:xfrm>
              <a:off x="107950" y="1775470"/>
              <a:ext cx="1475302" cy="323849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th-TH" altLang="th-TH" sz="12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endParaRPr lang="th-TH" altLang="th-TH" sz="8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2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กลุ่มงานประสานและสนับสนุนการบริหารงานพัฒนาชุมชน</a:t>
              </a:r>
            </a:p>
            <a:p>
              <a:pPr algn="ctr"/>
              <a:endParaRPr lang="th-TH" altLang="th-TH" sz="12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522" name="Rectangle 73"/>
          <p:cNvSpPr>
            <a:spLocks noChangeArrowheads="1"/>
          </p:cNvSpPr>
          <p:nvPr/>
        </p:nvSpPr>
        <p:spPr bwMode="auto">
          <a:xfrm>
            <a:off x="488950" y="106363"/>
            <a:ext cx="815498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/>
            <a:r>
              <a:rPr lang="th-TH" altLang="th-TH" sz="1600" b="1">
                <a:latin typeface="TH SarabunPSK" panose="020B0500040200020003" pitchFamily="34" charset="-34"/>
                <a:cs typeface="TH SarabunPSK" panose="020B0500040200020003" pitchFamily="34" charset="-34"/>
              </a:rPr>
              <a:t>แผนภูมิแสดงการแบ่งงานภายในและอัตรากำลังของกรมการพัฒนาชุมชน</a:t>
            </a:r>
            <a:r>
              <a:rPr lang="en-US" altLang="th-TH" sz="1600" b="1">
                <a:latin typeface="TH SarabunPSK" panose="020B0500040200020003" pitchFamily="34" charset="-34"/>
                <a:cs typeface="TH SarabunPSK" panose="020B0500040200020003" pitchFamily="34" charset="-34"/>
              </a:rPr>
              <a:t> </a:t>
            </a:r>
            <a:endParaRPr lang="th-TH" altLang="th-TH" sz="1600" b="1"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sp>
        <p:nvSpPr>
          <p:cNvPr id="107523" name="Text Box 9"/>
          <p:cNvSpPr txBox="1">
            <a:spLocks noChangeArrowheads="1"/>
          </p:cNvSpPr>
          <p:nvPr/>
        </p:nvSpPr>
        <p:spPr bwMode="auto">
          <a:xfrm>
            <a:off x="6980238" y="6269038"/>
            <a:ext cx="2160587" cy="588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ลูกจ้างประจำ 1 อัตรา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rPr>
              <a:t>(181)</a:t>
            </a:r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 </a:t>
            </a:r>
            <a:endParaRPr lang="th-TH" altLang="th-TH" sz="1400">
              <a:solidFill>
                <a:srgbClr val="FF0000"/>
              </a:solidFill>
              <a:latin typeface="TH SarabunPSK" panose="020B0500040200020003" pitchFamily="34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กรอบพนักงานราชการ - อัตรา </a:t>
            </a:r>
            <a:endParaRPr lang="th-TH" altLang="th-TH" sz="1000">
              <a:solidFill>
                <a:srgbClr val="FF0000"/>
              </a:solidFill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grpSp>
        <p:nvGrpSpPr>
          <p:cNvPr id="107524" name="Group 81"/>
          <p:cNvGrpSpPr>
            <a:grpSpLocks/>
          </p:cNvGrpSpPr>
          <p:nvPr/>
        </p:nvGrpSpPr>
        <p:grpSpPr bwMode="auto">
          <a:xfrm>
            <a:off x="2843213" y="765175"/>
            <a:ext cx="3421062" cy="646113"/>
            <a:chOff x="2448080" y="857250"/>
            <a:chExt cx="3420000" cy="646113"/>
          </a:xfrm>
        </p:grpSpPr>
        <p:sp>
          <p:nvSpPr>
            <p:cNvPr id="107560" name="Rectangle 2"/>
            <p:cNvSpPr>
              <a:spLocks noChangeArrowheads="1"/>
            </p:cNvSpPr>
            <p:nvPr/>
          </p:nvSpPr>
          <p:spPr bwMode="auto">
            <a:xfrm>
              <a:off x="2448080" y="857250"/>
              <a:ext cx="2844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สำนักงานพัฒนาชุมชนจังหวัดเพชรบูรณ์</a:t>
              </a:r>
            </a:p>
          </p:txBody>
        </p:sp>
        <p:sp>
          <p:nvSpPr>
            <p:cNvPr id="107561" name="Rectangle 2"/>
            <p:cNvSpPr>
              <a:spLocks noChangeArrowheads="1"/>
            </p:cNvSpPr>
            <p:nvPr/>
          </p:nvSpPr>
          <p:spPr bwMode="auto">
            <a:xfrm>
              <a:off x="5290308" y="857250"/>
              <a:ext cx="575739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 eaLnBrk="1" hangingPunct="1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86</a:t>
              </a:r>
              <a:endParaRPr lang="th-TH" altLang="th-TH" sz="16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07562" name="Rectangle 2"/>
            <p:cNvSpPr>
              <a:spLocks noChangeArrowheads="1"/>
            </p:cNvSpPr>
            <p:nvPr/>
          </p:nvSpPr>
          <p:spPr bwMode="auto">
            <a:xfrm>
              <a:off x="2448080" y="1177925"/>
              <a:ext cx="3420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ผู้อำนวยการ (พัฒนาการจังหวัด) สูง</a:t>
              </a:r>
              <a:r>
                <a:rPr lang="en-US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(5836)</a:t>
              </a:r>
              <a:r>
                <a:rPr lang="en-US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endParaRPr lang="th-TH" altLang="th-TH" sz="1600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07525" name="Text Box 91"/>
          <p:cNvSpPr txBox="1">
            <a:spLocks noChangeArrowheads="1"/>
          </p:cNvSpPr>
          <p:nvPr/>
        </p:nvSpPr>
        <p:spPr bwMode="auto">
          <a:xfrm>
            <a:off x="3924300" y="404813"/>
            <a:ext cx="1368425" cy="277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Update </a:t>
            </a:r>
            <a:r>
              <a:rPr lang="th-TH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26 เมษายน 2564 </a:t>
            </a:r>
            <a:r>
              <a:rPr lang="en-US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         </a:t>
            </a:r>
            <a:endParaRPr lang="th-TH" altLang="th-TH" sz="1200"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cxnSp>
        <p:nvCxnSpPr>
          <p:cNvPr id="78" name="Straight Connector 77"/>
          <p:cNvCxnSpPr/>
          <p:nvPr/>
        </p:nvCxnSpPr>
        <p:spPr>
          <a:xfrm>
            <a:off x="4572000" y="1419225"/>
            <a:ext cx="0" cy="50482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7527" name="Rectangle 78"/>
          <p:cNvSpPr>
            <a:spLocks noChangeArrowheads="1"/>
          </p:cNvSpPr>
          <p:nvPr/>
        </p:nvSpPr>
        <p:spPr bwMode="auto">
          <a:xfrm>
            <a:off x="0" y="6611938"/>
            <a:ext cx="1619250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000" u="sng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หมายเหตุ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ภายในวงเล็บแสดงเลขที่ตำแหน่ง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107528" name="Group 49"/>
          <p:cNvGrpSpPr>
            <a:grpSpLocks/>
          </p:cNvGrpSpPr>
          <p:nvPr/>
        </p:nvGrpSpPr>
        <p:grpSpPr bwMode="auto">
          <a:xfrm>
            <a:off x="107950" y="1722438"/>
            <a:ext cx="2843213" cy="646112"/>
            <a:chOff x="107503" y="3717032"/>
            <a:chExt cx="2844257" cy="646113"/>
          </a:xfrm>
        </p:grpSpPr>
        <p:sp>
          <p:nvSpPr>
            <p:cNvPr id="107557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ศรีเทพ</a:t>
              </a:r>
            </a:p>
          </p:txBody>
        </p:sp>
        <p:sp>
          <p:nvSpPr>
            <p:cNvPr id="107558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07559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(5910)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07529" name="Text Box 17"/>
          <p:cNvSpPr txBox="1">
            <a:spLocks noChangeArrowheads="1"/>
          </p:cNvSpPr>
          <p:nvPr/>
        </p:nvSpPr>
        <p:spPr bwMode="auto">
          <a:xfrm>
            <a:off x="107950" y="2370138"/>
            <a:ext cx="2879725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(5912/5913/5914/5915)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107530" name="Group 50"/>
          <p:cNvGrpSpPr>
            <a:grpSpLocks/>
          </p:cNvGrpSpPr>
          <p:nvPr/>
        </p:nvGrpSpPr>
        <p:grpSpPr bwMode="auto">
          <a:xfrm>
            <a:off x="3132138" y="1722438"/>
            <a:ext cx="2843212" cy="646112"/>
            <a:chOff x="107503" y="3717032"/>
            <a:chExt cx="2844257" cy="646113"/>
          </a:xfrm>
        </p:grpSpPr>
        <p:sp>
          <p:nvSpPr>
            <p:cNvPr id="107554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หนองไผ่</a:t>
              </a:r>
            </a:p>
          </p:txBody>
        </p:sp>
        <p:sp>
          <p:nvSpPr>
            <p:cNvPr id="107555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6</a:t>
              </a:r>
              <a:endParaRPr lang="th-TH" altLang="th-TH" sz="16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07556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(5916)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07531" name="Text Box 17"/>
          <p:cNvSpPr txBox="1">
            <a:spLocks noChangeArrowheads="1"/>
          </p:cNvSpPr>
          <p:nvPr/>
        </p:nvSpPr>
        <p:spPr bwMode="auto">
          <a:xfrm>
            <a:off x="3132138" y="2370138"/>
            <a:ext cx="2879725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5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(5918/5919/5920/5921/5924)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107532" name="Group 55"/>
          <p:cNvGrpSpPr>
            <a:grpSpLocks/>
          </p:cNvGrpSpPr>
          <p:nvPr/>
        </p:nvGrpSpPr>
        <p:grpSpPr bwMode="auto">
          <a:xfrm>
            <a:off x="6156325" y="1722438"/>
            <a:ext cx="2844800" cy="646112"/>
            <a:chOff x="107503" y="3717032"/>
            <a:chExt cx="2844257" cy="646113"/>
          </a:xfrm>
        </p:grpSpPr>
        <p:sp>
          <p:nvSpPr>
            <p:cNvPr id="107551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บึงสามพัน</a:t>
              </a:r>
            </a:p>
          </p:txBody>
        </p:sp>
        <p:sp>
          <p:nvSpPr>
            <p:cNvPr id="107552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07553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(5926)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07533" name="Text Box 17"/>
          <p:cNvSpPr txBox="1">
            <a:spLocks noChangeArrowheads="1"/>
          </p:cNvSpPr>
          <p:nvPr/>
        </p:nvSpPr>
        <p:spPr bwMode="auto">
          <a:xfrm>
            <a:off x="6156325" y="2370138"/>
            <a:ext cx="2879725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(5928/5929/5930/5931)</a:t>
            </a:r>
          </a:p>
        </p:txBody>
      </p:sp>
      <p:cxnSp>
        <p:nvCxnSpPr>
          <p:cNvPr id="76" name="Straight Connector 75"/>
          <p:cNvCxnSpPr/>
          <p:nvPr/>
        </p:nvCxnSpPr>
        <p:spPr>
          <a:xfrm>
            <a:off x="1404938" y="1628775"/>
            <a:ext cx="604837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4" name="Straight Connector 83"/>
          <p:cNvCxnSpPr/>
          <p:nvPr/>
        </p:nvCxnSpPr>
        <p:spPr>
          <a:xfrm>
            <a:off x="1403350" y="1628775"/>
            <a:ext cx="0" cy="9048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/>
          <p:cNvCxnSpPr/>
          <p:nvPr/>
        </p:nvCxnSpPr>
        <p:spPr>
          <a:xfrm>
            <a:off x="7451725" y="1628775"/>
            <a:ext cx="0" cy="9048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" name="Straight Connector 85"/>
          <p:cNvCxnSpPr/>
          <p:nvPr/>
        </p:nvCxnSpPr>
        <p:spPr>
          <a:xfrm>
            <a:off x="3049588" y="1628775"/>
            <a:ext cx="0" cy="158432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07538" name="Group 49"/>
          <p:cNvGrpSpPr>
            <a:grpSpLocks/>
          </p:cNvGrpSpPr>
          <p:nvPr/>
        </p:nvGrpSpPr>
        <p:grpSpPr bwMode="auto">
          <a:xfrm>
            <a:off x="107950" y="3300413"/>
            <a:ext cx="2843213" cy="652462"/>
            <a:chOff x="107503" y="3710690"/>
            <a:chExt cx="2844257" cy="652455"/>
          </a:xfrm>
        </p:grpSpPr>
        <p:sp>
          <p:nvSpPr>
            <p:cNvPr id="107548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วังโป่ง</a:t>
              </a:r>
            </a:p>
          </p:txBody>
        </p:sp>
        <p:sp>
          <p:nvSpPr>
            <p:cNvPr id="107549" name="Rectangle 2"/>
            <p:cNvSpPr>
              <a:spLocks noChangeArrowheads="1"/>
            </p:cNvSpPr>
            <p:nvPr/>
          </p:nvSpPr>
          <p:spPr bwMode="auto">
            <a:xfrm>
              <a:off x="2411760" y="3710690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07550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ชพ.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(5934)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07539" name="Text Box 17"/>
          <p:cNvSpPr txBox="1">
            <a:spLocks noChangeArrowheads="1"/>
          </p:cNvSpPr>
          <p:nvPr/>
        </p:nvSpPr>
        <p:spPr bwMode="auto">
          <a:xfrm>
            <a:off x="107950" y="3954463"/>
            <a:ext cx="2879725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3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(5933/5936/5937)</a:t>
            </a:r>
          </a:p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เจ้าพนักงานพัฒนาชุมชน (ปง./ชง.)    - 1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5863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)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107540" name="Group 50"/>
          <p:cNvGrpSpPr>
            <a:grpSpLocks/>
          </p:cNvGrpSpPr>
          <p:nvPr/>
        </p:nvGrpSpPr>
        <p:grpSpPr bwMode="auto">
          <a:xfrm>
            <a:off x="3132138" y="3300413"/>
            <a:ext cx="2843212" cy="652462"/>
            <a:chOff x="107503" y="3710690"/>
            <a:chExt cx="2844257" cy="652455"/>
          </a:xfrm>
        </p:grpSpPr>
        <p:sp>
          <p:nvSpPr>
            <p:cNvPr id="107545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น้ำหนาว</a:t>
              </a:r>
            </a:p>
          </p:txBody>
        </p:sp>
        <p:sp>
          <p:nvSpPr>
            <p:cNvPr id="107546" name="Rectangle 2"/>
            <p:cNvSpPr>
              <a:spLocks noChangeArrowheads="1"/>
            </p:cNvSpPr>
            <p:nvPr/>
          </p:nvSpPr>
          <p:spPr bwMode="auto">
            <a:xfrm>
              <a:off x="2411760" y="3710690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07547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ชพ.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(5939)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07541" name="Text Box 17"/>
          <p:cNvSpPr txBox="1">
            <a:spLocks noChangeArrowheads="1"/>
          </p:cNvSpPr>
          <p:nvPr/>
        </p:nvSpPr>
        <p:spPr bwMode="auto">
          <a:xfrm>
            <a:off x="3132138" y="3954463"/>
            <a:ext cx="2879725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3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(5941/5942/7431)</a:t>
            </a:r>
          </a:p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เจ้าพนักงานพัฒนาชุมชน (ปง./ชง.)    - 1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5852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)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cxnSp>
        <p:nvCxnSpPr>
          <p:cNvPr id="105" name="Straight Connector 104"/>
          <p:cNvCxnSpPr/>
          <p:nvPr/>
        </p:nvCxnSpPr>
        <p:spPr>
          <a:xfrm>
            <a:off x="1404938" y="3213100"/>
            <a:ext cx="295275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6" name="Straight Connector 105"/>
          <p:cNvCxnSpPr/>
          <p:nvPr/>
        </p:nvCxnSpPr>
        <p:spPr>
          <a:xfrm>
            <a:off x="1403350" y="3213100"/>
            <a:ext cx="0" cy="9048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9" name="Straight Connector 108"/>
          <p:cNvCxnSpPr/>
          <p:nvPr/>
        </p:nvCxnSpPr>
        <p:spPr>
          <a:xfrm>
            <a:off x="4356100" y="3213100"/>
            <a:ext cx="0" cy="9048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546" name="Rectangle 73"/>
          <p:cNvSpPr>
            <a:spLocks noChangeArrowheads="1"/>
          </p:cNvSpPr>
          <p:nvPr/>
        </p:nvSpPr>
        <p:spPr bwMode="auto">
          <a:xfrm>
            <a:off x="488950" y="106363"/>
            <a:ext cx="815498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/>
            <a:r>
              <a:rPr lang="th-TH" altLang="th-TH" sz="1600" b="1">
                <a:latin typeface="TH SarabunPSK" panose="020B0500040200020003" pitchFamily="34" charset="-34"/>
                <a:cs typeface="TH SarabunPSK" panose="020B0500040200020003" pitchFamily="34" charset="-34"/>
              </a:rPr>
              <a:t>แผนภูมิแสดงการแบ่งงานภายในและอัตรากำลังของกรมการพัฒนาชุมชน</a:t>
            </a:r>
            <a:r>
              <a:rPr lang="en-US" altLang="th-TH" sz="1600" b="1">
                <a:latin typeface="TH SarabunPSK" panose="020B0500040200020003" pitchFamily="34" charset="-34"/>
                <a:cs typeface="TH SarabunPSK" panose="020B0500040200020003" pitchFamily="34" charset="-34"/>
              </a:rPr>
              <a:t> </a:t>
            </a:r>
            <a:endParaRPr lang="th-TH" altLang="th-TH" sz="1600" b="1"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sp>
        <p:nvSpPr>
          <p:cNvPr id="108547" name="Text Box 9"/>
          <p:cNvSpPr txBox="1">
            <a:spLocks noChangeArrowheads="1"/>
          </p:cNvSpPr>
          <p:nvPr/>
        </p:nvSpPr>
        <p:spPr bwMode="auto">
          <a:xfrm>
            <a:off x="6980238" y="6269038"/>
            <a:ext cx="2160587" cy="588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ลูกจ้างประจำ 1 อัตรา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rPr>
              <a:t>(171)</a:t>
            </a:r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 </a:t>
            </a:r>
            <a:endParaRPr lang="th-TH" altLang="th-TH" sz="1400">
              <a:solidFill>
                <a:srgbClr val="FF0000"/>
              </a:solidFill>
              <a:latin typeface="TH SarabunPSK" panose="020B0500040200020003" pitchFamily="34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กรอบพนักงานราชการ - อัตรา </a:t>
            </a:r>
            <a:endParaRPr lang="th-TH" altLang="th-TH" sz="1000">
              <a:solidFill>
                <a:srgbClr val="FF0000"/>
              </a:solidFill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grpSp>
        <p:nvGrpSpPr>
          <p:cNvPr id="108548" name="Group 81"/>
          <p:cNvGrpSpPr>
            <a:grpSpLocks/>
          </p:cNvGrpSpPr>
          <p:nvPr/>
        </p:nvGrpSpPr>
        <p:grpSpPr bwMode="auto">
          <a:xfrm>
            <a:off x="2843213" y="765175"/>
            <a:ext cx="3421062" cy="646113"/>
            <a:chOff x="2448080" y="857250"/>
            <a:chExt cx="3420000" cy="646113"/>
          </a:xfrm>
        </p:grpSpPr>
        <p:sp>
          <p:nvSpPr>
            <p:cNvPr id="108605" name="Rectangle 2"/>
            <p:cNvSpPr>
              <a:spLocks noChangeArrowheads="1"/>
            </p:cNvSpPr>
            <p:nvPr/>
          </p:nvSpPr>
          <p:spPr bwMode="auto">
            <a:xfrm>
              <a:off x="2448080" y="857250"/>
              <a:ext cx="2844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สำนักงานพัฒนาชุมชนจังหวัดแพร่</a:t>
              </a:r>
            </a:p>
          </p:txBody>
        </p:sp>
        <p:sp>
          <p:nvSpPr>
            <p:cNvPr id="108606" name="Rectangle 2"/>
            <p:cNvSpPr>
              <a:spLocks noChangeArrowheads="1"/>
            </p:cNvSpPr>
            <p:nvPr/>
          </p:nvSpPr>
          <p:spPr bwMode="auto">
            <a:xfrm>
              <a:off x="5290308" y="857250"/>
              <a:ext cx="575739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 eaLnBrk="1" hangingPunct="1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62</a:t>
              </a:r>
              <a:endParaRPr lang="th-TH" altLang="th-TH" sz="16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08607" name="Rectangle 2"/>
            <p:cNvSpPr>
              <a:spLocks noChangeArrowheads="1"/>
            </p:cNvSpPr>
            <p:nvPr/>
          </p:nvSpPr>
          <p:spPr bwMode="auto">
            <a:xfrm>
              <a:off x="2448080" y="1177925"/>
              <a:ext cx="3420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ผู้อำนวยการ (พัฒนาการจังหวัด) สูง</a:t>
              </a:r>
              <a:r>
                <a:rPr lang="en-US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(5031)</a:t>
              </a:r>
              <a:r>
                <a:rPr lang="en-US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endParaRPr lang="th-TH" altLang="th-TH" sz="1600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08549" name="Text Box 91"/>
          <p:cNvSpPr txBox="1">
            <a:spLocks noChangeArrowheads="1"/>
          </p:cNvSpPr>
          <p:nvPr/>
        </p:nvSpPr>
        <p:spPr bwMode="auto">
          <a:xfrm>
            <a:off x="3924300" y="404813"/>
            <a:ext cx="1368425" cy="277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Update </a:t>
            </a:r>
            <a:r>
              <a:rPr lang="th-TH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26 เมษายน 2564 </a:t>
            </a:r>
            <a:r>
              <a:rPr lang="en-US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         </a:t>
            </a:r>
            <a:endParaRPr lang="th-TH" altLang="th-TH" sz="1200"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sp>
        <p:nvSpPr>
          <p:cNvPr id="108550" name="Text Box 17"/>
          <p:cNvSpPr txBox="1">
            <a:spLocks noChangeArrowheads="1"/>
          </p:cNvSpPr>
          <p:nvPr/>
        </p:nvSpPr>
        <p:spPr bwMode="auto">
          <a:xfrm>
            <a:off x="107950" y="2409825"/>
            <a:ext cx="3311525" cy="628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 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- 1 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(5050)</a:t>
            </a:r>
          </a:p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นักจัดการงานทั่วไป (ปก./ชก.)   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     </a:t>
            </a: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- 1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5045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)</a:t>
            </a:r>
          </a:p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เจ้าพนักงานธุรการ (ปง./ชง.)    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      </a:t>
            </a: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2 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(5033/5035)</a:t>
            </a:r>
          </a:p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เจ้าพนักงานการเงินและบัญชี (ปง./ชง.)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- 1 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(5034)</a:t>
            </a:r>
            <a:endParaRPr lang="th-TH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th-TH" altLang="th-TH" sz="1200">
                <a:solidFill>
                  <a:srgbClr val="00B05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พนักงานขับรถยนต์ (ลจป.)         </a:t>
            </a:r>
            <a:r>
              <a:rPr lang="en-US" altLang="th-TH" sz="1200">
                <a:solidFill>
                  <a:srgbClr val="00B05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   </a:t>
            </a:r>
            <a:r>
              <a:rPr lang="th-TH" altLang="th-TH" sz="1200">
                <a:solidFill>
                  <a:srgbClr val="00B05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- </a:t>
            </a:r>
            <a:r>
              <a:rPr lang="en-US" altLang="th-TH" sz="1200">
                <a:solidFill>
                  <a:srgbClr val="00B05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1</a:t>
            </a:r>
            <a:r>
              <a:rPr lang="th-TH" altLang="th-TH" sz="1200">
                <a:solidFill>
                  <a:srgbClr val="00B05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171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) (ไม่รวมในกรอบ ขรก.)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sp>
        <p:nvSpPr>
          <p:cNvPr id="108551" name="Text Box 17"/>
          <p:cNvSpPr txBox="1">
            <a:spLocks noChangeArrowheads="1"/>
          </p:cNvSpPr>
          <p:nvPr/>
        </p:nvSpPr>
        <p:spPr bwMode="auto">
          <a:xfrm>
            <a:off x="2411413" y="2408238"/>
            <a:ext cx="2087562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2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(5037/5038)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3" name="Group 18"/>
          <p:cNvGrpSpPr>
            <a:grpSpLocks/>
          </p:cNvGrpSpPr>
          <p:nvPr/>
        </p:nvGrpSpPr>
        <p:grpSpPr bwMode="auto">
          <a:xfrm>
            <a:off x="2411413" y="1772816"/>
            <a:ext cx="2052637" cy="646113"/>
            <a:chOff x="3203848" y="3468365"/>
            <a:chExt cx="2052020" cy="646113"/>
          </a:xfrm>
          <a:solidFill>
            <a:schemeClr val="bg1"/>
          </a:solidFill>
        </p:grpSpPr>
        <p:sp>
          <p:nvSpPr>
            <p:cNvPr id="12367" name="Rectangle 2"/>
            <p:cNvSpPr>
              <a:spLocks noChangeArrowheads="1"/>
            </p:cNvSpPr>
            <p:nvPr/>
          </p:nvSpPr>
          <p:spPr bwMode="auto">
            <a:xfrm>
              <a:off x="3203848" y="3468365"/>
              <a:ext cx="1476000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lnSpc>
                  <a:spcPct val="70000"/>
                </a:lnSpc>
                <a:defRPr/>
              </a:pPr>
              <a:endParaRPr lang="en-US" altLang="th-TH" sz="700" b="1" dirty="0">
                <a:latin typeface="TH SarabunPSK" pitchFamily="34" charset="-34"/>
                <a:cs typeface="TH SarabunPSK" pitchFamily="34" charset="-34"/>
              </a:endParaRPr>
            </a:p>
            <a:p>
              <a:pPr algn="ctr" eaLnBrk="0" hangingPunct="0">
                <a:lnSpc>
                  <a:spcPct val="70000"/>
                </a:lnSpc>
                <a:defRPr/>
              </a:pPr>
              <a:r>
                <a:rPr lang="th-TH" altLang="th-TH" sz="1400" b="1" dirty="0">
                  <a:latin typeface="TH SarabunPSK" pitchFamily="34" charset="-34"/>
                  <a:cs typeface="TH SarabunPSK" pitchFamily="34" charset="-34"/>
                </a:rPr>
                <a:t> กลุ่มงานยุทธศาสตร์</a:t>
              </a:r>
            </a:p>
            <a:p>
              <a:pPr algn="ctr" eaLnBrk="0" hangingPunct="0">
                <a:lnSpc>
                  <a:spcPct val="70000"/>
                </a:lnSpc>
                <a:defRPr/>
              </a:pPr>
              <a:r>
                <a:rPr lang="th-TH" altLang="th-TH" sz="1400" b="1" dirty="0">
                  <a:latin typeface="TH SarabunPSK" pitchFamily="34" charset="-34"/>
                  <a:cs typeface="TH SarabunPSK" pitchFamily="34" charset="-34"/>
                </a:rPr>
                <a:t>การพัฒนาชุมชน</a:t>
              </a:r>
            </a:p>
          </p:txBody>
        </p:sp>
        <p:sp>
          <p:nvSpPr>
            <p:cNvPr id="12368" name="Rectangle 2"/>
            <p:cNvSpPr>
              <a:spLocks noChangeArrowheads="1"/>
            </p:cNvSpPr>
            <p:nvPr/>
          </p:nvSpPr>
          <p:spPr bwMode="auto">
            <a:xfrm>
              <a:off x="4679868" y="3468365"/>
              <a:ext cx="576000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en-US" altLang="th-TH" sz="1600" b="1" dirty="0">
                  <a:latin typeface="TH SarabunPSK" pitchFamily="34" charset="-34"/>
                  <a:cs typeface="TH SarabunPSK" pitchFamily="34" charset="-34"/>
                </a:rPr>
                <a:t>3</a:t>
              </a:r>
              <a:endParaRPr lang="th-TH" altLang="th-TH" sz="1400" b="1" dirty="0">
                <a:latin typeface="TH SarabunPSK" pitchFamily="34" charset="-34"/>
                <a:cs typeface="TH SarabunPSK" pitchFamily="34" charset="-34"/>
              </a:endParaRPr>
            </a:p>
          </p:txBody>
        </p:sp>
        <p:sp>
          <p:nvSpPr>
            <p:cNvPr id="12372" name="Rectangle 2"/>
            <p:cNvSpPr>
              <a:spLocks noChangeArrowheads="1"/>
            </p:cNvSpPr>
            <p:nvPr/>
          </p:nvSpPr>
          <p:spPr bwMode="auto">
            <a:xfrm>
              <a:off x="3203848" y="3789040"/>
              <a:ext cx="2052020" cy="325438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th-TH" altLang="th-TH" sz="1500" spc="-70" dirty="0">
                  <a:latin typeface="TH SarabunPSK" pitchFamily="34" charset="-34"/>
                  <a:cs typeface="TH SarabunPSK" pitchFamily="34" charset="-34"/>
                </a:rPr>
                <a:t>นักวิชาการพัฒนาชุมชน (ผอ.กง.) ชพ</a:t>
              </a:r>
              <a:r>
                <a:rPr lang="en-US" altLang="th-TH" sz="1500" spc="-70" dirty="0">
                  <a:latin typeface="TH SarabunPSK" pitchFamily="34" charset="-34"/>
                  <a:cs typeface="TH SarabunPSK" pitchFamily="34" charset="-34"/>
                </a:rPr>
                <a:t>. </a:t>
              </a:r>
              <a:r>
                <a:rPr lang="en-US" altLang="th-TH" sz="1000" spc="-70" dirty="0">
                  <a:solidFill>
                    <a:srgbClr val="FF0000"/>
                  </a:solidFill>
                  <a:latin typeface="TH SarabunPSK" pitchFamily="34" charset="-34"/>
                  <a:cs typeface="TH SarabunPSK" pitchFamily="34" charset="-34"/>
                </a:rPr>
                <a:t>(5036)</a:t>
              </a:r>
              <a:endParaRPr lang="th-TH" altLang="th-TH" sz="1000" spc="-70" dirty="0">
                <a:solidFill>
                  <a:srgbClr val="FF0000"/>
                </a:solidFill>
                <a:latin typeface="TH SarabunPSK" pitchFamily="34" charset="-34"/>
                <a:cs typeface="TH SarabunPSK" pitchFamily="34" charset="-34"/>
              </a:endParaRPr>
            </a:p>
          </p:txBody>
        </p:sp>
      </p:grpSp>
      <p:sp>
        <p:nvSpPr>
          <p:cNvPr id="108553" name="Text Box 17"/>
          <p:cNvSpPr txBox="1">
            <a:spLocks noChangeArrowheads="1"/>
          </p:cNvSpPr>
          <p:nvPr/>
        </p:nvSpPr>
        <p:spPr bwMode="auto">
          <a:xfrm>
            <a:off x="4665663" y="2420938"/>
            <a:ext cx="2087562" cy="628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(5040/5041/5042/5077)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4" name="Group 18"/>
          <p:cNvGrpSpPr>
            <a:grpSpLocks/>
          </p:cNvGrpSpPr>
          <p:nvPr/>
        </p:nvGrpSpPr>
        <p:grpSpPr bwMode="auto">
          <a:xfrm>
            <a:off x="4665274" y="1773328"/>
            <a:ext cx="2051050" cy="646110"/>
            <a:chOff x="3203848" y="3468365"/>
            <a:chExt cx="2052020" cy="646111"/>
          </a:xfrm>
          <a:solidFill>
            <a:schemeClr val="bg1"/>
          </a:solidFill>
        </p:grpSpPr>
        <p:sp>
          <p:nvSpPr>
            <p:cNvPr id="12364" name="Rectangle 2"/>
            <p:cNvSpPr>
              <a:spLocks noChangeArrowheads="1"/>
            </p:cNvSpPr>
            <p:nvPr/>
          </p:nvSpPr>
          <p:spPr bwMode="auto">
            <a:xfrm>
              <a:off x="3203848" y="3468365"/>
              <a:ext cx="1476000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lnSpc>
                  <a:spcPct val="70000"/>
                </a:lnSpc>
                <a:defRPr/>
              </a:pPr>
              <a:endParaRPr lang="th-TH" altLang="th-TH" sz="700" b="1" dirty="0">
                <a:latin typeface="TH SarabunPSK" pitchFamily="34" charset="-34"/>
                <a:cs typeface="TH SarabunPSK" pitchFamily="34" charset="-34"/>
              </a:endParaRPr>
            </a:p>
            <a:p>
              <a:pPr algn="ctr" eaLnBrk="0" hangingPunct="0">
                <a:lnSpc>
                  <a:spcPct val="70000"/>
                </a:lnSpc>
                <a:defRPr/>
              </a:pPr>
              <a:r>
                <a:rPr lang="th-TH" altLang="th-TH" sz="1400" b="1" dirty="0">
                  <a:latin typeface="TH SarabunPSK" pitchFamily="34" charset="-34"/>
                  <a:cs typeface="TH SarabunPSK" pitchFamily="34" charset="-34"/>
                </a:rPr>
                <a:t>กลุ่มงานส่งเสริม                      การพัฒนาชุมชน</a:t>
              </a:r>
            </a:p>
          </p:txBody>
        </p:sp>
        <p:sp>
          <p:nvSpPr>
            <p:cNvPr id="12365" name="Rectangle 2"/>
            <p:cNvSpPr>
              <a:spLocks noChangeArrowheads="1"/>
            </p:cNvSpPr>
            <p:nvPr/>
          </p:nvSpPr>
          <p:spPr bwMode="auto">
            <a:xfrm>
              <a:off x="4679868" y="3468365"/>
              <a:ext cx="576000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en-US" altLang="th-TH" sz="1600" b="1" dirty="0">
                  <a:latin typeface="TH SarabunPSK" pitchFamily="34" charset="-34"/>
                  <a:cs typeface="TH SarabunPSK" pitchFamily="34" charset="-34"/>
                </a:rPr>
                <a:t>5</a:t>
              </a:r>
              <a:endParaRPr lang="th-TH" altLang="th-TH" sz="1600" b="1" dirty="0">
                <a:latin typeface="TH SarabunPSK" pitchFamily="34" charset="-34"/>
                <a:cs typeface="TH SarabunPSK" pitchFamily="34" charset="-34"/>
              </a:endParaRPr>
            </a:p>
          </p:txBody>
        </p:sp>
        <p:sp>
          <p:nvSpPr>
            <p:cNvPr id="12369" name="Rectangle 2"/>
            <p:cNvSpPr>
              <a:spLocks noChangeArrowheads="1"/>
            </p:cNvSpPr>
            <p:nvPr/>
          </p:nvSpPr>
          <p:spPr bwMode="auto">
            <a:xfrm>
              <a:off x="3203848" y="3789039"/>
              <a:ext cx="2052020" cy="325437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th-TH" altLang="th-TH" sz="1500" spc="-80" dirty="0">
                  <a:latin typeface="TH SarabunPSK" pitchFamily="34" charset="-34"/>
                  <a:cs typeface="TH SarabunPSK" pitchFamily="34" charset="-34"/>
                </a:rPr>
                <a:t>นักวิชาการพัฒนาชุมชน (ผอ.กง.) ชพ</a:t>
              </a:r>
              <a:r>
                <a:rPr lang="en-US" altLang="th-TH" sz="1500" spc="-80" dirty="0">
                  <a:latin typeface="TH SarabunPSK" pitchFamily="34" charset="-34"/>
                  <a:cs typeface="TH SarabunPSK" pitchFamily="34" charset="-34"/>
                </a:rPr>
                <a:t>. </a:t>
              </a:r>
              <a:r>
                <a:rPr lang="en-US" altLang="th-TH" sz="1000" spc="-80" dirty="0">
                  <a:solidFill>
                    <a:srgbClr val="FF0000"/>
                  </a:solidFill>
                  <a:latin typeface="TH SarabunPSK" pitchFamily="34" charset="-34"/>
                  <a:cs typeface="TH SarabunPSK" pitchFamily="34" charset="-34"/>
                </a:rPr>
                <a:t>(5039)</a:t>
              </a:r>
              <a:endParaRPr lang="th-TH" altLang="th-TH" sz="1000" spc="-80" dirty="0">
                <a:solidFill>
                  <a:srgbClr val="FF0000"/>
                </a:solidFill>
                <a:latin typeface="TH SarabunPSK" pitchFamily="34" charset="-34"/>
                <a:cs typeface="TH SarabunPSK" pitchFamily="34" charset="-34"/>
              </a:endParaRPr>
            </a:p>
          </p:txBody>
        </p:sp>
      </p:grpSp>
      <p:sp>
        <p:nvSpPr>
          <p:cNvPr id="108555" name="Text Box 17"/>
          <p:cNvSpPr txBox="1">
            <a:spLocks noChangeArrowheads="1"/>
          </p:cNvSpPr>
          <p:nvPr/>
        </p:nvSpPr>
        <p:spPr bwMode="auto">
          <a:xfrm>
            <a:off x="6969125" y="2425700"/>
            <a:ext cx="2087563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(457/5053/5055/5087)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5" name="Group 18"/>
          <p:cNvGrpSpPr>
            <a:grpSpLocks/>
          </p:cNvGrpSpPr>
          <p:nvPr/>
        </p:nvGrpSpPr>
        <p:grpSpPr bwMode="auto">
          <a:xfrm>
            <a:off x="6968737" y="1778090"/>
            <a:ext cx="2052637" cy="646113"/>
            <a:chOff x="3203848" y="3468365"/>
            <a:chExt cx="2052020" cy="646113"/>
          </a:xfrm>
          <a:solidFill>
            <a:schemeClr val="bg1"/>
          </a:solidFill>
        </p:grpSpPr>
        <p:sp>
          <p:nvSpPr>
            <p:cNvPr id="12361" name="Rectangle 2"/>
            <p:cNvSpPr>
              <a:spLocks noChangeArrowheads="1"/>
            </p:cNvSpPr>
            <p:nvPr/>
          </p:nvSpPr>
          <p:spPr bwMode="auto">
            <a:xfrm>
              <a:off x="3203848" y="3468365"/>
              <a:ext cx="1476000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lnSpc>
                  <a:spcPct val="70000"/>
                </a:lnSpc>
                <a:defRPr/>
              </a:pPr>
              <a:endParaRPr lang="th-TH" altLang="th-TH" sz="700" b="1" dirty="0">
                <a:latin typeface="TH SarabunPSK" pitchFamily="34" charset="-34"/>
                <a:cs typeface="TH SarabunPSK" pitchFamily="34" charset="-34"/>
              </a:endParaRPr>
            </a:p>
            <a:p>
              <a:pPr algn="ctr" eaLnBrk="0" hangingPunct="0">
                <a:lnSpc>
                  <a:spcPct val="70000"/>
                </a:lnSpc>
                <a:defRPr/>
              </a:pPr>
              <a:r>
                <a:rPr lang="th-TH" altLang="th-TH" sz="1400" b="1" dirty="0">
                  <a:latin typeface="TH SarabunPSK" pitchFamily="34" charset="-34"/>
                  <a:cs typeface="TH SarabunPSK" pitchFamily="34" charset="-34"/>
                </a:rPr>
                <a:t>กลุ่มงานสารสนเทศ</a:t>
              </a:r>
            </a:p>
            <a:p>
              <a:pPr algn="ctr" eaLnBrk="0" hangingPunct="0">
                <a:lnSpc>
                  <a:spcPct val="70000"/>
                </a:lnSpc>
                <a:defRPr/>
              </a:pPr>
              <a:r>
                <a:rPr lang="th-TH" altLang="th-TH" sz="1400" b="1" dirty="0">
                  <a:latin typeface="TH SarabunPSK" pitchFamily="34" charset="-34"/>
                  <a:cs typeface="TH SarabunPSK" pitchFamily="34" charset="-34"/>
                </a:rPr>
                <a:t>การพัฒนาชุมชน</a:t>
              </a:r>
            </a:p>
          </p:txBody>
        </p:sp>
        <p:sp>
          <p:nvSpPr>
            <p:cNvPr id="12362" name="Rectangle 2"/>
            <p:cNvSpPr>
              <a:spLocks noChangeArrowheads="1"/>
            </p:cNvSpPr>
            <p:nvPr/>
          </p:nvSpPr>
          <p:spPr bwMode="auto">
            <a:xfrm>
              <a:off x="4679868" y="3468365"/>
              <a:ext cx="576000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en-US" altLang="th-TH" sz="1600" b="1" dirty="0">
                  <a:latin typeface="TH SarabunPSK" pitchFamily="34" charset="-34"/>
                  <a:cs typeface="TH SarabunPSK" pitchFamily="34" charset="-34"/>
                </a:rPr>
                <a:t>5</a:t>
              </a:r>
              <a:endParaRPr lang="th-TH" altLang="th-TH" sz="1400" b="1" dirty="0">
                <a:latin typeface="TH SarabunPSK" pitchFamily="34" charset="-34"/>
                <a:cs typeface="TH SarabunPSK" pitchFamily="34" charset="-34"/>
              </a:endParaRPr>
            </a:p>
          </p:txBody>
        </p:sp>
        <p:sp>
          <p:nvSpPr>
            <p:cNvPr id="11342" name="Rectangle 2"/>
            <p:cNvSpPr>
              <a:spLocks noChangeArrowheads="1"/>
            </p:cNvSpPr>
            <p:nvPr/>
          </p:nvSpPr>
          <p:spPr bwMode="auto">
            <a:xfrm>
              <a:off x="3203848" y="3789040"/>
              <a:ext cx="2052020" cy="325438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th-TH" altLang="th-TH" sz="1500" spc="-80" dirty="0">
                  <a:latin typeface="TH SarabunPSK" pitchFamily="34" charset="-34"/>
                  <a:cs typeface="TH SarabunPSK" pitchFamily="34" charset="-34"/>
                </a:rPr>
                <a:t>นักวิชาการพัฒนาชุมชน (ผอ.กง.) ชพ</a:t>
              </a:r>
              <a:r>
                <a:rPr lang="en-US" altLang="th-TH" sz="1500" spc="-80" dirty="0">
                  <a:latin typeface="TH SarabunPSK" pitchFamily="34" charset="-34"/>
                  <a:cs typeface="TH SarabunPSK" pitchFamily="34" charset="-34"/>
                </a:rPr>
                <a:t>. </a:t>
              </a:r>
              <a:r>
                <a:rPr lang="en-US" altLang="th-TH" sz="1050" spc="-60" dirty="0">
                  <a:solidFill>
                    <a:srgbClr val="FF0000"/>
                  </a:solidFill>
                  <a:latin typeface="TH SarabunPSK" pitchFamily="34" charset="-34"/>
                  <a:cs typeface="TH SarabunPSK" pitchFamily="34" charset="-34"/>
                </a:rPr>
                <a:t>(574)</a:t>
              </a:r>
              <a:endParaRPr lang="th-TH" altLang="th-TH" sz="1050" spc="-60" dirty="0">
                <a:solidFill>
                  <a:srgbClr val="FF0000"/>
                </a:solidFill>
                <a:latin typeface="TH SarabunPSK" pitchFamily="34" charset="-34"/>
                <a:cs typeface="TH SarabunPSK" pitchFamily="34" charset="-34"/>
              </a:endParaRPr>
            </a:p>
          </p:txBody>
        </p:sp>
      </p:grpSp>
      <p:cxnSp>
        <p:nvCxnSpPr>
          <p:cNvPr id="78" name="Straight Connector 77"/>
          <p:cNvCxnSpPr/>
          <p:nvPr/>
        </p:nvCxnSpPr>
        <p:spPr>
          <a:xfrm>
            <a:off x="4572000" y="1419225"/>
            <a:ext cx="0" cy="223202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/>
          <p:cNvCxnSpPr/>
          <p:nvPr/>
        </p:nvCxnSpPr>
        <p:spPr>
          <a:xfrm>
            <a:off x="1116013" y="1628775"/>
            <a:ext cx="683895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8559" name="Rectangle 78"/>
          <p:cNvSpPr>
            <a:spLocks noChangeArrowheads="1"/>
          </p:cNvSpPr>
          <p:nvPr/>
        </p:nvSpPr>
        <p:spPr bwMode="auto">
          <a:xfrm>
            <a:off x="0" y="6611938"/>
            <a:ext cx="1619250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000" u="sng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หมายเหตุ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ภายในวงเล็บแสดงเลขที่ตำแหน่ง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108560" name="Group 49"/>
          <p:cNvGrpSpPr>
            <a:grpSpLocks/>
          </p:cNvGrpSpPr>
          <p:nvPr/>
        </p:nvGrpSpPr>
        <p:grpSpPr bwMode="auto">
          <a:xfrm>
            <a:off x="107950" y="3594100"/>
            <a:ext cx="2843213" cy="646113"/>
            <a:chOff x="107503" y="3717032"/>
            <a:chExt cx="2844257" cy="646113"/>
          </a:xfrm>
        </p:grpSpPr>
        <p:sp>
          <p:nvSpPr>
            <p:cNvPr id="108602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เมืองแพร่</a:t>
              </a:r>
            </a:p>
          </p:txBody>
        </p:sp>
        <p:sp>
          <p:nvSpPr>
            <p:cNvPr id="108603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6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08604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(5043)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08561" name="Text Box 17"/>
          <p:cNvSpPr txBox="1">
            <a:spLocks noChangeArrowheads="1"/>
          </p:cNvSpPr>
          <p:nvPr/>
        </p:nvSpPr>
        <p:spPr bwMode="auto">
          <a:xfrm>
            <a:off x="107950" y="4241800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5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(5046/5047/5048/5049/5051)</a:t>
            </a:r>
          </a:p>
        </p:txBody>
      </p:sp>
      <p:grpSp>
        <p:nvGrpSpPr>
          <p:cNvPr id="108562" name="Group 50"/>
          <p:cNvGrpSpPr>
            <a:grpSpLocks/>
          </p:cNvGrpSpPr>
          <p:nvPr/>
        </p:nvGrpSpPr>
        <p:grpSpPr bwMode="auto">
          <a:xfrm>
            <a:off x="3132138" y="3594100"/>
            <a:ext cx="2843212" cy="646113"/>
            <a:chOff x="107503" y="3717032"/>
            <a:chExt cx="2844257" cy="646113"/>
          </a:xfrm>
        </p:grpSpPr>
        <p:sp>
          <p:nvSpPr>
            <p:cNvPr id="108599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ร้องกวาง</a:t>
              </a:r>
            </a:p>
          </p:txBody>
        </p:sp>
        <p:sp>
          <p:nvSpPr>
            <p:cNvPr id="108600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08601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(5056)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08563" name="Text Box 17"/>
          <p:cNvSpPr txBox="1">
            <a:spLocks noChangeArrowheads="1"/>
          </p:cNvSpPr>
          <p:nvPr/>
        </p:nvSpPr>
        <p:spPr bwMode="auto">
          <a:xfrm>
            <a:off x="3132138" y="4241800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(5059/5060/5061/5062)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108564" name="Group 55"/>
          <p:cNvGrpSpPr>
            <a:grpSpLocks/>
          </p:cNvGrpSpPr>
          <p:nvPr/>
        </p:nvGrpSpPr>
        <p:grpSpPr bwMode="auto">
          <a:xfrm>
            <a:off x="6156325" y="3594100"/>
            <a:ext cx="2844800" cy="646113"/>
            <a:chOff x="107503" y="3717032"/>
            <a:chExt cx="2844257" cy="646113"/>
          </a:xfrm>
        </p:grpSpPr>
        <p:sp>
          <p:nvSpPr>
            <p:cNvPr id="108596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หนองม่วงไข่</a:t>
              </a:r>
            </a:p>
          </p:txBody>
        </p:sp>
        <p:sp>
          <p:nvSpPr>
            <p:cNvPr id="108597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08598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(5065)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08565" name="Text Box 17"/>
          <p:cNvSpPr txBox="1">
            <a:spLocks noChangeArrowheads="1"/>
          </p:cNvSpPr>
          <p:nvPr/>
        </p:nvSpPr>
        <p:spPr bwMode="auto">
          <a:xfrm>
            <a:off x="6156325" y="4241800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(5067/5068/5069/5070)</a:t>
            </a:r>
          </a:p>
        </p:txBody>
      </p:sp>
      <p:grpSp>
        <p:nvGrpSpPr>
          <p:cNvPr id="108566" name="Group 60"/>
          <p:cNvGrpSpPr>
            <a:grpSpLocks/>
          </p:cNvGrpSpPr>
          <p:nvPr/>
        </p:nvGrpSpPr>
        <p:grpSpPr bwMode="auto">
          <a:xfrm>
            <a:off x="107950" y="4962525"/>
            <a:ext cx="2843213" cy="646113"/>
            <a:chOff x="107503" y="3717032"/>
            <a:chExt cx="2844257" cy="646113"/>
          </a:xfrm>
        </p:grpSpPr>
        <p:sp>
          <p:nvSpPr>
            <p:cNvPr id="108593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ลอง</a:t>
              </a:r>
            </a:p>
          </p:txBody>
        </p:sp>
        <p:sp>
          <p:nvSpPr>
            <p:cNvPr id="108594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6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08595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(5071)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08567" name="Text Box 17"/>
          <p:cNvSpPr txBox="1">
            <a:spLocks noChangeArrowheads="1"/>
          </p:cNvSpPr>
          <p:nvPr/>
        </p:nvSpPr>
        <p:spPr bwMode="auto">
          <a:xfrm>
            <a:off x="107950" y="5610225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6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(5073/5074/5075/5076/5078)</a:t>
            </a:r>
          </a:p>
        </p:txBody>
      </p:sp>
      <p:grpSp>
        <p:nvGrpSpPr>
          <p:cNvPr id="108568" name="Group 65"/>
          <p:cNvGrpSpPr>
            <a:grpSpLocks/>
          </p:cNvGrpSpPr>
          <p:nvPr/>
        </p:nvGrpSpPr>
        <p:grpSpPr bwMode="auto">
          <a:xfrm>
            <a:off x="3132138" y="4962525"/>
            <a:ext cx="2843212" cy="646113"/>
            <a:chOff x="107503" y="3717032"/>
            <a:chExt cx="2844257" cy="646113"/>
          </a:xfrm>
        </p:grpSpPr>
        <p:sp>
          <p:nvSpPr>
            <p:cNvPr id="108590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สูงเม่น</a:t>
              </a:r>
            </a:p>
          </p:txBody>
        </p:sp>
        <p:sp>
          <p:nvSpPr>
            <p:cNvPr id="108591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08592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(5079)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08569" name="Text Box 17"/>
          <p:cNvSpPr txBox="1">
            <a:spLocks noChangeArrowheads="1"/>
          </p:cNvSpPr>
          <p:nvPr/>
        </p:nvSpPr>
        <p:spPr bwMode="auto">
          <a:xfrm>
            <a:off x="3132138" y="5610225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(5081/5082/5083/5084)</a:t>
            </a:r>
          </a:p>
        </p:txBody>
      </p:sp>
      <p:grpSp>
        <p:nvGrpSpPr>
          <p:cNvPr id="108570" name="Group 70"/>
          <p:cNvGrpSpPr>
            <a:grpSpLocks/>
          </p:cNvGrpSpPr>
          <p:nvPr/>
        </p:nvGrpSpPr>
        <p:grpSpPr bwMode="auto">
          <a:xfrm>
            <a:off x="6156325" y="4962525"/>
            <a:ext cx="2844800" cy="646113"/>
            <a:chOff x="107503" y="3717032"/>
            <a:chExt cx="2844257" cy="646113"/>
          </a:xfrm>
        </p:grpSpPr>
        <p:sp>
          <p:nvSpPr>
            <p:cNvPr id="108587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สอง</a:t>
              </a:r>
            </a:p>
          </p:txBody>
        </p:sp>
        <p:sp>
          <p:nvSpPr>
            <p:cNvPr id="108588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08589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(5088)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08571" name="Text Box 17"/>
          <p:cNvSpPr txBox="1">
            <a:spLocks noChangeArrowheads="1"/>
          </p:cNvSpPr>
          <p:nvPr/>
        </p:nvSpPr>
        <p:spPr bwMode="auto">
          <a:xfrm>
            <a:off x="6156325" y="5610225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(5090/5091/5092/5093)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cxnSp>
        <p:nvCxnSpPr>
          <p:cNvPr id="76" name="Straight Connector 75"/>
          <p:cNvCxnSpPr/>
          <p:nvPr/>
        </p:nvCxnSpPr>
        <p:spPr>
          <a:xfrm>
            <a:off x="1404938" y="3500438"/>
            <a:ext cx="604837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9" name="Straight Connector 78"/>
          <p:cNvCxnSpPr/>
          <p:nvPr/>
        </p:nvCxnSpPr>
        <p:spPr>
          <a:xfrm>
            <a:off x="1116013" y="1628775"/>
            <a:ext cx="0" cy="14446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" name="Straight Connector 80"/>
          <p:cNvCxnSpPr/>
          <p:nvPr/>
        </p:nvCxnSpPr>
        <p:spPr>
          <a:xfrm>
            <a:off x="3348038" y="1628775"/>
            <a:ext cx="0" cy="14446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" name="Straight Connector 81"/>
          <p:cNvCxnSpPr/>
          <p:nvPr/>
        </p:nvCxnSpPr>
        <p:spPr>
          <a:xfrm>
            <a:off x="5651500" y="1628775"/>
            <a:ext cx="0" cy="14446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3" name="Straight Connector 82"/>
          <p:cNvCxnSpPr/>
          <p:nvPr/>
        </p:nvCxnSpPr>
        <p:spPr>
          <a:xfrm>
            <a:off x="7956550" y="1628775"/>
            <a:ext cx="0" cy="14446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4" name="Straight Connector 83"/>
          <p:cNvCxnSpPr/>
          <p:nvPr/>
        </p:nvCxnSpPr>
        <p:spPr>
          <a:xfrm>
            <a:off x="1403350" y="3500438"/>
            <a:ext cx="0" cy="904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/>
          <p:cNvCxnSpPr/>
          <p:nvPr/>
        </p:nvCxnSpPr>
        <p:spPr>
          <a:xfrm>
            <a:off x="7451725" y="3500438"/>
            <a:ext cx="0" cy="904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" name="Straight Connector 85"/>
          <p:cNvCxnSpPr/>
          <p:nvPr/>
        </p:nvCxnSpPr>
        <p:spPr>
          <a:xfrm>
            <a:off x="3049588" y="3500438"/>
            <a:ext cx="0" cy="136842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7" name="Straight Connector 86"/>
          <p:cNvCxnSpPr/>
          <p:nvPr/>
        </p:nvCxnSpPr>
        <p:spPr>
          <a:xfrm>
            <a:off x="1403350" y="4868863"/>
            <a:ext cx="604837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9" name="Straight Connector 88"/>
          <p:cNvCxnSpPr/>
          <p:nvPr/>
        </p:nvCxnSpPr>
        <p:spPr>
          <a:xfrm>
            <a:off x="1403350" y="4868863"/>
            <a:ext cx="0" cy="904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0" name="Straight Connector 89"/>
          <p:cNvCxnSpPr/>
          <p:nvPr/>
        </p:nvCxnSpPr>
        <p:spPr>
          <a:xfrm>
            <a:off x="4427538" y="4868863"/>
            <a:ext cx="0" cy="904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1" name="Straight Connector 90"/>
          <p:cNvCxnSpPr/>
          <p:nvPr/>
        </p:nvCxnSpPr>
        <p:spPr>
          <a:xfrm>
            <a:off x="7451725" y="4868863"/>
            <a:ext cx="0" cy="904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08584" name="Group 74"/>
          <p:cNvGrpSpPr>
            <a:grpSpLocks/>
          </p:cNvGrpSpPr>
          <p:nvPr/>
        </p:nvGrpSpPr>
        <p:grpSpPr bwMode="auto">
          <a:xfrm>
            <a:off x="107950" y="1774825"/>
            <a:ext cx="2051050" cy="646113"/>
            <a:chOff x="107950" y="1775470"/>
            <a:chExt cx="2051050" cy="646112"/>
          </a:xfrm>
        </p:grpSpPr>
        <p:grpSp>
          <p:nvGrpSpPr>
            <p:cNvPr id="13" name="Group 18"/>
            <p:cNvGrpSpPr>
              <a:grpSpLocks/>
            </p:cNvGrpSpPr>
            <p:nvPr/>
          </p:nvGrpSpPr>
          <p:grpSpPr bwMode="auto">
            <a:xfrm>
              <a:off x="107950" y="1775470"/>
              <a:ext cx="2051050" cy="646112"/>
              <a:chOff x="3203848" y="3468365"/>
              <a:chExt cx="2052020" cy="646113"/>
            </a:xfrm>
            <a:solidFill>
              <a:schemeClr val="bg1"/>
            </a:solidFill>
          </p:grpSpPr>
          <p:sp>
            <p:nvSpPr>
              <p:cNvPr id="14387" name="Rectangle 2"/>
              <p:cNvSpPr>
                <a:spLocks noChangeArrowheads="1"/>
              </p:cNvSpPr>
              <p:nvPr/>
            </p:nvSpPr>
            <p:spPr bwMode="auto">
              <a:xfrm>
                <a:off x="4679868" y="3468365"/>
                <a:ext cx="576000" cy="323850"/>
              </a:xfrm>
              <a:prstGeom prst="rect">
                <a:avLst/>
              </a:prstGeom>
              <a:grpFill/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anchor="ctr"/>
              <a:lstStyle/>
              <a:p>
                <a:pPr algn="ctr" eaLnBrk="0" hangingPunct="0">
                  <a:defRPr/>
                </a:pPr>
                <a:r>
                  <a:rPr lang="en-US" altLang="th-TH" sz="1600" b="1" dirty="0">
                    <a:latin typeface="TH SarabunPSK" pitchFamily="34" charset="-34"/>
                    <a:cs typeface="TH SarabunPSK" pitchFamily="34" charset="-34"/>
                  </a:rPr>
                  <a:t>6</a:t>
                </a:r>
                <a:endParaRPr lang="th-TH" altLang="th-TH" sz="1400" b="1" dirty="0">
                  <a:latin typeface="TH SarabunPSK" pitchFamily="34" charset="-34"/>
                  <a:cs typeface="TH SarabunPSK" pitchFamily="34" charset="-34"/>
                </a:endParaRPr>
              </a:p>
            </p:txBody>
          </p:sp>
          <p:sp>
            <p:nvSpPr>
              <p:cNvPr id="14388" name="Rectangle 2"/>
              <p:cNvSpPr>
                <a:spLocks noChangeArrowheads="1"/>
              </p:cNvSpPr>
              <p:nvPr/>
            </p:nvSpPr>
            <p:spPr bwMode="auto">
              <a:xfrm>
                <a:off x="3203848" y="3789040"/>
                <a:ext cx="2052000" cy="325438"/>
              </a:xfrm>
              <a:prstGeom prst="rect">
                <a:avLst/>
              </a:prstGeom>
              <a:grpFill/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anchor="ctr"/>
              <a:lstStyle/>
              <a:p>
                <a:pPr algn="ctr" eaLnBrk="0" hangingPunct="0">
                  <a:defRPr/>
                </a:pPr>
                <a:r>
                  <a:rPr lang="th-TH" altLang="th-TH" sz="1400" spc="-40" dirty="0">
                    <a:latin typeface="TH SarabunPSK" pitchFamily="34" charset="-34"/>
                    <a:cs typeface="TH SarabunPSK" pitchFamily="34" charset="-34"/>
                  </a:rPr>
                  <a:t>นักวิชาการพัฒนาชุมชน (ผอ.กง.) </a:t>
                </a:r>
                <a:r>
                  <a:rPr lang="th-TH" altLang="th-TH" sz="1400" spc="-40" dirty="0" err="1">
                    <a:latin typeface="TH SarabunPSK" pitchFamily="34" charset="-34"/>
                    <a:cs typeface="TH SarabunPSK" pitchFamily="34" charset="-34"/>
                  </a:rPr>
                  <a:t>ชพ.</a:t>
                </a:r>
                <a:r>
                  <a:rPr lang="en-US" altLang="th-TH" sz="1400" spc="-40" dirty="0">
                    <a:latin typeface="TH SarabunPSK" pitchFamily="34" charset="-34"/>
                    <a:cs typeface="TH SarabunPSK" pitchFamily="34" charset="-34"/>
                  </a:rPr>
                  <a:t> </a:t>
                </a:r>
                <a:r>
                  <a:rPr lang="en-US" altLang="th-TH" sz="1000" spc="-40" dirty="0">
                    <a:solidFill>
                      <a:srgbClr val="FF0000"/>
                    </a:solidFill>
                    <a:latin typeface="TH SarabunPSK" pitchFamily="34" charset="-34"/>
                    <a:cs typeface="TH SarabunPSK" pitchFamily="34" charset="-34"/>
                  </a:rPr>
                  <a:t>(5032)</a:t>
                </a:r>
                <a:endParaRPr lang="th-TH" altLang="th-TH" sz="1000" spc="-40" dirty="0">
                  <a:solidFill>
                    <a:srgbClr val="FF0000"/>
                  </a:solidFill>
                  <a:latin typeface="TH SarabunPSK" pitchFamily="34" charset="-34"/>
                  <a:cs typeface="TH SarabunPSK" pitchFamily="34" charset="-34"/>
                </a:endParaRPr>
              </a:p>
            </p:txBody>
          </p:sp>
        </p:grpSp>
        <p:sp>
          <p:nvSpPr>
            <p:cNvPr id="108586" name="Rectangle 2"/>
            <p:cNvSpPr>
              <a:spLocks noChangeArrowheads="1"/>
            </p:cNvSpPr>
            <p:nvPr/>
          </p:nvSpPr>
          <p:spPr bwMode="auto">
            <a:xfrm>
              <a:off x="107950" y="1775470"/>
              <a:ext cx="1475302" cy="323849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th-TH" altLang="th-TH" sz="12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endParaRPr lang="th-TH" altLang="th-TH" sz="8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2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กลุ่มงานประสานและสนับสนุนการบริหารงานพัฒนาชุมชน</a:t>
              </a:r>
            </a:p>
            <a:p>
              <a:pPr algn="ctr"/>
              <a:endParaRPr lang="th-TH" altLang="th-TH" sz="12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570" name="Rectangle 73"/>
          <p:cNvSpPr>
            <a:spLocks noChangeArrowheads="1"/>
          </p:cNvSpPr>
          <p:nvPr/>
        </p:nvSpPr>
        <p:spPr bwMode="auto">
          <a:xfrm>
            <a:off x="488950" y="106363"/>
            <a:ext cx="815498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/>
            <a:r>
              <a:rPr lang="th-TH" altLang="th-TH" sz="1600" b="1">
                <a:latin typeface="TH SarabunPSK" panose="020B0500040200020003" pitchFamily="34" charset="-34"/>
                <a:cs typeface="TH SarabunPSK" panose="020B0500040200020003" pitchFamily="34" charset="-34"/>
              </a:rPr>
              <a:t>แผนภูมิแสดงการแบ่งงานภายในและอัตรากำลังของกรมการพัฒนาชุมชน</a:t>
            </a:r>
            <a:r>
              <a:rPr lang="en-US" altLang="th-TH" sz="1600" b="1">
                <a:latin typeface="TH SarabunPSK" panose="020B0500040200020003" pitchFamily="34" charset="-34"/>
                <a:cs typeface="TH SarabunPSK" panose="020B0500040200020003" pitchFamily="34" charset="-34"/>
              </a:rPr>
              <a:t> </a:t>
            </a:r>
            <a:endParaRPr lang="th-TH" altLang="th-TH" sz="1600" b="1"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sp>
        <p:nvSpPr>
          <p:cNvPr id="109571" name="Text Box 9"/>
          <p:cNvSpPr txBox="1">
            <a:spLocks noChangeArrowheads="1"/>
          </p:cNvSpPr>
          <p:nvPr/>
        </p:nvSpPr>
        <p:spPr bwMode="auto">
          <a:xfrm>
            <a:off x="6980238" y="6269038"/>
            <a:ext cx="2160587" cy="588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ลูกจ้างประจำ 1 อัตรา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rPr>
              <a:t>(171)</a:t>
            </a:r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 </a:t>
            </a:r>
            <a:endParaRPr lang="th-TH" altLang="th-TH" sz="1400">
              <a:solidFill>
                <a:srgbClr val="FF0000"/>
              </a:solidFill>
              <a:latin typeface="TH SarabunPSK" panose="020B0500040200020003" pitchFamily="34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กรอบพนักงานราชการ - อัตรา </a:t>
            </a:r>
            <a:endParaRPr lang="th-TH" altLang="th-TH" sz="1000">
              <a:solidFill>
                <a:srgbClr val="FF0000"/>
              </a:solidFill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grpSp>
        <p:nvGrpSpPr>
          <p:cNvPr id="109572" name="Group 81"/>
          <p:cNvGrpSpPr>
            <a:grpSpLocks/>
          </p:cNvGrpSpPr>
          <p:nvPr/>
        </p:nvGrpSpPr>
        <p:grpSpPr bwMode="auto">
          <a:xfrm>
            <a:off x="2843213" y="765175"/>
            <a:ext cx="3421062" cy="646113"/>
            <a:chOff x="2448080" y="857250"/>
            <a:chExt cx="3420000" cy="646113"/>
          </a:xfrm>
        </p:grpSpPr>
        <p:sp>
          <p:nvSpPr>
            <p:cNvPr id="109589" name="Rectangle 2"/>
            <p:cNvSpPr>
              <a:spLocks noChangeArrowheads="1"/>
            </p:cNvSpPr>
            <p:nvPr/>
          </p:nvSpPr>
          <p:spPr bwMode="auto">
            <a:xfrm>
              <a:off x="2448080" y="857250"/>
              <a:ext cx="2844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สำนักงานพัฒนาชุมชนจังหวัดแพร่</a:t>
              </a:r>
            </a:p>
          </p:txBody>
        </p:sp>
        <p:sp>
          <p:nvSpPr>
            <p:cNvPr id="109590" name="Rectangle 2"/>
            <p:cNvSpPr>
              <a:spLocks noChangeArrowheads="1"/>
            </p:cNvSpPr>
            <p:nvPr/>
          </p:nvSpPr>
          <p:spPr bwMode="auto">
            <a:xfrm>
              <a:off x="5290308" y="857250"/>
              <a:ext cx="575739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 eaLnBrk="1" hangingPunct="1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62</a:t>
              </a:r>
              <a:endParaRPr lang="th-TH" altLang="th-TH" sz="16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09591" name="Rectangle 2"/>
            <p:cNvSpPr>
              <a:spLocks noChangeArrowheads="1"/>
            </p:cNvSpPr>
            <p:nvPr/>
          </p:nvSpPr>
          <p:spPr bwMode="auto">
            <a:xfrm>
              <a:off x="2448080" y="1177925"/>
              <a:ext cx="3420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ผู้อำนวยการ (พัฒนาการจังหวัด) สูง</a:t>
              </a:r>
              <a:r>
                <a:rPr lang="en-US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(5031)</a:t>
              </a:r>
              <a:r>
                <a:rPr lang="en-US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endParaRPr lang="th-TH" altLang="th-TH" sz="1600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09573" name="Text Box 91"/>
          <p:cNvSpPr txBox="1">
            <a:spLocks noChangeArrowheads="1"/>
          </p:cNvSpPr>
          <p:nvPr/>
        </p:nvSpPr>
        <p:spPr bwMode="auto">
          <a:xfrm>
            <a:off x="3924300" y="404813"/>
            <a:ext cx="1368425" cy="277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Update </a:t>
            </a:r>
            <a:r>
              <a:rPr lang="th-TH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26 เมษายน 2564 </a:t>
            </a:r>
            <a:r>
              <a:rPr lang="en-US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         </a:t>
            </a:r>
            <a:endParaRPr lang="th-TH" altLang="th-TH" sz="1200"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cxnSp>
        <p:nvCxnSpPr>
          <p:cNvPr id="78" name="Straight Connector 77"/>
          <p:cNvCxnSpPr/>
          <p:nvPr/>
        </p:nvCxnSpPr>
        <p:spPr>
          <a:xfrm>
            <a:off x="4572000" y="1409700"/>
            <a:ext cx="0" cy="2159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9575" name="Rectangle 78"/>
          <p:cNvSpPr>
            <a:spLocks noChangeArrowheads="1"/>
          </p:cNvSpPr>
          <p:nvPr/>
        </p:nvSpPr>
        <p:spPr bwMode="auto">
          <a:xfrm>
            <a:off x="0" y="6611938"/>
            <a:ext cx="1619250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000" u="sng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หมายเหตุ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ภายในวงเล็บแสดงเลขที่ตำแหน่ง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109576" name="Group 49"/>
          <p:cNvGrpSpPr>
            <a:grpSpLocks/>
          </p:cNvGrpSpPr>
          <p:nvPr/>
        </p:nvGrpSpPr>
        <p:grpSpPr bwMode="auto">
          <a:xfrm>
            <a:off x="1116013" y="1722438"/>
            <a:ext cx="2843212" cy="646112"/>
            <a:chOff x="107503" y="3717032"/>
            <a:chExt cx="2844257" cy="646113"/>
          </a:xfrm>
        </p:grpSpPr>
        <p:sp>
          <p:nvSpPr>
            <p:cNvPr id="109586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วังชิ้น</a:t>
              </a:r>
            </a:p>
          </p:txBody>
        </p:sp>
        <p:sp>
          <p:nvSpPr>
            <p:cNvPr id="109587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09588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(5095)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09577" name="Text Box 17"/>
          <p:cNvSpPr txBox="1">
            <a:spLocks noChangeArrowheads="1"/>
          </p:cNvSpPr>
          <p:nvPr/>
        </p:nvSpPr>
        <p:spPr bwMode="auto">
          <a:xfrm>
            <a:off x="1116013" y="2370138"/>
            <a:ext cx="2879725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(5097/5098/5099/5100)</a:t>
            </a:r>
          </a:p>
        </p:txBody>
      </p:sp>
      <p:grpSp>
        <p:nvGrpSpPr>
          <p:cNvPr id="109578" name="Group 55"/>
          <p:cNvGrpSpPr>
            <a:grpSpLocks/>
          </p:cNvGrpSpPr>
          <p:nvPr/>
        </p:nvGrpSpPr>
        <p:grpSpPr bwMode="auto">
          <a:xfrm>
            <a:off x="5219700" y="1722438"/>
            <a:ext cx="2844800" cy="646112"/>
            <a:chOff x="107503" y="3717032"/>
            <a:chExt cx="2844257" cy="646113"/>
          </a:xfrm>
        </p:grpSpPr>
        <p:sp>
          <p:nvSpPr>
            <p:cNvPr id="109583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เด่นชัย</a:t>
              </a:r>
            </a:p>
          </p:txBody>
        </p:sp>
        <p:sp>
          <p:nvSpPr>
            <p:cNvPr id="109584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09585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(5101)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09579" name="Text Box 17"/>
          <p:cNvSpPr txBox="1">
            <a:spLocks noChangeArrowheads="1"/>
          </p:cNvSpPr>
          <p:nvPr/>
        </p:nvSpPr>
        <p:spPr bwMode="auto">
          <a:xfrm>
            <a:off x="5219700" y="2370138"/>
            <a:ext cx="2881313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3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(5103/5104/5105)</a:t>
            </a:r>
          </a:p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เจ้าพนักงานพัฒนาชุมชน (ปง./ชง.)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1</a:t>
            </a: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5102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)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cxnSp>
        <p:nvCxnSpPr>
          <p:cNvPr id="76" name="Straight Connector 75"/>
          <p:cNvCxnSpPr/>
          <p:nvPr/>
        </p:nvCxnSpPr>
        <p:spPr>
          <a:xfrm>
            <a:off x="2339975" y="1628775"/>
            <a:ext cx="4103688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4" name="Straight Connector 83"/>
          <p:cNvCxnSpPr/>
          <p:nvPr/>
        </p:nvCxnSpPr>
        <p:spPr>
          <a:xfrm>
            <a:off x="2339975" y="1628775"/>
            <a:ext cx="0" cy="9048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/>
          <p:cNvCxnSpPr/>
          <p:nvPr/>
        </p:nvCxnSpPr>
        <p:spPr>
          <a:xfrm>
            <a:off x="6443663" y="1628775"/>
            <a:ext cx="0" cy="9048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594" name="Rectangle 73"/>
          <p:cNvSpPr>
            <a:spLocks noChangeArrowheads="1"/>
          </p:cNvSpPr>
          <p:nvPr/>
        </p:nvSpPr>
        <p:spPr bwMode="auto">
          <a:xfrm>
            <a:off x="488950" y="106363"/>
            <a:ext cx="815498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/>
            <a:r>
              <a:rPr lang="th-TH" altLang="th-TH" sz="1600" b="1">
                <a:latin typeface="TH SarabunPSK" panose="020B0500040200020003" pitchFamily="34" charset="-34"/>
                <a:cs typeface="TH SarabunPSK" panose="020B0500040200020003" pitchFamily="34" charset="-34"/>
              </a:rPr>
              <a:t>แผนภูมิแสดงการแบ่งงานภายในและอัตรากำลังของกรมการพัฒนาชุมชน</a:t>
            </a:r>
            <a:r>
              <a:rPr lang="en-US" altLang="th-TH" sz="1600" b="1">
                <a:latin typeface="TH SarabunPSK" panose="020B0500040200020003" pitchFamily="34" charset="-34"/>
                <a:cs typeface="TH SarabunPSK" panose="020B0500040200020003" pitchFamily="34" charset="-34"/>
              </a:rPr>
              <a:t> </a:t>
            </a:r>
            <a:endParaRPr lang="th-TH" altLang="th-TH" sz="1600" b="1"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sp>
        <p:nvSpPr>
          <p:cNvPr id="110595" name="Text Box 9"/>
          <p:cNvSpPr txBox="1">
            <a:spLocks noChangeArrowheads="1"/>
          </p:cNvSpPr>
          <p:nvPr/>
        </p:nvSpPr>
        <p:spPr bwMode="auto">
          <a:xfrm>
            <a:off x="6980238" y="6269038"/>
            <a:ext cx="2160587" cy="588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ลูกจ้างประจำ 1 อัตรา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rPr>
              <a:t>(239)</a:t>
            </a:r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 </a:t>
            </a:r>
            <a:endParaRPr lang="th-TH" altLang="th-TH" sz="1400">
              <a:solidFill>
                <a:srgbClr val="FF0000"/>
              </a:solidFill>
              <a:latin typeface="TH SarabunPSK" panose="020B0500040200020003" pitchFamily="34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กรอบพนักงานราชการ - อัตรา </a:t>
            </a:r>
            <a:endParaRPr lang="th-TH" altLang="th-TH" sz="1000">
              <a:solidFill>
                <a:srgbClr val="FF0000"/>
              </a:solidFill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grpSp>
        <p:nvGrpSpPr>
          <p:cNvPr id="110596" name="Group 81"/>
          <p:cNvGrpSpPr>
            <a:grpSpLocks/>
          </p:cNvGrpSpPr>
          <p:nvPr/>
        </p:nvGrpSpPr>
        <p:grpSpPr bwMode="auto">
          <a:xfrm>
            <a:off x="2843213" y="765175"/>
            <a:ext cx="3421062" cy="646113"/>
            <a:chOff x="2448080" y="857250"/>
            <a:chExt cx="3420000" cy="646113"/>
          </a:xfrm>
        </p:grpSpPr>
        <p:sp>
          <p:nvSpPr>
            <p:cNvPr id="110633" name="Rectangle 2"/>
            <p:cNvSpPr>
              <a:spLocks noChangeArrowheads="1"/>
            </p:cNvSpPr>
            <p:nvPr/>
          </p:nvSpPr>
          <p:spPr bwMode="auto">
            <a:xfrm>
              <a:off x="2448080" y="857250"/>
              <a:ext cx="2844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สำนักงานพัฒนาชุมชนจังหวัดภูเก็ต</a:t>
              </a:r>
            </a:p>
          </p:txBody>
        </p:sp>
        <p:sp>
          <p:nvSpPr>
            <p:cNvPr id="110634" name="Rectangle 2"/>
            <p:cNvSpPr>
              <a:spLocks noChangeArrowheads="1"/>
            </p:cNvSpPr>
            <p:nvPr/>
          </p:nvSpPr>
          <p:spPr bwMode="auto">
            <a:xfrm>
              <a:off x="5290308" y="857250"/>
              <a:ext cx="575739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 eaLnBrk="1" hangingPunct="1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35</a:t>
              </a:r>
              <a:endParaRPr lang="th-TH" altLang="th-TH" sz="16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10635" name="Rectangle 2"/>
            <p:cNvSpPr>
              <a:spLocks noChangeArrowheads="1"/>
            </p:cNvSpPr>
            <p:nvPr/>
          </p:nvSpPr>
          <p:spPr bwMode="auto">
            <a:xfrm>
              <a:off x="2448080" y="1177925"/>
              <a:ext cx="3420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ผู้อำนวยการ (พัฒนาการจังหวัด) สูง</a:t>
              </a:r>
              <a:r>
                <a:rPr lang="en-US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(7042)</a:t>
              </a:r>
              <a:r>
                <a:rPr lang="en-US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endParaRPr lang="th-TH" altLang="th-TH" sz="1600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10597" name="Text Box 91"/>
          <p:cNvSpPr txBox="1">
            <a:spLocks noChangeArrowheads="1"/>
          </p:cNvSpPr>
          <p:nvPr/>
        </p:nvSpPr>
        <p:spPr bwMode="auto">
          <a:xfrm>
            <a:off x="3924300" y="404813"/>
            <a:ext cx="1368425" cy="277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Update </a:t>
            </a:r>
            <a:r>
              <a:rPr lang="th-TH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26 เมษายน 2564 </a:t>
            </a:r>
            <a:r>
              <a:rPr lang="en-US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         </a:t>
            </a:r>
            <a:endParaRPr lang="th-TH" altLang="th-TH" sz="1200"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sp>
        <p:nvSpPr>
          <p:cNvPr id="110598" name="Text Box 17"/>
          <p:cNvSpPr txBox="1">
            <a:spLocks noChangeArrowheads="1"/>
          </p:cNvSpPr>
          <p:nvPr/>
        </p:nvSpPr>
        <p:spPr bwMode="auto">
          <a:xfrm>
            <a:off x="107950" y="2409825"/>
            <a:ext cx="3168650" cy="628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 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- 1 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(7543)</a:t>
            </a:r>
          </a:p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นักจัดการงานทั่วไป (ปก./ชก.)   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     </a:t>
            </a: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- 1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7059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)</a:t>
            </a:r>
          </a:p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เจ้าพนักงานธุรการ (ปง./ชง.)    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      </a:t>
            </a: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2 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(7044/7046)</a:t>
            </a:r>
          </a:p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เจ้าพนักงานการเงินและบัญชี (ปง./ชง.)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- 1 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(7045)</a:t>
            </a:r>
          </a:p>
          <a:p>
            <a:pPr eaLnBrk="1" hangingPunct="1"/>
            <a:r>
              <a:rPr lang="th-TH" altLang="th-TH" sz="1200">
                <a:solidFill>
                  <a:srgbClr val="00B05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พนักงานขับรถยนต์ (ลจป.)         </a:t>
            </a:r>
            <a:r>
              <a:rPr lang="en-US" altLang="th-TH" sz="1200">
                <a:solidFill>
                  <a:srgbClr val="00B05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   </a:t>
            </a:r>
            <a:r>
              <a:rPr lang="th-TH" altLang="th-TH" sz="1200">
                <a:solidFill>
                  <a:srgbClr val="00B05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- </a:t>
            </a:r>
            <a:r>
              <a:rPr lang="en-US" altLang="th-TH" sz="1200">
                <a:solidFill>
                  <a:srgbClr val="00B05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1</a:t>
            </a:r>
            <a:r>
              <a:rPr lang="th-TH" altLang="th-TH" sz="1200">
                <a:solidFill>
                  <a:srgbClr val="00B05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239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) (ไม่รวมในกรอบ ขรก.)</a:t>
            </a:r>
            <a:r>
              <a:rPr lang="en-US" altLang="th-TH" sz="10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</a:t>
            </a:r>
            <a:endParaRPr lang="th-TH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endParaRPr lang="en-US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sp>
        <p:nvSpPr>
          <p:cNvPr id="110599" name="Text Box 17"/>
          <p:cNvSpPr txBox="1">
            <a:spLocks noChangeArrowheads="1"/>
          </p:cNvSpPr>
          <p:nvPr/>
        </p:nvSpPr>
        <p:spPr bwMode="auto">
          <a:xfrm>
            <a:off x="2411413" y="2408238"/>
            <a:ext cx="2087562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2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(7048/7049)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3" name="Group 18"/>
          <p:cNvGrpSpPr>
            <a:grpSpLocks/>
          </p:cNvGrpSpPr>
          <p:nvPr/>
        </p:nvGrpSpPr>
        <p:grpSpPr bwMode="auto">
          <a:xfrm>
            <a:off x="2411413" y="1772816"/>
            <a:ext cx="2052637" cy="646113"/>
            <a:chOff x="3203848" y="3468365"/>
            <a:chExt cx="2052020" cy="646113"/>
          </a:xfrm>
          <a:solidFill>
            <a:schemeClr val="bg1"/>
          </a:solidFill>
        </p:grpSpPr>
        <p:sp>
          <p:nvSpPr>
            <p:cNvPr id="12367" name="Rectangle 2"/>
            <p:cNvSpPr>
              <a:spLocks noChangeArrowheads="1"/>
            </p:cNvSpPr>
            <p:nvPr/>
          </p:nvSpPr>
          <p:spPr bwMode="auto">
            <a:xfrm>
              <a:off x="3203848" y="3468365"/>
              <a:ext cx="1476000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lnSpc>
                  <a:spcPct val="70000"/>
                </a:lnSpc>
                <a:defRPr/>
              </a:pPr>
              <a:endParaRPr lang="en-US" altLang="th-TH" sz="700" b="1" dirty="0">
                <a:latin typeface="TH SarabunPSK" pitchFamily="34" charset="-34"/>
                <a:cs typeface="TH SarabunPSK" pitchFamily="34" charset="-34"/>
              </a:endParaRPr>
            </a:p>
            <a:p>
              <a:pPr algn="ctr" eaLnBrk="0" hangingPunct="0">
                <a:lnSpc>
                  <a:spcPct val="70000"/>
                </a:lnSpc>
                <a:defRPr/>
              </a:pPr>
              <a:r>
                <a:rPr lang="th-TH" altLang="th-TH" sz="1400" b="1" dirty="0">
                  <a:latin typeface="TH SarabunPSK" pitchFamily="34" charset="-34"/>
                  <a:cs typeface="TH SarabunPSK" pitchFamily="34" charset="-34"/>
                </a:rPr>
                <a:t> กลุ่มงานยุทธศาสตร์</a:t>
              </a:r>
            </a:p>
            <a:p>
              <a:pPr algn="ctr" eaLnBrk="0" hangingPunct="0">
                <a:lnSpc>
                  <a:spcPct val="70000"/>
                </a:lnSpc>
                <a:defRPr/>
              </a:pPr>
              <a:r>
                <a:rPr lang="th-TH" altLang="th-TH" sz="1400" b="1" dirty="0">
                  <a:latin typeface="TH SarabunPSK" pitchFamily="34" charset="-34"/>
                  <a:cs typeface="TH SarabunPSK" pitchFamily="34" charset="-34"/>
                </a:rPr>
                <a:t>การพัฒนาชุมชน</a:t>
              </a:r>
            </a:p>
          </p:txBody>
        </p:sp>
        <p:sp>
          <p:nvSpPr>
            <p:cNvPr id="12368" name="Rectangle 2"/>
            <p:cNvSpPr>
              <a:spLocks noChangeArrowheads="1"/>
            </p:cNvSpPr>
            <p:nvPr/>
          </p:nvSpPr>
          <p:spPr bwMode="auto">
            <a:xfrm>
              <a:off x="4679868" y="3468365"/>
              <a:ext cx="576000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en-US" altLang="th-TH" sz="1600" b="1" dirty="0">
                  <a:latin typeface="TH SarabunPSK" pitchFamily="34" charset="-34"/>
                  <a:cs typeface="TH SarabunPSK" pitchFamily="34" charset="-34"/>
                </a:rPr>
                <a:t>3</a:t>
              </a:r>
              <a:endParaRPr lang="th-TH" altLang="th-TH" sz="1400" b="1" dirty="0">
                <a:latin typeface="TH SarabunPSK" pitchFamily="34" charset="-34"/>
                <a:cs typeface="TH SarabunPSK" pitchFamily="34" charset="-34"/>
              </a:endParaRPr>
            </a:p>
          </p:txBody>
        </p:sp>
        <p:sp>
          <p:nvSpPr>
            <p:cNvPr id="12372" name="Rectangle 2"/>
            <p:cNvSpPr>
              <a:spLocks noChangeArrowheads="1"/>
            </p:cNvSpPr>
            <p:nvPr/>
          </p:nvSpPr>
          <p:spPr bwMode="auto">
            <a:xfrm>
              <a:off x="3203848" y="3789040"/>
              <a:ext cx="2052020" cy="325438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th-TH" altLang="th-TH" sz="1500" spc="-70" dirty="0">
                  <a:latin typeface="TH SarabunPSK" pitchFamily="34" charset="-34"/>
                  <a:cs typeface="TH SarabunPSK" pitchFamily="34" charset="-34"/>
                </a:rPr>
                <a:t>นักวิชาการพัฒนาชุมชน (ผอ.กง.) ชพ</a:t>
              </a:r>
              <a:r>
                <a:rPr lang="en-US" altLang="th-TH" sz="1500" spc="-70" dirty="0">
                  <a:latin typeface="TH SarabunPSK" pitchFamily="34" charset="-34"/>
                  <a:cs typeface="TH SarabunPSK" pitchFamily="34" charset="-34"/>
                </a:rPr>
                <a:t>. </a:t>
              </a:r>
              <a:r>
                <a:rPr lang="en-US" altLang="th-TH" sz="1000" spc="-70" dirty="0">
                  <a:solidFill>
                    <a:srgbClr val="FF0000"/>
                  </a:solidFill>
                  <a:latin typeface="TH SarabunPSK" pitchFamily="34" charset="-34"/>
                  <a:cs typeface="TH SarabunPSK" pitchFamily="34" charset="-34"/>
                </a:rPr>
                <a:t>(7047)</a:t>
              </a:r>
              <a:endParaRPr lang="th-TH" altLang="th-TH" sz="1000" spc="-70" dirty="0">
                <a:solidFill>
                  <a:srgbClr val="FF0000"/>
                </a:solidFill>
                <a:latin typeface="TH SarabunPSK" pitchFamily="34" charset="-34"/>
                <a:cs typeface="TH SarabunPSK" pitchFamily="34" charset="-34"/>
              </a:endParaRPr>
            </a:p>
          </p:txBody>
        </p:sp>
      </p:grpSp>
      <p:sp>
        <p:nvSpPr>
          <p:cNvPr id="110601" name="Text Box 17"/>
          <p:cNvSpPr txBox="1">
            <a:spLocks noChangeArrowheads="1"/>
          </p:cNvSpPr>
          <p:nvPr/>
        </p:nvSpPr>
        <p:spPr bwMode="auto">
          <a:xfrm>
            <a:off x="4665663" y="2420938"/>
            <a:ext cx="2087562" cy="628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(654/6561/7051/7052)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4" name="Group 18"/>
          <p:cNvGrpSpPr>
            <a:grpSpLocks/>
          </p:cNvGrpSpPr>
          <p:nvPr/>
        </p:nvGrpSpPr>
        <p:grpSpPr bwMode="auto">
          <a:xfrm>
            <a:off x="4665274" y="1773328"/>
            <a:ext cx="2051050" cy="646110"/>
            <a:chOff x="3203848" y="3468365"/>
            <a:chExt cx="2052020" cy="646111"/>
          </a:xfrm>
          <a:solidFill>
            <a:schemeClr val="bg1"/>
          </a:solidFill>
        </p:grpSpPr>
        <p:sp>
          <p:nvSpPr>
            <p:cNvPr id="12364" name="Rectangle 2"/>
            <p:cNvSpPr>
              <a:spLocks noChangeArrowheads="1"/>
            </p:cNvSpPr>
            <p:nvPr/>
          </p:nvSpPr>
          <p:spPr bwMode="auto">
            <a:xfrm>
              <a:off x="3203848" y="3468365"/>
              <a:ext cx="1476000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lnSpc>
                  <a:spcPct val="70000"/>
                </a:lnSpc>
                <a:defRPr/>
              </a:pPr>
              <a:endParaRPr lang="th-TH" altLang="th-TH" sz="700" b="1" dirty="0">
                <a:latin typeface="TH SarabunPSK" pitchFamily="34" charset="-34"/>
                <a:cs typeface="TH SarabunPSK" pitchFamily="34" charset="-34"/>
              </a:endParaRPr>
            </a:p>
            <a:p>
              <a:pPr algn="ctr" eaLnBrk="0" hangingPunct="0">
                <a:lnSpc>
                  <a:spcPct val="70000"/>
                </a:lnSpc>
                <a:defRPr/>
              </a:pPr>
              <a:r>
                <a:rPr lang="th-TH" altLang="th-TH" sz="1400" b="1" dirty="0">
                  <a:latin typeface="TH SarabunPSK" pitchFamily="34" charset="-34"/>
                  <a:cs typeface="TH SarabunPSK" pitchFamily="34" charset="-34"/>
                </a:rPr>
                <a:t>กลุ่มงานส่งเสริม                      การพัฒนาชุมชน</a:t>
              </a:r>
            </a:p>
          </p:txBody>
        </p:sp>
        <p:sp>
          <p:nvSpPr>
            <p:cNvPr id="12365" name="Rectangle 2"/>
            <p:cNvSpPr>
              <a:spLocks noChangeArrowheads="1"/>
            </p:cNvSpPr>
            <p:nvPr/>
          </p:nvSpPr>
          <p:spPr bwMode="auto">
            <a:xfrm>
              <a:off x="4679868" y="3468365"/>
              <a:ext cx="576000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en-US" altLang="th-TH" sz="1600" b="1" dirty="0">
                  <a:latin typeface="TH SarabunPSK" pitchFamily="34" charset="-34"/>
                  <a:cs typeface="TH SarabunPSK" pitchFamily="34" charset="-34"/>
                </a:rPr>
                <a:t>5</a:t>
              </a:r>
              <a:endParaRPr lang="th-TH" altLang="th-TH" sz="1600" b="1" dirty="0">
                <a:latin typeface="TH SarabunPSK" pitchFamily="34" charset="-34"/>
                <a:cs typeface="TH SarabunPSK" pitchFamily="34" charset="-34"/>
              </a:endParaRPr>
            </a:p>
          </p:txBody>
        </p:sp>
        <p:sp>
          <p:nvSpPr>
            <p:cNvPr id="12369" name="Rectangle 2"/>
            <p:cNvSpPr>
              <a:spLocks noChangeArrowheads="1"/>
            </p:cNvSpPr>
            <p:nvPr/>
          </p:nvSpPr>
          <p:spPr bwMode="auto">
            <a:xfrm>
              <a:off x="3203848" y="3789039"/>
              <a:ext cx="2052020" cy="325437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th-TH" altLang="th-TH" sz="1500" spc="-80" dirty="0">
                  <a:latin typeface="TH SarabunPSK" pitchFamily="34" charset="-34"/>
                  <a:cs typeface="TH SarabunPSK" pitchFamily="34" charset="-34"/>
                </a:rPr>
                <a:t>นักวิชาการพัฒนาชุมชน (ผอ.กง.) ชพ</a:t>
              </a:r>
              <a:r>
                <a:rPr lang="en-US" altLang="th-TH" sz="1500" spc="-80" dirty="0">
                  <a:latin typeface="TH SarabunPSK" pitchFamily="34" charset="-34"/>
                  <a:cs typeface="TH SarabunPSK" pitchFamily="34" charset="-34"/>
                </a:rPr>
                <a:t>. </a:t>
              </a:r>
              <a:r>
                <a:rPr lang="en-US" altLang="th-TH" sz="1000" spc="-80" dirty="0">
                  <a:solidFill>
                    <a:srgbClr val="FF0000"/>
                  </a:solidFill>
                  <a:latin typeface="TH SarabunPSK" pitchFamily="34" charset="-34"/>
                  <a:cs typeface="TH SarabunPSK" pitchFamily="34" charset="-34"/>
                </a:rPr>
                <a:t>(7050)</a:t>
              </a:r>
              <a:endParaRPr lang="th-TH" altLang="th-TH" sz="1000" spc="-80" dirty="0">
                <a:solidFill>
                  <a:srgbClr val="FF0000"/>
                </a:solidFill>
                <a:latin typeface="TH SarabunPSK" pitchFamily="34" charset="-34"/>
                <a:cs typeface="TH SarabunPSK" pitchFamily="34" charset="-34"/>
              </a:endParaRPr>
            </a:p>
          </p:txBody>
        </p:sp>
      </p:grpSp>
      <p:sp>
        <p:nvSpPr>
          <p:cNvPr id="110603" name="Text Box 17"/>
          <p:cNvSpPr txBox="1">
            <a:spLocks noChangeArrowheads="1"/>
          </p:cNvSpPr>
          <p:nvPr/>
        </p:nvSpPr>
        <p:spPr bwMode="auto">
          <a:xfrm>
            <a:off x="6969125" y="2425700"/>
            <a:ext cx="2087563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(706/7053/7058/7065)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5" name="Group 18"/>
          <p:cNvGrpSpPr>
            <a:grpSpLocks/>
          </p:cNvGrpSpPr>
          <p:nvPr/>
        </p:nvGrpSpPr>
        <p:grpSpPr bwMode="auto">
          <a:xfrm>
            <a:off x="6968737" y="1778090"/>
            <a:ext cx="2052637" cy="646113"/>
            <a:chOff x="3203848" y="3468365"/>
            <a:chExt cx="2052020" cy="646113"/>
          </a:xfrm>
          <a:solidFill>
            <a:schemeClr val="bg1"/>
          </a:solidFill>
        </p:grpSpPr>
        <p:sp>
          <p:nvSpPr>
            <p:cNvPr id="12361" name="Rectangle 2"/>
            <p:cNvSpPr>
              <a:spLocks noChangeArrowheads="1"/>
            </p:cNvSpPr>
            <p:nvPr/>
          </p:nvSpPr>
          <p:spPr bwMode="auto">
            <a:xfrm>
              <a:off x="3203848" y="3468365"/>
              <a:ext cx="1476000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lnSpc>
                  <a:spcPct val="70000"/>
                </a:lnSpc>
                <a:defRPr/>
              </a:pPr>
              <a:endParaRPr lang="th-TH" altLang="th-TH" sz="700" b="1" dirty="0">
                <a:latin typeface="TH SarabunPSK" pitchFamily="34" charset="-34"/>
                <a:cs typeface="TH SarabunPSK" pitchFamily="34" charset="-34"/>
              </a:endParaRPr>
            </a:p>
            <a:p>
              <a:pPr algn="ctr" eaLnBrk="0" hangingPunct="0">
                <a:lnSpc>
                  <a:spcPct val="70000"/>
                </a:lnSpc>
                <a:defRPr/>
              </a:pPr>
              <a:r>
                <a:rPr lang="th-TH" altLang="th-TH" sz="1400" b="1" dirty="0">
                  <a:latin typeface="TH SarabunPSK" pitchFamily="34" charset="-34"/>
                  <a:cs typeface="TH SarabunPSK" pitchFamily="34" charset="-34"/>
                </a:rPr>
                <a:t>กลุ่มงานสารสนเทศ</a:t>
              </a:r>
            </a:p>
            <a:p>
              <a:pPr algn="ctr" eaLnBrk="0" hangingPunct="0">
                <a:lnSpc>
                  <a:spcPct val="70000"/>
                </a:lnSpc>
                <a:defRPr/>
              </a:pPr>
              <a:r>
                <a:rPr lang="th-TH" altLang="th-TH" sz="1400" b="1" dirty="0">
                  <a:latin typeface="TH SarabunPSK" pitchFamily="34" charset="-34"/>
                  <a:cs typeface="TH SarabunPSK" pitchFamily="34" charset="-34"/>
                </a:rPr>
                <a:t>การพัฒนาชุมชน</a:t>
              </a:r>
            </a:p>
          </p:txBody>
        </p:sp>
        <p:sp>
          <p:nvSpPr>
            <p:cNvPr id="12362" name="Rectangle 2"/>
            <p:cNvSpPr>
              <a:spLocks noChangeArrowheads="1"/>
            </p:cNvSpPr>
            <p:nvPr/>
          </p:nvSpPr>
          <p:spPr bwMode="auto">
            <a:xfrm>
              <a:off x="4679868" y="3468365"/>
              <a:ext cx="576000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en-US" altLang="th-TH" sz="1600" b="1" dirty="0">
                  <a:latin typeface="TH SarabunPSK" pitchFamily="34" charset="-34"/>
                  <a:cs typeface="TH SarabunPSK" pitchFamily="34" charset="-34"/>
                </a:rPr>
                <a:t>5</a:t>
              </a:r>
              <a:endParaRPr lang="th-TH" altLang="th-TH" sz="1400" b="1" dirty="0">
                <a:latin typeface="TH SarabunPSK" pitchFamily="34" charset="-34"/>
                <a:cs typeface="TH SarabunPSK" pitchFamily="34" charset="-34"/>
              </a:endParaRPr>
            </a:p>
          </p:txBody>
        </p:sp>
        <p:sp>
          <p:nvSpPr>
            <p:cNvPr id="11342" name="Rectangle 2"/>
            <p:cNvSpPr>
              <a:spLocks noChangeArrowheads="1"/>
            </p:cNvSpPr>
            <p:nvPr/>
          </p:nvSpPr>
          <p:spPr bwMode="auto">
            <a:xfrm>
              <a:off x="3203848" y="3789040"/>
              <a:ext cx="2052020" cy="325438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th-TH" altLang="th-TH" sz="1500" spc="-80" dirty="0">
                  <a:latin typeface="TH SarabunPSK" pitchFamily="34" charset="-34"/>
                  <a:cs typeface="TH SarabunPSK" pitchFamily="34" charset="-34"/>
                </a:rPr>
                <a:t>นักวิชาการพัฒนาชุมชน (ผอ.กง.) ชพ</a:t>
              </a:r>
              <a:r>
                <a:rPr lang="en-US" altLang="th-TH" sz="1500" spc="-80" dirty="0">
                  <a:latin typeface="TH SarabunPSK" pitchFamily="34" charset="-34"/>
                  <a:cs typeface="TH SarabunPSK" pitchFamily="34" charset="-34"/>
                </a:rPr>
                <a:t>. </a:t>
              </a:r>
              <a:r>
                <a:rPr lang="en-US" altLang="th-TH" sz="1050" spc="-60" dirty="0">
                  <a:solidFill>
                    <a:srgbClr val="FF0000"/>
                  </a:solidFill>
                  <a:latin typeface="TH SarabunPSK" pitchFamily="34" charset="-34"/>
                  <a:cs typeface="TH SarabunPSK" pitchFamily="34" charset="-34"/>
                </a:rPr>
                <a:t>(716)</a:t>
              </a:r>
              <a:endParaRPr lang="th-TH" altLang="th-TH" sz="1050" spc="-60" dirty="0">
                <a:solidFill>
                  <a:srgbClr val="FF0000"/>
                </a:solidFill>
                <a:latin typeface="TH SarabunPSK" pitchFamily="34" charset="-34"/>
                <a:cs typeface="TH SarabunPSK" pitchFamily="34" charset="-34"/>
              </a:endParaRPr>
            </a:p>
          </p:txBody>
        </p:sp>
      </p:grpSp>
      <p:cxnSp>
        <p:nvCxnSpPr>
          <p:cNvPr id="78" name="Straight Connector 77"/>
          <p:cNvCxnSpPr/>
          <p:nvPr/>
        </p:nvCxnSpPr>
        <p:spPr>
          <a:xfrm>
            <a:off x="4572000" y="1419225"/>
            <a:ext cx="0" cy="223202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/>
          <p:cNvCxnSpPr/>
          <p:nvPr/>
        </p:nvCxnSpPr>
        <p:spPr>
          <a:xfrm>
            <a:off x="1116013" y="1628775"/>
            <a:ext cx="683895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0607" name="Rectangle 78"/>
          <p:cNvSpPr>
            <a:spLocks noChangeArrowheads="1"/>
          </p:cNvSpPr>
          <p:nvPr/>
        </p:nvSpPr>
        <p:spPr bwMode="auto">
          <a:xfrm>
            <a:off x="0" y="6611938"/>
            <a:ext cx="1619250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000" u="sng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หมายเหตุ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ภายในวงเล็บแสดงเลขที่ตำแหน่ง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110608" name="Group 49"/>
          <p:cNvGrpSpPr>
            <a:grpSpLocks/>
          </p:cNvGrpSpPr>
          <p:nvPr/>
        </p:nvGrpSpPr>
        <p:grpSpPr bwMode="auto">
          <a:xfrm>
            <a:off x="107950" y="3594100"/>
            <a:ext cx="2843213" cy="646113"/>
            <a:chOff x="107503" y="3717032"/>
            <a:chExt cx="2844257" cy="646113"/>
          </a:xfrm>
        </p:grpSpPr>
        <p:sp>
          <p:nvSpPr>
            <p:cNvPr id="110630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เมืองภูเก็ต</a:t>
              </a:r>
            </a:p>
          </p:txBody>
        </p:sp>
        <p:sp>
          <p:nvSpPr>
            <p:cNvPr id="110631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10632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ชพ.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(7054)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10609" name="Text Box 17"/>
          <p:cNvSpPr txBox="1">
            <a:spLocks noChangeArrowheads="1"/>
          </p:cNvSpPr>
          <p:nvPr/>
        </p:nvSpPr>
        <p:spPr bwMode="auto">
          <a:xfrm>
            <a:off x="107950" y="4241800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(1165/7056/7057/7796)</a:t>
            </a:r>
          </a:p>
        </p:txBody>
      </p:sp>
      <p:grpSp>
        <p:nvGrpSpPr>
          <p:cNvPr id="110610" name="Group 50"/>
          <p:cNvGrpSpPr>
            <a:grpSpLocks/>
          </p:cNvGrpSpPr>
          <p:nvPr/>
        </p:nvGrpSpPr>
        <p:grpSpPr bwMode="auto">
          <a:xfrm>
            <a:off x="3132138" y="3594100"/>
            <a:ext cx="2843212" cy="646113"/>
            <a:chOff x="107503" y="3717032"/>
            <a:chExt cx="2844257" cy="646113"/>
          </a:xfrm>
        </p:grpSpPr>
        <p:sp>
          <p:nvSpPr>
            <p:cNvPr id="110627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ถลาง</a:t>
              </a:r>
            </a:p>
          </p:txBody>
        </p:sp>
        <p:sp>
          <p:nvSpPr>
            <p:cNvPr id="110628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10629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(7060)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10611" name="Text Box 17"/>
          <p:cNvSpPr txBox="1">
            <a:spLocks noChangeArrowheads="1"/>
          </p:cNvSpPr>
          <p:nvPr/>
        </p:nvSpPr>
        <p:spPr bwMode="auto">
          <a:xfrm>
            <a:off x="3132138" y="4241800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(1584/7062/7063/7064)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110612" name="Group 55"/>
          <p:cNvGrpSpPr>
            <a:grpSpLocks/>
          </p:cNvGrpSpPr>
          <p:nvPr/>
        </p:nvGrpSpPr>
        <p:grpSpPr bwMode="auto">
          <a:xfrm>
            <a:off x="6156325" y="3594100"/>
            <a:ext cx="2844800" cy="646113"/>
            <a:chOff x="107503" y="3717032"/>
            <a:chExt cx="2844257" cy="646113"/>
          </a:xfrm>
        </p:grpSpPr>
        <p:sp>
          <p:nvSpPr>
            <p:cNvPr id="110624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กะทู้</a:t>
              </a:r>
            </a:p>
          </p:txBody>
        </p:sp>
        <p:sp>
          <p:nvSpPr>
            <p:cNvPr id="110625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10626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ชพ.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(7066)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10613" name="Text Box 17"/>
          <p:cNvSpPr txBox="1">
            <a:spLocks noChangeArrowheads="1"/>
          </p:cNvSpPr>
          <p:nvPr/>
        </p:nvSpPr>
        <p:spPr bwMode="auto">
          <a:xfrm>
            <a:off x="6156325" y="4241800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(6146/7068/7758/7781)</a:t>
            </a:r>
          </a:p>
        </p:txBody>
      </p:sp>
      <p:cxnSp>
        <p:nvCxnSpPr>
          <p:cNvPr id="76" name="Straight Connector 75"/>
          <p:cNvCxnSpPr/>
          <p:nvPr/>
        </p:nvCxnSpPr>
        <p:spPr>
          <a:xfrm>
            <a:off x="1404938" y="3500438"/>
            <a:ext cx="604837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9" name="Straight Connector 78"/>
          <p:cNvCxnSpPr/>
          <p:nvPr/>
        </p:nvCxnSpPr>
        <p:spPr>
          <a:xfrm>
            <a:off x="1116013" y="1628775"/>
            <a:ext cx="0" cy="14446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" name="Straight Connector 80"/>
          <p:cNvCxnSpPr/>
          <p:nvPr/>
        </p:nvCxnSpPr>
        <p:spPr>
          <a:xfrm>
            <a:off x="3348038" y="1628775"/>
            <a:ext cx="0" cy="14446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" name="Straight Connector 81"/>
          <p:cNvCxnSpPr/>
          <p:nvPr/>
        </p:nvCxnSpPr>
        <p:spPr>
          <a:xfrm>
            <a:off x="5651500" y="1628775"/>
            <a:ext cx="0" cy="14446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3" name="Straight Connector 82"/>
          <p:cNvCxnSpPr/>
          <p:nvPr/>
        </p:nvCxnSpPr>
        <p:spPr>
          <a:xfrm>
            <a:off x="7956550" y="1628775"/>
            <a:ext cx="0" cy="14446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4" name="Straight Connector 83"/>
          <p:cNvCxnSpPr/>
          <p:nvPr/>
        </p:nvCxnSpPr>
        <p:spPr>
          <a:xfrm>
            <a:off x="1403350" y="3500438"/>
            <a:ext cx="0" cy="904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/>
          <p:cNvCxnSpPr/>
          <p:nvPr/>
        </p:nvCxnSpPr>
        <p:spPr>
          <a:xfrm>
            <a:off x="7451725" y="3500438"/>
            <a:ext cx="0" cy="904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10621" name="Group 54"/>
          <p:cNvGrpSpPr>
            <a:grpSpLocks/>
          </p:cNvGrpSpPr>
          <p:nvPr/>
        </p:nvGrpSpPr>
        <p:grpSpPr bwMode="auto">
          <a:xfrm>
            <a:off x="107950" y="1774825"/>
            <a:ext cx="2051050" cy="646113"/>
            <a:chOff x="107950" y="1775470"/>
            <a:chExt cx="2051050" cy="646112"/>
          </a:xfrm>
        </p:grpSpPr>
        <p:grpSp>
          <p:nvGrpSpPr>
            <p:cNvPr id="10" name="Group 18"/>
            <p:cNvGrpSpPr>
              <a:grpSpLocks/>
            </p:cNvGrpSpPr>
            <p:nvPr/>
          </p:nvGrpSpPr>
          <p:grpSpPr bwMode="auto">
            <a:xfrm>
              <a:off x="107950" y="1775470"/>
              <a:ext cx="2051050" cy="646112"/>
              <a:chOff x="3203848" y="3468365"/>
              <a:chExt cx="2052020" cy="646113"/>
            </a:xfrm>
            <a:solidFill>
              <a:schemeClr val="bg1"/>
            </a:solidFill>
          </p:grpSpPr>
          <p:sp>
            <p:nvSpPr>
              <p:cNvPr id="14387" name="Rectangle 2"/>
              <p:cNvSpPr>
                <a:spLocks noChangeArrowheads="1"/>
              </p:cNvSpPr>
              <p:nvPr/>
            </p:nvSpPr>
            <p:spPr bwMode="auto">
              <a:xfrm>
                <a:off x="4679868" y="3468365"/>
                <a:ext cx="576000" cy="323850"/>
              </a:xfrm>
              <a:prstGeom prst="rect">
                <a:avLst/>
              </a:prstGeom>
              <a:grpFill/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anchor="ctr"/>
              <a:lstStyle/>
              <a:p>
                <a:pPr algn="ctr" eaLnBrk="0" hangingPunct="0">
                  <a:defRPr/>
                </a:pPr>
                <a:r>
                  <a:rPr lang="en-US" altLang="th-TH" sz="1600" b="1" dirty="0">
                    <a:latin typeface="TH SarabunPSK" pitchFamily="34" charset="-34"/>
                    <a:cs typeface="TH SarabunPSK" pitchFamily="34" charset="-34"/>
                  </a:rPr>
                  <a:t>6</a:t>
                </a:r>
                <a:endParaRPr lang="th-TH" altLang="th-TH" sz="1400" b="1" dirty="0">
                  <a:latin typeface="TH SarabunPSK" pitchFamily="34" charset="-34"/>
                  <a:cs typeface="TH SarabunPSK" pitchFamily="34" charset="-34"/>
                </a:endParaRPr>
              </a:p>
            </p:txBody>
          </p:sp>
          <p:sp>
            <p:nvSpPr>
              <p:cNvPr id="14388" name="Rectangle 2"/>
              <p:cNvSpPr>
                <a:spLocks noChangeArrowheads="1"/>
              </p:cNvSpPr>
              <p:nvPr/>
            </p:nvSpPr>
            <p:spPr bwMode="auto">
              <a:xfrm>
                <a:off x="3203848" y="3789040"/>
                <a:ext cx="2052000" cy="325438"/>
              </a:xfrm>
              <a:prstGeom prst="rect">
                <a:avLst/>
              </a:prstGeom>
              <a:grpFill/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anchor="ctr"/>
              <a:lstStyle/>
              <a:p>
                <a:pPr algn="ctr" eaLnBrk="0" hangingPunct="0">
                  <a:defRPr/>
                </a:pPr>
                <a:r>
                  <a:rPr lang="th-TH" altLang="th-TH" sz="1400" spc="-40" dirty="0">
                    <a:latin typeface="TH SarabunPSK" pitchFamily="34" charset="-34"/>
                    <a:cs typeface="TH SarabunPSK" pitchFamily="34" charset="-34"/>
                  </a:rPr>
                  <a:t>นักวิชาการพัฒนาชุมชน (ผอ.กง.) </a:t>
                </a:r>
                <a:r>
                  <a:rPr lang="th-TH" altLang="th-TH" sz="1400" spc="-40" dirty="0" err="1">
                    <a:latin typeface="TH SarabunPSK" pitchFamily="34" charset="-34"/>
                    <a:cs typeface="TH SarabunPSK" pitchFamily="34" charset="-34"/>
                  </a:rPr>
                  <a:t>ชพ.</a:t>
                </a:r>
                <a:r>
                  <a:rPr lang="en-US" altLang="th-TH" sz="1400" spc="-40" dirty="0">
                    <a:latin typeface="TH SarabunPSK" pitchFamily="34" charset="-34"/>
                    <a:cs typeface="TH SarabunPSK" pitchFamily="34" charset="-34"/>
                  </a:rPr>
                  <a:t> </a:t>
                </a:r>
                <a:r>
                  <a:rPr lang="en-US" altLang="th-TH" sz="1000" spc="-40" dirty="0">
                    <a:solidFill>
                      <a:srgbClr val="FF0000"/>
                    </a:solidFill>
                    <a:latin typeface="TH SarabunPSK" pitchFamily="34" charset="-34"/>
                    <a:cs typeface="TH SarabunPSK" pitchFamily="34" charset="-34"/>
                  </a:rPr>
                  <a:t>(7043)</a:t>
                </a:r>
                <a:endParaRPr lang="th-TH" altLang="th-TH" sz="1000" spc="-40" dirty="0">
                  <a:solidFill>
                    <a:srgbClr val="FF0000"/>
                  </a:solidFill>
                  <a:latin typeface="TH SarabunPSK" pitchFamily="34" charset="-34"/>
                  <a:cs typeface="TH SarabunPSK" pitchFamily="34" charset="-34"/>
                </a:endParaRPr>
              </a:p>
            </p:txBody>
          </p:sp>
        </p:grpSp>
        <p:sp>
          <p:nvSpPr>
            <p:cNvPr id="110623" name="Rectangle 2"/>
            <p:cNvSpPr>
              <a:spLocks noChangeArrowheads="1"/>
            </p:cNvSpPr>
            <p:nvPr/>
          </p:nvSpPr>
          <p:spPr bwMode="auto">
            <a:xfrm>
              <a:off x="107950" y="1775470"/>
              <a:ext cx="1475302" cy="323849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th-TH" altLang="th-TH" sz="12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endParaRPr lang="th-TH" altLang="th-TH" sz="8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2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กลุ่มงานประสานและสนับสนุนการบริหารงานพัฒนาชุมชน</a:t>
              </a:r>
            </a:p>
            <a:p>
              <a:pPr algn="ctr"/>
              <a:endParaRPr lang="th-TH" altLang="th-TH" sz="12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618" name="Rectangle 73"/>
          <p:cNvSpPr>
            <a:spLocks noChangeArrowheads="1"/>
          </p:cNvSpPr>
          <p:nvPr/>
        </p:nvSpPr>
        <p:spPr bwMode="auto">
          <a:xfrm>
            <a:off x="488950" y="106363"/>
            <a:ext cx="815498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/>
            <a:r>
              <a:rPr lang="th-TH" altLang="th-TH" sz="1600" b="1">
                <a:latin typeface="TH SarabunPSK" panose="020B0500040200020003" pitchFamily="34" charset="-34"/>
                <a:cs typeface="TH SarabunPSK" panose="020B0500040200020003" pitchFamily="34" charset="-34"/>
              </a:rPr>
              <a:t>แผนภูมิแสดงการแบ่งงานภายในและอัตรากำลังของกรมการพัฒนาชุมชน</a:t>
            </a:r>
            <a:r>
              <a:rPr lang="en-US" altLang="th-TH" sz="1600" b="1">
                <a:latin typeface="TH SarabunPSK" panose="020B0500040200020003" pitchFamily="34" charset="-34"/>
                <a:cs typeface="TH SarabunPSK" panose="020B0500040200020003" pitchFamily="34" charset="-34"/>
              </a:rPr>
              <a:t> </a:t>
            </a:r>
            <a:endParaRPr lang="th-TH" altLang="th-TH" sz="1600" b="1"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sp>
        <p:nvSpPr>
          <p:cNvPr id="111619" name="Text Box 9"/>
          <p:cNvSpPr txBox="1">
            <a:spLocks noChangeArrowheads="1"/>
          </p:cNvSpPr>
          <p:nvPr/>
        </p:nvSpPr>
        <p:spPr bwMode="auto">
          <a:xfrm>
            <a:off x="6980238" y="6269038"/>
            <a:ext cx="2160587" cy="588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ลูกจ้างประจำ 1 อัตรา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rPr>
              <a:t>(141)</a:t>
            </a:r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 </a:t>
            </a:r>
            <a:endParaRPr lang="th-TH" altLang="th-TH" sz="1400">
              <a:solidFill>
                <a:srgbClr val="FF0000"/>
              </a:solidFill>
              <a:latin typeface="TH SarabunPSK" panose="020B0500040200020003" pitchFamily="34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กรอบพนักงานราชการ - อัตรา </a:t>
            </a:r>
            <a:endParaRPr lang="th-TH" altLang="th-TH" sz="1000">
              <a:solidFill>
                <a:srgbClr val="FF0000"/>
              </a:solidFill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grpSp>
        <p:nvGrpSpPr>
          <p:cNvPr id="111620" name="Group 81"/>
          <p:cNvGrpSpPr>
            <a:grpSpLocks/>
          </p:cNvGrpSpPr>
          <p:nvPr/>
        </p:nvGrpSpPr>
        <p:grpSpPr bwMode="auto">
          <a:xfrm>
            <a:off x="2843213" y="765175"/>
            <a:ext cx="3421062" cy="646113"/>
            <a:chOff x="2448080" y="857250"/>
            <a:chExt cx="3420000" cy="646113"/>
          </a:xfrm>
        </p:grpSpPr>
        <p:sp>
          <p:nvSpPr>
            <p:cNvPr id="111677" name="Rectangle 2"/>
            <p:cNvSpPr>
              <a:spLocks noChangeArrowheads="1"/>
            </p:cNvSpPr>
            <p:nvPr/>
          </p:nvSpPr>
          <p:spPr bwMode="auto">
            <a:xfrm>
              <a:off x="2448080" y="857250"/>
              <a:ext cx="2844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สำนักงานพัฒนาชุมชนจังหวัดมหาสารคาม</a:t>
              </a:r>
            </a:p>
          </p:txBody>
        </p:sp>
        <p:sp>
          <p:nvSpPr>
            <p:cNvPr id="111678" name="Rectangle 2"/>
            <p:cNvSpPr>
              <a:spLocks noChangeArrowheads="1"/>
            </p:cNvSpPr>
            <p:nvPr/>
          </p:nvSpPr>
          <p:spPr bwMode="auto">
            <a:xfrm>
              <a:off x="5290308" y="857250"/>
              <a:ext cx="575739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 eaLnBrk="1" hangingPunct="1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99</a:t>
              </a:r>
              <a:endParaRPr lang="th-TH" altLang="th-TH" sz="16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11679" name="Rectangle 2"/>
            <p:cNvSpPr>
              <a:spLocks noChangeArrowheads="1"/>
            </p:cNvSpPr>
            <p:nvPr/>
          </p:nvSpPr>
          <p:spPr bwMode="auto">
            <a:xfrm>
              <a:off x="2448080" y="1177925"/>
              <a:ext cx="3420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ผู้อำนวยการ (พัฒนาการจังหวัด) สูง</a:t>
              </a:r>
              <a:r>
                <a:rPr lang="en-US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(3873)</a:t>
              </a:r>
              <a:r>
                <a:rPr lang="en-US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endParaRPr lang="th-TH" altLang="th-TH" sz="1600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11621" name="Text Box 91"/>
          <p:cNvSpPr txBox="1">
            <a:spLocks noChangeArrowheads="1"/>
          </p:cNvSpPr>
          <p:nvPr/>
        </p:nvSpPr>
        <p:spPr bwMode="auto">
          <a:xfrm>
            <a:off x="3924300" y="404813"/>
            <a:ext cx="1368425" cy="277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Update </a:t>
            </a:r>
            <a:r>
              <a:rPr lang="th-TH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26 เมษายน 2564 </a:t>
            </a:r>
            <a:r>
              <a:rPr lang="en-US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         </a:t>
            </a:r>
            <a:endParaRPr lang="th-TH" altLang="th-TH" sz="1200"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sp>
        <p:nvSpPr>
          <p:cNvPr id="111622" name="Text Box 17"/>
          <p:cNvSpPr txBox="1">
            <a:spLocks noChangeArrowheads="1"/>
          </p:cNvSpPr>
          <p:nvPr/>
        </p:nvSpPr>
        <p:spPr bwMode="auto">
          <a:xfrm>
            <a:off x="107950" y="2409825"/>
            <a:ext cx="3240088" cy="628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 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- 1 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(7873)</a:t>
            </a:r>
          </a:p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นักจัดการงานทั่วไป (ปก./ชก.)   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     </a:t>
            </a: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- 1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3897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)</a:t>
            </a:r>
          </a:p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เจ้าพนักงานธุรการ (ปง./ชง.) 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     </a:t>
            </a: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3 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(725/3875/3878)</a:t>
            </a:r>
          </a:p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เจ้าพนักงานการเงินและบัญชี (ปง./ชง.)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- 2 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(3876/3877)</a:t>
            </a:r>
            <a:endParaRPr lang="th-TH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th-TH" altLang="th-TH" sz="1200">
                <a:solidFill>
                  <a:srgbClr val="00B05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พนักงานขับรถยนต์ (ลจป.)         </a:t>
            </a:r>
            <a:r>
              <a:rPr lang="en-US" altLang="th-TH" sz="1200">
                <a:solidFill>
                  <a:srgbClr val="00B05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   </a:t>
            </a:r>
            <a:r>
              <a:rPr lang="th-TH" altLang="th-TH" sz="1200">
                <a:solidFill>
                  <a:srgbClr val="00B05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- </a:t>
            </a:r>
            <a:r>
              <a:rPr lang="en-US" altLang="th-TH" sz="1200">
                <a:solidFill>
                  <a:srgbClr val="00B05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1</a:t>
            </a:r>
            <a:r>
              <a:rPr lang="th-TH" altLang="th-TH" sz="1200">
                <a:solidFill>
                  <a:srgbClr val="00B05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141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) (ไม่รวมในกรอบ ขรก.)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sp>
        <p:nvSpPr>
          <p:cNvPr id="111623" name="Text Box 17"/>
          <p:cNvSpPr txBox="1">
            <a:spLocks noChangeArrowheads="1"/>
          </p:cNvSpPr>
          <p:nvPr/>
        </p:nvSpPr>
        <p:spPr bwMode="auto">
          <a:xfrm>
            <a:off x="2411413" y="2408238"/>
            <a:ext cx="2087562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2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(3880/3881)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3" name="Group 18"/>
          <p:cNvGrpSpPr>
            <a:grpSpLocks/>
          </p:cNvGrpSpPr>
          <p:nvPr/>
        </p:nvGrpSpPr>
        <p:grpSpPr bwMode="auto">
          <a:xfrm>
            <a:off x="2411413" y="1772816"/>
            <a:ext cx="2052637" cy="646113"/>
            <a:chOff x="3203848" y="3468365"/>
            <a:chExt cx="2052020" cy="646113"/>
          </a:xfrm>
          <a:solidFill>
            <a:schemeClr val="bg1"/>
          </a:solidFill>
        </p:grpSpPr>
        <p:sp>
          <p:nvSpPr>
            <p:cNvPr id="12367" name="Rectangle 2"/>
            <p:cNvSpPr>
              <a:spLocks noChangeArrowheads="1"/>
            </p:cNvSpPr>
            <p:nvPr/>
          </p:nvSpPr>
          <p:spPr bwMode="auto">
            <a:xfrm>
              <a:off x="3203848" y="3468365"/>
              <a:ext cx="1476000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lnSpc>
                  <a:spcPct val="70000"/>
                </a:lnSpc>
                <a:defRPr/>
              </a:pPr>
              <a:endParaRPr lang="en-US" altLang="th-TH" sz="700" b="1" dirty="0">
                <a:latin typeface="TH SarabunPSK" pitchFamily="34" charset="-34"/>
                <a:cs typeface="TH SarabunPSK" pitchFamily="34" charset="-34"/>
              </a:endParaRPr>
            </a:p>
            <a:p>
              <a:pPr algn="ctr" eaLnBrk="0" hangingPunct="0">
                <a:lnSpc>
                  <a:spcPct val="70000"/>
                </a:lnSpc>
                <a:defRPr/>
              </a:pPr>
              <a:r>
                <a:rPr lang="th-TH" altLang="th-TH" sz="1400" b="1" dirty="0">
                  <a:latin typeface="TH SarabunPSK" pitchFamily="34" charset="-34"/>
                  <a:cs typeface="TH SarabunPSK" pitchFamily="34" charset="-34"/>
                </a:rPr>
                <a:t> กลุ่มงานยุทธศาสตร์</a:t>
              </a:r>
            </a:p>
            <a:p>
              <a:pPr algn="ctr" eaLnBrk="0" hangingPunct="0">
                <a:lnSpc>
                  <a:spcPct val="70000"/>
                </a:lnSpc>
                <a:defRPr/>
              </a:pPr>
              <a:r>
                <a:rPr lang="th-TH" altLang="th-TH" sz="1400" b="1" dirty="0">
                  <a:latin typeface="TH SarabunPSK" pitchFamily="34" charset="-34"/>
                  <a:cs typeface="TH SarabunPSK" pitchFamily="34" charset="-34"/>
                </a:rPr>
                <a:t>การพัฒนาชุมชน</a:t>
              </a:r>
            </a:p>
          </p:txBody>
        </p:sp>
        <p:sp>
          <p:nvSpPr>
            <p:cNvPr id="12368" name="Rectangle 2"/>
            <p:cNvSpPr>
              <a:spLocks noChangeArrowheads="1"/>
            </p:cNvSpPr>
            <p:nvPr/>
          </p:nvSpPr>
          <p:spPr bwMode="auto">
            <a:xfrm>
              <a:off x="4679868" y="3468365"/>
              <a:ext cx="576000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en-US" altLang="th-TH" sz="1600" b="1" dirty="0">
                  <a:latin typeface="TH SarabunPSK" pitchFamily="34" charset="-34"/>
                  <a:cs typeface="TH SarabunPSK" pitchFamily="34" charset="-34"/>
                </a:rPr>
                <a:t>3</a:t>
              </a:r>
              <a:endParaRPr lang="th-TH" altLang="th-TH" sz="1400" b="1" dirty="0">
                <a:latin typeface="TH SarabunPSK" pitchFamily="34" charset="-34"/>
                <a:cs typeface="TH SarabunPSK" pitchFamily="34" charset="-34"/>
              </a:endParaRPr>
            </a:p>
          </p:txBody>
        </p:sp>
        <p:sp>
          <p:nvSpPr>
            <p:cNvPr id="12372" name="Rectangle 2"/>
            <p:cNvSpPr>
              <a:spLocks noChangeArrowheads="1"/>
            </p:cNvSpPr>
            <p:nvPr/>
          </p:nvSpPr>
          <p:spPr bwMode="auto">
            <a:xfrm>
              <a:off x="3203848" y="3789040"/>
              <a:ext cx="2052020" cy="325438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th-TH" altLang="th-TH" sz="1500" spc="-70" dirty="0">
                  <a:latin typeface="TH SarabunPSK" pitchFamily="34" charset="-34"/>
                  <a:cs typeface="TH SarabunPSK" pitchFamily="34" charset="-34"/>
                </a:rPr>
                <a:t>นักวิชาการพัฒนาชุมชน (ผอ.กง.) ชพ</a:t>
              </a:r>
              <a:r>
                <a:rPr lang="en-US" altLang="th-TH" sz="1500" spc="-70" dirty="0">
                  <a:latin typeface="TH SarabunPSK" pitchFamily="34" charset="-34"/>
                  <a:cs typeface="TH SarabunPSK" pitchFamily="34" charset="-34"/>
                </a:rPr>
                <a:t>. </a:t>
              </a:r>
              <a:r>
                <a:rPr lang="en-US" altLang="th-TH" sz="1000" spc="-70" dirty="0">
                  <a:solidFill>
                    <a:srgbClr val="FF0000"/>
                  </a:solidFill>
                  <a:latin typeface="TH SarabunPSK" pitchFamily="34" charset="-34"/>
                  <a:cs typeface="TH SarabunPSK" pitchFamily="34" charset="-34"/>
                </a:rPr>
                <a:t>(3879)</a:t>
              </a:r>
              <a:endParaRPr lang="th-TH" altLang="th-TH" sz="1000" spc="-70" dirty="0">
                <a:solidFill>
                  <a:srgbClr val="FF0000"/>
                </a:solidFill>
                <a:latin typeface="TH SarabunPSK" pitchFamily="34" charset="-34"/>
                <a:cs typeface="TH SarabunPSK" pitchFamily="34" charset="-34"/>
              </a:endParaRPr>
            </a:p>
          </p:txBody>
        </p:sp>
      </p:grpSp>
      <p:sp>
        <p:nvSpPr>
          <p:cNvPr id="111625" name="Text Box 17"/>
          <p:cNvSpPr txBox="1">
            <a:spLocks noChangeArrowheads="1"/>
          </p:cNvSpPr>
          <p:nvPr/>
        </p:nvSpPr>
        <p:spPr bwMode="auto">
          <a:xfrm>
            <a:off x="4665663" y="2420938"/>
            <a:ext cx="2087562" cy="628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5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(3884/3885/3886/3887/3888)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4" name="Group 18"/>
          <p:cNvGrpSpPr>
            <a:grpSpLocks/>
          </p:cNvGrpSpPr>
          <p:nvPr/>
        </p:nvGrpSpPr>
        <p:grpSpPr bwMode="auto">
          <a:xfrm>
            <a:off x="4665274" y="1773328"/>
            <a:ext cx="2051050" cy="646110"/>
            <a:chOff x="3203848" y="3468365"/>
            <a:chExt cx="2052020" cy="646111"/>
          </a:xfrm>
          <a:solidFill>
            <a:schemeClr val="bg1"/>
          </a:solidFill>
        </p:grpSpPr>
        <p:sp>
          <p:nvSpPr>
            <p:cNvPr id="12364" name="Rectangle 2"/>
            <p:cNvSpPr>
              <a:spLocks noChangeArrowheads="1"/>
            </p:cNvSpPr>
            <p:nvPr/>
          </p:nvSpPr>
          <p:spPr bwMode="auto">
            <a:xfrm>
              <a:off x="3203848" y="3468365"/>
              <a:ext cx="1476000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lnSpc>
                  <a:spcPct val="70000"/>
                </a:lnSpc>
                <a:defRPr/>
              </a:pPr>
              <a:endParaRPr lang="th-TH" altLang="th-TH" sz="700" b="1" dirty="0">
                <a:latin typeface="TH SarabunPSK" pitchFamily="34" charset="-34"/>
                <a:cs typeface="TH SarabunPSK" pitchFamily="34" charset="-34"/>
              </a:endParaRPr>
            </a:p>
            <a:p>
              <a:pPr algn="ctr" eaLnBrk="0" hangingPunct="0">
                <a:lnSpc>
                  <a:spcPct val="70000"/>
                </a:lnSpc>
                <a:defRPr/>
              </a:pPr>
              <a:r>
                <a:rPr lang="th-TH" altLang="th-TH" sz="1400" b="1" dirty="0">
                  <a:latin typeface="TH SarabunPSK" pitchFamily="34" charset="-34"/>
                  <a:cs typeface="TH SarabunPSK" pitchFamily="34" charset="-34"/>
                </a:rPr>
                <a:t>กลุ่มงานส่งเสริม                      การพัฒนาชุมชน</a:t>
              </a:r>
            </a:p>
          </p:txBody>
        </p:sp>
        <p:sp>
          <p:nvSpPr>
            <p:cNvPr id="12365" name="Rectangle 2"/>
            <p:cNvSpPr>
              <a:spLocks noChangeArrowheads="1"/>
            </p:cNvSpPr>
            <p:nvPr/>
          </p:nvSpPr>
          <p:spPr bwMode="auto">
            <a:xfrm>
              <a:off x="4679868" y="3468365"/>
              <a:ext cx="576000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en-US" altLang="th-TH" sz="1600" b="1" dirty="0">
                  <a:latin typeface="TH SarabunPSK" pitchFamily="34" charset="-34"/>
                  <a:cs typeface="TH SarabunPSK" pitchFamily="34" charset="-34"/>
                </a:rPr>
                <a:t>6</a:t>
              </a:r>
              <a:endParaRPr lang="th-TH" altLang="th-TH" sz="1400" b="1" dirty="0">
                <a:latin typeface="TH SarabunPSK" pitchFamily="34" charset="-34"/>
                <a:cs typeface="TH SarabunPSK" pitchFamily="34" charset="-34"/>
              </a:endParaRPr>
            </a:p>
          </p:txBody>
        </p:sp>
        <p:sp>
          <p:nvSpPr>
            <p:cNvPr id="12369" name="Rectangle 2"/>
            <p:cNvSpPr>
              <a:spLocks noChangeArrowheads="1"/>
            </p:cNvSpPr>
            <p:nvPr/>
          </p:nvSpPr>
          <p:spPr bwMode="auto">
            <a:xfrm>
              <a:off x="3203848" y="3789039"/>
              <a:ext cx="2052020" cy="325437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th-TH" altLang="th-TH" sz="1500" spc="-80" dirty="0">
                  <a:latin typeface="TH SarabunPSK" pitchFamily="34" charset="-34"/>
                  <a:cs typeface="TH SarabunPSK" pitchFamily="34" charset="-34"/>
                </a:rPr>
                <a:t>นักวิชาการพัฒนาชุมชน (ผอ.กง.) ชพ</a:t>
              </a:r>
              <a:r>
                <a:rPr lang="en-US" altLang="th-TH" sz="1500" spc="-80" dirty="0">
                  <a:latin typeface="TH SarabunPSK" pitchFamily="34" charset="-34"/>
                  <a:cs typeface="TH SarabunPSK" pitchFamily="34" charset="-34"/>
                </a:rPr>
                <a:t>. </a:t>
              </a:r>
              <a:r>
                <a:rPr lang="en-US" altLang="th-TH" sz="1000" spc="-80" dirty="0">
                  <a:solidFill>
                    <a:srgbClr val="FF0000"/>
                  </a:solidFill>
                  <a:latin typeface="TH SarabunPSK" pitchFamily="34" charset="-34"/>
                  <a:cs typeface="TH SarabunPSK" pitchFamily="34" charset="-34"/>
                </a:rPr>
                <a:t>(3883)</a:t>
              </a:r>
              <a:endParaRPr lang="th-TH" altLang="th-TH" sz="1000" spc="-80" dirty="0">
                <a:solidFill>
                  <a:srgbClr val="FF0000"/>
                </a:solidFill>
                <a:latin typeface="TH SarabunPSK" pitchFamily="34" charset="-34"/>
                <a:cs typeface="TH SarabunPSK" pitchFamily="34" charset="-34"/>
              </a:endParaRPr>
            </a:p>
          </p:txBody>
        </p:sp>
      </p:grpSp>
      <p:sp>
        <p:nvSpPr>
          <p:cNvPr id="111627" name="Text Box 17"/>
          <p:cNvSpPr txBox="1">
            <a:spLocks noChangeArrowheads="1"/>
          </p:cNvSpPr>
          <p:nvPr/>
        </p:nvSpPr>
        <p:spPr bwMode="auto">
          <a:xfrm>
            <a:off x="6969125" y="2425700"/>
            <a:ext cx="2087563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(3882/3898/3909/3910)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5" name="Group 18"/>
          <p:cNvGrpSpPr>
            <a:grpSpLocks/>
          </p:cNvGrpSpPr>
          <p:nvPr/>
        </p:nvGrpSpPr>
        <p:grpSpPr bwMode="auto">
          <a:xfrm>
            <a:off x="6968737" y="1778090"/>
            <a:ext cx="2052637" cy="646113"/>
            <a:chOff x="3203848" y="3468365"/>
            <a:chExt cx="2052020" cy="646113"/>
          </a:xfrm>
          <a:solidFill>
            <a:schemeClr val="bg1"/>
          </a:solidFill>
        </p:grpSpPr>
        <p:sp>
          <p:nvSpPr>
            <p:cNvPr id="12361" name="Rectangle 2"/>
            <p:cNvSpPr>
              <a:spLocks noChangeArrowheads="1"/>
            </p:cNvSpPr>
            <p:nvPr/>
          </p:nvSpPr>
          <p:spPr bwMode="auto">
            <a:xfrm>
              <a:off x="3203848" y="3468365"/>
              <a:ext cx="1476000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lnSpc>
                  <a:spcPct val="70000"/>
                </a:lnSpc>
                <a:defRPr/>
              </a:pPr>
              <a:endParaRPr lang="th-TH" altLang="th-TH" sz="700" b="1" dirty="0">
                <a:latin typeface="TH SarabunPSK" pitchFamily="34" charset="-34"/>
                <a:cs typeface="TH SarabunPSK" pitchFamily="34" charset="-34"/>
              </a:endParaRPr>
            </a:p>
            <a:p>
              <a:pPr algn="ctr" eaLnBrk="0" hangingPunct="0">
                <a:lnSpc>
                  <a:spcPct val="70000"/>
                </a:lnSpc>
                <a:defRPr/>
              </a:pPr>
              <a:r>
                <a:rPr lang="th-TH" altLang="th-TH" sz="1400" b="1" dirty="0">
                  <a:latin typeface="TH SarabunPSK" pitchFamily="34" charset="-34"/>
                  <a:cs typeface="TH SarabunPSK" pitchFamily="34" charset="-34"/>
                </a:rPr>
                <a:t>กลุ่มงานสารสนเทศ</a:t>
              </a:r>
            </a:p>
            <a:p>
              <a:pPr algn="ctr" eaLnBrk="0" hangingPunct="0">
                <a:lnSpc>
                  <a:spcPct val="70000"/>
                </a:lnSpc>
                <a:defRPr/>
              </a:pPr>
              <a:r>
                <a:rPr lang="th-TH" altLang="th-TH" sz="1400" b="1" dirty="0">
                  <a:latin typeface="TH SarabunPSK" pitchFamily="34" charset="-34"/>
                  <a:cs typeface="TH SarabunPSK" pitchFamily="34" charset="-34"/>
                </a:rPr>
                <a:t>การพัฒนาชุมชน</a:t>
              </a:r>
            </a:p>
          </p:txBody>
        </p:sp>
        <p:sp>
          <p:nvSpPr>
            <p:cNvPr id="12362" name="Rectangle 2"/>
            <p:cNvSpPr>
              <a:spLocks noChangeArrowheads="1"/>
            </p:cNvSpPr>
            <p:nvPr/>
          </p:nvSpPr>
          <p:spPr bwMode="auto">
            <a:xfrm>
              <a:off x="4679868" y="3468365"/>
              <a:ext cx="576000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en-US" altLang="th-TH" sz="1600" b="1" dirty="0">
                  <a:latin typeface="TH SarabunPSK" pitchFamily="34" charset="-34"/>
                  <a:cs typeface="TH SarabunPSK" pitchFamily="34" charset="-34"/>
                </a:rPr>
                <a:t>5</a:t>
              </a:r>
              <a:endParaRPr lang="th-TH" altLang="th-TH" sz="1400" b="1" dirty="0">
                <a:latin typeface="TH SarabunPSK" pitchFamily="34" charset="-34"/>
                <a:cs typeface="TH SarabunPSK" pitchFamily="34" charset="-34"/>
              </a:endParaRPr>
            </a:p>
          </p:txBody>
        </p:sp>
        <p:sp>
          <p:nvSpPr>
            <p:cNvPr id="11342" name="Rectangle 2"/>
            <p:cNvSpPr>
              <a:spLocks noChangeArrowheads="1"/>
            </p:cNvSpPr>
            <p:nvPr/>
          </p:nvSpPr>
          <p:spPr bwMode="auto">
            <a:xfrm>
              <a:off x="3203848" y="3789040"/>
              <a:ext cx="2052020" cy="325438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th-TH" altLang="th-TH" sz="1500" spc="-60" dirty="0">
                  <a:latin typeface="TH SarabunPSK" pitchFamily="34" charset="-34"/>
                  <a:cs typeface="TH SarabunPSK" pitchFamily="34" charset="-34"/>
                </a:rPr>
                <a:t>นักวิชาการพัฒนาชุมชน (ผอ.กง.) ชพ</a:t>
              </a:r>
              <a:r>
                <a:rPr lang="en-US" altLang="th-TH" sz="1500" spc="-60" dirty="0">
                  <a:latin typeface="TH SarabunPSK" pitchFamily="34" charset="-34"/>
                  <a:cs typeface="TH SarabunPSK" pitchFamily="34" charset="-34"/>
                </a:rPr>
                <a:t>. </a:t>
              </a:r>
              <a:r>
                <a:rPr lang="en-US" altLang="th-TH" sz="1050" spc="-60" dirty="0">
                  <a:solidFill>
                    <a:srgbClr val="FF0000"/>
                  </a:solidFill>
                  <a:latin typeface="TH SarabunPSK" pitchFamily="34" charset="-34"/>
                  <a:cs typeface="TH SarabunPSK" pitchFamily="34" charset="-34"/>
                </a:rPr>
                <a:t>(744)</a:t>
              </a:r>
              <a:endParaRPr lang="th-TH" altLang="th-TH" sz="1050" spc="-60" dirty="0">
                <a:solidFill>
                  <a:srgbClr val="FF0000"/>
                </a:solidFill>
                <a:latin typeface="TH SarabunPSK" pitchFamily="34" charset="-34"/>
                <a:cs typeface="TH SarabunPSK" pitchFamily="34" charset="-34"/>
              </a:endParaRPr>
            </a:p>
          </p:txBody>
        </p:sp>
      </p:grpSp>
      <p:cxnSp>
        <p:nvCxnSpPr>
          <p:cNvPr id="78" name="Straight Connector 77"/>
          <p:cNvCxnSpPr/>
          <p:nvPr/>
        </p:nvCxnSpPr>
        <p:spPr>
          <a:xfrm>
            <a:off x="4572000" y="1419225"/>
            <a:ext cx="0" cy="223202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/>
          <p:cNvCxnSpPr/>
          <p:nvPr/>
        </p:nvCxnSpPr>
        <p:spPr>
          <a:xfrm>
            <a:off x="1116013" y="1628775"/>
            <a:ext cx="683895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1631" name="Rectangle 78"/>
          <p:cNvSpPr>
            <a:spLocks noChangeArrowheads="1"/>
          </p:cNvSpPr>
          <p:nvPr/>
        </p:nvSpPr>
        <p:spPr bwMode="auto">
          <a:xfrm>
            <a:off x="0" y="6611938"/>
            <a:ext cx="1619250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000" u="sng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หมายเหตุ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ภายในวงเล็บแสดงเลขที่ตำแหน่ง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111632" name="Group 49"/>
          <p:cNvGrpSpPr>
            <a:grpSpLocks/>
          </p:cNvGrpSpPr>
          <p:nvPr/>
        </p:nvGrpSpPr>
        <p:grpSpPr bwMode="auto">
          <a:xfrm>
            <a:off x="107950" y="3594100"/>
            <a:ext cx="2843213" cy="646113"/>
            <a:chOff x="107503" y="3717032"/>
            <a:chExt cx="2844257" cy="646113"/>
          </a:xfrm>
        </p:grpSpPr>
        <p:sp>
          <p:nvSpPr>
            <p:cNvPr id="111674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เมืองมหาสารคาม</a:t>
              </a:r>
            </a:p>
          </p:txBody>
        </p:sp>
        <p:sp>
          <p:nvSpPr>
            <p:cNvPr id="111675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7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11676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(3889)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11633" name="Text Box 17"/>
          <p:cNvSpPr txBox="1">
            <a:spLocks noChangeArrowheads="1"/>
          </p:cNvSpPr>
          <p:nvPr/>
        </p:nvSpPr>
        <p:spPr bwMode="auto">
          <a:xfrm>
            <a:off x="107950" y="4241800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5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(3891/3892/3893/3894/3896)</a:t>
            </a:r>
          </a:p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เจ้าพนักงานพัฒนาชุมชน (ปง./ชง.)    - 1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3890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)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111634" name="Group 50"/>
          <p:cNvGrpSpPr>
            <a:grpSpLocks/>
          </p:cNvGrpSpPr>
          <p:nvPr/>
        </p:nvGrpSpPr>
        <p:grpSpPr bwMode="auto">
          <a:xfrm>
            <a:off x="3132138" y="3594100"/>
            <a:ext cx="2843212" cy="646113"/>
            <a:chOff x="107503" y="3717032"/>
            <a:chExt cx="2844257" cy="646113"/>
          </a:xfrm>
        </p:grpSpPr>
        <p:sp>
          <p:nvSpPr>
            <p:cNvPr id="111671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โกสุมพิสัย</a:t>
              </a:r>
            </a:p>
          </p:txBody>
        </p:sp>
        <p:sp>
          <p:nvSpPr>
            <p:cNvPr id="111672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8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11673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(3899)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11635" name="Text Box 17"/>
          <p:cNvSpPr txBox="1">
            <a:spLocks noChangeArrowheads="1"/>
          </p:cNvSpPr>
          <p:nvPr/>
        </p:nvSpPr>
        <p:spPr bwMode="auto">
          <a:xfrm>
            <a:off x="3132138" y="4241800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7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(3901/3902/3903/3905/3906/3907/3908)</a:t>
            </a:r>
          </a:p>
        </p:txBody>
      </p:sp>
      <p:grpSp>
        <p:nvGrpSpPr>
          <p:cNvPr id="111636" name="Group 55"/>
          <p:cNvGrpSpPr>
            <a:grpSpLocks/>
          </p:cNvGrpSpPr>
          <p:nvPr/>
        </p:nvGrpSpPr>
        <p:grpSpPr bwMode="auto">
          <a:xfrm>
            <a:off x="6156325" y="3594100"/>
            <a:ext cx="2844800" cy="646113"/>
            <a:chOff x="107503" y="3717032"/>
            <a:chExt cx="2844257" cy="646113"/>
          </a:xfrm>
        </p:grpSpPr>
        <p:sp>
          <p:nvSpPr>
            <p:cNvPr id="111668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กันทรวิชัย</a:t>
              </a:r>
            </a:p>
          </p:txBody>
        </p:sp>
        <p:sp>
          <p:nvSpPr>
            <p:cNvPr id="111669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11670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(3911)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11637" name="Text Box 17"/>
          <p:cNvSpPr txBox="1">
            <a:spLocks noChangeArrowheads="1"/>
          </p:cNvSpPr>
          <p:nvPr/>
        </p:nvSpPr>
        <p:spPr bwMode="auto">
          <a:xfrm>
            <a:off x="6156325" y="4241800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(3913/3914/3915/3918)</a:t>
            </a:r>
          </a:p>
        </p:txBody>
      </p:sp>
      <p:grpSp>
        <p:nvGrpSpPr>
          <p:cNvPr id="111638" name="Group 60"/>
          <p:cNvGrpSpPr>
            <a:grpSpLocks/>
          </p:cNvGrpSpPr>
          <p:nvPr/>
        </p:nvGrpSpPr>
        <p:grpSpPr bwMode="auto">
          <a:xfrm>
            <a:off x="107950" y="4962525"/>
            <a:ext cx="2843213" cy="646113"/>
            <a:chOff x="107503" y="3717032"/>
            <a:chExt cx="2844257" cy="646113"/>
          </a:xfrm>
        </p:grpSpPr>
        <p:sp>
          <p:nvSpPr>
            <p:cNvPr id="111665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บรบือ</a:t>
              </a:r>
            </a:p>
          </p:txBody>
        </p:sp>
        <p:sp>
          <p:nvSpPr>
            <p:cNvPr id="111666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7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11667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(3919)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11639" name="Text Box 17"/>
          <p:cNvSpPr txBox="1">
            <a:spLocks noChangeArrowheads="1"/>
          </p:cNvSpPr>
          <p:nvPr/>
        </p:nvSpPr>
        <p:spPr bwMode="auto">
          <a:xfrm>
            <a:off x="107950" y="5610225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6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(3921/3922/3923/3924/3925/3927)</a:t>
            </a:r>
          </a:p>
        </p:txBody>
      </p:sp>
      <p:grpSp>
        <p:nvGrpSpPr>
          <p:cNvPr id="111640" name="Group 65"/>
          <p:cNvGrpSpPr>
            <a:grpSpLocks/>
          </p:cNvGrpSpPr>
          <p:nvPr/>
        </p:nvGrpSpPr>
        <p:grpSpPr bwMode="auto">
          <a:xfrm>
            <a:off x="3132138" y="4962525"/>
            <a:ext cx="2843212" cy="646113"/>
            <a:chOff x="107503" y="3717032"/>
            <a:chExt cx="2844257" cy="646113"/>
          </a:xfrm>
        </p:grpSpPr>
        <p:sp>
          <p:nvSpPr>
            <p:cNvPr id="111662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นาเชือก</a:t>
              </a:r>
            </a:p>
          </p:txBody>
        </p:sp>
        <p:sp>
          <p:nvSpPr>
            <p:cNvPr id="111663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11664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(3930)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11641" name="Text Box 17"/>
          <p:cNvSpPr txBox="1">
            <a:spLocks noChangeArrowheads="1"/>
          </p:cNvSpPr>
          <p:nvPr/>
        </p:nvSpPr>
        <p:spPr bwMode="auto">
          <a:xfrm>
            <a:off x="3132138" y="5610225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(3932/3933/3934/3935)</a:t>
            </a:r>
          </a:p>
        </p:txBody>
      </p:sp>
      <p:grpSp>
        <p:nvGrpSpPr>
          <p:cNvPr id="111642" name="Group 70"/>
          <p:cNvGrpSpPr>
            <a:grpSpLocks/>
          </p:cNvGrpSpPr>
          <p:nvPr/>
        </p:nvGrpSpPr>
        <p:grpSpPr bwMode="auto">
          <a:xfrm>
            <a:off x="6156325" y="4962525"/>
            <a:ext cx="2844800" cy="646113"/>
            <a:chOff x="107503" y="3717032"/>
            <a:chExt cx="2844257" cy="646113"/>
          </a:xfrm>
        </p:grpSpPr>
        <p:sp>
          <p:nvSpPr>
            <p:cNvPr id="111659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พยัคฆภูมิพิสัย</a:t>
              </a:r>
            </a:p>
          </p:txBody>
        </p:sp>
        <p:sp>
          <p:nvSpPr>
            <p:cNvPr id="111660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7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11661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(3938)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11643" name="Text Box 17"/>
          <p:cNvSpPr txBox="1">
            <a:spLocks noChangeArrowheads="1"/>
          </p:cNvSpPr>
          <p:nvPr/>
        </p:nvSpPr>
        <p:spPr bwMode="auto">
          <a:xfrm>
            <a:off x="6156325" y="5610225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6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(3939/3940/3941/3942/3943/3944)</a:t>
            </a:r>
          </a:p>
        </p:txBody>
      </p:sp>
      <p:cxnSp>
        <p:nvCxnSpPr>
          <p:cNvPr id="76" name="Straight Connector 75"/>
          <p:cNvCxnSpPr/>
          <p:nvPr/>
        </p:nvCxnSpPr>
        <p:spPr>
          <a:xfrm>
            <a:off x="1404938" y="3500438"/>
            <a:ext cx="604837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9" name="Straight Connector 78"/>
          <p:cNvCxnSpPr/>
          <p:nvPr/>
        </p:nvCxnSpPr>
        <p:spPr>
          <a:xfrm>
            <a:off x="1116013" y="1628775"/>
            <a:ext cx="0" cy="14446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" name="Straight Connector 80"/>
          <p:cNvCxnSpPr/>
          <p:nvPr/>
        </p:nvCxnSpPr>
        <p:spPr>
          <a:xfrm>
            <a:off x="3348038" y="1628775"/>
            <a:ext cx="0" cy="14446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" name="Straight Connector 81"/>
          <p:cNvCxnSpPr/>
          <p:nvPr/>
        </p:nvCxnSpPr>
        <p:spPr>
          <a:xfrm>
            <a:off x="5651500" y="1628775"/>
            <a:ext cx="0" cy="14446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3" name="Straight Connector 82"/>
          <p:cNvCxnSpPr/>
          <p:nvPr/>
        </p:nvCxnSpPr>
        <p:spPr>
          <a:xfrm>
            <a:off x="7956550" y="1628775"/>
            <a:ext cx="0" cy="14446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4" name="Straight Connector 83"/>
          <p:cNvCxnSpPr/>
          <p:nvPr/>
        </p:nvCxnSpPr>
        <p:spPr>
          <a:xfrm>
            <a:off x="1403350" y="3500438"/>
            <a:ext cx="0" cy="904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/>
          <p:cNvCxnSpPr/>
          <p:nvPr/>
        </p:nvCxnSpPr>
        <p:spPr>
          <a:xfrm>
            <a:off x="7451725" y="3500438"/>
            <a:ext cx="0" cy="904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" name="Straight Connector 85"/>
          <p:cNvCxnSpPr/>
          <p:nvPr/>
        </p:nvCxnSpPr>
        <p:spPr>
          <a:xfrm>
            <a:off x="3049588" y="3500438"/>
            <a:ext cx="0" cy="136842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7" name="Straight Connector 86"/>
          <p:cNvCxnSpPr/>
          <p:nvPr/>
        </p:nvCxnSpPr>
        <p:spPr>
          <a:xfrm>
            <a:off x="1403350" y="4868863"/>
            <a:ext cx="604837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9" name="Straight Connector 88"/>
          <p:cNvCxnSpPr/>
          <p:nvPr/>
        </p:nvCxnSpPr>
        <p:spPr>
          <a:xfrm>
            <a:off x="1403350" y="4868863"/>
            <a:ext cx="0" cy="904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0" name="Straight Connector 89"/>
          <p:cNvCxnSpPr/>
          <p:nvPr/>
        </p:nvCxnSpPr>
        <p:spPr>
          <a:xfrm>
            <a:off x="4427538" y="4868863"/>
            <a:ext cx="0" cy="904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1" name="Straight Connector 90"/>
          <p:cNvCxnSpPr/>
          <p:nvPr/>
        </p:nvCxnSpPr>
        <p:spPr>
          <a:xfrm>
            <a:off x="7451725" y="4868863"/>
            <a:ext cx="0" cy="904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11656" name="Group 74"/>
          <p:cNvGrpSpPr>
            <a:grpSpLocks/>
          </p:cNvGrpSpPr>
          <p:nvPr/>
        </p:nvGrpSpPr>
        <p:grpSpPr bwMode="auto">
          <a:xfrm>
            <a:off x="107950" y="1774825"/>
            <a:ext cx="2051050" cy="646113"/>
            <a:chOff x="107950" y="1775470"/>
            <a:chExt cx="2051050" cy="646112"/>
          </a:xfrm>
        </p:grpSpPr>
        <p:grpSp>
          <p:nvGrpSpPr>
            <p:cNvPr id="13" name="Group 18"/>
            <p:cNvGrpSpPr>
              <a:grpSpLocks/>
            </p:cNvGrpSpPr>
            <p:nvPr/>
          </p:nvGrpSpPr>
          <p:grpSpPr bwMode="auto">
            <a:xfrm>
              <a:off x="107950" y="1775470"/>
              <a:ext cx="2051050" cy="646112"/>
              <a:chOff x="3203848" y="3468365"/>
              <a:chExt cx="2052020" cy="646113"/>
            </a:xfrm>
            <a:solidFill>
              <a:schemeClr val="bg1"/>
            </a:solidFill>
          </p:grpSpPr>
          <p:sp>
            <p:nvSpPr>
              <p:cNvPr id="14387" name="Rectangle 2"/>
              <p:cNvSpPr>
                <a:spLocks noChangeArrowheads="1"/>
              </p:cNvSpPr>
              <p:nvPr/>
            </p:nvSpPr>
            <p:spPr bwMode="auto">
              <a:xfrm>
                <a:off x="4679868" y="3468365"/>
                <a:ext cx="576000" cy="323850"/>
              </a:xfrm>
              <a:prstGeom prst="rect">
                <a:avLst/>
              </a:prstGeom>
              <a:grpFill/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anchor="ctr"/>
              <a:lstStyle/>
              <a:p>
                <a:pPr algn="ctr" eaLnBrk="0" hangingPunct="0">
                  <a:defRPr/>
                </a:pPr>
                <a:r>
                  <a:rPr lang="en-US" altLang="th-TH" sz="1600" b="1" dirty="0">
                    <a:latin typeface="TH SarabunPSK" pitchFamily="34" charset="-34"/>
                    <a:cs typeface="TH SarabunPSK" pitchFamily="34" charset="-34"/>
                  </a:rPr>
                  <a:t>8</a:t>
                </a:r>
                <a:endParaRPr lang="th-TH" altLang="th-TH" sz="1400" b="1" dirty="0">
                  <a:latin typeface="TH SarabunPSK" pitchFamily="34" charset="-34"/>
                  <a:cs typeface="TH SarabunPSK" pitchFamily="34" charset="-34"/>
                </a:endParaRPr>
              </a:p>
            </p:txBody>
          </p:sp>
          <p:sp>
            <p:nvSpPr>
              <p:cNvPr id="14388" name="Rectangle 2"/>
              <p:cNvSpPr>
                <a:spLocks noChangeArrowheads="1"/>
              </p:cNvSpPr>
              <p:nvPr/>
            </p:nvSpPr>
            <p:spPr bwMode="auto">
              <a:xfrm>
                <a:off x="3203848" y="3789040"/>
                <a:ext cx="2052000" cy="325438"/>
              </a:xfrm>
              <a:prstGeom prst="rect">
                <a:avLst/>
              </a:prstGeom>
              <a:grpFill/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anchor="ctr"/>
              <a:lstStyle/>
              <a:p>
                <a:pPr algn="ctr" eaLnBrk="0" hangingPunct="0">
                  <a:defRPr/>
                </a:pPr>
                <a:r>
                  <a:rPr lang="th-TH" altLang="th-TH" sz="1400" spc="-40" dirty="0">
                    <a:latin typeface="TH SarabunPSK" pitchFamily="34" charset="-34"/>
                    <a:cs typeface="TH SarabunPSK" pitchFamily="34" charset="-34"/>
                  </a:rPr>
                  <a:t>นักวิชาการพัฒนาชุมชน (ผอ.กง.) </a:t>
                </a:r>
                <a:r>
                  <a:rPr lang="th-TH" altLang="th-TH" sz="1400" spc="-40" dirty="0" err="1">
                    <a:latin typeface="TH SarabunPSK" pitchFamily="34" charset="-34"/>
                    <a:cs typeface="TH SarabunPSK" pitchFamily="34" charset="-34"/>
                  </a:rPr>
                  <a:t>ชพ.</a:t>
                </a:r>
                <a:r>
                  <a:rPr lang="en-US" altLang="th-TH" sz="1400" spc="-40" dirty="0">
                    <a:latin typeface="TH SarabunPSK" pitchFamily="34" charset="-34"/>
                    <a:cs typeface="TH SarabunPSK" pitchFamily="34" charset="-34"/>
                  </a:rPr>
                  <a:t> </a:t>
                </a:r>
                <a:r>
                  <a:rPr lang="en-US" altLang="th-TH" sz="1000" spc="-40" dirty="0">
                    <a:solidFill>
                      <a:srgbClr val="FF0000"/>
                    </a:solidFill>
                    <a:latin typeface="TH SarabunPSK" pitchFamily="34" charset="-34"/>
                    <a:cs typeface="TH SarabunPSK" pitchFamily="34" charset="-34"/>
                  </a:rPr>
                  <a:t>(3874)</a:t>
                </a:r>
                <a:endParaRPr lang="th-TH" altLang="th-TH" sz="1000" spc="-40" dirty="0">
                  <a:solidFill>
                    <a:srgbClr val="FF0000"/>
                  </a:solidFill>
                  <a:latin typeface="TH SarabunPSK" pitchFamily="34" charset="-34"/>
                  <a:cs typeface="TH SarabunPSK" pitchFamily="34" charset="-34"/>
                </a:endParaRPr>
              </a:p>
            </p:txBody>
          </p:sp>
        </p:grpSp>
        <p:sp>
          <p:nvSpPr>
            <p:cNvPr id="111658" name="Rectangle 2"/>
            <p:cNvSpPr>
              <a:spLocks noChangeArrowheads="1"/>
            </p:cNvSpPr>
            <p:nvPr/>
          </p:nvSpPr>
          <p:spPr bwMode="auto">
            <a:xfrm>
              <a:off x="107950" y="1775470"/>
              <a:ext cx="1475302" cy="323849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th-TH" altLang="th-TH" sz="12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endParaRPr lang="th-TH" altLang="th-TH" sz="8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2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กลุ่มงานประสานและสนับสนุนการบริหารงานพัฒนาชุมชน</a:t>
              </a:r>
            </a:p>
            <a:p>
              <a:pPr algn="ctr"/>
              <a:endParaRPr lang="th-TH" altLang="th-TH" sz="12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642" name="Rectangle 73"/>
          <p:cNvSpPr>
            <a:spLocks noChangeArrowheads="1"/>
          </p:cNvSpPr>
          <p:nvPr/>
        </p:nvSpPr>
        <p:spPr bwMode="auto">
          <a:xfrm>
            <a:off x="488950" y="106363"/>
            <a:ext cx="815498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/>
            <a:r>
              <a:rPr lang="th-TH" altLang="th-TH" sz="1600" b="1">
                <a:latin typeface="TH SarabunPSK" panose="020B0500040200020003" pitchFamily="34" charset="-34"/>
                <a:cs typeface="TH SarabunPSK" panose="020B0500040200020003" pitchFamily="34" charset="-34"/>
              </a:rPr>
              <a:t>แผนภูมิแสดงการแบ่งงานภายในและอัตรากำลังของกรมการพัฒนาชุมชน</a:t>
            </a:r>
            <a:r>
              <a:rPr lang="en-US" altLang="th-TH" sz="1600" b="1">
                <a:latin typeface="TH SarabunPSK" panose="020B0500040200020003" pitchFamily="34" charset="-34"/>
                <a:cs typeface="TH SarabunPSK" panose="020B0500040200020003" pitchFamily="34" charset="-34"/>
              </a:rPr>
              <a:t> </a:t>
            </a:r>
            <a:endParaRPr lang="th-TH" altLang="th-TH" sz="1600" b="1"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sp>
        <p:nvSpPr>
          <p:cNvPr id="112643" name="Text Box 9"/>
          <p:cNvSpPr txBox="1">
            <a:spLocks noChangeArrowheads="1"/>
          </p:cNvSpPr>
          <p:nvPr/>
        </p:nvSpPr>
        <p:spPr bwMode="auto">
          <a:xfrm>
            <a:off x="6980238" y="6269038"/>
            <a:ext cx="2160587" cy="588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ลูกจ้างประจำ 1 อัตรา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rPr>
              <a:t>(141)</a:t>
            </a:r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 </a:t>
            </a:r>
            <a:endParaRPr lang="th-TH" altLang="th-TH" sz="1400">
              <a:solidFill>
                <a:srgbClr val="FF0000"/>
              </a:solidFill>
              <a:latin typeface="TH SarabunPSK" panose="020B0500040200020003" pitchFamily="34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กรอบพนักงานราชการ - อัตรา </a:t>
            </a:r>
            <a:endParaRPr lang="th-TH" altLang="th-TH" sz="1000">
              <a:solidFill>
                <a:srgbClr val="FF0000"/>
              </a:solidFill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grpSp>
        <p:nvGrpSpPr>
          <p:cNvPr id="112644" name="Group 81"/>
          <p:cNvGrpSpPr>
            <a:grpSpLocks/>
          </p:cNvGrpSpPr>
          <p:nvPr/>
        </p:nvGrpSpPr>
        <p:grpSpPr bwMode="auto">
          <a:xfrm>
            <a:off x="2843213" y="765175"/>
            <a:ext cx="3421062" cy="646113"/>
            <a:chOff x="2448080" y="857250"/>
            <a:chExt cx="3420000" cy="646113"/>
          </a:xfrm>
        </p:grpSpPr>
        <p:sp>
          <p:nvSpPr>
            <p:cNvPr id="112691" name="Rectangle 2"/>
            <p:cNvSpPr>
              <a:spLocks noChangeArrowheads="1"/>
            </p:cNvSpPr>
            <p:nvPr/>
          </p:nvSpPr>
          <p:spPr bwMode="auto">
            <a:xfrm>
              <a:off x="2448080" y="857250"/>
              <a:ext cx="2844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สำนักงานพัฒนาชุมชนจังหวัดมหาสารคาม</a:t>
              </a:r>
            </a:p>
          </p:txBody>
        </p:sp>
        <p:sp>
          <p:nvSpPr>
            <p:cNvPr id="112692" name="Rectangle 2"/>
            <p:cNvSpPr>
              <a:spLocks noChangeArrowheads="1"/>
            </p:cNvSpPr>
            <p:nvPr/>
          </p:nvSpPr>
          <p:spPr bwMode="auto">
            <a:xfrm>
              <a:off x="5290308" y="857250"/>
              <a:ext cx="575739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 eaLnBrk="1" hangingPunct="1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99</a:t>
              </a:r>
              <a:endParaRPr lang="th-TH" altLang="th-TH" sz="16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12693" name="Rectangle 2"/>
            <p:cNvSpPr>
              <a:spLocks noChangeArrowheads="1"/>
            </p:cNvSpPr>
            <p:nvPr/>
          </p:nvSpPr>
          <p:spPr bwMode="auto">
            <a:xfrm>
              <a:off x="2448080" y="1177925"/>
              <a:ext cx="3420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ผู้อำนวยการ (พัฒนาการจังหวัด) สูง</a:t>
              </a:r>
              <a:r>
                <a:rPr lang="en-US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(3873)</a:t>
              </a:r>
              <a:r>
                <a:rPr lang="en-US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endParaRPr lang="th-TH" altLang="th-TH" sz="1600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12645" name="Text Box 91"/>
          <p:cNvSpPr txBox="1">
            <a:spLocks noChangeArrowheads="1"/>
          </p:cNvSpPr>
          <p:nvPr/>
        </p:nvSpPr>
        <p:spPr bwMode="auto">
          <a:xfrm>
            <a:off x="3924300" y="404813"/>
            <a:ext cx="1368425" cy="277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Update </a:t>
            </a:r>
            <a:r>
              <a:rPr lang="th-TH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26 เมษายน 2564 </a:t>
            </a:r>
            <a:r>
              <a:rPr lang="en-US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         </a:t>
            </a:r>
            <a:endParaRPr lang="th-TH" altLang="th-TH" sz="1200"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cxnSp>
        <p:nvCxnSpPr>
          <p:cNvPr id="78" name="Straight Connector 77"/>
          <p:cNvCxnSpPr/>
          <p:nvPr/>
        </p:nvCxnSpPr>
        <p:spPr>
          <a:xfrm>
            <a:off x="4572000" y="1419225"/>
            <a:ext cx="0" cy="50482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2647" name="Rectangle 78"/>
          <p:cNvSpPr>
            <a:spLocks noChangeArrowheads="1"/>
          </p:cNvSpPr>
          <p:nvPr/>
        </p:nvSpPr>
        <p:spPr bwMode="auto">
          <a:xfrm>
            <a:off x="0" y="6611938"/>
            <a:ext cx="1619250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000" u="sng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หมายเหตุ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ภายในวงเล็บแสดงเลขที่ตำแหน่ง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112648" name="Group 49"/>
          <p:cNvGrpSpPr>
            <a:grpSpLocks/>
          </p:cNvGrpSpPr>
          <p:nvPr/>
        </p:nvGrpSpPr>
        <p:grpSpPr bwMode="auto">
          <a:xfrm>
            <a:off x="107950" y="1722438"/>
            <a:ext cx="2843213" cy="646112"/>
            <a:chOff x="107503" y="3717032"/>
            <a:chExt cx="2844257" cy="646113"/>
          </a:xfrm>
        </p:grpSpPr>
        <p:sp>
          <p:nvSpPr>
            <p:cNvPr id="112688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ยางสีสุราช</a:t>
              </a:r>
            </a:p>
          </p:txBody>
        </p:sp>
        <p:sp>
          <p:nvSpPr>
            <p:cNvPr id="112689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6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12690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(3949)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12649" name="Text Box 17"/>
          <p:cNvSpPr txBox="1">
            <a:spLocks noChangeArrowheads="1"/>
          </p:cNvSpPr>
          <p:nvPr/>
        </p:nvSpPr>
        <p:spPr bwMode="auto">
          <a:xfrm>
            <a:off x="107950" y="2370138"/>
            <a:ext cx="2879725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(3951/3952/3953/3954)</a:t>
            </a:r>
          </a:p>
        </p:txBody>
      </p:sp>
      <p:grpSp>
        <p:nvGrpSpPr>
          <p:cNvPr id="112650" name="Group 50"/>
          <p:cNvGrpSpPr>
            <a:grpSpLocks/>
          </p:cNvGrpSpPr>
          <p:nvPr/>
        </p:nvGrpSpPr>
        <p:grpSpPr bwMode="auto">
          <a:xfrm>
            <a:off x="3132138" y="1722438"/>
            <a:ext cx="2843212" cy="646112"/>
            <a:chOff x="107503" y="3717032"/>
            <a:chExt cx="2844257" cy="646113"/>
          </a:xfrm>
        </p:grpSpPr>
        <p:sp>
          <p:nvSpPr>
            <p:cNvPr id="112685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วาปีปทุม</a:t>
              </a:r>
            </a:p>
          </p:txBody>
        </p:sp>
        <p:sp>
          <p:nvSpPr>
            <p:cNvPr id="112686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7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12687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(3955)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12651" name="Text Box 17"/>
          <p:cNvSpPr txBox="1">
            <a:spLocks noChangeArrowheads="1"/>
          </p:cNvSpPr>
          <p:nvPr/>
        </p:nvSpPr>
        <p:spPr bwMode="auto">
          <a:xfrm>
            <a:off x="3132138" y="2370138"/>
            <a:ext cx="2879725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6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(3957/3958/3959/3960/3961/3962)</a:t>
            </a:r>
          </a:p>
        </p:txBody>
      </p:sp>
      <p:grpSp>
        <p:nvGrpSpPr>
          <p:cNvPr id="112652" name="Group 55"/>
          <p:cNvGrpSpPr>
            <a:grpSpLocks/>
          </p:cNvGrpSpPr>
          <p:nvPr/>
        </p:nvGrpSpPr>
        <p:grpSpPr bwMode="auto">
          <a:xfrm>
            <a:off x="6156325" y="1722438"/>
            <a:ext cx="2844800" cy="646112"/>
            <a:chOff x="107503" y="3717032"/>
            <a:chExt cx="2844257" cy="646113"/>
          </a:xfrm>
        </p:grpSpPr>
        <p:sp>
          <p:nvSpPr>
            <p:cNvPr id="112682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นาดูน</a:t>
              </a:r>
            </a:p>
          </p:txBody>
        </p:sp>
        <p:sp>
          <p:nvSpPr>
            <p:cNvPr id="112683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12684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(3966)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12653" name="Text Box 17"/>
          <p:cNvSpPr txBox="1">
            <a:spLocks noChangeArrowheads="1"/>
          </p:cNvSpPr>
          <p:nvPr/>
        </p:nvSpPr>
        <p:spPr bwMode="auto">
          <a:xfrm>
            <a:off x="6156325" y="2370138"/>
            <a:ext cx="2879725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(3968/3969/3970/3971)</a:t>
            </a:r>
          </a:p>
        </p:txBody>
      </p:sp>
      <p:grpSp>
        <p:nvGrpSpPr>
          <p:cNvPr id="112654" name="Group 60"/>
          <p:cNvGrpSpPr>
            <a:grpSpLocks/>
          </p:cNvGrpSpPr>
          <p:nvPr/>
        </p:nvGrpSpPr>
        <p:grpSpPr bwMode="auto">
          <a:xfrm>
            <a:off x="1692275" y="4962525"/>
            <a:ext cx="2843213" cy="646113"/>
            <a:chOff x="107503" y="3717032"/>
            <a:chExt cx="2844257" cy="646113"/>
          </a:xfrm>
        </p:grpSpPr>
        <p:sp>
          <p:nvSpPr>
            <p:cNvPr id="112679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ชื่นชม</a:t>
              </a:r>
            </a:p>
          </p:txBody>
        </p:sp>
        <p:sp>
          <p:nvSpPr>
            <p:cNvPr id="112680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12681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ชพ.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(3991)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12655" name="Text Box 17"/>
          <p:cNvSpPr txBox="1">
            <a:spLocks noChangeArrowheads="1"/>
          </p:cNvSpPr>
          <p:nvPr/>
        </p:nvSpPr>
        <p:spPr bwMode="auto">
          <a:xfrm>
            <a:off x="1692275" y="5610225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(3929/3946/3993/3994)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cxnSp>
        <p:nvCxnSpPr>
          <p:cNvPr id="76" name="Straight Connector 75"/>
          <p:cNvCxnSpPr/>
          <p:nvPr/>
        </p:nvCxnSpPr>
        <p:spPr>
          <a:xfrm>
            <a:off x="1404938" y="1628775"/>
            <a:ext cx="604837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4" name="Straight Connector 83"/>
          <p:cNvCxnSpPr/>
          <p:nvPr/>
        </p:nvCxnSpPr>
        <p:spPr>
          <a:xfrm>
            <a:off x="1403350" y="1628775"/>
            <a:ext cx="0" cy="9048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/>
          <p:cNvCxnSpPr/>
          <p:nvPr/>
        </p:nvCxnSpPr>
        <p:spPr>
          <a:xfrm>
            <a:off x="7451725" y="1628775"/>
            <a:ext cx="0" cy="9048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" name="Straight Connector 85"/>
          <p:cNvCxnSpPr/>
          <p:nvPr/>
        </p:nvCxnSpPr>
        <p:spPr>
          <a:xfrm>
            <a:off x="3049588" y="1628775"/>
            <a:ext cx="0" cy="333057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12660" name="Group 49"/>
          <p:cNvGrpSpPr>
            <a:grpSpLocks/>
          </p:cNvGrpSpPr>
          <p:nvPr/>
        </p:nvGrpSpPr>
        <p:grpSpPr bwMode="auto">
          <a:xfrm>
            <a:off x="107950" y="3300413"/>
            <a:ext cx="2843213" cy="652462"/>
            <a:chOff x="107503" y="3710690"/>
            <a:chExt cx="2844257" cy="652455"/>
          </a:xfrm>
        </p:grpSpPr>
        <p:sp>
          <p:nvSpPr>
            <p:cNvPr id="112676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เชียงยืน</a:t>
              </a:r>
            </a:p>
          </p:txBody>
        </p:sp>
        <p:sp>
          <p:nvSpPr>
            <p:cNvPr id="112677" name="Rectangle 2"/>
            <p:cNvSpPr>
              <a:spLocks noChangeArrowheads="1"/>
            </p:cNvSpPr>
            <p:nvPr/>
          </p:nvSpPr>
          <p:spPr bwMode="auto">
            <a:xfrm>
              <a:off x="2411760" y="3710690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12678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(3974)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12661" name="Text Box 17"/>
          <p:cNvSpPr txBox="1">
            <a:spLocks noChangeArrowheads="1"/>
          </p:cNvSpPr>
          <p:nvPr/>
        </p:nvSpPr>
        <p:spPr bwMode="auto">
          <a:xfrm>
            <a:off x="107950" y="3954463"/>
            <a:ext cx="2879725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(3976/3977/3978/3979)</a:t>
            </a:r>
          </a:p>
        </p:txBody>
      </p:sp>
      <p:grpSp>
        <p:nvGrpSpPr>
          <p:cNvPr id="112662" name="Group 50"/>
          <p:cNvGrpSpPr>
            <a:grpSpLocks/>
          </p:cNvGrpSpPr>
          <p:nvPr/>
        </p:nvGrpSpPr>
        <p:grpSpPr bwMode="auto">
          <a:xfrm>
            <a:off x="3132138" y="3300413"/>
            <a:ext cx="2843212" cy="652462"/>
            <a:chOff x="107503" y="3710690"/>
            <a:chExt cx="2844257" cy="652455"/>
          </a:xfrm>
        </p:grpSpPr>
        <p:sp>
          <p:nvSpPr>
            <p:cNvPr id="112673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แกดำ</a:t>
              </a:r>
            </a:p>
          </p:txBody>
        </p:sp>
        <p:sp>
          <p:nvSpPr>
            <p:cNvPr id="112674" name="Rectangle 2"/>
            <p:cNvSpPr>
              <a:spLocks noChangeArrowheads="1"/>
            </p:cNvSpPr>
            <p:nvPr/>
          </p:nvSpPr>
          <p:spPr bwMode="auto">
            <a:xfrm>
              <a:off x="2411760" y="3710690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12675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ชพ.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(3981)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12663" name="Text Box 17"/>
          <p:cNvSpPr txBox="1">
            <a:spLocks noChangeArrowheads="1"/>
          </p:cNvSpPr>
          <p:nvPr/>
        </p:nvSpPr>
        <p:spPr bwMode="auto">
          <a:xfrm>
            <a:off x="3132138" y="3954463"/>
            <a:ext cx="2879725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3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(3983/3984/3985)</a:t>
            </a:r>
          </a:p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เจ้าพนักงานพัฒนาชุมชน (ปง./ชง.)    - 1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3956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)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112664" name="Group 55"/>
          <p:cNvGrpSpPr>
            <a:grpSpLocks/>
          </p:cNvGrpSpPr>
          <p:nvPr/>
        </p:nvGrpSpPr>
        <p:grpSpPr bwMode="auto">
          <a:xfrm>
            <a:off x="6156325" y="3300413"/>
            <a:ext cx="2844800" cy="652462"/>
            <a:chOff x="107503" y="3710690"/>
            <a:chExt cx="2844257" cy="652455"/>
          </a:xfrm>
        </p:grpSpPr>
        <p:sp>
          <p:nvSpPr>
            <p:cNvPr id="112670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กุดรัง</a:t>
              </a:r>
            </a:p>
          </p:txBody>
        </p:sp>
        <p:sp>
          <p:nvSpPr>
            <p:cNvPr id="112671" name="Rectangle 2"/>
            <p:cNvSpPr>
              <a:spLocks noChangeArrowheads="1"/>
            </p:cNvSpPr>
            <p:nvPr/>
          </p:nvSpPr>
          <p:spPr bwMode="auto">
            <a:xfrm>
              <a:off x="2411760" y="3710690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6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12672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ชพ.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(3986)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12665" name="Text Box 17"/>
          <p:cNvSpPr txBox="1">
            <a:spLocks noChangeArrowheads="1"/>
          </p:cNvSpPr>
          <p:nvPr/>
        </p:nvSpPr>
        <p:spPr bwMode="auto">
          <a:xfrm>
            <a:off x="6156325" y="3954463"/>
            <a:ext cx="2879725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3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(3973/3988/3989)</a:t>
            </a:r>
          </a:p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เจ้าพนักงานพัฒนาชุมชน (ปง./ชง.)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1</a:t>
            </a: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3987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)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cxnSp>
        <p:nvCxnSpPr>
          <p:cNvPr id="105" name="Straight Connector 104"/>
          <p:cNvCxnSpPr/>
          <p:nvPr/>
        </p:nvCxnSpPr>
        <p:spPr>
          <a:xfrm>
            <a:off x="1404938" y="3213100"/>
            <a:ext cx="604837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6" name="Straight Connector 105"/>
          <p:cNvCxnSpPr/>
          <p:nvPr/>
        </p:nvCxnSpPr>
        <p:spPr>
          <a:xfrm>
            <a:off x="1403350" y="3213100"/>
            <a:ext cx="0" cy="9048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7" name="Straight Connector 106"/>
          <p:cNvCxnSpPr/>
          <p:nvPr/>
        </p:nvCxnSpPr>
        <p:spPr>
          <a:xfrm>
            <a:off x="7451725" y="3213100"/>
            <a:ext cx="0" cy="9048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9" name="Straight Connector 108"/>
          <p:cNvCxnSpPr/>
          <p:nvPr/>
        </p:nvCxnSpPr>
        <p:spPr>
          <a:xfrm>
            <a:off x="4356100" y="3213100"/>
            <a:ext cx="0" cy="9048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54" name="Straight Connector 53"/>
          <p:cNvCxnSpPr/>
          <p:nvPr/>
        </p:nvCxnSpPr>
        <p:spPr>
          <a:xfrm>
            <a:off x="1403350" y="4314825"/>
            <a:ext cx="0" cy="215900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291" name="Text Box 17"/>
          <p:cNvSpPr txBox="1">
            <a:spLocks noChangeArrowheads="1"/>
          </p:cNvSpPr>
          <p:nvPr/>
        </p:nvSpPr>
        <p:spPr bwMode="auto">
          <a:xfrm>
            <a:off x="3240088" y="5135563"/>
            <a:ext cx="3060700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lnSpc>
                <a:spcPct val="75000"/>
              </a:lnSpc>
            </a:pPr>
            <a:r>
              <a:rPr lang="th-TH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นักทรัพยากรบุคคล (ปก/ชก) </a:t>
            </a:r>
            <a:r>
              <a:rPr lang="en-US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                    - 55</a:t>
            </a:r>
          </a:p>
          <a:p>
            <a:pPr eaLnBrk="1" hangingPunct="1">
              <a:lnSpc>
                <a:spcPct val="75000"/>
              </a:lnSpc>
            </a:pPr>
            <a:r>
              <a:rPr lang="th-TH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นักวิชาการพัฒนาชุมชน (ปก/ชก)      </a:t>
            </a:r>
            <a:r>
              <a:rPr lang="en-US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        </a:t>
            </a:r>
            <a:r>
              <a:rPr lang="th-TH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  - 2</a:t>
            </a:r>
            <a:r>
              <a:rPr lang="en-US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2</a:t>
            </a:r>
          </a:p>
          <a:p>
            <a:pPr eaLnBrk="1" hangingPunct="1">
              <a:lnSpc>
                <a:spcPct val="75000"/>
              </a:lnSpc>
            </a:pP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นักจัดการงานทั่วไป (ปก/ชก)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                   - 11</a:t>
            </a:r>
          </a:p>
          <a:p>
            <a:pPr eaLnBrk="1" hangingPunct="1">
              <a:lnSpc>
                <a:spcPct val="75000"/>
              </a:lnSpc>
            </a:pP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เจ้าพนักงานการเงินและบัญชี (ปง/ชง)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       </a:t>
            </a: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- 1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1</a:t>
            </a:r>
          </a:p>
          <a:p>
            <a:pPr eaLnBrk="1" hangingPunct="1">
              <a:lnSpc>
                <a:spcPct val="75000"/>
              </a:lnSpc>
            </a:pP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เจ้าพนักงานธุรการ (ปง/ชง)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                    - 22</a:t>
            </a:r>
          </a:p>
          <a:p>
            <a:pPr eaLnBrk="1" hangingPunct="1">
              <a:lnSpc>
                <a:spcPct val="75000"/>
              </a:lnSpc>
            </a:pP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นายช่างโยธา (ปง/ชง)                  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         </a:t>
            </a: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7</a:t>
            </a:r>
          </a:p>
          <a:p>
            <a:pPr eaLnBrk="1" hangingPunct="1">
              <a:lnSpc>
                <a:spcPct val="75000"/>
              </a:lnSpc>
            </a:pP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เจ้าพนักงานโสตทัศนศึกษา (ปง/ชง)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            - 8</a:t>
            </a:r>
          </a:p>
          <a:p>
            <a:pPr eaLnBrk="1" hangingPunct="1">
              <a:lnSpc>
                <a:spcPct val="75000"/>
              </a:lnSpc>
            </a:pPr>
            <a:r>
              <a:rPr lang="th-TH" altLang="th-TH" sz="1200">
                <a:solidFill>
                  <a:srgbClr val="00B05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พนักงานสถานที่ (ลจป.)            </a:t>
            </a:r>
            <a:r>
              <a:rPr lang="en-US" altLang="th-TH" sz="1200">
                <a:solidFill>
                  <a:srgbClr val="00B05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   </a:t>
            </a:r>
            <a:r>
              <a:rPr lang="th-TH" altLang="th-TH" sz="1200">
                <a:solidFill>
                  <a:srgbClr val="00B05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 </a:t>
            </a:r>
            <a:r>
              <a:rPr lang="en-US" altLang="th-TH" sz="1200">
                <a:solidFill>
                  <a:srgbClr val="00B05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      </a:t>
            </a:r>
            <a:r>
              <a:rPr lang="th-TH" altLang="th-TH" sz="1200">
                <a:solidFill>
                  <a:srgbClr val="00B05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 </a:t>
            </a:r>
            <a:r>
              <a:rPr lang="en-US" altLang="th-TH" sz="1200">
                <a:solidFill>
                  <a:srgbClr val="00B05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5</a:t>
            </a:r>
            <a:r>
              <a:rPr lang="th-TH" altLang="th-TH" sz="1200">
                <a:solidFill>
                  <a:srgbClr val="00B05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(ไม่รวมในกรอบ ขรก.)</a:t>
            </a:r>
            <a:endParaRPr lang="en-US" altLang="th-TH" sz="10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>
              <a:lnSpc>
                <a:spcPct val="75000"/>
              </a:lnSpc>
            </a:pPr>
            <a:r>
              <a:rPr lang="th-TH" altLang="th-TH" sz="1200">
                <a:solidFill>
                  <a:srgbClr val="00B05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พนักงานทั่วไป (ลจป.)              </a:t>
            </a:r>
            <a:r>
              <a:rPr lang="en-US" altLang="th-TH" sz="1200">
                <a:solidFill>
                  <a:srgbClr val="00B05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   </a:t>
            </a:r>
            <a:r>
              <a:rPr lang="th-TH" altLang="th-TH" sz="1200">
                <a:solidFill>
                  <a:srgbClr val="00B05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 </a:t>
            </a:r>
            <a:r>
              <a:rPr lang="en-US" altLang="th-TH" sz="1200">
                <a:solidFill>
                  <a:srgbClr val="00B05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      </a:t>
            </a:r>
            <a:r>
              <a:rPr lang="th-TH" altLang="th-TH" sz="1200">
                <a:solidFill>
                  <a:srgbClr val="00B05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 </a:t>
            </a:r>
            <a:r>
              <a:rPr lang="en-US" altLang="th-TH" sz="1200">
                <a:solidFill>
                  <a:srgbClr val="00B05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11</a:t>
            </a:r>
            <a:r>
              <a:rPr lang="th-TH" altLang="th-TH" sz="1200">
                <a:solidFill>
                  <a:srgbClr val="00B05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(ไม่รวมในกรอบ ขรก.)</a:t>
            </a:r>
            <a:endParaRPr lang="en-US" altLang="th-TH" sz="10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>
              <a:lnSpc>
                <a:spcPct val="75000"/>
              </a:lnSpc>
            </a:pPr>
            <a:r>
              <a:rPr lang="th-TH" altLang="th-TH" sz="1200">
                <a:solidFill>
                  <a:srgbClr val="00B05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พนักงานรักษาความปลอดภัย (ลจป.)     </a:t>
            </a:r>
            <a:r>
              <a:rPr lang="en-US" altLang="th-TH" sz="1200">
                <a:solidFill>
                  <a:srgbClr val="00B05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      </a:t>
            </a:r>
            <a:r>
              <a:rPr lang="th-TH" altLang="th-TH" sz="1200">
                <a:solidFill>
                  <a:srgbClr val="00B05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 </a:t>
            </a:r>
            <a:r>
              <a:rPr lang="en-US" altLang="th-TH" sz="1200">
                <a:solidFill>
                  <a:srgbClr val="00B05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5</a:t>
            </a:r>
            <a:r>
              <a:rPr lang="th-TH" altLang="th-TH" sz="1200">
                <a:solidFill>
                  <a:srgbClr val="00B05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(ไม่รวมในกรอบ ขรก.)</a:t>
            </a:r>
          </a:p>
          <a:p>
            <a:pPr eaLnBrk="1" hangingPunct="1">
              <a:lnSpc>
                <a:spcPct val="75000"/>
              </a:lnSpc>
            </a:pPr>
            <a:r>
              <a:rPr lang="th-TH" altLang="th-TH" sz="1200">
                <a:solidFill>
                  <a:srgbClr val="00B05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พนักงานขับรถยนต์ (ลจป.)                 </a:t>
            </a:r>
            <a:r>
              <a:rPr lang="en-US" altLang="th-TH" sz="1200">
                <a:solidFill>
                  <a:srgbClr val="00B05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      </a:t>
            </a:r>
            <a:r>
              <a:rPr lang="th-TH" altLang="th-TH" sz="1200">
                <a:solidFill>
                  <a:srgbClr val="00B05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 </a:t>
            </a:r>
            <a:r>
              <a:rPr lang="en-US" altLang="th-TH" sz="1200">
                <a:solidFill>
                  <a:srgbClr val="00B05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5</a:t>
            </a:r>
            <a:r>
              <a:rPr lang="th-TH" altLang="th-TH" sz="1200">
                <a:solidFill>
                  <a:srgbClr val="00B05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(ไม่รวมในกรอบ ขรก.)</a:t>
            </a:r>
            <a:endParaRPr lang="en-US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>
              <a:lnSpc>
                <a:spcPct val="75000"/>
              </a:lnSpc>
            </a:pPr>
            <a:r>
              <a:rPr lang="th-TH" altLang="th-TH" sz="12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นักทรัพยากรบุคคล (พรก.) </a:t>
            </a:r>
            <a:r>
              <a:rPr lang="th-TH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(กรอบฯ </a:t>
            </a:r>
            <a:r>
              <a:rPr lang="en-US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2564</a:t>
            </a:r>
            <a:r>
              <a:rPr lang="th-TH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en-US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</a:t>
            </a:r>
            <a:r>
              <a:rPr lang="th-TH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en-US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2567)</a:t>
            </a:r>
            <a:r>
              <a:rPr lang="th-TH" altLang="th-TH" sz="12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- </a:t>
            </a:r>
            <a:r>
              <a:rPr lang="en-US" altLang="th-TH" sz="12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55</a:t>
            </a:r>
            <a:r>
              <a:rPr lang="th-TH" altLang="th-TH" sz="12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(ไม่รวมในกรอบ ขรก.)</a:t>
            </a:r>
            <a:r>
              <a:rPr lang="th-TH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</a:p>
          <a:p>
            <a:pPr eaLnBrk="1" hangingPunct="1"/>
            <a:endParaRPr lang="en-US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2" name="Group 18"/>
          <p:cNvGrpSpPr>
            <a:grpSpLocks/>
          </p:cNvGrpSpPr>
          <p:nvPr/>
        </p:nvGrpSpPr>
        <p:grpSpPr bwMode="auto">
          <a:xfrm>
            <a:off x="107584" y="4487428"/>
            <a:ext cx="2844000" cy="646113"/>
            <a:chOff x="3203847" y="3468365"/>
            <a:chExt cx="2845344" cy="646113"/>
          </a:xfrm>
          <a:solidFill>
            <a:schemeClr val="bg1"/>
          </a:solidFill>
        </p:grpSpPr>
        <p:sp>
          <p:nvSpPr>
            <p:cNvPr id="78" name="Rectangle 2"/>
            <p:cNvSpPr>
              <a:spLocks noChangeArrowheads="1"/>
            </p:cNvSpPr>
            <p:nvPr/>
          </p:nvSpPr>
          <p:spPr bwMode="auto">
            <a:xfrm>
              <a:off x="3203847" y="3468365"/>
              <a:ext cx="2305089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th-TH" altLang="th-TH" sz="1600" b="1" spc="-20" dirty="0">
                  <a:latin typeface="TH SarabunPSK" pitchFamily="34" charset="-34"/>
                  <a:cs typeface="TH SarabunPSK" pitchFamily="34" charset="-34"/>
                </a:rPr>
                <a:t>วิทยาลัยการพัฒนาชุมชน</a:t>
              </a:r>
            </a:p>
          </p:txBody>
        </p:sp>
        <p:sp>
          <p:nvSpPr>
            <p:cNvPr id="79" name="Rectangle 2"/>
            <p:cNvSpPr>
              <a:spLocks noChangeArrowheads="1"/>
            </p:cNvSpPr>
            <p:nvPr/>
          </p:nvSpPr>
          <p:spPr bwMode="auto">
            <a:xfrm>
              <a:off x="5508936" y="3468365"/>
              <a:ext cx="540255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en-US" altLang="th-TH" sz="1600" b="1" dirty="0">
                  <a:latin typeface="TH SarabunPSK" pitchFamily="34" charset="-34"/>
                  <a:cs typeface="TH SarabunPSK" pitchFamily="34" charset="-34"/>
                </a:rPr>
                <a:t>8</a:t>
              </a:r>
              <a:endParaRPr lang="th-TH" altLang="th-TH" sz="1400" b="1" dirty="0">
                <a:latin typeface="TH SarabunPSK" pitchFamily="34" charset="-34"/>
                <a:cs typeface="TH SarabunPSK" pitchFamily="34" charset="-34"/>
              </a:endParaRPr>
            </a:p>
          </p:txBody>
        </p:sp>
        <p:sp>
          <p:nvSpPr>
            <p:cNvPr id="80" name="Rectangle 2"/>
            <p:cNvSpPr>
              <a:spLocks noChangeArrowheads="1"/>
            </p:cNvSpPr>
            <p:nvPr/>
          </p:nvSpPr>
          <p:spPr bwMode="auto">
            <a:xfrm>
              <a:off x="3203847" y="3789040"/>
              <a:ext cx="2845344" cy="325438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th-TH" altLang="th-TH" sz="1600" dirty="0">
                  <a:latin typeface="TH SarabunPSK" pitchFamily="34" charset="-34"/>
                  <a:cs typeface="TH SarabunPSK" pitchFamily="34" charset="-34"/>
                </a:rPr>
                <a:t>นักทรัพยากรบุคคล (ผอ.วิทยาลัย) ชพ</a:t>
              </a:r>
              <a:r>
                <a:rPr lang="en-US" altLang="th-TH" sz="1600" dirty="0">
                  <a:latin typeface="TH SarabunPSK" pitchFamily="34" charset="-34"/>
                  <a:cs typeface="TH SarabunPSK" pitchFamily="34" charset="-34"/>
                </a:rPr>
                <a:t>.</a:t>
              </a:r>
              <a:r>
                <a:rPr lang="en-US" altLang="th-TH" sz="1000" dirty="0">
                  <a:solidFill>
                    <a:srgbClr val="FF0000"/>
                  </a:solidFill>
                  <a:latin typeface="TH SarabunPSK" pitchFamily="34" charset="-34"/>
                  <a:cs typeface="TH SarabunPSK" pitchFamily="34" charset="-34"/>
                </a:rPr>
                <a:t> (160)</a:t>
              </a:r>
              <a:endParaRPr lang="th-TH" altLang="th-TH" sz="1000" dirty="0">
                <a:solidFill>
                  <a:srgbClr val="FF0000"/>
                </a:solidFill>
                <a:latin typeface="TH SarabunPSK" pitchFamily="34" charset="-34"/>
                <a:cs typeface="TH SarabunPSK" pitchFamily="34" charset="-34"/>
              </a:endParaRPr>
            </a:p>
          </p:txBody>
        </p:sp>
      </p:grpSp>
      <p:cxnSp>
        <p:nvCxnSpPr>
          <p:cNvPr id="67" name="Straight Connector 66"/>
          <p:cNvCxnSpPr/>
          <p:nvPr/>
        </p:nvCxnSpPr>
        <p:spPr>
          <a:xfrm>
            <a:off x="7596188" y="3060700"/>
            <a:ext cx="0" cy="215900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8" name="Straight Connector 67"/>
          <p:cNvCxnSpPr/>
          <p:nvPr/>
        </p:nvCxnSpPr>
        <p:spPr>
          <a:xfrm>
            <a:off x="1403350" y="3060700"/>
            <a:ext cx="0" cy="215900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" name="Straight Connector 68"/>
          <p:cNvCxnSpPr/>
          <p:nvPr/>
        </p:nvCxnSpPr>
        <p:spPr>
          <a:xfrm>
            <a:off x="4468813" y="3068638"/>
            <a:ext cx="0" cy="2159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Straight Connector 69"/>
          <p:cNvCxnSpPr/>
          <p:nvPr/>
        </p:nvCxnSpPr>
        <p:spPr>
          <a:xfrm>
            <a:off x="1403350" y="3060700"/>
            <a:ext cx="6192838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4" name="Straight Connector 63"/>
          <p:cNvCxnSpPr/>
          <p:nvPr/>
        </p:nvCxnSpPr>
        <p:spPr>
          <a:xfrm>
            <a:off x="7596188" y="1773238"/>
            <a:ext cx="0" cy="215900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3" name="Straight Connector 62"/>
          <p:cNvCxnSpPr/>
          <p:nvPr/>
        </p:nvCxnSpPr>
        <p:spPr>
          <a:xfrm>
            <a:off x="1403350" y="1773238"/>
            <a:ext cx="0" cy="215900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9" name="Straight Connector 58"/>
          <p:cNvCxnSpPr/>
          <p:nvPr/>
        </p:nvCxnSpPr>
        <p:spPr>
          <a:xfrm>
            <a:off x="4468813" y="1492250"/>
            <a:ext cx="0" cy="50323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2300" name="Group 18"/>
          <p:cNvGrpSpPr>
            <a:grpSpLocks/>
          </p:cNvGrpSpPr>
          <p:nvPr/>
        </p:nvGrpSpPr>
        <p:grpSpPr bwMode="auto">
          <a:xfrm>
            <a:off x="2843213" y="860425"/>
            <a:ext cx="3240087" cy="646113"/>
            <a:chOff x="3203848" y="3468365"/>
            <a:chExt cx="3240360" cy="646113"/>
          </a:xfrm>
        </p:grpSpPr>
        <p:sp>
          <p:nvSpPr>
            <p:cNvPr id="12324" name="Rectangle 2"/>
            <p:cNvSpPr>
              <a:spLocks noChangeArrowheads="1"/>
            </p:cNvSpPr>
            <p:nvPr/>
          </p:nvSpPr>
          <p:spPr bwMode="auto">
            <a:xfrm>
              <a:off x="3203848" y="3468365"/>
              <a:ext cx="2664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สถาบันการพัฒนาชุมชน</a:t>
              </a:r>
            </a:p>
          </p:txBody>
        </p:sp>
        <p:sp>
          <p:nvSpPr>
            <p:cNvPr id="12325" name="Rectangle 2"/>
            <p:cNvSpPr>
              <a:spLocks noChangeArrowheads="1"/>
            </p:cNvSpPr>
            <p:nvPr/>
          </p:nvSpPr>
          <p:spPr bwMode="auto">
            <a:xfrm>
              <a:off x="5868208" y="3468365"/>
              <a:ext cx="576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189</a:t>
              </a:r>
              <a:endParaRPr lang="th-TH" altLang="th-TH" sz="16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2326" name="Rectangle 2"/>
            <p:cNvSpPr>
              <a:spLocks noChangeArrowheads="1"/>
            </p:cNvSpPr>
            <p:nvPr/>
          </p:nvSpPr>
          <p:spPr bwMode="auto">
            <a:xfrm>
              <a:off x="3203848" y="3789040"/>
              <a:ext cx="3240088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ผู้อำนวยการ (ผู้อำนวยการสถาบัน) สูง </a:t>
              </a:r>
              <a:r>
                <a:rPr lang="th-TH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(137)</a:t>
              </a:r>
            </a:p>
          </p:txBody>
        </p:sp>
      </p:grpSp>
      <p:sp>
        <p:nvSpPr>
          <p:cNvPr id="12301" name="Rectangle 73"/>
          <p:cNvSpPr>
            <a:spLocks noChangeArrowheads="1"/>
          </p:cNvSpPr>
          <p:nvPr/>
        </p:nvSpPr>
        <p:spPr bwMode="auto">
          <a:xfrm>
            <a:off x="488950" y="106363"/>
            <a:ext cx="815498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/>
            <a:r>
              <a:rPr lang="th-TH" altLang="th-TH" sz="1600" b="1">
                <a:latin typeface="TH SarabunPSK" panose="020B0500040200020003" pitchFamily="34" charset="-34"/>
                <a:cs typeface="TH SarabunPSK" panose="020B0500040200020003" pitchFamily="34" charset="-34"/>
              </a:rPr>
              <a:t>แผนภูมิแสดงการแบ่งงานภายในและอัตรากำลังของกรมการพัฒนาชุมชน</a:t>
            </a:r>
            <a:r>
              <a:rPr lang="en-US" altLang="th-TH" sz="1600" b="1">
                <a:latin typeface="TH SarabunPSK" panose="020B0500040200020003" pitchFamily="34" charset="-34"/>
                <a:cs typeface="TH SarabunPSK" panose="020B0500040200020003" pitchFamily="34" charset="-34"/>
              </a:rPr>
              <a:t> </a:t>
            </a:r>
            <a:endParaRPr lang="th-TH" altLang="th-TH" sz="1600" b="1"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sp>
        <p:nvSpPr>
          <p:cNvPr id="12302" name="Text Box 9"/>
          <p:cNvSpPr txBox="1">
            <a:spLocks noChangeArrowheads="1"/>
          </p:cNvSpPr>
          <p:nvPr/>
        </p:nvSpPr>
        <p:spPr bwMode="auto">
          <a:xfrm>
            <a:off x="6980238" y="6296025"/>
            <a:ext cx="2160587" cy="588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ลูกจ้างประจำ </a:t>
            </a:r>
            <a:r>
              <a:rPr lang="en-US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27</a:t>
            </a:r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 อัตรา</a:t>
            </a:r>
          </a:p>
          <a:p>
            <a:pPr eaLnBrk="1" hangingPunct="1"/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กรอบพนักงานราชการ </a:t>
            </a:r>
            <a:r>
              <a:rPr lang="en-US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63</a:t>
            </a:r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 อัตรา</a:t>
            </a:r>
          </a:p>
        </p:txBody>
      </p:sp>
      <p:sp>
        <p:nvSpPr>
          <p:cNvPr id="12303" name="Text Box 91"/>
          <p:cNvSpPr txBox="1">
            <a:spLocks noChangeArrowheads="1"/>
          </p:cNvSpPr>
          <p:nvPr/>
        </p:nvSpPr>
        <p:spPr bwMode="auto">
          <a:xfrm>
            <a:off x="3779838" y="476250"/>
            <a:ext cx="1368425" cy="277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Update </a:t>
            </a:r>
            <a:r>
              <a:rPr lang="th-TH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26 เมษายน 2564 </a:t>
            </a:r>
            <a:r>
              <a:rPr lang="en-US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         </a:t>
            </a:r>
            <a:endParaRPr lang="th-TH" altLang="th-TH" sz="1200"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sp>
        <p:nvSpPr>
          <p:cNvPr id="12304" name="Text Box 17"/>
          <p:cNvSpPr txBox="1">
            <a:spLocks noChangeArrowheads="1"/>
          </p:cNvSpPr>
          <p:nvPr/>
        </p:nvSpPr>
        <p:spPr bwMode="auto">
          <a:xfrm>
            <a:off x="107950" y="2598738"/>
            <a:ext cx="2987675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lnSpc>
                <a:spcPct val="80000"/>
              </a:lnSpc>
            </a:pP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นักจัดการงานทั่วไป (ปก./ชก.)        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1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139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)</a:t>
            </a:r>
            <a:endParaRPr lang="th-TH" altLang="th-TH" sz="10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>
              <a:lnSpc>
                <a:spcPct val="80000"/>
              </a:lnSpc>
            </a:pP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เจ้าพนักงานธุรการ  (ปง./ชง.)         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140/141/146/150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)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>
              <a:lnSpc>
                <a:spcPct val="80000"/>
              </a:lnSpc>
            </a:pPr>
            <a:r>
              <a:rPr lang="th-TH" altLang="th-TH" sz="1200">
                <a:solidFill>
                  <a:srgbClr val="00B05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พนักงานสถานที่ (ลจป.)            </a:t>
            </a:r>
            <a:r>
              <a:rPr lang="en-US" altLang="th-TH" sz="1200">
                <a:solidFill>
                  <a:srgbClr val="00B05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   </a:t>
            </a:r>
            <a:r>
              <a:rPr lang="th-TH" altLang="th-TH" sz="1200">
                <a:solidFill>
                  <a:srgbClr val="00B05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 - </a:t>
            </a:r>
            <a:r>
              <a:rPr lang="en-US" altLang="th-TH" sz="1200">
                <a:solidFill>
                  <a:srgbClr val="00B05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1</a:t>
            </a:r>
            <a:r>
              <a:rPr lang="th-TH" altLang="th-TH" sz="1200">
                <a:solidFill>
                  <a:srgbClr val="00B05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33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) (ไม่รวมในกรอบ ขรก.)</a:t>
            </a:r>
            <a:endParaRPr lang="en-US" altLang="th-TH" sz="10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>
              <a:lnSpc>
                <a:spcPct val="80000"/>
              </a:lnSpc>
            </a:pP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4" name="Group 18"/>
          <p:cNvGrpSpPr>
            <a:grpSpLocks/>
          </p:cNvGrpSpPr>
          <p:nvPr/>
        </p:nvGrpSpPr>
        <p:grpSpPr bwMode="auto">
          <a:xfrm>
            <a:off x="107504" y="1949782"/>
            <a:ext cx="2844571" cy="646113"/>
            <a:chOff x="3203847" y="3468365"/>
            <a:chExt cx="2843712" cy="646113"/>
          </a:xfrm>
          <a:solidFill>
            <a:schemeClr val="bg1"/>
          </a:solidFill>
        </p:grpSpPr>
        <p:sp>
          <p:nvSpPr>
            <p:cNvPr id="8248" name="Rectangle 2"/>
            <p:cNvSpPr>
              <a:spLocks noChangeArrowheads="1"/>
            </p:cNvSpPr>
            <p:nvPr/>
          </p:nvSpPr>
          <p:spPr bwMode="auto">
            <a:xfrm>
              <a:off x="3203847" y="3468365"/>
              <a:ext cx="2303304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th-TH" altLang="th-TH" sz="1600" b="1" dirty="0">
                  <a:latin typeface="TH SarabunPSK" pitchFamily="34" charset="-34"/>
                  <a:cs typeface="TH SarabunPSK" pitchFamily="34" charset="-34"/>
                </a:rPr>
                <a:t>ฝ่ายอำนวยการ</a:t>
              </a:r>
            </a:p>
          </p:txBody>
        </p:sp>
        <p:sp>
          <p:nvSpPr>
            <p:cNvPr id="8249" name="Rectangle 2"/>
            <p:cNvSpPr>
              <a:spLocks noChangeArrowheads="1"/>
            </p:cNvSpPr>
            <p:nvPr/>
          </p:nvSpPr>
          <p:spPr bwMode="auto">
            <a:xfrm>
              <a:off x="5507407" y="3468365"/>
              <a:ext cx="539837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en-US" altLang="th-TH" sz="1600" b="1" dirty="0">
                  <a:latin typeface="TH SarabunPSK" pitchFamily="34" charset="-34"/>
                  <a:cs typeface="TH SarabunPSK" pitchFamily="34" charset="-34"/>
                </a:rPr>
                <a:t>6</a:t>
              </a:r>
              <a:endParaRPr lang="th-TH" altLang="th-TH" sz="1400" b="1" dirty="0">
                <a:latin typeface="TH SarabunPSK" pitchFamily="34" charset="-34"/>
                <a:cs typeface="TH SarabunPSK" pitchFamily="34" charset="-34"/>
              </a:endParaRPr>
            </a:p>
          </p:txBody>
        </p:sp>
        <p:sp>
          <p:nvSpPr>
            <p:cNvPr id="8250" name="Rectangle 2"/>
            <p:cNvSpPr>
              <a:spLocks noChangeArrowheads="1"/>
            </p:cNvSpPr>
            <p:nvPr/>
          </p:nvSpPr>
          <p:spPr bwMode="auto">
            <a:xfrm>
              <a:off x="3204418" y="3789040"/>
              <a:ext cx="2843141" cy="325438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th-TH" altLang="th-TH" sz="1600" spc="-10" dirty="0">
                  <a:latin typeface="TH SarabunPSK" pitchFamily="34" charset="-34"/>
                  <a:cs typeface="TH SarabunPSK" pitchFamily="34" charset="-34"/>
                </a:rPr>
                <a:t>นักจัดการงานทั่วไป</a:t>
              </a:r>
              <a:r>
                <a:rPr lang="en-US" altLang="th-TH" sz="1600" spc="-10" dirty="0">
                  <a:latin typeface="TH SarabunPSK" pitchFamily="34" charset="-34"/>
                  <a:cs typeface="TH SarabunPSK" pitchFamily="34" charset="-34"/>
                </a:rPr>
                <a:t> </a:t>
              </a:r>
              <a:r>
                <a:rPr lang="th-TH" altLang="th-TH" sz="1600" spc="-10" dirty="0">
                  <a:latin typeface="TH SarabunPSK" pitchFamily="34" charset="-34"/>
                  <a:cs typeface="TH SarabunPSK" pitchFamily="34" charset="-34"/>
                </a:rPr>
                <a:t>(</a:t>
              </a:r>
              <a:r>
                <a:rPr lang="th-TH" altLang="th-TH" sz="1600" spc="-10" dirty="0" err="1">
                  <a:latin typeface="TH SarabunPSK" pitchFamily="34" charset="-34"/>
                  <a:cs typeface="TH SarabunPSK" pitchFamily="34" charset="-34"/>
                </a:rPr>
                <a:t>หน.ฝ.</a:t>
              </a:r>
              <a:r>
                <a:rPr lang="th-TH" altLang="th-TH" sz="1600" spc="-10" dirty="0">
                  <a:latin typeface="TH SarabunPSK" pitchFamily="34" charset="-34"/>
                  <a:cs typeface="TH SarabunPSK" pitchFamily="34" charset="-34"/>
                </a:rPr>
                <a:t>) ชก</a:t>
              </a:r>
              <a:r>
                <a:rPr lang="en-US" altLang="th-TH" sz="1600" spc="-10" dirty="0">
                  <a:latin typeface="TH SarabunPSK" pitchFamily="34" charset="-34"/>
                  <a:cs typeface="TH SarabunPSK" pitchFamily="34" charset="-34"/>
                </a:rPr>
                <a:t>. </a:t>
              </a:r>
              <a:r>
                <a:rPr lang="th-TH" altLang="th-TH" sz="1000" spc="-10" dirty="0">
                  <a:solidFill>
                    <a:srgbClr val="FF0000"/>
                  </a:solidFill>
                  <a:latin typeface="TH SarabunPSK" pitchFamily="34" charset="-34"/>
                  <a:cs typeface="TH SarabunPSK" pitchFamily="34" charset="-34"/>
                </a:rPr>
                <a:t>(</a:t>
              </a:r>
              <a:r>
                <a:rPr lang="en-US" altLang="th-TH" sz="1000" spc="-10" dirty="0">
                  <a:solidFill>
                    <a:srgbClr val="FF0000"/>
                  </a:solidFill>
                  <a:latin typeface="TH SarabunPSK" pitchFamily="34" charset="-34"/>
                  <a:cs typeface="TH SarabunPSK" pitchFamily="34" charset="-34"/>
                </a:rPr>
                <a:t>138</a:t>
              </a:r>
              <a:r>
                <a:rPr lang="th-TH" altLang="th-TH" sz="1000" spc="-10" dirty="0">
                  <a:solidFill>
                    <a:srgbClr val="FF0000"/>
                  </a:solidFill>
                  <a:latin typeface="TH SarabunPSK" pitchFamily="34" charset="-34"/>
                  <a:cs typeface="TH SarabunPSK" pitchFamily="34" charset="-34"/>
                </a:rPr>
                <a:t>)</a:t>
              </a:r>
            </a:p>
          </p:txBody>
        </p:sp>
      </p:grpSp>
      <p:sp>
        <p:nvSpPr>
          <p:cNvPr id="12306" name="Text Box 17"/>
          <p:cNvSpPr txBox="1">
            <a:spLocks noChangeArrowheads="1"/>
          </p:cNvSpPr>
          <p:nvPr/>
        </p:nvSpPr>
        <p:spPr bwMode="auto">
          <a:xfrm>
            <a:off x="3240088" y="2595563"/>
            <a:ext cx="2844800" cy="628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นักทรัพยากรบุคคล (ปก./ชก.)       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</a:t>
            </a: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(154/168/175/715)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5" name="Group 18"/>
          <p:cNvGrpSpPr>
            <a:grpSpLocks/>
          </p:cNvGrpSpPr>
          <p:nvPr/>
        </p:nvGrpSpPr>
        <p:grpSpPr bwMode="auto">
          <a:xfrm>
            <a:off x="3239912" y="1948195"/>
            <a:ext cx="2844256" cy="646112"/>
            <a:chOff x="3203847" y="3468365"/>
            <a:chExt cx="2845600" cy="646113"/>
          </a:xfrm>
          <a:solidFill>
            <a:schemeClr val="bg1"/>
          </a:solidFill>
        </p:grpSpPr>
        <p:sp>
          <p:nvSpPr>
            <p:cNvPr id="8245" name="Rectangle 2"/>
            <p:cNvSpPr>
              <a:spLocks noChangeArrowheads="1"/>
            </p:cNvSpPr>
            <p:nvPr/>
          </p:nvSpPr>
          <p:spPr bwMode="auto">
            <a:xfrm>
              <a:off x="3203847" y="3468365"/>
              <a:ext cx="2305089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th-TH" altLang="th-TH" sz="1600" b="1" dirty="0">
                  <a:latin typeface="TH SarabunPSK" pitchFamily="34" charset="-34"/>
                  <a:cs typeface="TH SarabunPSK" pitchFamily="34" charset="-34"/>
                </a:rPr>
                <a:t>กลุ่มงานประสานแผนและยุทธศาสตร์</a:t>
              </a:r>
            </a:p>
          </p:txBody>
        </p:sp>
        <p:sp>
          <p:nvSpPr>
            <p:cNvPr id="8246" name="Rectangle 2"/>
            <p:cNvSpPr>
              <a:spLocks noChangeArrowheads="1"/>
            </p:cNvSpPr>
            <p:nvPr/>
          </p:nvSpPr>
          <p:spPr bwMode="auto">
            <a:xfrm>
              <a:off x="5509192" y="3468365"/>
              <a:ext cx="540255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en-US" altLang="th-TH" sz="1600" b="1" dirty="0">
                  <a:latin typeface="TH SarabunPSK" pitchFamily="34" charset="-34"/>
                  <a:cs typeface="TH SarabunPSK" pitchFamily="34" charset="-34"/>
                </a:rPr>
                <a:t>5</a:t>
              </a:r>
              <a:endParaRPr lang="th-TH" altLang="th-TH" sz="1400" b="1" dirty="0">
                <a:latin typeface="TH SarabunPSK" pitchFamily="34" charset="-34"/>
                <a:cs typeface="TH SarabunPSK" pitchFamily="34" charset="-34"/>
              </a:endParaRPr>
            </a:p>
          </p:txBody>
        </p:sp>
        <p:sp>
          <p:nvSpPr>
            <p:cNvPr id="8247" name="Rectangle 2"/>
            <p:cNvSpPr>
              <a:spLocks noChangeArrowheads="1"/>
            </p:cNvSpPr>
            <p:nvPr/>
          </p:nvSpPr>
          <p:spPr bwMode="auto">
            <a:xfrm>
              <a:off x="3203847" y="3789040"/>
              <a:ext cx="2845344" cy="325438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th-TH" altLang="th-TH" sz="1600" dirty="0">
                  <a:latin typeface="TH SarabunPSK" pitchFamily="34" charset="-34"/>
                  <a:cs typeface="TH SarabunPSK" pitchFamily="34" charset="-34"/>
                </a:rPr>
                <a:t>นักทรัพยากรบุคคล (ผอ.กง.) ชพ.</a:t>
              </a:r>
              <a:r>
                <a:rPr lang="en-US" altLang="th-TH" sz="1000" dirty="0">
                  <a:solidFill>
                    <a:srgbClr val="FF0000"/>
                  </a:solidFill>
                  <a:latin typeface="TH SarabunPSK" pitchFamily="34" charset="-34"/>
                  <a:cs typeface="TH SarabunPSK" pitchFamily="34" charset="-34"/>
                </a:rPr>
                <a:t> (170)</a:t>
              </a:r>
              <a:endParaRPr lang="th-TH" altLang="th-TH" sz="1000" dirty="0">
                <a:solidFill>
                  <a:srgbClr val="FF0000"/>
                </a:solidFill>
                <a:latin typeface="TH SarabunPSK" pitchFamily="34" charset="-34"/>
                <a:cs typeface="TH SarabunPSK" pitchFamily="34" charset="-34"/>
              </a:endParaRPr>
            </a:p>
          </p:txBody>
        </p:sp>
      </p:grpSp>
      <p:sp>
        <p:nvSpPr>
          <p:cNvPr id="12308" name="Text Box 17"/>
          <p:cNvSpPr txBox="1">
            <a:spLocks noChangeArrowheads="1"/>
          </p:cNvSpPr>
          <p:nvPr/>
        </p:nvSpPr>
        <p:spPr bwMode="auto">
          <a:xfrm>
            <a:off x="6113463" y="2595563"/>
            <a:ext cx="2922587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   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3</a:t>
            </a: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(178/609/705)</a:t>
            </a:r>
          </a:p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นักทรัพยากรบุคคล (ปก./ชก.)            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1</a:t>
            </a: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(174)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6" name="Group 18"/>
          <p:cNvGrpSpPr>
            <a:grpSpLocks/>
          </p:cNvGrpSpPr>
          <p:nvPr/>
        </p:nvGrpSpPr>
        <p:grpSpPr bwMode="auto">
          <a:xfrm>
            <a:off x="6192240" y="1947947"/>
            <a:ext cx="2844256" cy="646112"/>
            <a:chOff x="3203846" y="3468365"/>
            <a:chExt cx="2843397" cy="646113"/>
          </a:xfrm>
          <a:solidFill>
            <a:schemeClr val="bg1"/>
          </a:solidFill>
        </p:grpSpPr>
        <p:sp>
          <p:nvSpPr>
            <p:cNvPr id="8239" name="Rectangle 2"/>
            <p:cNvSpPr>
              <a:spLocks noChangeArrowheads="1"/>
            </p:cNvSpPr>
            <p:nvPr/>
          </p:nvSpPr>
          <p:spPr bwMode="auto">
            <a:xfrm>
              <a:off x="3203848" y="3468365"/>
              <a:ext cx="2303304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th-TH" altLang="th-TH" sz="1600" b="1" dirty="0">
                  <a:latin typeface="TH SarabunPSK" pitchFamily="34" charset="-34"/>
                  <a:cs typeface="TH SarabunPSK" pitchFamily="34" charset="-34"/>
                </a:rPr>
                <a:t>กลุ่มงานจัดการความรู้</a:t>
              </a:r>
            </a:p>
          </p:txBody>
        </p:sp>
        <p:sp>
          <p:nvSpPr>
            <p:cNvPr id="8240" name="Rectangle 2"/>
            <p:cNvSpPr>
              <a:spLocks noChangeArrowheads="1"/>
            </p:cNvSpPr>
            <p:nvPr/>
          </p:nvSpPr>
          <p:spPr bwMode="auto">
            <a:xfrm>
              <a:off x="5507406" y="3468365"/>
              <a:ext cx="539837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en-US" altLang="th-TH" sz="1600" b="1" dirty="0">
                  <a:latin typeface="TH SarabunPSK" pitchFamily="34" charset="-34"/>
                  <a:cs typeface="TH SarabunPSK" pitchFamily="34" charset="-34"/>
                </a:rPr>
                <a:t>5</a:t>
              </a:r>
              <a:endParaRPr lang="th-TH" altLang="th-TH" sz="1400" b="1" dirty="0">
                <a:latin typeface="TH SarabunPSK" pitchFamily="34" charset="-34"/>
                <a:cs typeface="TH SarabunPSK" pitchFamily="34" charset="-34"/>
              </a:endParaRPr>
            </a:p>
          </p:txBody>
        </p:sp>
        <p:sp>
          <p:nvSpPr>
            <p:cNvPr id="8241" name="Rectangle 2"/>
            <p:cNvSpPr>
              <a:spLocks noChangeArrowheads="1"/>
            </p:cNvSpPr>
            <p:nvPr/>
          </p:nvSpPr>
          <p:spPr bwMode="auto">
            <a:xfrm>
              <a:off x="3203846" y="3789040"/>
              <a:ext cx="2843141" cy="325438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th-TH" altLang="th-TH" sz="1600" dirty="0">
                  <a:latin typeface="TH SarabunPSK" pitchFamily="34" charset="-34"/>
                  <a:cs typeface="TH SarabunPSK" pitchFamily="34" charset="-34"/>
                </a:rPr>
                <a:t>นักวิชาการพัฒนาชุมชน (ผอ.กง.) ชพ.</a:t>
              </a:r>
              <a:r>
                <a:rPr lang="en-US" altLang="th-TH" sz="1000" dirty="0">
                  <a:solidFill>
                    <a:srgbClr val="FF0000"/>
                  </a:solidFill>
                  <a:latin typeface="TH SarabunPSK" pitchFamily="34" charset="-34"/>
                  <a:cs typeface="TH SarabunPSK" pitchFamily="34" charset="-34"/>
                </a:rPr>
                <a:t> (325)</a:t>
              </a:r>
              <a:endParaRPr lang="th-TH" altLang="th-TH" sz="1000" dirty="0">
                <a:solidFill>
                  <a:srgbClr val="FF0000"/>
                </a:solidFill>
                <a:latin typeface="TH SarabunPSK" pitchFamily="34" charset="-34"/>
                <a:cs typeface="TH SarabunPSK" pitchFamily="34" charset="-34"/>
              </a:endParaRPr>
            </a:p>
          </p:txBody>
        </p:sp>
      </p:grpSp>
      <p:sp>
        <p:nvSpPr>
          <p:cNvPr id="12310" name="Text Box 17"/>
          <p:cNvSpPr txBox="1">
            <a:spLocks noChangeArrowheads="1"/>
          </p:cNvSpPr>
          <p:nvPr/>
        </p:nvSpPr>
        <p:spPr bwMode="auto">
          <a:xfrm>
            <a:off x="107950" y="3876675"/>
            <a:ext cx="2879725" cy="628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นักทรัพยากรบุคคล (ปก./ชก.)         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</a:t>
            </a: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</a:t>
            </a: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(166/173/176/710)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</a:p>
        </p:txBody>
      </p:sp>
      <p:grpSp>
        <p:nvGrpSpPr>
          <p:cNvPr id="7" name="Group 18"/>
          <p:cNvGrpSpPr>
            <a:grpSpLocks/>
          </p:cNvGrpSpPr>
          <p:nvPr/>
        </p:nvGrpSpPr>
        <p:grpSpPr bwMode="auto">
          <a:xfrm>
            <a:off x="107504" y="3229927"/>
            <a:ext cx="2844256" cy="646113"/>
            <a:chOff x="3203847" y="3468365"/>
            <a:chExt cx="2845600" cy="646113"/>
          </a:xfrm>
          <a:solidFill>
            <a:schemeClr val="bg1"/>
          </a:solidFill>
        </p:grpSpPr>
        <p:sp>
          <p:nvSpPr>
            <p:cNvPr id="8236" name="Rectangle 2"/>
            <p:cNvSpPr>
              <a:spLocks noChangeArrowheads="1"/>
            </p:cNvSpPr>
            <p:nvPr/>
          </p:nvSpPr>
          <p:spPr bwMode="auto">
            <a:xfrm>
              <a:off x="3203847" y="3468365"/>
              <a:ext cx="2305089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lnSpc>
                  <a:spcPct val="70000"/>
                </a:lnSpc>
                <a:defRPr/>
              </a:pPr>
              <a:endParaRPr lang="en-US" altLang="th-TH" sz="400" b="1" dirty="0">
                <a:latin typeface="TH SarabunPSK" pitchFamily="34" charset="-34"/>
                <a:cs typeface="TH SarabunPSK" pitchFamily="34" charset="-34"/>
              </a:endParaRPr>
            </a:p>
            <a:p>
              <a:pPr algn="ctr" eaLnBrk="0" hangingPunct="0">
                <a:lnSpc>
                  <a:spcPct val="70000"/>
                </a:lnSpc>
                <a:defRPr/>
              </a:pPr>
              <a:r>
                <a:rPr lang="th-TH" altLang="th-TH" sz="1300" b="1" dirty="0">
                  <a:latin typeface="TH SarabunPSK" pitchFamily="34" charset="-34"/>
                  <a:cs typeface="TH SarabunPSK" pitchFamily="34" charset="-34"/>
                </a:rPr>
                <a:t>กลุ่มงานส่งเสริมมาตรฐาน</a:t>
              </a:r>
              <a:endParaRPr lang="en-US" altLang="th-TH" sz="1300" b="1" dirty="0">
                <a:latin typeface="TH SarabunPSK" pitchFamily="34" charset="-34"/>
                <a:cs typeface="TH SarabunPSK" pitchFamily="34" charset="-34"/>
              </a:endParaRPr>
            </a:p>
            <a:p>
              <a:pPr algn="ctr" eaLnBrk="0" hangingPunct="0">
                <a:lnSpc>
                  <a:spcPct val="70000"/>
                </a:lnSpc>
                <a:defRPr/>
              </a:pPr>
              <a:r>
                <a:rPr lang="th-TH" altLang="th-TH" sz="1300" b="1" dirty="0">
                  <a:latin typeface="TH SarabunPSK" pitchFamily="34" charset="-34"/>
                  <a:cs typeface="TH SarabunPSK" pitchFamily="34" charset="-34"/>
                </a:rPr>
                <a:t>การพัฒนาทรัพยากรบุคคล</a:t>
              </a:r>
            </a:p>
          </p:txBody>
        </p:sp>
        <p:sp>
          <p:nvSpPr>
            <p:cNvPr id="8237" name="Rectangle 2"/>
            <p:cNvSpPr>
              <a:spLocks noChangeArrowheads="1"/>
            </p:cNvSpPr>
            <p:nvPr/>
          </p:nvSpPr>
          <p:spPr bwMode="auto">
            <a:xfrm>
              <a:off x="5509192" y="3468365"/>
              <a:ext cx="540255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en-US" altLang="th-TH" sz="1600" b="1" dirty="0">
                  <a:latin typeface="TH SarabunPSK" pitchFamily="34" charset="-34"/>
                  <a:cs typeface="TH SarabunPSK" pitchFamily="34" charset="-34"/>
                </a:rPr>
                <a:t>5</a:t>
              </a:r>
              <a:endParaRPr lang="th-TH" altLang="th-TH" sz="1600" b="1" dirty="0">
                <a:latin typeface="TH SarabunPSK" pitchFamily="34" charset="-34"/>
                <a:cs typeface="TH SarabunPSK" pitchFamily="34" charset="-34"/>
              </a:endParaRPr>
            </a:p>
          </p:txBody>
        </p:sp>
        <p:sp>
          <p:nvSpPr>
            <p:cNvPr id="8238" name="Rectangle 2"/>
            <p:cNvSpPr>
              <a:spLocks noChangeArrowheads="1"/>
            </p:cNvSpPr>
            <p:nvPr/>
          </p:nvSpPr>
          <p:spPr bwMode="auto">
            <a:xfrm>
              <a:off x="3203847" y="3789040"/>
              <a:ext cx="2845344" cy="325438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th-TH" altLang="th-TH" sz="1600" dirty="0">
                  <a:latin typeface="TH SarabunPSK" pitchFamily="34" charset="-34"/>
                  <a:cs typeface="TH SarabunPSK" pitchFamily="34" charset="-34"/>
                </a:rPr>
                <a:t>นักทรัพยากรบุคคล (ผอ.กง.) ชพ</a:t>
              </a:r>
              <a:r>
                <a:rPr lang="en-US" altLang="th-TH" sz="1600" dirty="0">
                  <a:latin typeface="TH SarabunPSK" pitchFamily="34" charset="-34"/>
                  <a:cs typeface="TH SarabunPSK" pitchFamily="34" charset="-34"/>
                </a:rPr>
                <a:t>.</a:t>
              </a:r>
              <a:r>
                <a:rPr lang="en-US" altLang="th-TH" sz="1000" dirty="0">
                  <a:solidFill>
                    <a:srgbClr val="FF0000"/>
                  </a:solidFill>
                  <a:latin typeface="TH SarabunPSK" pitchFamily="34" charset="-34"/>
                  <a:cs typeface="TH SarabunPSK" pitchFamily="34" charset="-34"/>
                </a:rPr>
                <a:t> (159)</a:t>
              </a:r>
              <a:endParaRPr lang="th-TH" altLang="th-TH" sz="1000" dirty="0">
                <a:solidFill>
                  <a:srgbClr val="FF0000"/>
                </a:solidFill>
                <a:latin typeface="TH SarabunPSK" pitchFamily="34" charset="-34"/>
                <a:cs typeface="TH SarabunPSK" pitchFamily="34" charset="-34"/>
              </a:endParaRPr>
            </a:p>
          </p:txBody>
        </p:sp>
      </p:grpSp>
      <p:sp>
        <p:nvSpPr>
          <p:cNvPr id="12312" name="Text Box 17"/>
          <p:cNvSpPr txBox="1">
            <a:spLocks noChangeArrowheads="1"/>
          </p:cNvSpPr>
          <p:nvPr/>
        </p:nvSpPr>
        <p:spPr bwMode="auto">
          <a:xfrm>
            <a:off x="3240088" y="3881438"/>
            <a:ext cx="2844800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   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2</a:t>
            </a: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(155/177)</a:t>
            </a:r>
          </a:p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นักทรัพยากรบุคคล (ปก./ชก.)       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 </a:t>
            </a: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</a:t>
            </a: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2</a:t>
            </a: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(157/161)</a:t>
            </a:r>
            <a:r>
              <a:rPr lang="en-US" altLang="th-TH" sz="10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</a:p>
          <a:p>
            <a:pPr eaLnBrk="1" hangingPunct="1"/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10" name="Group 18"/>
          <p:cNvGrpSpPr>
            <a:grpSpLocks/>
          </p:cNvGrpSpPr>
          <p:nvPr/>
        </p:nvGrpSpPr>
        <p:grpSpPr bwMode="auto">
          <a:xfrm>
            <a:off x="3240168" y="3233886"/>
            <a:ext cx="2844000" cy="646113"/>
            <a:chOff x="3203847" y="3468365"/>
            <a:chExt cx="2845344" cy="646113"/>
          </a:xfrm>
          <a:solidFill>
            <a:schemeClr val="bg1"/>
          </a:solidFill>
        </p:grpSpPr>
        <p:sp>
          <p:nvSpPr>
            <p:cNvPr id="8233" name="Rectangle 2"/>
            <p:cNvSpPr>
              <a:spLocks noChangeArrowheads="1"/>
            </p:cNvSpPr>
            <p:nvPr/>
          </p:nvSpPr>
          <p:spPr bwMode="auto">
            <a:xfrm>
              <a:off x="3203847" y="3468365"/>
              <a:ext cx="2305089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th-TH" altLang="th-TH" sz="1600" b="1" spc="-20" dirty="0">
                  <a:latin typeface="TH SarabunPSK" pitchFamily="34" charset="-34"/>
                  <a:cs typeface="TH SarabunPSK" pitchFamily="34" charset="-34"/>
                </a:rPr>
                <a:t>กลุ่มงานวิจัยและพัฒนา</a:t>
              </a:r>
            </a:p>
          </p:txBody>
        </p:sp>
        <p:sp>
          <p:nvSpPr>
            <p:cNvPr id="8" name="Rectangle 2"/>
            <p:cNvSpPr>
              <a:spLocks noChangeArrowheads="1"/>
            </p:cNvSpPr>
            <p:nvPr/>
          </p:nvSpPr>
          <p:spPr bwMode="auto">
            <a:xfrm>
              <a:off x="5508936" y="3468365"/>
              <a:ext cx="540255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en-US" altLang="th-TH" sz="1600" b="1" dirty="0">
                  <a:latin typeface="TH SarabunPSK" pitchFamily="34" charset="-34"/>
                  <a:cs typeface="TH SarabunPSK" pitchFamily="34" charset="-34"/>
                </a:rPr>
                <a:t>5</a:t>
              </a:r>
              <a:endParaRPr lang="th-TH" altLang="th-TH" sz="1400" b="1" dirty="0">
                <a:latin typeface="TH SarabunPSK" pitchFamily="34" charset="-34"/>
                <a:cs typeface="TH SarabunPSK" pitchFamily="34" charset="-34"/>
              </a:endParaRPr>
            </a:p>
          </p:txBody>
        </p:sp>
        <p:sp>
          <p:nvSpPr>
            <p:cNvPr id="9" name="Rectangle 2"/>
            <p:cNvSpPr>
              <a:spLocks noChangeArrowheads="1"/>
            </p:cNvSpPr>
            <p:nvPr/>
          </p:nvSpPr>
          <p:spPr bwMode="auto">
            <a:xfrm>
              <a:off x="3203847" y="3789040"/>
              <a:ext cx="2845344" cy="325438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th-TH" altLang="th-TH" sz="1600" dirty="0">
                  <a:latin typeface="TH SarabunPSK" pitchFamily="34" charset="-34"/>
                  <a:cs typeface="TH SarabunPSK" pitchFamily="34" charset="-34"/>
                </a:rPr>
                <a:t>นักวิชาการพัฒนาชุมชน (ผอ.กง.) ชพ.</a:t>
              </a:r>
              <a:r>
                <a:rPr lang="en-US" altLang="th-TH" sz="1000" dirty="0">
                  <a:solidFill>
                    <a:srgbClr val="FF0000"/>
                  </a:solidFill>
                  <a:latin typeface="TH SarabunPSK" pitchFamily="34" charset="-34"/>
                  <a:cs typeface="TH SarabunPSK" pitchFamily="34" charset="-34"/>
                </a:rPr>
                <a:t> (403)</a:t>
              </a:r>
              <a:endParaRPr lang="th-TH" altLang="th-TH" sz="1000" dirty="0">
                <a:solidFill>
                  <a:srgbClr val="FF0000"/>
                </a:solidFill>
                <a:latin typeface="TH SarabunPSK" pitchFamily="34" charset="-34"/>
                <a:cs typeface="TH SarabunPSK" pitchFamily="34" charset="-34"/>
              </a:endParaRPr>
            </a:p>
          </p:txBody>
        </p:sp>
      </p:grpSp>
      <p:sp>
        <p:nvSpPr>
          <p:cNvPr id="12314" name="Text Box 17"/>
          <p:cNvSpPr txBox="1">
            <a:spLocks noChangeArrowheads="1"/>
          </p:cNvSpPr>
          <p:nvPr/>
        </p:nvSpPr>
        <p:spPr bwMode="auto">
          <a:xfrm>
            <a:off x="6229350" y="3881438"/>
            <a:ext cx="2914650" cy="554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นักทรัพยากรบุคคล (ปก./ชก.)       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 </a:t>
            </a: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</a:t>
            </a: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5</a:t>
            </a: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(156/163/164/165/167)</a:t>
            </a:r>
            <a:r>
              <a:rPr lang="en-US" altLang="th-TH" sz="10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</a:p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เจ้าพนักงานห้องสมุด  (ปง./ชง.)           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1</a:t>
            </a:r>
            <a:r>
              <a:rPr lang="en-US" altLang="th-TH" sz="10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151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)</a:t>
            </a:r>
            <a:endParaRPr lang="en-US" altLang="th-TH" sz="10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11" name="Group 18"/>
          <p:cNvGrpSpPr>
            <a:grpSpLocks/>
          </p:cNvGrpSpPr>
          <p:nvPr/>
        </p:nvGrpSpPr>
        <p:grpSpPr bwMode="auto">
          <a:xfrm>
            <a:off x="6228977" y="3233886"/>
            <a:ext cx="2848137" cy="646113"/>
            <a:chOff x="3203846" y="3468365"/>
            <a:chExt cx="2847277" cy="646113"/>
          </a:xfrm>
          <a:solidFill>
            <a:schemeClr val="bg1"/>
          </a:solidFill>
        </p:grpSpPr>
        <p:sp>
          <p:nvSpPr>
            <p:cNvPr id="122" name="Rectangle 2"/>
            <p:cNvSpPr>
              <a:spLocks noChangeArrowheads="1"/>
            </p:cNvSpPr>
            <p:nvPr/>
          </p:nvSpPr>
          <p:spPr bwMode="auto">
            <a:xfrm>
              <a:off x="3203846" y="3468365"/>
              <a:ext cx="2267315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>
                <a:defRPr/>
              </a:pPr>
              <a:r>
                <a:rPr lang="th-TH" altLang="th-TH" sz="1600" b="1" dirty="0">
                  <a:latin typeface="TH SarabunPSK" pitchFamily="34" charset="-34"/>
                  <a:cs typeface="TH SarabunPSK" pitchFamily="34" charset="-34"/>
                </a:rPr>
                <a:t>ศูนย์วิทยบริการ</a:t>
              </a:r>
            </a:p>
          </p:txBody>
        </p:sp>
        <p:sp>
          <p:nvSpPr>
            <p:cNvPr id="8234" name="Rectangle 2"/>
            <p:cNvSpPr>
              <a:spLocks noChangeArrowheads="1"/>
            </p:cNvSpPr>
            <p:nvPr/>
          </p:nvSpPr>
          <p:spPr bwMode="auto">
            <a:xfrm>
              <a:off x="5475124" y="3468365"/>
              <a:ext cx="575999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en-US" altLang="th-TH" sz="1600" b="1" dirty="0">
                  <a:latin typeface="TH SarabunPSK" pitchFamily="34" charset="-34"/>
                  <a:cs typeface="TH SarabunPSK" pitchFamily="34" charset="-34"/>
                </a:rPr>
                <a:t>7</a:t>
              </a:r>
              <a:endParaRPr lang="th-TH" altLang="th-TH" sz="1600" b="1" dirty="0">
                <a:latin typeface="TH SarabunPSK" pitchFamily="34" charset="-34"/>
                <a:cs typeface="TH SarabunPSK" pitchFamily="34" charset="-34"/>
              </a:endParaRPr>
            </a:p>
          </p:txBody>
        </p:sp>
        <p:sp>
          <p:nvSpPr>
            <p:cNvPr id="8235" name="Rectangle 2"/>
            <p:cNvSpPr>
              <a:spLocks noChangeArrowheads="1"/>
            </p:cNvSpPr>
            <p:nvPr/>
          </p:nvSpPr>
          <p:spPr bwMode="auto">
            <a:xfrm>
              <a:off x="3203846" y="3789040"/>
              <a:ext cx="2843141" cy="325438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th-TH" altLang="th-TH" sz="1600" dirty="0">
                  <a:latin typeface="TH SarabunPSK" pitchFamily="34" charset="-34"/>
                  <a:cs typeface="TH SarabunPSK" pitchFamily="34" charset="-34"/>
                </a:rPr>
                <a:t>นักทรัพยากรบุคคล (ผอ.ศูนย์) ชพ</a:t>
              </a:r>
              <a:r>
                <a:rPr lang="en-US" altLang="th-TH" sz="1600" dirty="0">
                  <a:latin typeface="TH SarabunPSK" pitchFamily="34" charset="-34"/>
                  <a:cs typeface="TH SarabunPSK" pitchFamily="34" charset="-34"/>
                </a:rPr>
                <a:t>.</a:t>
              </a:r>
              <a:r>
                <a:rPr lang="en-US" altLang="th-TH" sz="1000" dirty="0">
                  <a:solidFill>
                    <a:srgbClr val="FF0000"/>
                  </a:solidFill>
                  <a:latin typeface="TH SarabunPSK" pitchFamily="34" charset="-34"/>
                  <a:cs typeface="TH SarabunPSK" pitchFamily="34" charset="-34"/>
                </a:rPr>
                <a:t> (171)</a:t>
              </a:r>
              <a:endParaRPr lang="th-TH" altLang="th-TH" sz="1000" dirty="0">
                <a:solidFill>
                  <a:srgbClr val="FF0000"/>
                </a:solidFill>
                <a:latin typeface="TH SarabunPSK" pitchFamily="34" charset="-34"/>
                <a:cs typeface="TH SarabunPSK" pitchFamily="34" charset="-34"/>
              </a:endParaRPr>
            </a:p>
          </p:txBody>
        </p:sp>
      </p:grpSp>
      <p:sp>
        <p:nvSpPr>
          <p:cNvPr id="12316" name="Rectangle 81"/>
          <p:cNvSpPr>
            <a:spLocks noChangeArrowheads="1"/>
          </p:cNvSpPr>
          <p:nvPr/>
        </p:nvSpPr>
        <p:spPr bwMode="auto">
          <a:xfrm>
            <a:off x="0" y="6611938"/>
            <a:ext cx="1619250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000" u="sng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หมายเหตุ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ภายในวงเล็บแสดงเลขที่ตำแหน่ง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cxnSp>
        <p:nvCxnSpPr>
          <p:cNvPr id="61" name="Straight Connector 60"/>
          <p:cNvCxnSpPr/>
          <p:nvPr/>
        </p:nvCxnSpPr>
        <p:spPr>
          <a:xfrm>
            <a:off x="1403350" y="1773238"/>
            <a:ext cx="6192838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6" name="Straight Connector 65"/>
          <p:cNvCxnSpPr/>
          <p:nvPr/>
        </p:nvCxnSpPr>
        <p:spPr>
          <a:xfrm>
            <a:off x="3094038" y="1773238"/>
            <a:ext cx="0" cy="253841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" name="Straight Connector 54"/>
          <p:cNvCxnSpPr/>
          <p:nvPr/>
        </p:nvCxnSpPr>
        <p:spPr>
          <a:xfrm>
            <a:off x="4468813" y="4322763"/>
            <a:ext cx="0" cy="2159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" name="Straight Connector 55"/>
          <p:cNvCxnSpPr/>
          <p:nvPr/>
        </p:nvCxnSpPr>
        <p:spPr>
          <a:xfrm>
            <a:off x="1403350" y="4314825"/>
            <a:ext cx="306705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321" name="Text Box 17"/>
          <p:cNvSpPr txBox="1">
            <a:spLocks noChangeArrowheads="1"/>
          </p:cNvSpPr>
          <p:nvPr/>
        </p:nvSpPr>
        <p:spPr bwMode="auto">
          <a:xfrm>
            <a:off x="107950" y="5130800"/>
            <a:ext cx="2879725" cy="628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นักทรัพยากรบุคคล (ปก./ชก.)         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</a:t>
            </a: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5</a:t>
            </a: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(147/158/169/569/709)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</a:p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นักจัดการงานทั่วไป (ปก./ชก.)        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1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153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)</a:t>
            </a:r>
            <a:endParaRPr lang="th-TH" altLang="th-TH" sz="10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เจ้าพนักงานธุรการ  (ปง./ชง.)          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1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145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)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th-TH" altLang="th-TH" sz="12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นักทรัพยากรบุคคล (พรก.)</a:t>
            </a:r>
            <a:r>
              <a:rPr lang="en-US" altLang="th-TH" sz="12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12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(จ้างแล้ว) </a:t>
            </a:r>
            <a:r>
              <a:rPr lang="en-US" altLang="th-TH" sz="12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 </a:t>
            </a:r>
            <a:r>
              <a:rPr lang="th-TH" altLang="th-TH" sz="12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- </a:t>
            </a:r>
            <a:r>
              <a:rPr lang="en-US" altLang="th-TH" sz="12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1</a:t>
            </a:r>
            <a:r>
              <a:rPr lang="th-TH" altLang="th-TH" sz="12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12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) (ไม่รวมในกรอบ ขรก.)</a:t>
            </a:r>
            <a:r>
              <a:rPr lang="th-TH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</a:p>
          <a:p>
            <a:pPr eaLnBrk="1" hangingPunct="1"/>
            <a:r>
              <a:rPr lang="th-TH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(กรอบฯ </a:t>
            </a:r>
            <a:r>
              <a:rPr lang="en-US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2564</a:t>
            </a:r>
            <a:r>
              <a:rPr lang="th-TH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en-US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</a:t>
            </a:r>
            <a:r>
              <a:rPr lang="th-TH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en-US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2567)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endParaRPr lang="en-US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12" name="Group 18"/>
          <p:cNvGrpSpPr>
            <a:grpSpLocks/>
          </p:cNvGrpSpPr>
          <p:nvPr/>
        </p:nvGrpSpPr>
        <p:grpSpPr bwMode="auto">
          <a:xfrm>
            <a:off x="3239368" y="4483469"/>
            <a:ext cx="2844256" cy="646113"/>
            <a:chOff x="3203847" y="3468365"/>
            <a:chExt cx="2845600" cy="646113"/>
          </a:xfrm>
          <a:solidFill>
            <a:schemeClr val="bg1"/>
          </a:solidFill>
        </p:grpSpPr>
        <p:sp>
          <p:nvSpPr>
            <p:cNvPr id="60" name="Rectangle 2"/>
            <p:cNvSpPr>
              <a:spLocks noChangeArrowheads="1"/>
            </p:cNvSpPr>
            <p:nvPr/>
          </p:nvSpPr>
          <p:spPr bwMode="auto">
            <a:xfrm>
              <a:off x="3203847" y="3468365"/>
              <a:ext cx="2305089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lnSpc>
                  <a:spcPct val="70000"/>
                </a:lnSpc>
                <a:defRPr/>
              </a:pPr>
              <a:endParaRPr lang="en-US" altLang="th-TH" sz="400" b="1" dirty="0">
                <a:latin typeface="TH SarabunPSK" pitchFamily="34" charset="-34"/>
                <a:cs typeface="TH SarabunPSK" pitchFamily="34" charset="-34"/>
              </a:endParaRPr>
            </a:p>
            <a:p>
              <a:pPr algn="ctr" eaLnBrk="0" hangingPunct="0">
                <a:lnSpc>
                  <a:spcPct val="70000"/>
                </a:lnSpc>
                <a:defRPr/>
              </a:pPr>
              <a:r>
                <a:rPr lang="th-TH" altLang="th-TH" sz="1300" b="1" dirty="0">
                  <a:latin typeface="TH SarabunPSK" pitchFamily="34" charset="-34"/>
                  <a:cs typeface="TH SarabunPSK" pitchFamily="34" charset="-34"/>
                </a:rPr>
                <a:t>ศูนย์ศึกษาและพัฒนาชุมชน</a:t>
              </a:r>
              <a:endParaRPr lang="en-US" altLang="th-TH" sz="1300" b="1" dirty="0">
                <a:latin typeface="TH SarabunPSK" pitchFamily="34" charset="-34"/>
                <a:cs typeface="TH SarabunPSK" pitchFamily="34" charset="-34"/>
              </a:endParaRPr>
            </a:p>
            <a:p>
              <a:pPr algn="ctr" eaLnBrk="0" hangingPunct="0">
                <a:lnSpc>
                  <a:spcPct val="70000"/>
                </a:lnSpc>
                <a:defRPr/>
              </a:pPr>
              <a:r>
                <a:rPr lang="th-TH" altLang="th-TH" sz="1300" b="1" dirty="0">
                  <a:latin typeface="TH SarabunPSK" pitchFamily="34" charset="-34"/>
                  <a:cs typeface="TH SarabunPSK" pitchFamily="34" charset="-34"/>
                </a:rPr>
                <a:t>(11 ศูนย์ ๆ ละ </a:t>
              </a:r>
              <a:r>
                <a:rPr lang="en-US" altLang="th-TH" sz="1300" b="1" dirty="0">
                  <a:latin typeface="TH SarabunPSK" pitchFamily="34" charset="-34"/>
                  <a:cs typeface="TH SarabunPSK" pitchFamily="34" charset="-34"/>
                </a:rPr>
                <a:t>12 - </a:t>
              </a:r>
              <a:r>
                <a:rPr lang="th-TH" altLang="th-TH" sz="1300" b="1" dirty="0">
                  <a:latin typeface="TH SarabunPSK" pitchFamily="34" charset="-34"/>
                  <a:cs typeface="TH SarabunPSK" pitchFamily="34" charset="-34"/>
                </a:rPr>
                <a:t>14 อัตรา)</a:t>
              </a:r>
            </a:p>
          </p:txBody>
        </p:sp>
        <p:sp>
          <p:nvSpPr>
            <p:cNvPr id="62" name="Rectangle 2"/>
            <p:cNvSpPr>
              <a:spLocks noChangeArrowheads="1"/>
            </p:cNvSpPr>
            <p:nvPr/>
          </p:nvSpPr>
          <p:spPr bwMode="auto">
            <a:xfrm>
              <a:off x="5509192" y="3468365"/>
              <a:ext cx="540255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en-US" altLang="th-TH" sz="1600" b="1" dirty="0">
                  <a:latin typeface="TH SarabunPSK" pitchFamily="34" charset="-34"/>
                  <a:cs typeface="TH SarabunPSK" pitchFamily="34" charset="-34"/>
                </a:rPr>
                <a:t>147</a:t>
              </a:r>
              <a:endParaRPr lang="th-TH" altLang="th-TH" sz="1600" b="1" dirty="0">
                <a:latin typeface="TH SarabunPSK" pitchFamily="34" charset="-34"/>
                <a:cs typeface="TH SarabunPSK" pitchFamily="34" charset="-34"/>
              </a:endParaRPr>
            </a:p>
          </p:txBody>
        </p:sp>
        <p:sp>
          <p:nvSpPr>
            <p:cNvPr id="65" name="Rectangle 2"/>
            <p:cNvSpPr>
              <a:spLocks noChangeArrowheads="1"/>
            </p:cNvSpPr>
            <p:nvPr/>
          </p:nvSpPr>
          <p:spPr bwMode="auto">
            <a:xfrm>
              <a:off x="3203847" y="3789040"/>
              <a:ext cx="2845344" cy="325438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th-TH" altLang="th-TH" sz="1400" spc="-10" dirty="0">
                  <a:latin typeface="TH SarabunPSK" pitchFamily="34" charset="-34"/>
                  <a:cs typeface="TH SarabunPSK" pitchFamily="34" charset="-34"/>
                </a:rPr>
                <a:t>นักทรัพยากรบุคคล (ผอ.ศูนย์ศึกษาและพัฒนาชุมชน) ชพ</a:t>
              </a:r>
              <a:r>
                <a:rPr lang="en-US" altLang="th-TH" sz="1400" spc="-10" dirty="0">
                  <a:latin typeface="TH SarabunPSK" pitchFamily="34" charset="-34"/>
                  <a:cs typeface="TH SarabunPSK" pitchFamily="34" charset="-34"/>
                </a:rPr>
                <a:t>.</a:t>
              </a:r>
              <a:endParaRPr lang="th-TH" altLang="th-TH" sz="1400" spc="-10" dirty="0">
                <a:solidFill>
                  <a:srgbClr val="FF0000"/>
                </a:solidFill>
                <a:latin typeface="TH SarabunPSK" pitchFamily="34" charset="-34"/>
                <a:cs typeface="TH SarabunPSK" pitchFamily="34" charset="-34"/>
              </a:endParaRPr>
            </a:p>
          </p:txBody>
        </p:sp>
      </p:grpSp>
      <p:sp>
        <p:nvSpPr>
          <p:cNvPr id="12323" name="Text Box 17"/>
          <p:cNvSpPr txBox="1">
            <a:spLocks noChangeArrowheads="1"/>
          </p:cNvSpPr>
          <p:nvPr/>
        </p:nvSpPr>
        <p:spPr bwMode="auto">
          <a:xfrm>
            <a:off x="5327650" y="5135563"/>
            <a:ext cx="3060700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lnSpc>
                <a:spcPct val="75000"/>
              </a:lnSpc>
            </a:pPr>
            <a:r>
              <a:rPr lang="th-TH" altLang="th-TH" sz="12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นักประชาสัมพันธ์ (พรก.) </a:t>
            </a:r>
            <a:r>
              <a:rPr lang="th-TH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(กรอบฯ </a:t>
            </a:r>
            <a:r>
              <a:rPr lang="en-US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2564</a:t>
            </a:r>
            <a:r>
              <a:rPr lang="th-TH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en-US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</a:t>
            </a:r>
            <a:r>
              <a:rPr lang="th-TH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en-US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2567)</a:t>
            </a:r>
            <a:r>
              <a:rPr lang="th-TH" altLang="th-TH" sz="12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- </a:t>
            </a:r>
            <a:r>
              <a:rPr lang="en-US" altLang="th-TH" sz="12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3</a:t>
            </a:r>
            <a:r>
              <a:rPr lang="th-TH" altLang="th-TH" sz="12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(ไม่รวมในกรอบ ขรก.)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>
              <a:lnSpc>
                <a:spcPct val="75000"/>
              </a:lnSpc>
            </a:pPr>
            <a:r>
              <a:rPr lang="th-TH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(ตามมาตรการฯ ปี งบฯ </a:t>
            </a:r>
            <a:r>
              <a:rPr lang="en-US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2563)</a:t>
            </a:r>
          </a:p>
          <a:p>
            <a:pPr eaLnBrk="1" hangingPunct="1">
              <a:lnSpc>
                <a:spcPct val="75000"/>
              </a:lnSpc>
            </a:pPr>
            <a:r>
              <a:rPr lang="th-TH" altLang="th-TH" sz="12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วิศวกรโยธา (พรก.) </a:t>
            </a:r>
            <a:r>
              <a:rPr lang="th-TH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(กรอบฯ </a:t>
            </a:r>
            <a:r>
              <a:rPr lang="en-US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2564</a:t>
            </a:r>
            <a:r>
              <a:rPr lang="th-TH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en-US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</a:t>
            </a:r>
            <a:r>
              <a:rPr lang="th-TH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en-US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2567)         </a:t>
            </a:r>
            <a:r>
              <a:rPr lang="th-TH" altLang="th-TH" sz="12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- </a:t>
            </a:r>
            <a:r>
              <a:rPr lang="en-US" altLang="th-TH" sz="12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</a:t>
            </a:r>
            <a:r>
              <a:rPr lang="th-TH" altLang="th-TH" sz="12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(ไม่รวมในกรอบ ขรก.)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>
              <a:lnSpc>
                <a:spcPct val="75000"/>
              </a:lnSpc>
            </a:pPr>
            <a:r>
              <a:rPr lang="th-TH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(ตามมาตรการฯ ปี งบฯ </a:t>
            </a:r>
            <a:r>
              <a:rPr lang="en-US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2563)</a:t>
            </a:r>
            <a:endParaRPr lang="th-TH" altLang="th-TH" sz="1000">
              <a:solidFill>
                <a:srgbClr val="0070C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>
              <a:lnSpc>
                <a:spcPct val="75000"/>
              </a:lnSpc>
            </a:pPr>
            <a:endParaRPr lang="th-TH" altLang="th-TH" sz="1000">
              <a:solidFill>
                <a:srgbClr val="0070C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endParaRPr lang="en-US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666" name="Rectangle 73"/>
          <p:cNvSpPr>
            <a:spLocks noChangeArrowheads="1"/>
          </p:cNvSpPr>
          <p:nvPr/>
        </p:nvSpPr>
        <p:spPr bwMode="auto">
          <a:xfrm>
            <a:off x="488950" y="106363"/>
            <a:ext cx="815498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/>
            <a:r>
              <a:rPr lang="th-TH" altLang="th-TH" sz="1600" b="1">
                <a:latin typeface="TH SarabunPSK" panose="020B0500040200020003" pitchFamily="34" charset="-34"/>
                <a:cs typeface="TH SarabunPSK" panose="020B0500040200020003" pitchFamily="34" charset="-34"/>
              </a:rPr>
              <a:t>แผนภูมิแสดงการแบ่งงานภายในและอัตรากำลังของกรมการพัฒนาชุมชน</a:t>
            </a:r>
            <a:r>
              <a:rPr lang="en-US" altLang="th-TH" sz="1600" b="1">
                <a:latin typeface="TH SarabunPSK" panose="020B0500040200020003" pitchFamily="34" charset="-34"/>
                <a:cs typeface="TH SarabunPSK" panose="020B0500040200020003" pitchFamily="34" charset="-34"/>
              </a:rPr>
              <a:t> </a:t>
            </a:r>
            <a:endParaRPr lang="th-TH" altLang="th-TH" sz="1600" b="1"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sp>
        <p:nvSpPr>
          <p:cNvPr id="113667" name="Text Box 9"/>
          <p:cNvSpPr txBox="1">
            <a:spLocks noChangeArrowheads="1"/>
          </p:cNvSpPr>
          <p:nvPr/>
        </p:nvSpPr>
        <p:spPr bwMode="auto">
          <a:xfrm>
            <a:off x="6980238" y="6269038"/>
            <a:ext cx="2160587" cy="588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ลูกจ้างประจำ - อัตรา </a:t>
            </a:r>
            <a:endParaRPr lang="th-TH" altLang="th-TH" sz="1400">
              <a:solidFill>
                <a:srgbClr val="FF0000"/>
              </a:solidFill>
              <a:latin typeface="TH SarabunPSK" panose="020B0500040200020003" pitchFamily="34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กรอบพนักงานราชการ 1 อัตรา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rPr>
              <a:t>(92)</a:t>
            </a:r>
          </a:p>
        </p:txBody>
      </p:sp>
      <p:grpSp>
        <p:nvGrpSpPr>
          <p:cNvPr id="113668" name="Group 81"/>
          <p:cNvGrpSpPr>
            <a:grpSpLocks/>
          </p:cNvGrpSpPr>
          <p:nvPr/>
        </p:nvGrpSpPr>
        <p:grpSpPr bwMode="auto">
          <a:xfrm>
            <a:off x="2843213" y="765175"/>
            <a:ext cx="3421062" cy="646113"/>
            <a:chOff x="2448080" y="857250"/>
            <a:chExt cx="3420000" cy="646113"/>
          </a:xfrm>
        </p:grpSpPr>
        <p:sp>
          <p:nvSpPr>
            <p:cNvPr id="113725" name="Rectangle 2"/>
            <p:cNvSpPr>
              <a:spLocks noChangeArrowheads="1"/>
            </p:cNvSpPr>
            <p:nvPr/>
          </p:nvSpPr>
          <p:spPr bwMode="auto">
            <a:xfrm>
              <a:off x="2448080" y="857250"/>
              <a:ext cx="2844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สำนักงานพัฒนาชุมชนจังหวัดมุกดาหาร</a:t>
              </a:r>
            </a:p>
          </p:txBody>
        </p:sp>
        <p:sp>
          <p:nvSpPr>
            <p:cNvPr id="113726" name="Rectangle 2"/>
            <p:cNvSpPr>
              <a:spLocks noChangeArrowheads="1"/>
            </p:cNvSpPr>
            <p:nvPr/>
          </p:nvSpPr>
          <p:spPr bwMode="auto">
            <a:xfrm>
              <a:off x="5290308" y="857250"/>
              <a:ext cx="575739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 eaLnBrk="1" hangingPunct="1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55</a:t>
              </a:r>
              <a:endParaRPr lang="th-TH" altLang="th-TH" sz="16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13727" name="Rectangle 2"/>
            <p:cNvSpPr>
              <a:spLocks noChangeArrowheads="1"/>
            </p:cNvSpPr>
            <p:nvPr/>
          </p:nvSpPr>
          <p:spPr bwMode="auto">
            <a:xfrm>
              <a:off x="2448080" y="1177925"/>
              <a:ext cx="3420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ผู้อำนวยการ (พัฒนาการจังหวัด) สูง</a:t>
              </a:r>
              <a:r>
                <a:rPr lang="en-US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(2434)</a:t>
              </a:r>
              <a:r>
                <a:rPr lang="en-US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endParaRPr lang="th-TH" altLang="th-TH" sz="1600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13669" name="Text Box 91"/>
          <p:cNvSpPr txBox="1">
            <a:spLocks noChangeArrowheads="1"/>
          </p:cNvSpPr>
          <p:nvPr/>
        </p:nvSpPr>
        <p:spPr bwMode="auto">
          <a:xfrm>
            <a:off x="3924300" y="404813"/>
            <a:ext cx="1368425" cy="277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Update </a:t>
            </a:r>
            <a:r>
              <a:rPr lang="th-TH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26 เมษายน 2564 </a:t>
            </a:r>
            <a:r>
              <a:rPr lang="en-US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         </a:t>
            </a:r>
            <a:endParaRPr lang="th-TH" altLang="th-TH" sz="1200"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sp>
        <p:nvSpPr>
          <p:cNvPr id="113670" name="Text Box 17"/>
          <p:cNvSpPr txBox="1">
            <a:spLocks noChangeArrowheads="1"/>
          </p:cNvSpPr>
          <p:nvPr/>
        </p:nvSpPr>
        <p:spPr bwMode="auto">
          <a:xfrm>
            <a:off x="107950" y="2409825"/>
            <a:ext cx="2376488" cy="628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 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- 1 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(2587)</a:t>
            </a:r>
          </a:p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นักจัดการงานทั่วไป (ปก./ชก.)   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     </a:t>
            </a: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- 1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2450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)</a:t>
            </a:r>
          </a:p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เจ้าพนักงานธุรการ (ปง./ชง.)    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      </a:t>
            </a: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2 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(2436/2438)</a:t>
            </a:r>
          </a:p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เจ้าพนักงานการเงินและบัญชี (ปง./ชง.)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- 1 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(2437)</a:t>
            </a:r>
            <a:endParaRPr lang="th-TH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endParaRPr lang="en-US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sp>
        <p:nvSpPr>
          <p:cNvPr id="113671" name="Text Box 17"/>
          <p:cNvSpPr txBox="1">
            <a:spLocks noChangeArrowheads="1"/>
          </p:cNvSpPr>
          <p:nvPr/>
        </p:nvSpPr>
        <p:spPr bwMode="auto">
          <a:xfrm>
            <a:off x="2411413" y="2408238"/>
            <a:ext cx="2087562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2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(2440/2441)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3" name="Group 18"/>
          <p:cNvGrpSpPr>
            <a:grpSpLocks/>
          </p:cNvGrpSpPr>
          <p:nvPr/>
        </p:nvGrpSpPr>
        <p:grpSpPr bwMode="auto">
          <a:xfrm>
            <a:off x="2411413" y="1772816"/>
            <a:ext cx="2052637" cy="646113"/>
            <a:chOff x="3203848" y="3468365"/>
            <a:chExt cx="2052020" cy="646113"/>
          </a:xfrm>
          <a:solidFill>
            <a:schemeClr val="bg1"/>
          </a:solidFill>
        </p:grpSpPr>
        <p:sp>
          <p:nvSpPr>
            <p:cNvPr id="12367" name="Rectangle 2"/>
            <p:cNvSpPr>
              <a:spLocks noChangeArrowheads="1"/>
            </p:cNvSpPr>
            <p:nvPr/>
          </p:nvSpPr>
          <p:spPr bwMode="auto">
            <a:xfrm>
              <a:off x="3203848" y="3468365"/>
              <a:ext cx="1476000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lnSpc>
                  <a:spcPct val="70000"/>
                </a:lnSpc>
                <a:defRPr/>
              </a:pPr>
              <a:endParaRPr lang="en-US" altLang="th-TH" sz="700" b="1" dirty="0">
                <a:latin typeface="TH SarabunPSK" pitchFamily="34" charset="-34"/>
                <a:cs typeface="TH SarabunPSK" pitchFamily="34" charset="-34"/>
              </a:endParaRPr>
            </a:p>
            <a:p>
              <a:pPr algn="ctr" eaLnBrk="0" hangingPunct="0">
                <a:lnSpc>
                  <a:spcPct val="70000"/>
                </a:lnSpc>
                <a:defRPr/>
              </a:pPr>
              <a:r>
                <a:rPr lang="th-TH" altLang="th-TH" sz="1400" b="1" dirty="0">
                  <a:latin typeface="TH SarabunPSK" pitchFamily="34" charset="-34"/>
                  <a:cs typeface="TH SarabunPSK" pitchFamily="34" charset="-34"/>
                </a:rPr>
                <a:t> กลุ่มงานยุทธศาสตร์</a:t>
              </a:r>
            </a:p>
            <a:p>
              <a:pPr algn="ctr" eaLnBrk="0" hangingPunct="0">
                <a:lnSpc>
                  <a:spcPct val="70000"/>
                </a:lnSpc>
                <a:defRPr/>
              </a:pPr>
              <a:r>
                <a:rPr lang="th-TH" altLang="th-TH" sz="1400" b="1" dirty="0">
                  <a:latin typeface="TH SarabunPSK" pitchFamily="34" charset="-34"/>
                  <a:cs typeface="TH SarabunPSK" pitchFamily="34" charset="-34"/>
                </a:rPr>
                <a:t>การพัฒนาชุมชน</a:t>
              </a:r>
            </a:p>
          </p:txBody>
        </p:sp>
        <p:sp>
          <p:nvSpPr>
            <p:cNvPr id="12368" name="Rectangle 2"/>
            <p:cNvSpPr>
              <a:spLocks noChangeArrowheads="1"/>
            </p:cNvSpPr>
            <p:nvPr/>
          </p:nvSpPr>
          <p:spPr bwMode="auto">
            <a:xfrm>
              <a:off x="4679868" y="3468365"/>
              <a:ext cx="576000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en-US" altLang="th-TH" sz="1600" b="1" dirty="0">
                  <a:latin typeface="TH SarabunPSK" pitchFamily="34" charset="-34"/>
                  <a:cs typeface="TH SarabunPSK" pitchFamily="34" charset="-34"/>
                </a:rPr>
                <a:t>3</a:t>
              </a:r>
              <a:endParaRPr lang="th-TH" altLang="th-TH" sz="1400" b="1" dirty="0">
                <a:latin typeface="TH SarabunPSK" pitchFamily="34" charset="-34"/>
                <a:cs typeface="TH SarabunPSK" pitchFamily="34" charset="-34"/>
              </a:endParaRPr>
            </a:p>
          </p:txBody>
        </p:sp>
        <p:sp>
          <p:nvSpPr>
            <p:cNvPr id="12372" name="Rectangle 2"/>
            <p:cNvSpPr>
              <a:spLocks noChangeArrowheads="1"/>
            </p:cNvSpPr>
            <p:nvPr/>
          </p:nvSpPr>
          <p:spPr bwMode="auto">
            <a:xfrm>
              <a:off x="3203848" y="3789040"/>
              <a:ext cx="2052020" cy="325438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th-TH" altLang="th-TH" sz="1500" spc="-70" dirty="0">
                  <a:latin typeface="TH SarabunPSK" pitchFamily="34" charset="-34"/>
                  <a:cs typeface="TH SarabunPSK" pitchFamily="34" charset="-34"/>
                </a:rPr>
                <a:t>นักวิชาการพัฒนาชุมชน (ผอ.กง.) ชพ</a:t>
              </a:r>
              <a:r>
                <a:rPr lang="en-US" altLang="th-TH" sz="1500" spc="-70" dirty="0">
                  <a:latin typeface="TH SarabunPSK" pitchFamily="34" charset="-34"/>
                  <a:cs typeface="TH SarabunPSK" pitchFamily="34" charset="-34"/>
                </a:rPr>
                <a:t>. </a:t>
              </a:r>
              <a:r>
                <a:rPr lang="en-US" altLang="th-TH" sz="1000" spc="-70" dirty="0">
                  <a:solidFill>
                    <a:srgbClr val="FF0000"/>
                  </a:solidFill>
                  <a:latin typeface="TH SarabunPSK" pitchFamily="34" charset="-34"/>
                  <a:cs typeface="TH SarabunPSK" pitchFamily="34" charset="-34"/>
                </a:rPr>
                <a:t>(2439)</a:t>
              </a:r>
              <a:endParaRPr lang="th-TH" altLang="th-TH" sz="1000" spc="-70" dirty="0">
                <a:solidFill>
                  <a:srgbClr val="FF0000"/>
                </a:solidFill>
                <a:latin typeface="TH SarabunPSK" pitchFamily="34" charset="-34"/>
                <a:cs typeface="TH SarabunPSK" pitchFamily="34" charset="-34"/>
              </a:endParaRPr>
            </a:p>
          </p:txBody>
        </p:sp>
      </p:grpSp>
      <p:sp>
        <p:nvSpPr>
          <p:cNvPr id="113673" name="Text Box 17"/>
          <p:cNvSpPr txBox="1">
            <a:spLocks noChangeArrowheads="1"/>
          </p:cNvSpPr>
          <p:nvPr/>
        </p:nvSpPr>
        <p:spPr bwMode="auto">
          <a:xfrm>
            <a:off x="4665663" y="2420938"/>
            <a:ext cx="2498725" cy="628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- 4</a:t>
            </a:r>
            <a:endParaRPr lang="en-US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(2443/2444/2445/2881)</a:t>
            </a:r>
          </a:p>
          <a:p>
            <a:pPr eaLnBrk="1" hangingPunct="1"/>
            <a:r>
              <a:rPr lang="th-TH" altLang="th-TH" sz="12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นักส่งเสริมการพัฒนาชุมชน (พรก.)</a:t>
            </a:r>
            <a:r>
              <a:rPr lang="en-US" altLang="th-TH" sz="12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12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 </a:t>
            </a:r>
            <a:r>
              <a:rPr lang="en-US" altLang="th-TH" sz="12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1</a:t>
            </a:r>
            <a:r>
              <a:rPr lang="th-TH" altLang="th-TH" sz="12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92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)</a:t>
            </a:r>
            <a:endParaRPr lang="th-TH" altLang="th-TH" sz="1000">
              <a:solidFill>
                <a:srgbClr val="0070C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th-TH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(กรอบฯ </a:t>
            </a:r>
            <a:r>
              <a:rPr lang="en-US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2564</a:t>
            </a:r>
            <a:r>
              <a:rPr lang="th-TH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en-US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</a:t>
            </a:r>
            <a:r>
              <a:rPr lang="th-TH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en-US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2567)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(จ้างแล้ว)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              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(ไม่รวมในกรอบ ขรก.)</a:t>
            </a:r>
            <a:r>
              <a:rPr lang="th-TH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4" name="Group 18"/>
          <p:cNvGrpSpPr>
            <a:grpSpLocks/>
          </p:cNvGrpSpPr>
          <p:nvPr/>
        </p:nvGrpSpPr>
        <p:grpSpPr bwMode="auto">
          <a:xfrm>
            <a:off x="4665274" y="1773328"/>
            <a:ext cx="2051050" cy="646110"/>
            <a:chOff x="3203848" y="3468365"/>
            <a:chExt cx="2052020" cy="646111"/>
          </a:xfrm>
          <a:solidFill>
            <a:schemeClr val="bg1"/>
          </a:solidFill>
        </p:grpSpPr>
        <p:sp>
          <p:nvSpPr>
            <p:cNvPr id="12364" name="Rectangle 2"/>
            <p:cNvSpPr>
              <a:spLocks noChangeArrowheads="1"/>
            </p:cNvSpPr>
            <p:nvPr/>
          </p:nvSpPr>
          <p:spPr bwMode="auto">
            <a:xfrm>
              <a:off x="3203848" y="3468365"/>
              <a:ext cx="1476000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lnSpc>
                  <a:spcPct val="70000"/>
                </a:lnSpc>
                <a:defRPr/>
              </a:pPr>
              <a:endParaRPr lang="th-TH" altLang="th-TH" sz="700" b="1" dirty="0">
                <a:latin typeface="TH SarabunPSK" pitchFamily="34" charset="-34"/>
                <a:cs typeface="TH SarabunPSK" pitchFamily="34" charset="-34"/>
              </a:endParaRPr>
            </a:p>
            <a:p>
              <a:pPr algn="ctr" eaLnBrk="0" hangingPunct="0">
                <a:lnSpc>
                  <a:spcPct val="70000"/>
                </a:lnSpc>
                <a:defRPr/>
              </a:pPr>
              <a:r>
                <a:rPr lang="th-TH" altLang="th-TH" sz="1400" b="1" dirty="0">
                  <a:latin typeface="TH SarabunPSK" pitchFamily="34" charset="-34"/>
                  <a:cs typeface="TH SarabunPSK" pitchFamily="34" charset="-34"/>
                </a:rPr>
                <a:t>กลุ่มงานส่งเสริม                      การพัฒนาชุมชน</a:t>
              </a:r>
            </a:p>
          </p:txBody>
        </p:sp>
        <p:sp>
          <p:nvSpPr>
            <p:cNvPr id="12365" name="Rectangle 2"/>
            <p:cNvSpPr>
              <a:spLocks noChangeArrowheads="1"/>
            </p:cNvSpPr>
            <p:nvPr/>
          </p:nvSpPr>
          <p:spPr bwMode="auto">
            <a:xfrm>
              <a:off x="4679868" y="3468365"/>
              <a:ext cx="576000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en-US" altLang="th-TH" sz="1600" b="1" dirty="0">
                  <a:latin typeface="TH SarabunPSK" pitchFamily="34" charset="-34"/>
                  <a:cs typeface="TH SarabunPSK" pitchFamily="34" charset="-34"/>
                </a:rPr>
                <a:t>5</a:t>
              </a:r>
              <a:endParaRPr lang="th-TH" altLang="th-TH" sz="1600" b="1" dirty="0">
                <a:latin typeface="TH SarabunPSK" pitchFamily="34" charset="-34"/>
                <a:cs typeface="TH SarabunPSK" pitchFamily="34" charset="-34"/>
              </a:endParaRPr>
            </a:p>
          </p:txBody>
        </p:sp>
        <p:sp>
          <p:nvSpPr>
            <p:cNvPr id="12369" name="Rectangle 2"/>
            <p:cNvSpPr>
              <a:spLocks noChangeArrowheads="1"/>
            </p:cNvSpPr>
            <p:nvPr/>
          </p:nvSpPr>
          <p:spPr bwMode="auto">
            <a:xfrm>
              <a:off x="3203848" y="3789039"/>
              <a:ext cx="2052020" cy="325437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th-TH" altLang="th-TH" sz="1500" spc="-80" dirty="0">
                  <a:latin typeface="TH SarabunPSK" pitchFamily="34" charset="-34"/>
                  <a:cs typeface="TH SarabunPSK" pitchFamily="34" charset="-34"/>
                </a:rPr>
                <a:t>นักวิชาการพัฒนาชุมชน (ผอ.กง.) ชพ</a:t>
              </a:r>
              <a:r>
                <a:rPr lang="en-US" altLang="th-TH" sz="1500" spc="-80" dirty="0">
                  <a:latin typeface="TH SarabunPSK" pitchFamily="34" charset="-34"/>
                  <a:cs typeface="TH SarabunPSK" pitchFamily="34" charset="-34"/>
                </a:rPr>
                <a:t>. </a:t>
              </a:r>
              <a:r>
                <a:rPr lang="en-US" altLang="th-TH" sz="1000" spc="-80" dirty="0">
                  <a:solidFill>
                    <a:srgbClr val="FF0000"/>
                  </a:solidFill>
                  <a:latin typeface="TH SarabunPSK" pitchFamily="34" charset="-34"/>
                  <a:cs typeface="TH SarabunPSK" pitchFamily="34" charset="-34"/>
                </a:rPr>
                <a:t>(2442)</a:t>
              </a:r>
              <a:endParaRPr lang="th-TH" altLang="th-TH" sz="1000" spc="-80" dirty="0">
                <a:solidFill>
                  <a:srgbClr val="FF0000"/>
                </a:solidFill>
                <a:latin typeface="TH SarabunPSK" pitchFamily="34" charset="-34"/>
                <a:cs typeface="TH SarabunPSK" pitchFamily="34" charset="-34"/>
              </a:endParaRPr>
            </a:p>
          </p:txBody>
        </p:sp>
      </p:grpSp>
      <p:sp>
        <p:nvSpPr>
          <p:cNvPr id="113675" name="Text Box 17"/>
          <p:cNvSpPr txBox="1">
            <a:spLocks noChangeArrowheads="1"/>
          </p:cNvSpPr>
          <p:nvPr/>
        </p:nvSpPr>
        <p:spPr bwMode="auto">
          <a:xfrm>
            <a:off x="6969125" y="2425700"/>
            <a:ext cx="2087563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(498/499/2454/2478)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5" name="Group 18"/>
          <p:cNvGrpSpPr>
            <a:grpSpLocks/>
          </p:cNvGrpSpPr>
          <p:nvPr/>
        </p:nvGrpSpPr>
        <p:grpSpPr bwMode="auto">
          <a:xfrm>
            <a:off x="6968737" y="1778090"/>
            <a:ext cx="2052637" cy="646113"/>
            <a:chOff x="3203848" y="3468365"/>
            <a:chExt cx="2052020" cy="646113"/>
          </a:xfrm>
          <a:solidFill>
            <a:schemeClr val="bg1"/>
          </a:solidFill>
        </p:grpSpPr>
        <p:sp>
          <p:nvSpPr>
            <p:cNvPr id="12361" name="Rectangle 2"/>
            <p:cNvSpPr>
              <a:spLocks noChangeArrowheads="1"/>
            </p:cNvSpPr>
            <p:nvPr/>
          </p:nvSpPr>
          <p:spPr bwMode="auto">
            <a:xfrm>
              <a:off x="3203848" y="3468365"/>
              <a:ext cx="1476000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lnSpc>
                  <a:spcPct val="70000"/>
                </a:lnSpc>
                <a:defRPr/>
              </a:pPr>
              <a:endParaRPr lang="th-TH" altLang="th-TH" sz="700" b="1" dirty="0">
                <a:latin typeface="TH SarabunPSK" pitchFamily="34" charset="-34"/>
                <a:cs typeface="TH SarabunPSK" pitchFamily="34" charset="-34"/>
              </a:endParaRPr>
            </a:p>
            <a:p>
              <a:pPr algn="ctr" eaLnBrk="0" hangingPunct="0">
                <a:lnSpc>
                  <a:spcPct val="70000"/>
                </a:lnSpc>
                <a:defRPr/>
              </a:pPr>
              <a:r>
                <a:rPr lang="th-TH" altLang="th-TH" sz="1400" b="1" dirty="0">
                  <a:latin typeface="TH SarabunPSK" pitchFamily="34" charset="-34"/>
                  <a:cs typeface="TH SarabunPSK" pitchFamily="34" charset="-34"/>
                </a:rPr>
                <a:t>กลุ่มงานสารสนเทศ</a:t>
              </a:r>
            </a:p>
            <a:p>
              <a:pPr algn="ctr" eaLnBrk="0" hangingPunct="0">
                <a:lnSpc>
                  <a:spcPct val="70000"/>
                </a:lnSpc>
                <a:defRPr/>
              </a:pPr>
              <a:r>
                <a:rPr lang="th-TH" altLang="th-TH" sz="1400" b="1" dirty="0">
                  <a:latin typeface="TH SarabunPSK" pitchFamily="34" charset="-34"/>
                  <a:cs typeface="TH SarabunPSK" pitchFamily="34" charset="-34"/>
                </a:rPr>
                <a:t>การพัฒนาชุมชน</a:t>
              </a:r>
            </a:p>
          </p:txBody>
        </p:sp>
        <p:sp>
          <p:nvSpPr>
            <p:cNvPr id="12362" name="Rectangle 2"/>
            <p:cNvSpPr>
              <a:spLocks noChangeArrowheads="1"/>
            </p:cNvSpPr>
            <p:nvPr/>
          </p:nvSpPr>
          <p:spPr bwMode="auto">
            <a:xfrm>
              <a:off x="4679868" y="3468365"/>
              <a:ext cx="576000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en-US" altLang="th-TH" sz="1600" b="1" dirty="0">
                  <a:latin typeface="TH SarabunPSK" pitchFamily="34" charset="-34"/>
                  <a:cs typeface="TH SarabunPSK" pitchFamily="34" charset="-34"/>
                </a:rPr>
                <a:t>5</a:t>
              </a:r>
              <a:endParaRPr lang="th-TH" altLang="th-TH" sz="1400" b="1" dirty="0">
                <a:latin typeface="TH SarabunPSK" pitchFamily="34" charset="-34"/>
                <a:cs typeface="TH SarabunPSK" pitchFamily="34" charset="-34"/>
              </a:endParaRPr>
            </a:p>
          </p:txBody>
        </p:sp>
        <p:sp>
          <p:nvSpPr>
            <p:cNvPr id="11342" name="Rectangle 2"/>
            <p:cNvSpPr>
              <a:spLocks noChangeArrowheads="1"/>
            </p:cNvSpPr>
            <p:nvPr/>
          </p:nvSpPr>
          <p:spPr bwMode="auto">
            <a:xfrm>
              <a:off x="3203848" y="3789040"/>
              <a:ext cx="2052020" cy="325438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th-TH" altLang="th-TH" sz="1500" spc="-80" dirty="0">
                  <a:latin typeface="TH SarabunPSK" pitchFamily="34" charset="-34"/>
                  <a:cs typeface="TH SarabunPSK" pitchFamily="34" charset="-34"/>
                </a:rPr>
                <a:t>นักวิชาการพัฒนาชุมชน (ผอ.กง.) ชพ</a:t>
              </a:r>
              <a:r>
                <a:rPr lang="en-US" altLang="th-TH" sz="1500" spc="-80" dirty="0">
                  <a:latin typeface="TH SarabunPSK" pitchFamily="34" charset="-34"/>
                  <a:cs typeface="TH SarabunPSK" pitchFamily="34" charset="-34"/>
                </a:rPr>
                <a:t>. </a:t>
              </a:r>
              <a:r>
                <a:rPr lang="en-US" altLang="th-TH" sz="1050" spc="-60" dirty="0">
                  <a:solidFill>
                    <a:srgbClr val="FF0000"/>
                  </a:solidFill>
                  <a:latin typeface="TH SarabunPSK" pitchFamily="34" charset="-34"/>
                  <a:cs typeface="TH SarabunPSK" pitchFamily="34" charset="-34"/>
                </a:rPr>
                <a:t>(482)</a:t>
              </a:r>
              <a:endParaRPr lang="th-TH" altLang="th-TH" sz="1050" spc="-60" dirty="0">
                <a:solidFill>
                  <a:srgbClr val="FF0000"/>
                </a:solidFill>
                <a:latin typeface="TH SarabunPSK" pitchFamily="34" charset="-34"/>
                <a:cs typeface="TH SarabunPSK" pitchFamily="34" charset="-34"/>
              </a:endParaRPr>
            </a:p>
          </p:txBody>
        </p:sp>
      </p:grpSp>
      <p:cxnSp>
        <p:nvCxnSpPr>
          <p:cNvPr id="78" name="Straight Connector 77"/>
          <p:cNvCxnSpPr/>
          <p:nvPr/>
        </p:nvCxnSpPr>
        <p:spPr>
          <a:xfrm>
            <a:off x="4572000" y="1419225"/>
            <a:ext cx="0" cy="223202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/>
          <p:cNvCxnSpPr/>
          <p:nvPr/>
        </p:nvCxnSpPr>
        <p:spPr>
          <a:xfrm>
            <a:off x="1116013" y="1628775"/>
            <a:ext cx="683895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3679" name="Rectangle 78"/>
          <p:cNvSpPr>
            <a:spLocks noChangeArrowheads="1"/>
          </p:cNvSpPr>
          <p:nvPr/>
        </p:nvSpPr>
        <p:spPr bwMode="auto">
          <a:xfrm>
            <a:off x="0" y="6611938"/>
            <a:ext cx="1619250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000" u="sng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หมายเหตุ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ภายในวงเล็บแสดงเลขที่ตำแหน่ง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113680" name="Group 49"/>
          <p:cNvGrpSpPr>
            <a:grpSpLocks/>
          </p:cNvGrpSpPr>
          <p:nvPr/>
        </p:nvGrpSpPr>
        <p:grpSpPr bwMode="auto">
          <a:xfrm>
            <a:off x="107950" y="3594100"/>
            <a:ext cx="2843213" cy="646113"/>
            <a:chOff x="107503" y="3717032"/>
            <a:chExt cx="2844257" cy="646113"/>
          </a:xfrm>
        </p:grpSpPr>
        <p:sp>
          <p:nvSpPr>
            <p:cNvPr id="113722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เมืองมุกดาหาร</a:t>
              </a:r>
            </a:p>
          </p:txBody>
        </p:sp>
        <p:sp>
          <p:nvSpPr>
            <p:cNvPr id="113723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13724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(2446)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13681" name="Text Box 17"/>
          <p:cNvSpPr txBox="1">
            <a:spLocks noChangeArrowheads="1"/>
          </p:cNvSpPr>
          <p:nvPr/>
        </p:nvSpPr>
        <p:spPr bwMode="auto">
          <a:xfrm>
            <a:off x="107950" y="4241800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(2448/2449/2451/5579)</a:t>
            </a:r>
          </a:p>
        </p:txBody>
      </p:sp>
      <p:grpSp>
        <p:nvGrpSpPr>
          <p:cNvPr id="113682" name="Group 50"/>
          <p:cNvGrpSpPr>
            <a:grpSpLocks/>
          </p:cNvGrpSpPr>
          <p:nvPr/>
        </p:nvGrpSpPr>
        <p:grpSpPr bwMode="auto">
          <a:xfrm>
            <a:off x="3132138" y="3594100"/>
            <a:ext cx="2843212" cy="646113"/>
            <a:chOff x="107503" y="3717032"/>
            <a:chExt cx="2844257" cy="646113"/>
          </a:xfrm>
        </p:grpSpPr>
        <p:sp>
          <p:nvSpPr>
            <p:cNvPr id="113719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ดงหลวง</a:t>
              </a:r>
            </a:p>
          </p:txBody>
        </p:sp>
        <p:sp>
          <p:nvSpPr>
            <p:cNvPr id="113720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13721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(2455)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13683" name="Text Box 17"/>
          <p:cNvSpPr txBox="1">
            <a:spLocks noChangeArrowheads="1"/>
          </p:cNvSpPr>
          <p:nvPr/>
        </p:nvSpPr>
        <p:spPr bwMode="auto">
          <a:xfrm>
            <a:off x="3132138" y="4241800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(2457/2458/2459/2460)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113684" name="Group 55"/>
          <p:cNvGrpSpPr>
            <a:grpSpLocks/>
          </p:cNvGrpSpPr>
          <p:nvPr/>
        </p:nvGrpSpPr>
        <p:grpSpPr bwMode="auto">
          <a:xfrm>
            <a:off x="6156325" y="3594100"/>
            <a:ext cx="2844800" cy="646113"/>
            <a:chOff x="107503" y="3717032"/>
            <a:chExt cx="2844257" cy="646113"/>
          </a:xfrm>
        </p:grpSpPr>
        <p:sp>
          <p:nvSpPr>
            <p:cNvPr id="113716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นิคมคำสร้อย</a:t>
              </a:r>
            </a:p>
          </p:txBody>
        </p:sp>
        <p:sp>
          <p:nvSpPr>
            <p:cNvPr id="113717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13718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(2461)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13685" name="Text Box 17"/>
          <p:cNvSpPr txBox="1">
            <a:spLocks noChangeArrowheads="1"/>
          </p:cNvSpPr>
          <p:nvPr/>
        </p:nvSpPr>
        <p:spPr bwMode="auto">
          <a:xfrm>
            <a:off x="6156325" y="4241800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(2463/2464/2465/2466)</a:t>
            </a:r>
          </a:p>
        </p:txBody>
      </p:sp>
      <p:grpSp>
        <p:nvGrpSpPr>
          <p:cNvPr id="113686" name="Group 60"/>
          <p:cNvGrpSpPr>
            <a:grpSpLocks/>
          </p:cNvGrpSpPr>
          <p:nvPr/>
        </p:nvGrpSpPr>
        <p:grpSpPr bwMode="auto">
          <a:xfrm>
            <a:off x="107950" y="4962525"/>
            <a:ext cx="2843213" cy="646113"/>
            <a:chOff x="107503" y="3717032"/>
            <a:chExt cx="2844257" cy="646113"/>
          </a:xfrm>
        </p:grpSpPr>
        <p:sp>
          <p:nvSpPr>
            <p:cNvPr id="113713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ดอนตาล</a:t>
              </a:r>
            </a:p>
          </p:txBody>
        </p:sp>
        <p:sp>
          <p:nvSpPr>
            <p:cNvPr id="113714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13715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(2467)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13687" name="Text Box 17"/>
          <p:cNvSpPr txBox="1">
            <a:spLocks noChangeArrowheads="1"/>
          </p:cNvSpPr>
          <p:nvPr/>
        </p:nvSpPr>
        <p:spPr bwMode="auto">
          <a:xfrm>
            <a:off x="107950" y="5610225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3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(2469/2471/2472)</a:t>
            </a:r>
          </a:p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เจ้าพนักงานพัฒนาชุมชน (ปง./ชง.)    - 1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2468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)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113688" name="Group 65"/>
          <p:cNvGrpSpPr>
            <a:grpSpLocks/>
          </p:cNvGrpSpPr>
          <p:nvPr/>
        </p:nvGrpSpPr>
        <p:grpSpPr bwMode="auto">
          <a:xfrm>
            <a:off x="3132138" y="4962525"/>
            <a:ext cx="2843212" cy="646113"/>
            <a:chOff x="107503" y="3717032"/>
            <a:chExt cx="2844257" cy="646113"/>
          </a:xfrm>
        </p:grpSpPr>
        <p:sp>
          <p:nvSpPr>
            <p:cNvPr id="113710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คำชะอี</a:t>
              </a:r>
            </a:p>
          </p:txBody>
        </p:sp>
        <p:sp>
          <p:nvSpPr>
            <p:cNvPr id="113711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13712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(2473)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13689" name="Text Box 17"/>
          <p:cNvSpPr txBox="1">
            <a:spLocks noChangeArrowheads="1"/>
          </p:cNvSpPr>
          <p:nvPr/>
        </p:nvSpPr>
        <p:spPr bwMode="auto">
          <a:xfrm>
            <a:off x="3132138" y="5610225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(2475/2476/2477/2480)</a:t>
            </a:r>
          </a:p>
        </p:txBody>
      </p:sp>
      <p:grpSp>
        <p:nvGrpSpPr>
          <p:cNvPr id="113690" name="Group 70"/>
          <p:cNvGrpSpPr>
            <a:grpSpLocks/>
          </p:cNvGrpSpPr>
          <p:nvPr/>
        </p:nvGrpSpPr>
        <p:grpSpPr bwMode="auto">
          <a:xfrm>
            <a:off x="6156325" y="4962525"/>
            <a:ext cx="2844800" cy="646113"/>
            <a:chOff x="107503" y="3717032"/>
            <a:chExt cx="2844257" cy="646113"/>
          </a:xfrm>
        </p:grpSpPr>
        <p:sp>
          <p:nvSpPr>
            <p:cNvPr id="113707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หนองสูง</a:t>
              </a:r>
            </a:p>
          </p:txBody>
        </p:sp>
        <p:sp>
          <p:nvSpPr>
            <p:cNvPr id="113708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13709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ชพ.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(2481)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13691" name="Text Box 17"/>
          <p:cNvSpPr txBox="1">
            <a:spLocks noChangeArrowheads="1"/>
          </p:cNvSpPr>
          <p:nvPr/>
        </p:nvSpPr>
        <p:spPr bwMode="auto">
          <a:xfrm>
            <a:off x="6156325" y="5610225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2 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(2483/2484)</a:t>
            </a:r>
          </a:p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เจ้าพนักงานพัฒนาชุมชน (ปง./ชง.)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2</a:t>
            </a: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5987/7817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)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cxnSp>
        <p:nvCxnSpPr>
          <p:cNvPr id="76" name="Straight Connector 75"/>
          <p:cNvCxnSpPr/>
          <p:nvPr/>
        </p:nvCxnSpPr>
        <p:spPr>
          <a:xfrm>
            <a:off x="1404938" y="3500438"/>
            <a:ext cx="604837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9" name="Straight Connector 78"/>
          <p:cNvCxnSpPr/>
          <p:nvPr/>
        </p:nvCxnSpPr>
        <p:spPr>
          <a:xfrm>
            <a:off x="1116013" y="1628775"/>
            <a:ext cx="0" cy="14446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" name="Straight Connector 80"/>
          <p:cNvCxnSpPr/>
          <p:nvPr/>
        </p:nvCxnSpPr>
        <p:spPr>
          <a:xfrm>
            <a:off x="3348038" y="1628775"/>
            <a:ext cx="0" cy="14446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" name="Straight Connector 81"/>
          <p:cNvCxnSpPr/>
          <p:nvPr/>
        </p:nvCxnSpPr>
        <p:spPr>
          <a:xfrm>
            <a:off x="5651500" y="1628775"/>
            <a:ext cx="0" cy="14446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3" name="Straight Connector 82"/>
          <p:cNvCxnSpPr/>
          <p:nvPr/>
        </p:nvCxnSpPr>
        <p:spPr>
          <a:xfrm>
            <a:off x="7956550" y="1628775"/>
            <a:ext cx="0" cy="14446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4" name="Straight Connector 83"/>
          <p:cNvCxnSpPr/>
          <p:nvPr/>
        </p:nvCxnSpPr>
        <p:spPr>
          <a:xfrm>
            <a:off x="1403350" y="3500438"/>
            <a:ext cx="0" cy="904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/>
          <p:cNvCxnSpPr/>
          <p:nvPr/>
        </p:nvCxnSpPr>
        <p:spPr>
          <a:xfrm>
            <a:off x="7451725" y="3500438"/>
            <a:ext cx="0" cy="904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" name="Straight Connector 85"/>
          <p:cNvCxnSpPr/>
          <p:nvPr/>
        </p:nvCxnSpPr>
        <p:spPr>
          <a:xfrm>
            <a:off x="3049588" y="3500438"/>
            <a:ext cx="0" cy="136842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7" name="Straight Connector 86"/>
          <p:cNvCxnSpPr/>
          <p:nvPr/>
        </p:nvCxnSpPr>
        <p:spPr>
          <a:xfrm>
            <a:off x="1403350" y="4868863"/>
            <a:ext cx="604837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9" name="Straight Connector 88"/>
          <p:cNvCxnSpPr/>
          <p:nvPr/>
        </p:nvCxnSpPr>
        <p:spPr>
          <a:xfrm>
            <a:off x="1403350" y="4868863"/>
            <a:ext cx="0" cy="904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0" name="Straight Connector 89"/>
          <p:cNvCxnSpPr/>
          <p:nvPr/>
        </p:nvCxnSpPr>
        <p:spPr>
          <a:xfrm>
            <a:off x="4427538" y="4868863"/>
            <a:ext cx="0" cy="904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1" name="Straight Connector 90"/>
          <p:cNvCxnSpPr/>
          <p:nvPr/>
        </p:nvCxnSpPr>
        <p:spPr>
          <a:xfrm>
            <a:off x="7451725" y="4868863"/>
            <a:ext cx="0" cy="904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13704" name="Group 74"/>
          <p:cNvGrpSpPr>
            <a:grpSpLocks/>
          </p:cNvGrpSpPr>
          <p:nvPr/>
        </p:nvGrpSpPr>
        <p:grpSpPr bwMode="auto">
          <a:xfrm>
            <a:off x="107950" y="1774825"/>
            <a:ext cx="2051050" cy="646113"/>
            <a:chOff x="107950" y="1775470"/>
            <a:chExt cx="2051050" cy="646112"/>
          </a:xfrm>
        </p:grpSpPr>
        <p:grpSp>
          <p:nvGrpSpPr>
            <p:cNvPr id="13" name="Group 18"/>
            <p:cNvGrpSpPr>
              <a:grpSpLocks/>
            </p:cNvGrpSpPr>
            <p:nvPr/>
          </p:nvGrpSpPr>
          <p:grpSpPr bwMode="auto">
            <a:xfrm>
              <a:off x="107950" y="1775470"/>
              <a:ext cx="2051050" cy="646112"/>
              <a:chOff x="3203848" y="3468365"/>
              <a:chExt cx="2052020" cy="646113"/>
            </a:xfrm>
            <a:solidFill>
              <a:schemeClr val="bg1"/>
            </a:solidFill>
          </p:grpSpPr>
          <p:sp>
            <p:nvSpPr>
              <p:cNvPr id="14387" name="Rectangle 2"/>
              <p:cNvSpPr>
                <a:spLocks noChangeArrowheads="1"/>
              </p:cNvSpPr>
              <p:nvPr/>
            </p:nvSpPr>
            <p:spPr bwMode="auto">
              <a:xfrm>
                <a:off x="4679868" y="3468365"/>
                <a:ext cx="576000" cy="323850"/>
              </a:xfrm>
              <a:prstGeom prst="rect">
                <a:avLst/>
              </a:prstGeom>
              <a:grpFill/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anchor="ctr"/>
              <a:lstStyle/>
              <a:p>
                <a:pPr algn="ctr" eaLnBrk="0" hangingPunct="0">
                  <a:defRPr/>
                </a:pPr>
                <a:r>
                  <a:rPr lang="en-US" altLang="th-TH" sz="1600" b="1" dirty="0">
                    <a:latin typeface="TH SarabunPSK" pitchFamily="34" charset="-34"/>
                    <a:cs typeface="TH SarabunPSK" pitchFamily="34" charset="-34"/>
                  </a:rPr>
                  <a:t>6</a:t>
                </a:r>
                <a:endParaRPr lang="th-TH" altLang="th-TH" sz="1600" b="1" dirty="0">
                  <a:latin typeface="TH SarabunPSK" pitchFamily="34" charset="-34"/>
                  <a:cs typeface="TH SarabunPSK" pitchFamily="34" charset="-34"/>
                </a:endParaRPr>
              </a:p>
            </p:txBody>
          </p:sp>
          <p:sp>
            <p:nvSpPr>
              <p:cNvPr id="14388" name="Rectangle 2"/>
              <p:cNvSpPr>
                <a:spLocks noChangeArrowheads="1"/>
              </p:cNvSpPr>
              <p:nvPr/>
            </p:nvSpPr>
            <p:spPr bwMode="auto">
              <a:xfrm>
                <a:off x="3203848" y="3789040"/>
                <a:ext cx="2052000" cy="325438"/>
              </a:xfrm>
              <a:prstGeom prst="rect">
                <a:avLst/>
              </a:prstGeom>
              <a:grpFill/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anchor="ctr"/>
              <a:lstStyle/>
              <a:p>
                <a:pPr algn="ctr" eaLnBrk="0" hangingPunct="0">
                  <a:defRPr/>
                </a:pPr>
                <a:r>
                  <a:rPr lang="th-TH" altLang="th-TH" sz="1400" spc="-40" dirty="0">
                    <a:latin typeface="TH SarabunPSK" pitchFamily="34" charset="-34"/>
                    <a:cs typeface="TH SarabunPSK" pitchFamily="34" charset="-34"/>
                  </a:rPr>
                  <a:t>นักวิชาการพัฒนาชุมชน (ผอ.กง.) </a:t>
                </a:r>
                <a:r>
                  <a:rPr lang="th-TH" altLang="th-TH" sz="1400" spc="-40" dirty="0" err="1">
                    <a:latin typeface="TH SarabunPSK" pitchFamily="34" charset="-34"/>
                    <a:cs typeface="TH SarabunPSK" pitchFamily="34" charset="-34"/>
                  </a:rPr>
                  <a:t>ชพ.</a:t>
                </a:r>
                <a:r>
                  <a:rPr lang="en-US" altLang="th-TH" sz="1400" spc="-40" dirty="0">
                    <a:latin typeface="TH SarabunPSK" pitchFamily="34" charset="-34"/>
                    <a:cs typeface="TH SarabunPSK" pitchFamily="34" charset="-34"/>
                  </a:rPr>
                  <a:t> </a:t>
                </a:r>
                <a:r>
                  <a:rPr lang="en-US" altLang="th-TH" sz="1000" spc="-40" dirty="0">
                    <a:solidFill>
                      <a:srgbClr val="FF0000"/>
                    </a:solidFill>
                    <a:latin typeface="TH SarabunPSK" pitchFamily="34" charset="-34"/>
                    <a:cs typeface="TH SarabunPSK" pitchFamily="34" charset="-34"/>
                  </a:rPr>
                  <a:t>(2435)</a:t>
                </a:r>
                <a:endParaRPr lang="th-TH" altLang="th-TH" sz="1000" spc="-40" dirty="0">
                  <a:solidFill>
                    <a:srgbClr val="FF0000"/>
                  </a:solidFill>
                  <a:latin typeface="TH SarabunPSK" pitchFamily="34" charset="-34"/>
                  <a:cs typeface="TH SarabunPSK" pitchFamily="34" charset="-34"/>
                </a:endParaRPr>
              </a:p>
            </p:txBody>
          </p:sp>
        </p:grpSp>
        <p:sp>
          <p:nvSpPr>
            <p:cNvPr id="113706" name="Rectangle 2"/>
            <p:cNvSpPr>
              <a:spLocks noChangeArrowheads="1"/>
            </p:cNvSpPr>
            <p:nvPr/>
          </p:nvSpPr>
          <p:spPr bwMode="auto">
            <a:xfrm>
              <a:off x="107950" y="1775470"/>
              <a:ext cx="1475302" cy="323849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th-TH" altLang="th-TH" sz="12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endParaRPr lang="th-TH" altLang="th-TH" sz="8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2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กลุ่มงานประสานและสนับสนุนการบริหารงานพัฒนาชุมชน</a:t>
              </a:r>
            </a:p>
            <a:p>
              <a:pPr algn="ctr"/>
              <a:endParaRPr lang="th-TH" altLang="th-TH" sz="12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690" name="Rectangle 73"/>
          <p:cNvSpPr>
            <a:spLocks noChangeArrowheads="1"/>
          </p:cNvSpPr>
          <p:nvPr/>
        </p:nvSpPr>
        <p:spPr bwMode="auto">
          <a:xfrm>
            <a:off x="488950" y="106363"/>
            <a:ext cx="815498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/>
            <a:r>
              <a:rPr lang="th-TH" altLang="th-TH" sz="1600" b="1">
                <a:latin typeface="TH SarabunPSK" panose="020B0500040200020003" pitchFamily="34" charset="-34"/>
                <a:cs typeface="TH SarabunPSK" panose="020B0500040200020003" pitchFamily="34" charset="-34"/>
              </a:rPr>
              <a:t>แผนภูมิแสดงการแบ่งงานภายในและอัตรากำลังของกรมการพัฒนาชุมชน</a:t>
            </a:r>
            <a:r>
              <a:rPr lang="en-US" altLang="th-TH" sz="1600" b="1">
                <a:latin typeface="TH SarabunPSK" panose="020B0500040200020003" pitchFamily="34" charset="-34"/>
                <a:cs typeface="TH SarabunPSK" panose="020B0500040200020003" pitchFamily="34" charset="-34"/>
              </a:rPr>
              <a:t> </a:t>
            </a:r>
            <a:endParaRPr lang="th-TH" altLang="th-TH" sz="1600" b="1"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sp>
        <p:nvSpPr>
          <p:cNvPr id="114691" name="Text Box 9"/>
          <p:cNvSpPr txBox="1">
            <a:spLocks noChangeArrowheads="1"/>
          </p:cNvSpPr>
          <p:nvPr/>
        </p:nvSpPr>
        <p:spPr bwMode="auto">
          <a:xfrm>
            <a:off x="6980238" y="6269038"/>
            <a:ext cx="2160587" cy="588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ลูกจ้างประจำ - อัตรา </a:t>
            </a:r>
            <a:endParaRPr lang="th-TH" altLang="th-TH" sz="1400">
              <a:solidFill>
                <a:srgbClr val="FF0000"/>
              </a:solidFill>
              <a:latin typeface="TH SarabunPSK" panose="020B0500040200020003" pitchFamily="34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กรอบพนักงานราชการ 1 อัตรา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rPr>
              <a:t>(92)</a:t>
            </a:r>
          </a:p>
        </p:txBody>
      </p:sp>
      <p:grpSp>
        <p:nvGrpSpPr>
          <p:cNvPr id="114692" name="Group 81"/>
          <p:cNvGrpSpPr>
            <a:grpSpLocks/>
          </p:cNvGrpSpPr>
          <p:nvPr/>
        </p:nvGrpSpPr>
        <p:grpSpPr bwMode="auto">
          <a:xfrm>
            <a:off x="2843213" y="765175"/>
            <a:ext cx="3421062" cy="646113"/>
            <a:chOff x="2448080" y="857250"/>
            <a:chExt cx="3420000" cy="646113"/>
          </a:xfrm>
        </p:grpSpPr>
        <p:sp>
          <p:nvSpPr>
            <p:cNvPr id="114701" name="Rectangle 2"/>
            <p:cNvSpPr>
              <a:spLocks noChangeArrowheads="1"/>
            </p:cNvSpPr>
            <p:nvPr/>
          </p:nvSpPr>
          <p:spPr bwMode="auto">
            <a:xfrm>
              <a:off x="2448080" y="857250"/>
              <a:ext cx="2844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สำนักงานพัฒนาชุมชนจังหวัดมุกดาหาร</a:t>
              </a:r>
            </a:p>
          </p:txBody>
        </p:sp>
        <p:sp>
          <p:nvSpPr>
            <p:cNvPr id="114702" name="Rectangle 2"/>
            <p:cNvSpPr>
              <a:spLocks noChangeArrowheads="1"/>
            </p:cNvSpPr>
            <p:nvPr/>
          </p:nvSpPr>
          <p:spPr bwMode="auto">
            <a:xfrm>
              <a:off x="5290308" y="857250"/>
              <a:ext cx="575739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 eaLnBrk="1" hangingPunct="1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55</a:t>
              </a:r>
              <a:endParaRPr lang="th-TH" altLang="th-TH" sz="16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14703" name="Rectangle 2"/>
            <p:cNvSpPr>
              <a:spLocks noChangeArrowheads="1"/>
            </p:cNvSpPr>
            <p:nvPr/>
          </p:nvSpPr>
          <p:spPr bwMode="auto">
            <a:xfrm>
              <a:off x="2448080" y="1177925"/>
              <a:ext cx="3420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ผู้อำนวยการ (พัฒนาการจังหวัด) สูง</a:t>
              </a:r>
              <a:r>
                <a:rPr lang="en-US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(2434)</a:t>
              </a:r>
              <a:r>
                <a:rPr lang="en-US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endParaRPr lang="th-TH" altLang="th-TH" sz="1600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14693" name="Text Box 91"/>
          <p:cNvSpPr txBox="1">
            <a:spLocks noChangeArrowheads="1"/>
          </p:cNvSpPr>
          <p:nvPr/>
        </p:nvSpPr>
        <p:spPr bwMode="auto">
          <a:xfrm>
            <a:off x="3924300" y="404813"/>
            <a:ext cx="1368425" cy="277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Update </a:t>
            </a:r>
            <a:r>
              <a:rPr lang="th-TH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26 เมษายน 2564 </a:t>
            </a:r>
            <a:r>
              <a:rPr lang="en-US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         </a:t>
            </a:r>
            <a:endParaRPr lang="th-TH" altLang="th-TH" sz="1200"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cxnSp>
        <p:nvCxnSpPr>
          <p:cNvPr id="78" name="Straight Connector 77"/>
          <p:cNvCxnSpPr/>
          <p:nvPr/>
        </p:nvCxnSpPr>
        <p:spPr>
          <a:xfrm>
            <a:off x="4572000" y="1419225"/>
            <a:ext cx="0" cy="50482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4695" name="Rectangle 78"/>
          <p:cNvSpPr>
            <a:spLocks noChangeArrowheads="1"/>
          </p:cNvSpPr>
          <p:nvPr/>
        </p:nvSpPr>
        <p:spPr bwMode="auto">
          <a:xfrm>
            <a:off x="0" y="6611938"/>
            <a:ext cx="1619250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000" u="sng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หมายเหตุ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ภายในวงเล็บแสดงเลขที่ตำแหน่ง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114696" name="Group 50"/>
          <p:cNvGrpSpPr>
            <a:grpSpLocks/>
          </p:cNvGrpSpPr>
          <p:nvPr/>
        </p:nvGrpSpPr>
        <p:grpSpPr bwMode="auto">
          <a:xfrm>
            <a:off x="3132138" y="1722438"/>
            <a:ext cx="2843212" cy="646112"/>
            <a:chOff x="107503" y="3717032"/>
            <a:chExt cx="2844257" cy="646113"/>
          </a:xfrm>
        </p:grpSpPr>
        <p:sp>
          <p:nvSpPr>
            <p:cNvPr id="114698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หว้านใหญ่</a:t>
              </a:r>
            </a:p>
          </p:txBody>
        </p:sp>
        <p:sp>
          <p:nvSpPr>
            <p:cNvPr id="114699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14700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ชพ.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(2487)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14697" name="Text Box 17"/>
          <p:cNvSpPr txBox="1">
            <a:spLocks noChangeArrowheads="1"/>
          </p:cNvSpPr>
          <p:nvPr/>
        </p:nvSpPr>
        <p:spPr bwMode="auto">
          <a:xfrm>
            <a:off x="3132138" y="2370138"/>
            <a:ext cx="2879725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3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(1587/2489/2490)</a:t>
            </a:r>
          </a:p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เจ้าพนักงานพัฒนาชุมชน (ปง./ชง.)    - 1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1110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)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714" name="Rectangle 73"/>
          <p:cNvSpPr>
            <a:spLocks noChangeArrowheads="1"/>
          </p:cNvSpPr>
          <p:nvPr/>
        </p:nvSpPr>
        <p:spPr bwMode="auto">
          <a:xfrm>
            <a:off x="488950" y="106363"/>
            <a:ext cx="815498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/>
            <a:r>
              <a:rPr lang="th-TH" altLang="th-TH" sz="1600" b="1">
                <a:latin typeface="TH SarabunPSK" panose="020B0500040200020003" pitchFamily="34" charset="-34"/>
                <a:cs typeface="TH SarabunPSK" panose="020B0500040200020003" pitchFamily="34" charset="-34"/>
              </a:rPr>
              <a:t>แผนภูมิแสดงการแบ่งงานภายในและอัตรากำลังของกรมการพัฒนาชุมชน</a:t>
            </a:r>
            <a:r>
              <a:rPr lang="en-US" altLang="th-TH" sz="1600" b="1">
                <a:latin typeface="TH SarabunPSK" panose="020B0500040200020003" pitchFamily="34" charset="-34"/>
                <a:cs typeface="TH SarabunPSK" panose="020B0500040200020003" pitchFamily="34" charset="-34"/>
              </a:rPr>
              <a:t> </a:t>
            </a:r>
            <a:endParaRPr lang="th-TH" altLang="th-TH" sz="1600" b="1"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sp>
        <p:nvSpPr>
          <p:cNvPr id="115715" name="Text Box 9"/>
          <p:cNvSpPr txBox="1">
            <a:spLocks noChangeArrowheads="1"/>
          </p:cNvSpPr>
          <p:nvPr/>
        </p:nvSpPr>
        <p:spPr bwMode="auto">
          <a:xfrm>
            <a:off x="6980238" y="6269038"/>
            <a:ext cx="2160587" cy="588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ลูกจ้างประจำ 1 อัตรา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rPr>
              <a:t>(175)</a:t>
            </a:r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 </a:t>
            </a:r>
            <a:endParaRPr lang="th-TH" altLang="th-TH" sz="1400">
              <a:solidFill>
                <a:srgbClr val="FF0000"/>
              </a:solidFill>
              <a:latin typeface="TH SarabunPSK" panose="020B0500040200020003" pitchFamily="34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กรอบพนักงานราชการ </a:t>
            </a:r>
            <a:r>
              <a:rPr lang="en-US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3</a:t>
            </a:r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 อัตรา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rPr>
              <a:t>(93/133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rPr>
              <a:t>/153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rPr>
              <a:t>)</a:t>
            </a:r>
          </a:p>
        </p:txBody>
      </p:sp>
      <p:grpSp>
        <p:nvGrpSpPr>
          <p:cNvPr id="115716" name="Group 81"/>
          <p:cNvGrpSpPr>
            <a:grpSpLocks/>
          </p:cNvGrpSpPr>
          <p:nvPr/>
        </p:nvGrpSpPr>
        <p:grpSpPr bwMode="auto">
          <a:xfrm>
            <a:off x="2843213" y="765175"/>
            <a:ext cx="3421062" cy="646113"/>
            <a:chOff x="2448080" y="857250"/>
            <a:chExt cx="3420000" cy="646113"/>
          </a:xfrm>
        </p:grpSpPr>
        <p:sp>
          <p:nvSpPr>
            <p:cNvPr id="115773" name="Rectangle 2"/>
            <p:cNvSpPr>
              <a:spLocks noChangeArrowheads="1"/>
            </p:cNvSpPr>
            <p:nvPr/>
          </p:nvSpPr>
          <p:spPr bwMode="auto">
            <a:xfrm>
              <a:off x="2448080" y="857250"/>
              <a:ext cx="2844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สำนักงานพัฒนาชุมชนจังหวัดแม่ฮ่องสอน</a:t>
              </a:r>
            </a:p>
          </p:txBody>
        </p:sp>
        <p:sp>
          <p:nvSpPr>
            <p:cNvPr id="115774" name="Rectangle 2"/>
            <p:cNvSpPr>
              <a:spLocks noChangeArrowheads="1"/>
            </p:cNvSpPr>
            <p:nvPr/>
          </p:nvSpPr>
          <p:spPr bwMode="auto">
            <a:xfrm>
              <a:off x="5290308" y="857250"/>
              <a:ext cx="575739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 eaLnBrk="1" hangingPunct="1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54</a:t>
              </a:r>
              <a:endParaRPr lang="th-TH" altLang="th-TH" sz="16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15775" name="Rectangle 2"/>
            <p:cNvSpPr>
              <a:spLocks noChangeArrowheads="1"/>
            </p:cNvSpPr>
            <p:nvPr/>
          </p:nvSpPr>
          <p:spPr bwMode="auto">
            <a:xfrm>
              <a:off x="2448080" y="1177925"/>
              <a:ext cx="3420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ผู้อำนวยการ (พัฒนาการจังหวัด) สูง</a:t>
              </a:r>
              <a:r>
                <a:rPr lang="en-US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(5106)</a:t>
              </a:r>
              <a:r>
                <a:rPr lang="en-US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endParaRPr lang="th-TH" altLang="th-TH" sz="1600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15717" name="Text Box 91"/>
          <p:cNvSpPr txBox="1">
            <a:spLocks noChangeArrowheads="1"/>
          </p:cNvSpPr>
          <p:nvPr/>
        </p:nvSpPr>
        <p:spPr bwMode="auto">
          <a:xfrm>
            <a:off x="3924300" y="404813"/>
            <a:ext cx="1368425" cy="277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Update </a:t>
            </a:r>
            <a:r>
              <a:rPr lang="th-TH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26 เมษายน 2564 </a:t>
            </a:r>
            <a:r>
              <a:rPr lang="en-US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         </a:t>
            </a:r>
            <a:endParaRPr lang="th-TH" altLang="th-TH" sz="1200"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sp>
        <p:nvSpPr>
          <p:cNvPr id="115718" name="Text Box 17"/>
          <p:cNvSpPr txBox="1">
            <a:spLocks noChangeArrowheads="1"/>
          </p:cNvSpPr>
          <p:nvPr/>
        </p:nvSpPr>
        <p:spPr bwMode="auto">
          <a:xfrm>
            <a:off x="107950" y="2409825"/>
            <a:ext cx="2879725" cy="628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lnSpc>
                <a:spcPct val="90000"/>
              </a:lnSpc>
            </a:pP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 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- 1 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(7869)</a:t>
            </a:r>
          </a:p>
          <a:p>
            <a:pPr eaLnBrk="1" hangingPunct="1">
              <a:lnSpc>
                <a:spcPct val="90000"/>
              </a:lnSpc>
            </a:pP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นักจัดการงานทั่วไป (ปก./ชก.)   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     </a:t>
            </a: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- 1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5127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)</a:t>
            </a:r>
          </a:p>
          <a:p>
            <a:pPr eaLnBrk="1" hangingPunct="1">
              <a:lnSpc>
                <a:spcPct val="90000"/>
              </a:lnSpc>
            </a:pP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เจ้าพนักงานธุรการ (ปง./ชง.)    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      </a:t>
            </a: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2 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(21/5110)</a:t>
            </a:r>
          </a:p>
          <a:p>
            <a:pPr eaLnBrk="1" hangingPunct="1">
              <a:lnSpc>
                <a:spcPct val="90000"/>
              </a:lnSpc>
            </a:pP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เจ้าพนักงานการเงินและบัญชี (ปง./ชง.)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- 1 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(5109)</a:t>
            </a:r>
          </a:p>
          <a:p>
            <a:pPr eaLnBrk="1" hangingPunct="1">
              <a:lnSpc>
                <a:spcPct val="90000"/>
              </a:lnSpc>
            </a:pPr>
            <a:r>
              <a:rPr lang="th-TH" altLang="th-TH" sz="1200">
                <a:solidFill>
                  <a:srgbClr val="00B05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พนักงานขับรถยนต์ (ลจป.)         </a:t>
            </a:r>
            <a:r>
              <a:rPr lang="en-US" altLang="th-TH" sz="1200">
                <a:solidFill>
                  <a:srgbClr val="00B05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   </a:t>
            </a:r>
            <a:r>
              <a:rPr lang="th-TH" altLang="th-TH" sz="1200">
                <a:solidFill>
                  <a:srgbClr val="00B05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- </a:t>
            </a:r>
            <a:r>
              <a:rPr lang="en-US" altLang="th-TH" sz="1200">
                <a:solidFill>
                  <a:srgbClr val="00B05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1</a:t>
            </a:r>
            <a:r>
              <a:rPr lang="th-TH" altLang="th-TH" sz="1200">
                <a:solidFill>
                  <a:srgbClr val="00B05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175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) (ไม่รวมในกรอบ ขรก.)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>
              <a:lnSpc>
                <a:spcPct val="90000"/>
              </a:lnSpc>
            </a:pPr>
            <a:r>
              <a:rPr lang="th-TH" altLang="th-TH" sz="12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นักวิชาการพัสดุ (พรก.) (กรอบ)  </a:t>
            </a:r>
            <a:r>
              <a:rPr lang="en-US" altLang="th-TH" sz="12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      </a:t>
            </a:r>
            <a:r>
              <a:rPr lang="th-TH" altLang="th-TH" sz="12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11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- 1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153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) (ไม่รวมในกรอบ ขรก.)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>
              <a:lnSpc>
                <a:spcPct val="90000"/>
              </a:lnSpc>
            </a:pPr>
            <a:r>
              <a:rPr lang="en-US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</a:t>
            </a:r>
            <a:r>
              <a:rPr lang="th-TH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ตามมาตรการฯ ปี งบฯ </a:t>
            </a:r>
            <a:r>
              <a:rPr lang="en-US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2563)</a:t>
            </a:r>
            <a:endParaRPr lang="th-TH" altLang="th-TH" sz="10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>
              <a:lnSpc>
                <a:spcPct val="90000"/>
              </a:lnSpc>
            </a:pPr>
            <a:r>
              <a:rPr lang="en-US" altLang="th-TH" sz="10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</a:t>
            </a:r>
            <a:endParaRPr lang="th-TH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endParaRPr lang="en-US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sp>
        <p:nvSpPr>
          <p:cNvPr id="115719" name="Text Box 17"/>
          <p:cNvSpPr txBox="1">
            <a:spLocks noChangeArrowheads="1"/>
          </p:cNvSpPr>
          <p:nvPr/>
        </p:nvSpPr>
        <p:spPr bwMode="auto">
          <a:xfrm>
            <a:off x="2411413" y="2408238"/>
            <a:ext cx="2087562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2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(5112/5113)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3" name="Group 18"/>
          <p:cNvGrpSpPr>
            <a:grpSpLocks/>
          </p:cNvGrpSpPr>
          <p:nvPr/>
        </p:nvGrpSpPr>
        <p:grpSpPr bwMode="auto">
          <a:xfrm>
            <a:off x="2411413" y="1772816"/>
            <a:ext cx="2052637" cy="646113"/>
            <a:chOff x="3203848" y="3468365"/>
            <a:chExt cx="2052020" cy="646113"/>
          </a:xfrm>
          <a:solidFill>
            <a:schemeClr val="bg1"/>
          </a:solidFill>
        </p:grpSpPr>
        <p:sp>
          <p:nvSpPr>
            <p:cNvPr id="12367" name="Rectangle 2"/>
            <p:cNvSpPr>
              <a:spLocks noChangeArrowheads="1"/>
            </p:cNvSpPr>
            <p:nvPr/>
          </p:nvSpPr>
          <p:spPr bwMode="auto">
            <a:xfrm>
              <a:off x="3203848" y="3468365"/>
              <a:ext cx="1476000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lnSpc>
                  <a:spcPct val="70000"/>
                </a:lnSpc>
                <a:defRPr/>
              </a:pPr>
              <a:endParaRPr lang="en-US" altLang="th-TH" sz="700" b="1" dirty="0">
                <a:latin typeface="TH SarabunPSK" pitchFamily="34" charset="-34"/>
                <a:cs typeface="TH SarabunPSK" pitchFamily="34" charset="-34"/>
              </a:endParaRPr>
            </a:p>
            <a:p>
              <a:pPr algn="ctr" eaLnBrk="0" hangingPunct="0">
                <a:lnSpc>
                  <a:spcPct val="70000"/>
                </a:lnSpc>
                <a:defRPr/>
              </a:pPr>
              <a:r>
                <a:rPr lang="th-TH" altLang="th-TH" sz="1400" b="1" dirty="0">
                  <a:latin typeface="TH SarabunPSK" pitchFamily="34" charset="-34"/>
                  <a:cs typeface="TH SarabunPSK" pitchFamily="34" charset="-34"/>
                </a:rPr>
                <a:t> กลุ่มงานยุทธศาสตร์</a:t>
              </a:r>
            </a:p>
            <a:p>
              <a:pPr algn="ctr" eaLnBrk="0" hangingPunct="0">
                <a:lnSpc>
                  <a:spcPct val="70000"/>
                </a:lnSpc>
                <a:defRPr/>
              </a:pPr>
              <a:r>
                <a:rPr lang="th-TH" altLang="th-TH" sz="1400" b="1" dirty="0">
                  <a:latin typeface="TH SarabunPSK" pitchFamily="34" charset="-34"/>
                  <a:cs typeface="TH SarabunPSK" pitchFamily="34" charset="-34"/>
                </a:rPr>
                <a:t>การพัฒนาชุมชน</a:t>
              </a:r>
            </a:p>
          </p:txBody>
        </p:sp>
        <p:sp>
          <p:nvSpPr>
            <p:cNvPr id="12368" name="Rectangle 2"/>
            <p:cNvSpPr>
              <a:spLocks noChangeArrowheads="1"/>
            </p:cNvSpPr>
            <p:nvPr/>
          </p:nvSpPr>
          <p:spPr bwMode="auto">
            <a:xfrm>
              <a:off x="4679868" y="3468365"/>
              <a:ext cx="576000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en-US" altLang="th-TH" sz="1600" b="1" dirty="0">
                  <a:latin typeface="TH SarabunPSK" pitchFamily="34" charset="-34"/>
                  <a:cs typeface="TH SarabunPSK" pitchFamily="34" charset="-34"/>
                </a:rPr>
                <a:t>3</a:t>
              </a:r>
              <a:endParaRPr lang="th-TH" altLang="th-TH" sz="1400" b="1" dirty="0">
                <a:latin typeface="TH SarabunPSK" pitchFamily="34" charset="-34"/>
                <a:cs typeface="TH SarabunPSK" pitchFamily="34" charset="-34"/>
              </a:endParaRPr>
            </a:p>
          </p:txBody>
        </p:sp>
        <p:sp>
          <p:nvSpPr>
            <p:cNvPr id="12372" name="Rectangle 2"/>
            <p:cNvSpPr>
              <a:spLocks noChangeArrowheads="1"/>
            </p:cNvSpPr>
            <p:nvPr/>
          </p:nvSpPr>
          <p:spPr bwMode="auto">
            <a:xfrm>
              <a:off x="3203848" y="3789040"/>
              <a:ext cx="2052020" cy="325438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th-TH" altLang="th-TH" sz="1500" spc="-70" dirty="0">
                  <a:latin typeface="TH SarabunPSK" pitchFamily="34" charset="-34"/>
                  <a:cs typeface="TH SarabunPSK" pitchFamily="34" charset="-34"/>
                </a:rPr>
                <a:t>นักวิชาการพัฒนาชุมชน (ผอ.กง.) ชพ</a:t>
              </a:r>
              <a:r>
                <a:rPr lang="en-US" altLang="th-TH" sz="1500" spc="-70" dirty="0">
                  <a:latin typeface="TH SarabunPSK" pitchFamily="34" charset="-34"/>
                  <a:cs typeface="TH SarabunPSK" pitchFamily="34" charset="-34"/>
                </a:rPr>
                <a:t>. </a:t>
              </a:r>
              <a:r>
                <a:rPr lang="en-US" altLang="th-TH" sz="1000" spc="-70" dirty="0">
                  <a:solidFill>
                    <a:srgbClr val="FF0000"/>
                  </a:solidFill>
                  <a:latin typeface="TH SarabunPSK" pitchFamily="34" charset="-34"/>
                  <a:cs typeface="TH SarabunPSK" pitchFamily="34" charset="-34"/>
                </a:rPr>
                <a:t>(5111)</a:t>
              </a:r>
              <a:endParaRPr lang="th-TH" altLang="th-TH" sz="1000" spc="-70" dirty="0">
                <a:solidFill>
                  <a:srgbClr val="FF0000"/>
                </a:solidFill>
                <a:latin typeface="TH SarabunPSK" pitchFamily="34" charset="-34"/>
                <a:cs typeface="TH SarabunPSK" pitchFamily="34" charset="-34"/>
              </a:endParaRPr>
            </a:p>
          </p:txBody>
        </p:sp>
      </p:grpSp>
      <p:sp>
        <p:nvSpPr>
          <p:cNvPr id="115721" name="Text Box 17"/>
          <p:cNvSpPr txBox="1">
            <a:spLocks noChangeArrowheads="1"/>
          </p:cNvSpPr>
          <p:nvPr/>
        </p:nvSpPr>
        <p:spPr bwMode="auto">
          <a:xfrm>
            <a:off x="4665663" y="2420938"/>
            <a:ext cx="2570162" cy="628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(4697/5115/5116/5117)</a:t>
            </a:r>
          </a:p>
          <a:p>
            <a:pPr eaLnBrk="1" hangingPunct="1"/>
            <a:r>
              <a:rPr lang="th-TH" altLang="th-TH" sz="12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นักส่งเสริมการพัฒนาชุมชน (พรก.)</a:t>
            </a:r>
            <a:r>
              <a:rPr lang="en-US" altLang="th-TH" sz="12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12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 </a:t>
            </a:r>
            <a:r>
              <a:rPr lang="en-US" altLang="th-TH" sz="12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1</a:t>
            </a:r>
            <a:r>
              <a:rPr lang="th-TH" altLang="th-TH" sz="12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93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)</a:t>
            </a:r>
            <a:endParaRPr lang="th-TH" altLang="th-TH" sz="1000">
              <a:solidFill>
                <a:srgbClr val="0070C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th-TH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(กรอบฯ </a:t>
            </a:r>
            <a:r>
              <a:rPr lang="en-US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2564</a:t>
            </a:r>
            <a:r>
              <a:rPr lang="th-TH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en-US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</a:t>
            </a:r>
            <a:r>
              <a:rPr lang="th-TH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en-US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2567)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(จ้างแล้ว)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              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(ไม่รวมในกรอบ ขรก.)</a:t>
            </a:r>
            <a:r>
              <a:rPr lang="th-TH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4" name="Group 18"/>
          <p:cNvGrpSpPr>
            <a:grpSpLocks/>
          </p:cNvGrpSpPr>
          <p:nvPr/>
        </p:nvGrpSpPr>
        <p:grpSpPr bwMode="auto">
          <a:xfrm>
            <a:off x="4665274" y="1773328"/>
            <a:ext cx="2051050" cy="646110"/>
            <a:chOff x="3203848" y="3468365"/>
            <a:chExt cx="2052020" cy="646111"/>
          </a:xfrm>
          <a:solidFill>
            <a:schemeClr val="bg1"/>
          </a:solidFill>
        </p:grpSpPr>
        <p:sp>
          <p:nvSpPr>
            <p:cNvPr id="12364" name="Rectangle 2"/>
            <p:cNvSpPr>
              <a:spLocks noChangeArrowheads="1"/>
            </p:cNvSpPr>
            <p:nvPr/>
          </p:nvSpPr>
          <p:spPr bwMode="auto">
            <a:xfrm>
              <a:off x="3203848" y="3468365"/>
              <a:ext cx="1476000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lnSpc>
                  <a:spcPct val="70000"/>
                </a:lnSpc>
                <a:defRPr/>
              </a:pPr>
              <a:endParaRPr lang="th-TH" altLang="th-TH" sz="700" b="1" dirty="0">
                <a:latin typeface="TH SarabunPSK" pitchFamily="34" charset="-34"/>
                <a:cs typeface="TH SarabunPSK" pitchFamily="34" charset="-34"/>
              </a:endParaRPr>
            </a:p>
            <a:p>
              <a:pPr algn="ctr" eaLnBrk="0" hangingPunct="0">
                <a:lnSpc>
                  <a:spcPct val="70000"/>
                </a:lnSpc>
                <a:defRPr/>
              </a:pPr>
              <a:r>
                <a:rPr lang="th-TH" altLang="th-TH" sz="1400" b="1" dirty="0">
                  <a:latin typeface="TH SarabunPSK" pitchFamily="34" charset="-34"/>
                  <a:cs typeface="TH SarabunPSK" pitchFamily="34" charset="-34"/>
                </a:rPr>
                <a:t>กลุ่มงานส่งเสริม                      การพัฒนาชุมชน</a:t>
              </a:r>
            </a:p>
          </p:txBody>
        </p:sp>
        <p:sp>
          <p:nvSpPr>
            <p:cNvPr id="12365" name="Rectangle 2"/>
            <p:cNvSpPr>
              <a:spLocks noChangeArrowheads="1"/>
            </p:cNvSpPr>
            <p:nvPr/>
          </p:nvSpPr>
          <p:spPr bwMode="auto">
            <a:xfrm>
              <a:off x="4679868" y="3468365"/>
              <a:ext cx="576000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en-US" altLang="th-TH" sz="1600" b="1" dirty="0">
                  <a:latin typeface="TH SarabunPSK" pitchFamily="34" charset="-34"/>
                  <a:cs typeface="TH SarabunPSK" pitchFamily="34" charset="-34"/>
                </a:rPr>
                <a:t>5</a:t>
              </a:r>
              <a:endParaRPr lang="th-TH" altLang="th-TH" sz="1600" b="1" dirty="0">
                <a:latin typeface="TH SarabunPSK" pitchFamily="34" charset="-34"/>
                <a:cs typeface="TH SarabunPSK" pitchFamily="34" charset="-34"/>
              </a:endParaRPr>
            </a:p>
          </p:txBody>
        </p:sp>
        <p:sp>
          <p:nvSpPr>
            <p:cNvPr id="12369" name="Rectangle 2"/>
            <p:cNvSpPr>
              <a:spLocks noChangeArrowheads="1"/>
            </p:cNvSpPr>
            <p:nvPr/>
          </p:nvSpPr>
          <p:spPr bwMode="auto">
            <a:xfrm>
              <a:off x="3203848" y="3789039"/>
              <a:ext cx="2052020" cy="325437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th-TH" altLang="th-TH" sz="1500" spc="-80" dirty="0">
                  <a:latin typeface="TH SarabunPSK" pitchFamily="34" charset="-34"/>
                  <a:cs typeface="TH SarabunPSK" pitchFamily="34" charset="-34"/>
                </a:rPr>
                <a:t>นักวิชาการพัฒนาชุมชน (ผอ.กง.) ชพ</a:t>
              </a:r>
              <a:r>
                <a:rPr lang="en-US" altLang="th-TH" sz="1500" spc="-80" dirty="0">
                  <a:latin typeface="TH SarabunPSK" pitchFamily="34" charset="-34"/>
                  <a:cs typeface="TH SarabunPSK" pitchFamily="34" charset="-34"/>
                </a:rPr>
                <a:t>. </a:t>
              </a:r>
              <a:r>
                <a:rPr lang="en-US" altLang="th-TH" sz="1000" spc="-80" dirty="0">
                  <a:solidFill>
                    <a:srgbClr val="FF0000"/>
                  </a:solidFill>
                  <a:latin typeface="TH SarabunPSK" pitchFamily="34" charset="-34"/>
                  <a:cs typeface="TH SarabunPSK" pitchFamily="34" charset="-34"/>
                </a:rPr>
                <a:t>(5114)</a:t>
              </a:r>
              <a:endParaRPr lang="th-TH" altLang="th-TH" sz="1000" spc="-80" dirty="0">
                <a:solidFill>
                  <a:srgbClr val="FF0000"/>
                </a:solidFill>
                <a:latin typeface="TH SarabunPSK" pitchFamily="34" charset="-34"/>
                <a:cs typeface="TH SarabunPSK" pitchFamily="34" charset="-34"/>
              </a:endParaRPr>
            </a:p>
          </p:txBody>
        </p:sp>
      </p:grpSp>
      <p:sp>
        <p:nvSpPr>
          <p:cNvPr id="115723" name="Text Box 17"/>
          <p:cNvSpPr txBox="1">
            <a:spLocks noChangeArrowheads="1"/>
          </p:cNvSpPr>
          <p:nvPr/>
        </p:nvSpPr>
        <p:spPr bwMode="auto">
          <a:xfrm>
            <a:off x="6969125" y="2425700"/>
            <a:ext cx="2087563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(559/5122/5135/5153)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5" name="Group 18"/>
          <p:cNvGrpSpPr>
            <a:grpSpLocks/>
          </p:cNvGrpSpPr>
          <p:nvPr/>
        </p:nvGrpSpPr>
        <p:grpSpPr bwMode="auto">
          <a:xfrm>
            <a:off x="6968737" y="1778090"/>
            <a:ext cx="2052637" cy="646113"/>
            <a:chOff x="3203848" y="3468365"/>
            <a:chExt cx="2052020" cy="646113"/>
          </a:xfrm>
          <a:solidFill>
            <a:schemeClr val="bg1"/>
          </a:solidFill>
        </p:grpSpPr>
        <p:sp>
          <p:nvSpPr>
            <p:cNvPr id="12361" name="Rectangle 2"/>
            <p:cNvSpPr>
              <a:spLocks noChangeArrowheads="1"/>
            </p:cNvSpPr>
            <p:nvPr/>
          </p:nvSpPr>
          <p:spPr bwMode="auto">
            <a:xfrm>
              <a:off x="3203848" y="3468365"/>
              <a:ext cx="1476000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lnSpc>
                  <a:spcPct val="70000"/>
                </a:lnSpc>
                <a:defRPr/>
              </a:pPr>
              <a:endParaRPr lang="th-TH" altLang="th-TH" sz="700" b="1" dirty="0">
                <a:latin typeface="TH SarabunPSK" pitchFamily="34" charset="-34"/>
                <a:cs typeface="TH SarabunPSK" pitchFamily="34" charset="-34"/>
              </a:endParaRPr>
            </a:p>
            <a:p>
              <a:pPr algn="ctr" eaLnBrk="0" hangingPunct="0">
                <a:lnSpc>
                  <a:spcPct val="70000"/>
                </a:lnSpc>
                <a:defRPr/>
              </a:pPr>
              <a:r>
                <a:rPr lang="th-TH" altLang="th-TH" sz="1400" b="1" dirty="0">
                  <a:latin typeface="TH SarabunPSK" pitchFamily="34" charset="-34"/>
                  <a:cs typeface="TH SarabunPSK" pitchFamily="34" charset="-34"/>
                </a:rPr>
                <a:t>กลุ่มงานสารสนเทศ</a:t>
              </a:r>
            </a:p>
            <a:p>
              <a:pPr algn="ctr" eaLnBrk="0" hangingPunct="0">
                <a:lnSpc>
                  <a:spcPct val="70000"/>
                </a:lnSpc>
                <a:defRPr/>
              </a:pPr>
              <a:r>
                <a:rPr lang="th-TH" altLang="th-TH" sz="1400" b="1" dirty="0">
                  <a:latin typeface="TH SarabunPSK" pitchFamily="34" charset="-34"/>
                  <a:cs typeface="TH SarabunPSK" pitchFamily="34" charset="-34"/>
                </a:rPr>
                <a:t>การพัฒนาชุมชน</a:t>
              </a:r>
            </a:p>
          </p:txBody>
        </p:sp>
        <p:sp>
          <p:nvSpPr>
            <p:cNvPr id="12362" name="Rectangle 2"/>
            <p:cNvSpPr>
              <a:spLocks noChangeArrowheads="1"/>
            </p:cNvSpPr>
            <p:nvPr/>
          </p:nvSpPr>
          <p:spPr bwMode="auto">
            <a:xfrm>
              <a:off x="4679868" y="3468365"/>
              <a:ext cx="576000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en-US" altLang="th-TH" sz="1600" b="1" dirty="0">
                  <a:latin typeface="TH SarabunPSK" pitchFamily="34" charset="-34"/>
                  <a:cs typeface="TH SarabunPSK" pitchFamily="34" charset="-34"/>
                </a:rPr>
                <a:t>5</a:t>
              </a:r>
              <a:endParaRPr lang="th-TH" altLang="th-TH" sz="1400" b="1" dirty="0">
                <a:latin typeface="TH SarabunPSK" pitchFamily="34" charset="-34"/>
                <a:cs typeface="TH SarabunPSK" pitchFamily="34" charset="-34"/>
              </a:endParaRPr>
            </a:p>
          </p:txBody>
        </p:sp>
        <p:sp>
          <p:nvSpPr>
            <p:cNvPr id="11342" name="Rectangle 2"/>
            <p:cNvSpPr>
              <a:spLocks noChangeArrowheads="1"/>
            </p:cNvSpPr>
            <p:nvPr/>
          </p:nvSpPr>
          <p:spPr bwMode="auto">
            <a:xfrm>
              <a:off x="3203848" y="3789040"/>
              <a:ext cx="2052020" cy="325438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th-TH" altLang="th-TH" sz="1500" spc="-80" dirty="0">
                  <a:latin typeface="TH SarabunPSK" pitchFamily="34" charset="-34"/>
                  <a:cs typeface="TH SarabunPSK" pitchFamily="34" charset="-34"/>
                </a:rPr>
                <a:t>นักวิชาการพัฒนาชุมชน (ผอ.กง.) ชพ</a:t>
              </a:r>
              <a:r>
                <a:rPr lang="en-US" altLang="th-TH" sz="1500" spc="-80" dirty="0">
                  <a:latin typeface="TH SarabunPSK" pitchFamily="34" charset="-34"/>
                  <a:cs typeface="TH SarabunPSK" pitchFamily="34" charset="-34"/>
                </a:rPr>
                <a:t>. </a:t>
              </a:r>
              <a:r>
                <a:rPr lang="en-US" altLang="th-TH" sz="1050" spc="-60" dirty="0">
                  <a:solidFill>
                    <a:srgbClr val="FF0000"/>
                  </a:solidFill>
                  <a:latin typeface="TH SarabunPSK" pitchFamily="34" charset="-34"/>
                  <a:cs typeface="TH SarabunPSK" pitchFamily="34" charset="-34"/>
                </a:rPr>
                <a:t>(413)</a:t>
              </a:r>
              <a:endParaRPr lang="th-TH" altLang="th-TH" sz="1050" spc="-60" dirty="0">
                <a:solidFill>
                  <a:srgbClr val="FF0000"/>
                </a:solidFill>
                <a:latin typeface="TH SarabunPSK" pitchFamily="34" charset="-34"/>
                <a:cs typeface="TH SarabunPSK" pitchFamily="34" charset="-34"/>
              </a:endParaRPr>
            </a:p>
          </p:txBody>
        </p:sp>
      </p:grpSp>
      <p:cxnSp>
        <p:nvCxnSpPr>
          <p:cNvPr id="78" name="Straight Connector 77"/>
          <p:cNvCxnSpPr/>
          <p:nvPr/>
        </p:nvCxnSpPr>
        <p:spPr>
          <a:xfrm>
            <a:off x="4572000" y="1419225"/>
            <a:ext cx="0" cy="223202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/>
          <p:cNvCxnSpPr/>
          <p:nvPr/>
        </p:nvCxnSpPr>
        <p:spPr>
          <a:xfrm>
            <a:off x="1116013" y="1628775"/>
            <a:ext cx="683895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5727" name="Rectangle 78"/>
          <p:cNvSpPr>
            <a:spLocks noChangeArrowheads="1"/>
          </p:cNvSpPr>
          <p:nvPr/>
        </p:nvSpPr>
        <p:spPr bwMode="auto">
          <a:xfrm>
            <a:off x="0" y="6611938"/>
            <a:ext cx="1619250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000" u="sng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หมายเหตุ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ภายในวงเล็บแสดงเลขที่ตำแหน่ง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115728" name="Group 49"/>
          <p:cNvGrpSpPr>
            <a:grpSpLocks/>
          </p:cNvGrpSpPr>
          <p:nvPr/>
        </p:nvGrpSpPr>
        <p:grpSpPr bwMode="auto">
          <a:xfrm>
            <a:off x="107950" y="3594100"/>
            <a:ext cx="2843213" cy="646113"/>
            <a:chOff x="107503" y="3717032"/>
            <a:chExt cx="2844257" cy="646113"/>
          </a:xfrm>
        </p:grpSpPr>
        <p:sp>
          <p:nvSpPr>
            <p:cNvPr id="115770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เมืองแม่ฮ่องสอน</a:t>
              </a:r>
            </a:p>
          </p:txBody>
        </p:sp>
        <p:sp>
          <p:nvSpPr>
            <p:cNvPr id="115771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15772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(5118)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15729" name="Text Box 17"/>
          <p:cNvSpPr txBox="1">
            <a:spLocks noChangeArrowheads="1"/>
          </p:cNvSpPr>
          <p:nvPr/>
        </p:nvSpPr>
        <p:spPr bwMode="auto">
          <a:xfrm>
            <a:off x="107950" y="4241800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3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(5120/5121/5123)</a:t>
            </a:r>
          </a:p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เจ้าพนักงานพัฒนาชุมชน (ปง./ชง.)    - 1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5137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)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115730" name="Group 50"/>
          <p:cNvGrpSpPr>
            <a:grpSpLocks/>
          </p:cNvGrpSpPr>
          <p:nvPr/>
        </p:nvGrpSpPr>
        <p:grpSpPr bwMode="auto">
          <a:xfrm>
            <a:off x="3132138" y="3594100"/>
            <a:ext cx="2843212" cy="646113"/>
            <a:chOff x="107503" y="3717032"/>
            <a:chExt cx="2844257" cy="646113"/>
          </a:xfrm>
        </p:grpSpPr>
        <p:sp>
          <p:nvSpPr>
            <p:cNvPr id="115767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ขุนยวม</a:t>
              </a:r>
            </a:p>
          </p:txBody>
        </p:sp>
        <p:sp>
          <p:nvSpPr>
            <p:cNvPr id="115768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4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15769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(5124)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15731" name="Text Box 17"/>
          <p:cNvSpPr txBox="1">
            <a:spLocks noChangeArrowheads="1"/>
          </p:cNvSpPr>
          <p:nvPr/>
        </p:nvSpPr>
        <p:spPr bwMode="auto">
          <a:xfrm>
            <a:off x="3132138" y="4241800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      </a:t>
            </a: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3 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(5126/5128/7417)</a:t>
            </a:r>
          </a:p>
          <a:p>
            <a:pPr eaLnBrk="1" hangingPunct="1"/>
            <a:r>
              <a:rPr lang="th-TH" altLang="th-TH" sz="12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(พรก</a:t>
            </a:r>
            <a:r>
              <a:rPr lang="en-US" altLang="th-TH" sz="12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.</a:t>
            </a:r>
            <a:r>
              <a:rPr lang="th-TH" altLang="th-TH" sz="12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)</a:t>
            </a:r>
            <a:r>
              <a:rPr lang="en-US" altLang="th-TH" sz="12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12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(จ้างแล้ว)</a:t>
            </a:r>
            <a:r>
              <a:rPr lang="en-US" altLang="th-TH" sz="12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   </a:t>
            </a:r>
            <a:r>
              <a:rPr lang="th-TH" altLang="th-TH" sz="12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- 1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(1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33)</a:t>
            </a:r>
          </a:p>
          <a:p>
            <a:pPr eaLnBrk="1" hangingPunct="1"/>
            <a:r>
              <a:rPr lang="th-TH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(กรอบฯ </a:t>
            </a:r>
            <a:r>
              <a:rPr lang="en-US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2564</a:t>
            </a:r>
            <a:r>
              <a:rPr lang="th-TH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en-US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–</a:t>
            </a:r>
            <a:r>
              <a:rPr lang="th-TH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en-US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2567 </a:t>
            </a:r>
            <a:r>
              <a:rPr lang="th-TH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ตามมาตรการฯ ปี งบฯ </a:t>
            </a:r>
            <a:r>
              <a:rPr lang="en-US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2562)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 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(ไม่รวมในกรอบ ขรก.)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115732" name="Group 55"/>
          <p:cNvGrpSpPr>
            <a:grpSpLocks/>
          </p:cNvGrpSpPr>
          <p:nvPr/>
        </p:nvGrpSpPr>
        <p:grpSpPr bwMode="auto">
          <a:xfrm>
            <a:off x="6156325" y="3594100"/>
            <a:ext cx="2844800" cy="646113"/>
            <a:chOff x="107503" y="3717032"/>
            <a:chExt cx="2844257" cy="646113"/>
          </a:xfrm>
        </p:grpSpPr>
        <p:sp>
          <p:nvSpPr>
            <p:cNvPr id="115764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ปาย</a:t>
              </a:r>
            </a:p>
          </p:txBody>
        </p:sp>
        <p:sp>
          <p:nvSpPr>
            <p:cNvPr id="115765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15766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(5130)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15733" name="Text Box 17"/>
          <p:cNvSpPr txBox="1">
            <a:spLocks noChangeArrowheads="1"/>
          </p:cNvSpPr>
          <p:nvPr/>
        </p:nvSpPr>
        <p:spPr bwMode="auto">
          <a:xfrm>
            <a:off x="6156325" y="4241800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(5132/5133/5134/7411)</a:t>
            </a:r>
          </a:p>
        </p:txBody>
      </p:sp>
      <p:grpSp>
        <p:nvGrpSpPr>
          <p:cNvPr id="115734" name="Group 60"/>
          <p:cNvGrpSpPr>
            <a:grpSpLocks/>
          </p:cNvGrpSpPr>
          <p:nvPr/>
        </p:nvGrpSpPr>
        <p:grpSpPr bwMode="auto">
          <a:xfrm>
            <a:off x="107950" y="4962525"/>
            <a:ext cx="2843213" cy="646113"/>
            <a:chOff x="107503" y="3717032"/>
            <a:chExt cx="2844257" cy="646113"/>
          </a:xfrm>
        </p:grpSpPr>
        <p:sp>
          <p:nvSpPr>
            <p:cNvPr id="115761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แม่สะเรียง</a:t>
              </a:r>
            </a:p>
          </p:txBody>
        </p:sp>
        <p:sp>
          <p:nvSpPr>
            <p:cNvPr id="115762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15763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(5136)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15735" name="Text Box 17"/>
          <p:cNvSpPr txBox="1">
            <a:spLocks noChangeArrowheads="1"/>
          </p:cNvSpPr>
          <p:nvPr/>
        </p:nvSpPr>
        <p:spPr bwMode="auto">
          <a:xfrm>
            <a:off x="107950" y="5610225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(5139/5140/5141/5142)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115736" name="Group 65"/>
          <p:cNvGrpSpPr>
            <a:grpSpLocks/>
          </p:cNvGrpSpPr>
          <p:nvPr/>
        </p:nvGrpSpPr>
        <p:grpSpPr bwMode="auto">
          <a:xfrm>
            <a:off x="3132138" y="4962525"/>
            <a:ext cx="2843212" cy="646113"/>
            <a:chOff x="107503" y="3717032"/>
            <a:chExt cx="2844257" cy="646113"/>
          </a:xfrm>
        </p:grpSpPr>
        <p:sp>
          <p:nvSpPr>
            <p:cNvPr id="115758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สบเมย</a:t>
              </a:r>
            </a:p>
          </p:txBody>
        </p:sp>
        <p:sp>
          <p:nvSpPr>
            <p:cNvPr id="115759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15760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(5143)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15737" name="Text Box 17"/>
          <p:cNvSpPr txBox="1">
            <a:spLocks noChangeArrowheads="1"/>
          </p:cNvSpPr>
          <p:nvPr/>
        </p:nvSpPr>
        <p:spPr bwMode="auto">
          <a:xfrm>
            <a:off x="3132138" y="5610225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(5145/5146/5147/5148)</a:t>
            </a:r>
          </a:p>
        </p:txBody>
      </p:sp>
      <p:grpSp>
        <p:nvGrpSpPr>
          <p:cNvPr id="115738" name="Group 70"/>
          <p:cNvGrpSpPr>
            <a:grpSpLocks/>
          </p:cNvGrpSpPr>
          <p:nvPr/>
        </p:nvGrpSpPr>
        <p:grpSpPr bwMode="auto">
          <a:xfrm>
            <a:off x="6156325" y="4962525"/>
            <a:ext cx="2844800" cy="646113"/>
            <a:chOff x="107503" y="3717032"/>
            <a:chExt cx="2844257" cy="646113"/>
          </a:xfrm>
        </p:grpSpPr>
        <p:sp>
          <p:nvSpPr>
            <p:cNvPr id="115755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แม่ลาน้อย</a:t>
              </a:r>
            </a:p>
          </p:txBody>
        </p:sp>
        <p:sp>
          <p:nvSpPr>
            <p:cNvPr id="115756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15757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(5149)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15739" name="Text Box 17"/>
          <p:cNvSpPr txBox="1">
            <a:spLocks noChangeArrowheads="1"/>
          </p:cNvSpPr>
          <p:nvPr/>
        </p:nvSpPr>
        <p:spPr bwMode="auto">
          <a:xfrm>
            <a:off x="6156325" y="5610225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(5151/5152/5154/5155)</a:t>
            </a:r>
          </a:p>
        </p:txBody>
      </p:sp>
      <p:cxnSp>
        <p:nvCxnSpPr>
          <p:cNvPr id="76" name="Straight Connector 75"/>
          <p:cNvCxnSpPr/>
          <p:nvPr/>
        </p:nvCxnSpPr>
        <p:spPr>
          <a:xfrm>
            <a:off x="1404938" y="3500438"/>
            <a:ext cx="604837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9" name="Straight Connector 78"/>
          <p:cNvCxnSpPr/>
          <p:nvPr/>
        </p:nvCxnSpPr>
        <p:spPr>
          <a:xfrm>
            <a:off x="1116013" y="1628775"/>
            <a:ext cx="0" cy="14446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" name="Straight Connector 80"/>
          <p:cNvCxnSpPr/>
          <p:nvPr/>
        </p:nvCxnSpPr>
        <p:spPr>
          <a:xfrm>
            <a:off x="3348038" y="1628775"/>
            <a:ext cx="0" cy="14446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" name="Straight Connector 81"/>
          <p:cNvCxnSpPr/>
          <p:nvPr/>
        </p:nvCxnSpPr>
        <p:spPr>
          <a:xfrm>
            <a:off x="5651500" y="1628775"/>
            <a:ext cx="0" cy="14446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3" name="Straight Connector 82"/>
          <p:cNvCxnSpPr/>
          <p:nvPr/>
        </p:nvCxnSpPr>
        <p:spPr>
          <a:xfrm>
            <a:off x="7956550" y="1628775"/>
            <a:ext cx="0" cy="14446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4" name="Straight Connector 83"/>
          <p:cNvCxnSpPr/>
          <p:nvPr/>
        </p:nvCxnSpPr>
        <p:spPr>
          <a:xfrm>
            <a:off x="1403350" y="3500438"/>
            <a:ext cx="0" cy="904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/>
          <p:cNvCxnSpPr/>
          <p:nvPr/>
        </p:nvCxnSpPr>
        <p:spPr>
          <a:xfrm>
            <a:off x="7451725" y="3500438"/>
            <a:ext cx="0" cy="904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" name="Straight Connector 85"/>
          <p:cNvCxnSpPr/>
          <p:nvPr/>
        </p:nvCxnSpPr>
        <p:spPr>
          <a:xfrm>
            <a:off x="3049588" y="3500438"/>
            <a:ext cx="0" cy="136842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7" name="Straight Connector 86"/>
          <p:cNvCxnSpPr/>
          <p:nvPr/>
        </p:nvCxnSpPr>
        <p:spPr>
          <a:xfrm>
            <a:off x="1403350" y="4868863"/>
            <a:ext cx="604837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9" name="Straight Connector 88"/>
          <p:cNvCxnSpPr/>
          <p:nvPr/>
        </p:nvCxnSpPr>
        <p:spPr>
          <a:xfrm>
            <a:off x="1403350" y="4868863"/>
            <a:ext cx="0" cy="904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0" name="Straight Connector 89"/>
          <p:cNvCxnSpPr/>
          <p:nvPr/>
        </p:nvCxnSpPr>
        <p:spPr>
          <a:xfrm>
            <a:off x="4427538" y="4868863"/>
            <a:ext cx="0" cy="904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1" name="Straight Connector 90"/>
          <p:cNvCxnSpPr/>
          <p:nvPr/>
        </p:nvCxnSpPr>
        <p:spPr>
          <a:xfrm>
            <a:off x="7451725" y="4868863"/>
            <a:ext cx="0" cy="904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15752" name="Group 74"/>
          <p:cNvGrpSpPr>
            <a:grpSpLocks/>
          </p:cNvGrpSpPr>
          <p:nvPr/>
        </p:nvGrpSpPr>
        <p:grpSpPr bwMode="auto">
          <a:xfrm>
            <a:off x="107950" y="1774825"/>
            <a:ext cx="2051050" cy="646113"/>
            <a:chOff x="107950" y="1775470"/>
            <a:chExt cx="2051050" cy="646112"/>
          </a:xfrm>
        </p:grpSpPr>
        <p:grpSp>
          <p:nvGrpSpPr>
            <p:cNvPr id="13" name="Group 18"/>
            <p:cNvGrpSpPr>
              <a:grpSpLocks/>
            </p:cNvGrpSpPr>
            <p:nvPr/>
          </p:nvGrpSpPr>
          <p:grpSpPr bwMode="auto">
            <a:xfrm>
              <a:off x="107950" y="1775470"/>
              <a:ext cx="2051050" cy="646112"/>
              <a:chOff x="3203848" y="3468365"/>
              <a:chExt cx="2052020" cy="646113"/>
            </a:xfrm>
            <a:solidFill>
              <a:schemeClr val="bg1"/>
            </a:solidFill>
          </p:grpSpPr>
          <p:sp>
            <p:nvSpPr>
              <p:cNvPr id="14387" name="Rectangle 2"/>
              <p:cNvSpPr>
                <a:spLocks noChangeArrowheads="1"/>
              </p:cNvSpPr>
              <p:nvPr/>
            </p:nvSpPr>
            <p:spPr bwMode="auto">
              <a:xfrm>
                <a:off x="4679868" y="3468365"/>
                <a:ext cx="576000" cy="323850"/>
              </a:xfrm>
              <a:prstGeom prst="rect">
                <a:avLst/>
              </a:prstGeom>
              <a:grpFill/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anchor="ctr"/>
              <a:lstStyle/>
              <a:p>
                <a:pPr algn="ctr" eaLnBrk="0" hangingPunct="0">
                  <a:defRPr/>
                </a:pPr>
                <a:r>
                  <a:rPr lang="en-US" altLang="th-TH" sz="1600" b="1" dirty="0">
                    <a:latin typeface="TH SarabunPSK" pitchFamily="34" charset="-34"/>
                    <a:cs typeface="TH SarabunPSK" pitchFamily="34" charset="-34"/>
                  </a:rPr>
                  <a:t>6</a:t>
                </a:r>
                <a:endParaRPr lang="th-TH" altLang="th-TH" sz="1600" b="1" dirty="0">
                  <a:latin typeface="TH SarabunPSK" pitchFamily="34" charset="-34"/>
                  <a:cs typeface="TH SarabunPSK" pitchFamily="34" charset="-34"/>
                </a:endParaRPr>
              </a:p>
            </p:txBody>
          </p:sp>
          <p:sp>
            <p:nvSpPr>
              <p:cNvPr id="14388" name="Rectangle 2"/>
              <p:cNvSpPr>
                <a:spLocks noChangeArrowheads="1"/>
              </p:cNvSpPr>
              <p:nvPr/>
            </p:nvSpPr>
            <p:spPr bwMode="auto">
              <a:xfrm>
                <a:off x="3203848" y="3789040"/>
                <a:ext cx="2052000" cy="325438"/>
              </a:xfrm>
              <a:prstGeom prst="rect">
                <a:avLst/>
              </a:prstGeom>
              <a:grpFill/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anchor="ctr"/>
              <a:lstStyle/>
              <a:p>
                <a:pPr algn="ctr" eaLnBrk="0" hangingPunct="0">
                  <a:defRPr/>
                </a:pPr>
                <a:r>
                  <a:rPr lang="th-TH" altLang="th-TH" sz="1400" spc="-40" dirty="0">
                    <a:latin typeface="TH SarabunPSK" pitchFamily="34" charset="-34"/>
                    <a:cs typeface="TH SarabunPSK" pitchFamily="34" charset="-34"/>
                  </a:rPr>
                  <a:t>นักวิชาการพัฒนาชุมชน (ผอ.กง.) </a:t>
                </a:r>
                <a:r>
                  <a:rPr lang="th-TH" altLang="th-TH" sz="1400" spc="-40" dirty="0" err="1">
                    <a:latin typeface="TH SarabunPSK" pitchFamily="34" charset="-34"/>
                    <a:cs typeface="TH SarabunPSK" pitchFamily="34" charset="-34"/>
                  </a:rPr>
                  <a:t>ชพ.</a:t>
                </a:r>
                <a:r>
                  <a:rPr lang="en-US" altLang="th-TH" sz="1400" spc="-40" dirty="0">
                    <a:latin typeface="TH SarabunPSK" pitchFamily="34" charset="-34"/>
                    <a:cs typeface="TH SarabunPSK" pitchFamily="34" charset="-34"/>
                  </a:rPr>
                  <a:t> </a:t>
                </a:r>
                <a:r>
                  <a:rPr lang="en-US" altLang="th-TH" sz="1000" spc="-40" dirty="0">
                    <a:solidFill>
                      <a:srgbClr val="FF0000"/>
                    </a:solidFill>
                    <a:latin typeface="TH SarabunPSK" pitchFamily="34" charset="-34"/>
                    <a:cs typeface="TH SarabunPSK" pitchFamily="34" charset="-34"/>
                  </a:rPr>
                  <a:t>(5107)</a:t>
                </a:r>
                <a:endParaRPr lang="th-TH" altLang="th-TH" sz="1000" spc="-40" dirty="0">
                  <a:solidFill>
                    <a:srgbClr val="FF0000"/>
                  </a:solidFill>
                  <a:latin typeface="TH SarabunPSK" pitchFamily="34" charset="-34"/>
                  <a:cs typeface="TH SarabunPSK" pitchFamily="34" charset="-34"/>
                </a:endParaRPr>
              </a:p>
            </p:txBody>
          </p:sp>
        </p:grpSp>
        <p:sp>
          <p:nvSpPr>
            <p:cNvPr id="115754" name="Rectangle 2"/>
            <p:cNvSpPr>
              <a:spLocks noChangeArrowheads="1"/>
            </p:cNvSpPr>
            <p:nvPr/>
          </p:nvSpPr>
          <p:spPr bwMode="auto">
            <a:xfrm>
              <a:off x="107950" y="1775470"/>
              <a:ext cx="1475302" cy="323849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th-TH" altLang="th-TH" sz="12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endParaRPr lang="th-TH" altLang="th-TH" sz="8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2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กลุ่มงานประสานและสนับสนุนการบริหารงานพัฒนาชุมชน</a:t>
              </a:r>
            </a:p>
            <a:p>
              <a:pPr algn="ctr"/>
              <a:endParaRPr lang="th-TH" altLang="th-TH" sz="12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6738" name="Rectangle 73"/>
          <p:cNvSpPr>
            <a:spLocks noChangeArrowheads="1"/>
          </p:cNvSpPr>
          <p:nvPr/>
        </p:nvSpPr>
        <p:spPr bwMode="auto">
          <a:xfrm>
            <a:off x="488950" y="106363"/>
            <a:ext cx="815498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/>
            <a:r>
              <a:rPr lang="th-TH" altLang="th-TH" sz="1600" b="1">
                <a:latin typeface="TH SarabunPSK" panose="020B0500040200020003" pitchFamily="34" charset="-34"/>
                <a:cs typeface="TH SarabunPSK" panose="020B0500040200020003" pitchFamily="34" charset="-34"/>
              </a:rPr>
              <a:t>แผนภูมิแสดงการแบ่งงานภายในและอัตรากำลังของกรมการพัฒนาชุมชน</a:t>
            </a:r>
            <a:r>
              <a:rPr lang="en-US" altLang="th-TH" sz="1600" b="1">
                <a:latin typeface="TH SarabunPSK" panose="020B0500040200020003" pitchFamily="34" charset="-34"/>
                <a:cs typeface="TH SarabunPSK" panose="020B0500040200020003" pitchFamily="34" charset="-34"/>
              </a:rPr>
              <a:t> </a:t>
            </a:r>
            <a:endParaRPr lang="th-TH" altLang="th-TH" sz="1600" b="1"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sp>
        <p:nvSpPr>
          <p:cNvPr id="116739" name="Text Box 9"/>
          <p:cNvSpPr txBox="1">
            <a:spLocks noChangeArrowheads="1"/>
          </p:cNvSpPr>
          <p:nvPr/>
        </p:nvSpPr>
        <p:spPr bwMode="auto">
          <a:xfrm>
            <a:off x="6980238" y="6269038"/>
            <a:ext cx="2160587" cy="588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ลูกจ้างประจำ 1 อัตรา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rPr>
              <a:t>(175)</a:t>
            </a:r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 </a:t>
            </a:r>
            <a:endParaRPr lang="th-TH" altLang="th-TH" sz="1400">
              <a:solidFill>
                <a:srgbClr val="FF0000"/>
              </a:solidFill>
              <a:latin typeface="TH SarabunPSK" panose="020B0500040200020003" pitchFamily="34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กรอบพนักงานราชการ </a:t>
            </a:r>
            <a:r>
              <a:rPr lang="en-US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3</a:t>
            </a:r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 อัตรา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rPr>
              <a:t>(93/133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rPr>
              <a:t>/153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rPr>
              <a:t>)</a:t>
            </a:r>
          </a:p>
        </p:txBody>
      </p:sp>
      <p:grpSp>
        <p:nvGrpSpPr>
          <p:cNvPr id="116740" name="Group 81"/>
          <p:cNvGrpSpPr>
            <a:grpSpLocks/>
          </p:cNvGrpSpPr>
          <p:nvPr/>
        </p:nvGrpSpPr>
        <p:grpSpPr bwMode="auto">
          <a:xfrm>
            <a:off x="2843213" y="765175"/>
            <a:ext cx="3421062" cy="646113"/>
            <a:chOff x="2448080" y="857250"/>
            <a:chExt cx="3420000" cy="646113"/>
          </a:xfrm>
        </p:grpSpPr>
        <p:sp>
          <p:nvSpPr>
            <p:cNvPr id="116749" name="Rectangle 2"/>
            <p:cNvSpPr>
              <a:spLocks noChangeArrowheads="1"/>
            </p:cNvSpPr>
            <p:nvPr/>
          </p:nvSpPr>
          <p:spPr bwMode="auto">
            <a:xfrm>
              <a:off x="2448080" y="857250"/>
              <a:ext cx="2844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สำนักงานพัฒนาชุมชนจังหวัดแม่ฮ่องสอน</a:t>
              </a:r>
            </a:p>
          </p:txBody>
        </p:sp>
        <p:sp>
          <p:nvSpPr>
            <p:cNvPr id="116750" name="Rectangle 2"/>
            <p:cNvSpPr>
              <a:spLocks noChangeArrowheads="1"/>
            </p:cNvSpPr>
            <p:nvPr/>
          </p:nvSpPr>
          <p:spPr bwMode="auto">
            <a:xfrm>
              <a:off x="5290308" y="857250"/>
              <a:ext cx="575739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 eaLnBrk="1" hangingPunct="1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54</a:t>
              </a:r>
              <a:endParaRPr lang="th-TH" altLang="th-TH" sz="16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16751" name="Rectangle 2"/>
            <p:cNvSpPr>
              <a:spLocks noChangeArrowheads="1"/>
            </p:cNvSpPr>
            <p:nvPr/>
          </p:nvSpPr>
          <p:spPr bwMode="auto">
            <a:xfrm>
              <a:off x="2448080" y="1177925"/>
              <a:ext cx="3420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ผู้อำนวยการ (พัฒนาการจังหวัด) สูง</a:t>
              </a:r>
              <a:r>
                <a:rPr lang="en-US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(5106)</a:t>
              </a:r>
              <a:r>
                <a:rPr lang="en-US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endParaRPr lang="th-TH" altLang="th-TH" sz="1600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16741" name="Text Box 91"/>
          <p:cNvSpPr txBox="1">
            <a:spLocks noChangeArrowheads="1"/>
          </p:cNvSpPr>
          <p:nvPr/>
        </p:nvSpPr>
        <p:spPr bwMode="auto">
          <a:xfrm>
            <a:off x="3924300" y="404813"/>
            <a:ext cx="1368425" cy="277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Update </a:t>
            </a:r>
            <a:r>
              <a:rPr lang="th-TH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26 เมษายน 2564 </a:t>
            </a:r>
            <a:r>
              <a:rPr lang="en-US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         </a:t>
            </a:r>
            <a:endParaRPr lang="th-TH" altLang="th-TH" sz="1200"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cxnSp>
        <p:nvCxnSpPr>
          <p:cNvPr id="78" name="Straight Connector 77"/>
          <p:cNvCxnSpPr/>
          <p:nvPr/>
        </p:nvCxnSpPr>
        <p:spPr>
          <a:xfrm>
            <a:off x="4572000" y="1419225"/>
            <a:ext cx="0" cy="50482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6743" name="Rectangle 78"/>
          <p:cNvSpPr>
            <a:spLocks noChangeArrowheads="1"/>
          </p:cNvSpPr>
          <p:nvPr/>
        </p:nvSpPr>
        <p:spPr bwMode="auto">
          <a:xfrm>
            <a:off x="0" y="6611938"/>
            <a:ext cx="1619250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000" u="sng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หมายเหตุ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ภายในวงเล็บแสดงเลขที่ตำแหน่ง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116744" name="Group 50"/>
          <p:cNvGrpSpPr>
            <a:grpSpLocks/>
          </p:cNvGrpSpPr>
          <p:nvPr/>
        </p:nvGrpSpPr>
        <p:grpSpPr bwMode="auto">
          <a:xfrm>
            <a:off x="3132138" y="1722438"/>
            <a:ext cx="2843212" cy="646112"/>
            <a:chOff x="107503" y="3717032"/>
            <a:chExt cx="2844257" cy="646113"/>
          </a:xfrm>
        </p:grpSpPr>
        <p:sp>
          <p:nvSpPr>
            <p:cNvPr id="116746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ปางมะผ้า</a:t>
              </a:r>
            </a:p>
          </p:txBody>
        </p:sp>
        <p:sp>
          <p:nvSpPr>
            <p:cNvPr id="116747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16748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ชพ.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(5156)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16745" name="Text Box 17"/>
          <p:cNvSpPr txBox="1">
            <a:spLocks noChangeArrowheads="1"/>
          </p:cNvSpPr>
          <p:nvPr/>
        </p:nvSpPr>
        <p:spPr bwMode="auto">
          <a:xfrm>
            <a:off x="3132138" y="2370138"/>
            <a:ext cx="2879725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(4776/4802/5158/5159)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762" name="Rectangle 73"/>
          <p:cNvSpPr>
            <a:spLocks noChangeArrowheads="1"/>
          </p:cNvSpPr>
          <p:nvPr/>
        </p:nvSpPr>
        <p:spPr bwMode="auto">
          <a:xfrm>
            <a:off x="488950" y="106363"/>
            <a:ext cx="815498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/>
            <a:r>
              <a:rPr lang="th-TH" altLang="th-TH" sz="1600" b="1">
                <a:latin typeface="TH SarabunPSK" panose="020B0500040200020003" pitchFamily="34" charset="-34"/>
                <a:cs typeface="TH SarabunPSK" panose="020B0500040200020003" pitchFamily="34" charset="-34"/>
              </a:rPr>
              <a:t>แผนภูมิแสดงการแบ่งงานภายในและอัตรากำลังของกรมการพัฒนาชุมชน</a:t>
            </a:r>
            <a:r>
              <a:rPr lang="en-US" altLang="th-TH" sz="1600" b="1">
                <a:latin typeface="TH SarabunPSK" panose="020B0500040200020003" pitchFamily="34" charset="-34"/>
                <a:cs typeface="TH SarabunPSK" panose="020B0500040200020003" pitchFamily="34" charset="-34"/>
              </a:rPr>
              <a:t> </a:t>
            </a:r>
            <a:endParaRPr lang="th-TH" altLang="th-TH" sz="1600" b="1"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sp>
        <p:nvSpPr>
          <p:cNvPr id="117763" name="Text Box 9"/>
          <p:cNvSpPr txBox="1">
            <a:spLocks noChangeArrowheads="1"/>
          </p:cNvSpPr>
          <p:nvPr/>
        </p:nvSpPr>
        <p:spPr bwMode="auto">
          <a:xfrm>
            <a:off x="6980238" y="6269038"/>
            <a:ext cx="2160587" cy="588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ลูกจ้างประจำ </a:t>
            </a:r>
            <a:r>
              <a:rPr lang="en-US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-</a:t>
            </a:r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 อัตรา  </a:t>
            </a:r>
            <a:endParaRPr lang="th-TH" altLang="th-TH" sz="1400">
              <a:solidFill>
                <a:srgbClr val="FF0000"/>
              </a:solidFill>
              <a:latin typeface="TH SarabunPSK" panose="020B0500040200020003" pitchFamily="34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กรอบพนักงานราชการ - อัตรา </a:t>
            </a:r>
            <a:endParaRPr lang="th-TH" altLang="th-TH" sz="1000">
              <a:solidFill>
                <a:srgbClr val="FF0000"/>
              </a:solidFill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grpSp>
        <p:nvGrpSpPr>
          <p:cNvPr id="117764" name="Group 81"/>
          <p:cNvGrpSpPr>
            <a:grpSpLocks/>
          </p:cNvGrpSpPr>
          <p:nvPr/>
        </p:nvGrpSpPr>
        <p:grpSpPr bwMode="auto">
          <a:xfrm>
            <a:off x="2843213" y="765175"/>
            <a:ext cx="3421062" cy="646113"/>
            <a:chOff x="2448080" y="857250"/>
            <a:chExt cx="3420000" cy="646113"/>
          </a:xfrm>
        </p:grpSpPr>
        <p:sp>
          <p:nvSpPr>
            <p:cNvPr id="117821" name="Rectangle 2"/>
            <p:cNvSpPr>
              <a:spLocks noChangeArrowheads="1"/>
            </p:cNvSpPr>
            <p:nvPr/>
          </p:nvSpPr>
          <p:spPr bwMode="auto">
            <a:xfrm>
              <a:off x="2448080" y="857250"/>
              <a:ext cx="2844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สำนักงานพัฒนาชุมชนจังหวัดยโสธร</a:t>
              </a:r>
            </a:p>
          </p:txBody>
        </p:sp>
        <p:sp>
          <p:nvSpPr>
            <p:cNvPr id="117822" name="Rectangle 2"/>
            <p:cNvSpPr>
              <a:spLocks noChangeArrowheads="1"/>
            </p:cNvSpPr>
            <p:nvPr/>
          </p:nvSpPr>
          <p:spPr bwMode="auto">
            <a:xfrm>
              <a:off x="5290308" y="857250"/>
              <a:ext cx="575739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 eaLnBrk="1" hangingPunct="1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67</a:t>
              </a:r>
              <a:endParaRPr lang="th-TH" altLang="th-TH" sz="16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17823" name="Rectangle 2"/>
            <p:cNvSpPr>
              <a:spLocks noChangeArrowheads="1"/>
            </p:cNvSpPr>
            <p:nvPr/>
          </p:nvSpPr>
          <p:spPr bwMode="auto">
            <a:xfrm>
              <a:off x="2448080" y="1177925"/>
              <a:ext cx="3420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ผู้อำนวยการ (พัฒนาการจังหวัด) สูง</a:t>
              </a:r>
              <a:r>
                <a:rPr lang="en-US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(2492)</a:t>
              </a:r>
              <a:r>
                <a:rPr lang="en-US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endParaRPr lang="th-TH" altLang="th-TH" sz="1600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17765" name="Text Box 91"/>
          <p:cNvSpPr txBox="1">
            <a:spLocks noChangeArrowheads="1"/>
          </p:cNvSpPr>
          <p:nvPr/>
        </p:nvSpPr>
        <p:spPr bwMode="auto">
          <a:xfrm>
            <a:off x="3924300" y="404813"/>
            <a:ext cx="1368425" cy="277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Update </a:t>
            </a:r>
            <a:r>
              <a:rPr lang="th-TH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26 เมษายน 2564 </a:t>
            </a:r>
            <a:r>
              <a:rPr lang="en-US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         </a:t>
            </a:r>
            <a:endParaRPr lang="th-TH" altLang="th-TH" sz="1200"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sp>
        <p:nvSpPr>
          <p:cNvPr id="117766" name="Text Box 17"/>
          <p:cNvSpPr txBox="1">
            <a:spLocks noChangeArrowheads="1"/>
          </p:cNvSpPr>
          <p:nvPr/>
        </p:nvSpPr>
        <p:spPr bwMode="auto">
          <a:xfrm>
            <a:off x="107950" y="2409825"/>
            <a:ext cx="2735263" cy="628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 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- 1 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(3090)</a:t>
            </a:r>
          </a:p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นักจัดการงานทั่วไป (ปก./ชก.)   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     </a:t>
            </a: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- 1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2512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)</a:t>
            </a:r>
          </a:p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เจ้าพนักงานธุรการ (ปง./ชง.)    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      </a:t>
            </a: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3 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(384/2494/2497)</a:t>
            </a:r>
          </a:p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เจ้าพนักงานการเงินและบัญชี (ปง./ชง.)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- 2 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(2495/2496)</a:t>
            </a:r>
            <a:endParaRPr lang="th-TH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endParaRPr lang="en-US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sp>
        <p:nvSpPr>
          <p:cNvPr id="117767" name="Text Box 17"/>
          <p:cNvSpPr txBox="1">
            <a:spLocks noChangeArrowheads="1"/>
          </p:cNvSpPr>
          <p:nvPr/>
        </p:nvSpPr>
        <p:spPr bwMode="auto">
          <a:xfrm>
            <a:off x="2411413" y="2408238"/>
            <a:ext cx="2087562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2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(2499/2500)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3" name="Group 18"/>
          <p:cNvGrpSpPr>
            <a:grpSpLocks/>
          </p:cNvGrpSpPr>
          <p:nvPr/>
        </p:nvGrpSpPr>
        <p:grpSpPr bwMode="auto">
          <a:xfrm>
            <a:off x="2411413" y="1772816"/>
            <a:ext cx="2052637" cy="646113"/>
            <a:chOff x="3203848" y="3468365"/>
            <a:chExt cx="2052020" cy="646113"/>
          </a:xfrm>
          <a:solidFill>
            <a:schemeClr val="bg1"/>
          </a:solidFill>
        </p:grpSpPr>
        <p:sp>
          <p:nvSpPr>
            <p:cNvPr id="12367" name="Rectangle 2"/>
            <p:cNvSpPr>
              <a:spLocks noChangeArrowheads="1"/>
            </p:cNvSpPr>
            <p:nvPr/>
          </p:nvSpPr>
          <p:spPr bwMode="auto">
            <a:xfrm>
              <a:off x="3203848" y="3468365"/>
              <a:ext cx="1476000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lnSpc>
                  <a:spcPct val="70000"/>
                </a:lnSpc>
                <a:defRPr/>
              </a:pPr>
              <a:endParaRPr lang="en-US" altLang="th-TH" sz="700" b="1" dirty="0">
                <a:latin typeface="TH SarabunPSK" pitchFamily="34" charset="-34"/>
                <a:cs typeface="TH SarabunPSK" pitchFamily="34" charset="-34"/>
              </a:endParaRPr>
            </a:p>
            <a:p>
              <a:pPr algn="ctr" eaLnBrk="0" hangingPunct="0">
                <a:lnSpc>
                  <a:spcPct val="70000"/>
                </a:lnSpc>
                <a:defRPr/>
              </a:pPr>
              <a:r>
                <a:rPr lang="th-TH" altLang="th-TH" sz="1400" b="1" dirty="0">
                  <a:latin typeface="TH SarabunPSK" pitchFamily="34" charset="-34"/>
                  <a:cs typeface="TH SarabunPSK" pitchFamily="34" charset="-34"/>
                </a:rPr>
                <a:t> กลุ่มงานยุทธศาสตร์</a:t>
              </a:r>
            </a:p>
            <a:p>
              <a:pPr algn="ctr" eaLnBrk="0" hangingPunct="0">
                <a:lnSpc>
                  <a:spcPct val="70000"/>
                </a:lnSpc>
                <a:defRPr/>
              </a:pPr>
              <a:r>
                <a:rPr lang="th-TH" altLang="th-TH" sz="1400" b="1" dirty="0">
                  <a:latin typeface="TH SarabunPSK" pitchFamily="34" charset="-34"/>
                  <a:cs typeface="TH SarabunPSK" pitchFamily="34" charset="-34"/>
                </a:rPr>
                <a:t>การพัฒนาชุมชน</a:t>
              </a:r>
            </a:p>
          </p:txBody>
        </p:sp>
        <p:sp>
          <p:nvSpPr>
            <p:cNvPr id="12368" name="Rectangle 2"/>
            <p:cNvSpPr>
              <a:spLocks noChangeArrowheads="1"/>
            </p:cNvSpPr>
            <p:nvPr/>
          </p:nvSpPr>
          <p:spPr bwMode="auto">
            <a:xfrm>
              <a:off x="4679868" y="3468365"/>
              <a:ext cx="576000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en-US" altLang="th-TH" sz="1600" b="1" dirty="0">
                  <a:latin typeface="TH SarabunPSK" pitchFamily="34" charset="-34"/>
                  <a:cs typeface="TH SarabunPSK" pitchFamily="34" charset="-34"/>
                </a:rPr>
                <a:t>3</a:t>
              </a:r>
              <a:endParaRPr lang="th-TH" altLang="th-TH" sz="1400" b="1" dirty="0">
                <a:latin typeface="TH SarabunPSK" pitchFamily="34" charset="-34"/>
                <a:cs typeface="TH SarabunPSK" pitchFamily="34" charset="-34"/>
              </a:endParaRPr>
            </a:p>
          </p:txBody>
        </p:sp>
        <p:sp>
          <p:nvSpPr>
            <p:cNvPr id="12372" name="Rectangle 2"/>
            <p:cNvSpPr>
              <a:spLocks noChangeArrowheads="1"/>
            </p:cNvSpPr>
            <p:nvPr/>
          </p:nvSpPr>
          <p:spPr bwMode="auto">
            <a:xfrm>
              <a:off x="3203848" y="3789040"/>
              <a:ext cx="2052020" cy="325438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th-TH" altLang="th-TH" sz="1500" spc="-70" dirty="0">
                  <a:latin typeface="TH SarabunPSK" pitchFamily="34" charset="-34"/>
                  <a:cs typeface="TH SarabunPSK" pitchFamily="34" charset="-34"/>
                </a:rPr>
                <a:t>นักวิชาการพัฒนาชุมชน (ผอ.กง.) ชพ</a:t>
              </a:r>
              <a:r>
                <a:rPr lang="en-US" altLang="th-TH" sz="1500" spc="-70" dirty="0">
                  <a:latin typeface="TH SarabunPSK" pitchFamily="34" charset="-34"/>
                  <a:cs typeface="TH SarabunPSK" pitchFamily="34" charset="-34"/>
                </a:rPr>
                <a:t>. </a:t>
              </a:r>
              <a:r>
                <a:rPr lang="en-US" altLang="th-TH" sz="1000" spc="-70" dirty="0">
                  <a:solidFill>
                    <a:srgbClr val="FF0000"/>
                  </a:solidFill>
                  <a:latin typeface="TH SarabunPSK" pitchFamily="34" charset="-34"/>
                  <a:cs typeface="TH SarabunPSK" pitchFamily="34" charset="-34"/>
                </a:rPr>
                <a:t>(2498)</a:t>
              </a:r>
              <a:endParaRPr lang="th-TH" altLang="th-TH" sz="1000" spc="-70" dirty="0">
                <a:solidFill>
                  <a:srgbClr val="FF0000"/>
                </a:solidFill>
                <a:latin typeface="TH SarabunPSK" pitchFamily="34" charset="-34"/>
                <a:cs typeface="TH SarabunPSK" pitchFamily="34" charset="-34"/>
              </a:endParaRPr>
            </a:p>
          </p:txBody>
        </p:sp>
      </p:grpSp>
      <p:sp>
        <p:nvSpPr>
          <p:cNvPr id="117769" name="Text Box 17"/>
          <p:cNvSpPr txBox="1">
            <a:spLocks noChangeArrowheads="1"/>
          </p:cNvSpPr>
          <p:nvPr/>
        </p:nvSpPr>
        <p:spPr bwMode="auto">
          <a:xfrm>
            <a:off x="4665663" y="2420938"/>
            <a:ext cx="2087562" cy="628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(2503/2504/2505/2506)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4" name="Group 18"/>
          <p:cNvGrpSpPr>
            <a:grpSpLocks/>
          </p:cNvGrpSpPr>
          <p:nvPr/>
        </p:nvGrpSpPr>
        <p:grpSpPr bwMode="auto">
          <a:xfrm>
            <a:off x="4665274" y="1773328"/>
            <a:ext cx="2051050" cy="646110"/>
            <a:chOff x="3203848" y="3468365"/>
            <a:chExt cx="2052020" cy="646111"/>
          </a:xfrm>
          <a:solidFill>
            <a:schemeClr val="bg1"/>
          </a:solidFill>
        </p:grpSpPr>
        <p:sp>
          <p:nvSpPr>
            <p:cNvPr id="12364" name="Rectangle 2"/>
            <p:cNvSpPr>
              <a:spLocks noChangeArrowheads="1"/>
            </p:cNvSpPr>
            <p:nvPr/>
          </p:nvSpPr>
          <p:spPr bwMode="auto">
            <a:xfrm>
              <a:off x="3203848" y="3468365"/>
              <a:ext cx="1476000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lnSpc>
                  <a:spcPct val="70000"/>
                </a:lnSpc>
                <a:defRPr/>
              </a:pPr>
              <a:endParaRPr lang="th-TH" altLang="th-TH" sz="700" b="1" dirty="0">
                <a:latin typeface="TH SarabunPSK" pitchFamily="34" charset="-34"/>
                <a:cs typeface="TH SarabunPSK" pitchFamily="34" charset="-34"/>
              </a:endParaRPr>
            </a:p>
            <a:p>
              <a:pPr algn="ctr" eaLnBrk="0" hangingPunct="0">
                <a:lnSpc>
                  <a:spcPct val="70000"/>
                </a:lnSpc>
                <a:defRPr/>
              </a:pPr>
              <a:r>
                <a:rPr lang="th-TH" altLang="th-TH" sz="1400" b="1" dirty="0">
                  <a:latin typeface="TH SarabunPSK" pitchFamily="34" charset="-34"/>
                  <a:cs typeface="TH SarabunPSK" pitchFamily="34" charset="-34"/>
                </a:rPr>
                <a:t>กลุ่มงานส่งเสริม                      การพัฒนาชุมชน</a:t>
              </a:r>
            </a:p>
          </p:txBody>
        </p:sp>
        <p:sp>
          <p:nvSpPr>
            <p:cNvPr id="12365" name="Rectangle 2"/>
            <p:cNvSpPr>
              <a:spLocks noChangeArrowheads="1"/>
            </p:cNvSpPr>
            <p:nvPr/>
          </p:nvSpPr>
          <p:spPr bwMode="auto">
            <a:xfrm>
              <a:off x="4679868" y="3468365"/>
              <a:ext cx="576000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en-US" altLang="th-TH" sz="1600" b="1" dirty="0">
                  <a:latin typeface="TH SarabunPSK" pitchFamily="34" charset="-34"/>
                  <a:cs typeface="TH SarabunPSK" pitchFamily="34" charset="-34"/>
                </a:rPr>
                <a:t>5</a:t>
              </a:r>
              <a:endParaRPr lang="th-TH" altLang="th-TH" sz="1600" b="1" dirty="0">
                <a:latin typeface="TH SarabunPSK" pitchFamily="34" charset="-34"/>
                <a:cs typeface="TH SarabunPSK" pitchFamily="34" charset="-34"/>
              </a:endParaRPr>
            </a:p>
          </p:txBody>
        </p:sp>
        <p:sp>
          <p:nvSpPr>
            <p:cNvPr id="12369" name="Rectangle 2"/>
            <p:cNvSpPr>
              <a:spLocks noChangeArrowheads="1"/>
            </p:cNvSpPr>
            <p:nvPr/>
          </p:nvSpPr>
          <p:spPr bwMode="auto">
            <a:xfrm>
              <a:off x="3203848" y="3789039"/>
              <a:ext cx="2052020" cy="325437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th-TH" altLang="th-TH" sz="1500" spc="-80" dirty="0">
                  <a:latin typeface="TH SarabunPSK" pitchFamily="34" charset="-34"/>
                  <a:cs typeface="TH SarabunPSK" pitchFamily="34" charset="-34"/>
                </a:rPr>
                <a:t>นักวิชาการพัฒนาชุมชน (ผอ.กง.) ชพ</a:t>
              </a:r>
              <a:r>
                <a:rPr lang="en-US" altLang="th-TH" sz="1500" spc="-80" dirty="0">
                  <a:latin typeface="TH SarabunPSK" pitchFamily="34" charset="-34"/>
                  <a:cs typeface="TH SarabunPSK" pitchFamily="34" charset="-34"/>
                </a:rPr>
                <a:t>. </a:t>
              </a:r>
              <a:r>
                <a:rPr lang="en-US" altLang="th-TH" sz="1000" spc="-80" dirty="0">
                  <a:solidFill>
                    <a:srgbClr val="FF0000"/>
                  </a:solidFill>
                  <a:latin typeface="TH SarabunPSK" pitchFamily="34" charset="-34"/>
                  <a:cs typeface="TH SarabunPSK" pitchFamily="34" charset="-34"/>
                </a:rPr>
                <a:t>(2502)</a:t>
              </a:r>
              <a:endParaRPr lang="th-TH" altLang="th-TH" sz="1000" spc="-80" dirty="0">
                <a:solidFill>
                  <a:srgbClr val="FF0000"/>
                </a:solidFill>
                <a:latin typeface="TH SarabunPSK" pitchFamily="34" charset="-34"/>
                <a:cs typeface="TH SarabunPSK" pitchFamily="34" charset="-34"/>
              </a:endParaRPr>
            </a:p>
          </p:txBody>
        </p:sp>
      </p:grpSp>
      <p:sp>
        <p:nvSpPr>
          <p:cNvPr id="117771" name="Text Box 17"/>
          <p:cNvSpPr txBox="1">
            <a:spLocks noChangeArrowheads="1"/>
          </p:cNvSpPr>
          <p:nvPr/>
        </p:nvSpPr>
        <p:spPr bwMode="auto">
          <a:xfrm>
            <a:off x="6969125" y="2425700"/>
            <a:ext cx="2087563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(473/2501/2515/2556)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5" name="Group 18"/>
          <p:cNvGrpSpPr>
            <a:grpSpLocks/>
          </p:cNvGrpSpPr>
          <p:nvPr/>
        </p:nvGrpSpPr>
        <p:grpSpPr bwMode="auto">
          <a:xfrm>
            <a:off x="6968737" y="1778090"/>
            <a:ext cx="2052637" cy="646113"/>
            <a:chOff x="3203848" y="3468365"/>
            <a:chExt cx="2052020" cy="646113"/>
          </a:xfrm>
          <a:solidFill>
            <a:schemeClr val="bg1"/>
          </a:solidFill>
        </p:grpSpPr>
        <p:sp>
          <p:nvSpPr>
            <p:cNvPr id="12361" name="Rectangle 2"/>
            <p:cNvSpPr>
              <a:spLocks noChangeArrowheads="1"/>
            </p:cNvSpPr>
            <p:nvPr/>
          </p:nvSpPr>
          <p:spPr bwMode="auto">
            <a:xfrm>
              <a:off x="3203848" y="3468365"/>
              <a:ext cx="1476000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lnSpc>
                  <a:spcPct val="70000"/>
                </a:lnSpc>
                <a:defRPr/>
              </a:pPr>
              <a:endParaRPr lang="th-TH" altLang="th-TH" sz="700" b="1" dirty="0">
                <a:latin typeface="TH SarabunPSK" pitchFamily="34" charset="-34"/>
                <a:cs typeface="TH SarabunPSK" pitchFamily="34" charset="-34"/>
              </a:endParaRPr>
            </a:p>
            <a:p>
              <a:pPr algn="ctr" eaLnBrk="0" hangingPunct="0">
                <a:lnSpc>
                  <a:spcPct val="70000"/>
                </a:lnSpc>
                <a:defRPr/>
              </a:pPr>
              <a:r>
                <a:rPr lang="th-TH" altLang="th-TH" sz="1400" b="1" dirty="0">
                  <a:latin typeface="TH SarabunPSK" pitchFamily="34" charset="-34"/>
                  <a:cs typeface="TH SarabunPSK" pitchFamily="34" charset="-34"/>
                </a:rPr>
                <a:t>กลุ่มงานสารสนเทศ</a:t>
              </a:r>
            </a:p>
            <a:p>
              <a:pPr algn="ctr" eaLnBrk="0" hangingPunct="0">
                <a:lnSpc>
                  <a:spcPct val="70000"/>
                </a:lnSpc>
                <a:defRPr/>
              </a:pPr>
              <a:r>
                <a:rPr lang="th-TH" altLang="th-TH" sz="1400" b="1" dirty="0">
                  <a:latin typeface="TH SarabunPSK" pitchFamily="34" charset="-34"/>
                  <a:cs typeface="TH SarabunPSK" pitchFamily="34" charset="-34"/>
                </a:rPr>
                <a:t>การพัฒนาชุมชน</a:t>
              </a:r>
            </a:p>
          </p:txBody>
        </p:sp>
        <p:sp>
          <p:nvSpPr>
            <p:cNvPr id="12362" name="Rectangle 2"/>
            <p:cNvSpPr>
              <a:spLocks noChangeArrowheads="1"/>
            </p:cNvSpPr>
            <p:nvPr/>
          </p:nvSpPr>
          <p:spPr bwMode="auto">
            <a:xfrm>
              <a:off x="4679868" y="3468365"/>
              <a:ext cx="576000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en-US" altLang="th-TH" sz="1600" b="1" dirty="0">
                  <a:latin typeface="TH SarabunPSK" pitchFamily="34" charset="-34"/>
                  <a:cs typeface="TH SarabunPSK" pitchFamily="34" charset="-34"/>
                </a:rPr>
                <a:t>5</a:t>
              </a:r>
              <a:endParaRPr lang="th-TH" altLang="th-TH" sz="1400" b="1" dirty="0">
                <a:latin typeface="TH SarabunPSK" pitchFamily="34" charset="-34"/>
                <a:cs typeface="TH SarabunPSK" pitchFamily="34" charset="-34"/>
              </a:endParaRPr>
            </a:p>
          </p:txBody>
        </p:sp>
        <p:sp>
          <p:nvSpPr>
            <p:cNvPr id="11342" name="Rectangle 2"/>
            <p:cNvSpPr>
              <a:spLocks noChangeArrowheads="1"/>
            </p:cNvSpPr>
            <p:nvPr/>
          </p:nvSpPr>
          <p:spPr bwMode="auto">
            <a:xfrm>
              <a:off x="3203848" y="3789040"/>
              <a:ext cx="2052020" cy="325438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th-TH" altLang="th-TH" sz="1500" spc="-60" dirty="0">
                  <a:latin typeface="TH SarabunPSK" pitchFamily="34" charset="-34"/>
                  <a:cs typeface="TH SarabunPSK" pitchFamily="34" charset="-34"/>
                </a:rPr>
                <a:t>นักวิชาการพัฒนาชุมชน (ผอ.กง.) ชพ</a:t>
              </a:r>
              <a:r>
                <a:rPr lang="en-US" altLang="th-TH" sz="1500" spc="-60" dirty="0">
                  <a:latin typeface="TH SarabunPSK" pitchFamily="34" charset="-34"/>
                  <a:cs typeface="TH SarabunPSK" pitchFamily="34" charset="-34"/>
                </a:rPr>
                <a:t>. </a:t>
              </a:r>
              <a:r>
                <a:rPr lang="en-US" altLang="th-TH" sz="1050" spc="-60" dirty="0">
                  <a:solidFill>
                    <a:srgbClr val="FF0000"/>
                  </a:solidFill>
                  <a:latin typeface="TH SarabunPSK" pitchFamily="34" charset="-34"/>
                  <a:cs typeface="TH SarabunPSK" pitchFamily="34" charset="-34"/>
                </a:rPr>
                <a:t>(483)</a:t>
              </a:r>
              <a:endParaRPr lang="th-TH" altLang="th-TH" sz="1050" spc="-60" dirty="0">
                <a:solidFill>
                  <a:srgbClr val="FF0000"/>
                </a:solidFill>
                <a:latin typeface="TH SarabunPSK" pitchFamily="34" charset="-34"/>
                <a:cs typeface="TH SarabunPSK" pitchFamily="34" charset="-34"/>
              </a:endParaRPr>
            </a:p>
          </p:txBody>
        </p:sp>
      </p:grpSp>
      <p:cxnSp>
        <p:nvCxnSpPr>
          <p:cNvPr id="78" name="Straight Connector 77"/>
          <p:cNvCxnSpPr/>
          <p:nvPr/>
        </p:nvCxnSpPr>
        <p:spPr>
          <a:xfrm>
            <a:off x="4572000" y="1419225"/>
            <a:ext cx="0" cy="223202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/>
          <p:cNvCxnSpPr/>
          <p:nvPr/>
        </p:nvCxnSpPr>
        <p:spPr>
          <a:xfrm>
            <a:off x="1116013" y="1628775"/>
            <a:ext cx="683895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7775" name="Rectangle 78"/>
          <p:cNvSpPr>
            <a:spLocks noChangeArrowheads="1"/>
          </p:cNvSpPr>
          <p:nvPr/>
        </p:nvSpPr>
        <p:spPr bwMode="auto">
          <a:xfrm>
            <a:off x="0" y="6611938"/>
            <a:ext cx="1619250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000" u="sng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หมายเหตุ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ภายในวงเล็บแสดงเลขที่ตำแหน่ง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117776" name="Group 49"/>
          <p:cNvGrpSpPr>
            <a:grpSpLocks/>
          </p:cNvGrpSpPr>
          <p:nvPr/>
        </p:nvGrpSpPr>
        <p:grpSpPr bwMode="auto">
          <a:xfrm>
            <a:off x="107950" y="3594100"/>
            <a:ext cx="2843213" cy="646113"/>
            <a:chOff x="107503" y="3717032"/>
            <a:chExt cx="2844257" cy="646113"/>
          </a:xfrm>
        </p:grpSpPr>
        <p:sp>
          <p:nvSpPr>
            <p:cNvPr id="117818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เมืองยโสธร</a:t>
              </a:r>
            </a:p>
          </p:txBody>
        </p:sp>
        <p:sp>
          <p:nvSpPr>
            <p:cNvPr id="117819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17820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(2507)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17777" name="Text Box 17"/>
          <p:cNvSpPr txBox="1">
            <a:spLocks noChangeArrowheads="1"/>
          </p:cNvSpPr>
          <p:nvPr/>
        </p:nvSpPr>
        <p:spPr bwMode="auto">
          <a:xfrm>
            <a:off x="107950" y="4241800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(2509/2510/2511/2513)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117778" name="Group 50"/>
          <p:cNvGrpSpPr>
            <a:grpSpLocks/>
          </p:cNvGrpSpPr>
          <p:nvPr/>
        </p:nvGrpSpPr>
        <p:grpSpPr bwMode="auto">
          <a:xfrm>
            <a:off x="3132138" y="3594100"/>
            <a:ext cx="2843212" cy="646113"/>
            <a:chOff x="107503" y="3717032"/>
            <a:chExt cx="2844257" cy="646113"/>
          </a:xfrm>
        </p:grpSpPr>
        <p:sp>
          <p:nvSpPr>
            <p:cNvPr id="117815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กุดชุม</a:t>
              </a:r>
            </a:p>
          </p:txBody>
        </p:sp>
        <p:sp>
          <p:nvSpPr>
            <p:cNvPr id="117816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17817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(2519)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17779" name="Text Box 17"/>
          <p:cNvSpPr txBox="1">
            <a:spLocks noChangeArrowheads="1"/>
          </p:cNvSpPr>
          <p:nvPr/>
        </p:nvSpPr>
        <p:spPr bwMode="auto">
          <a:xfrm>
            <a:off x="3132138" y="4241800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(2521/2522/2523/2524)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117780" name="Group 55"/>
          <p:cNvGrpSpPr>
            <a:grpSpLocks/>
          </p:cNvGrpSpPr>
          <p:nvPr/>
        </p:nvGrpSpPr>
        <p:grpSpPr bwMode="auto">
          <a:xfrm>
            <a:off x="6156325" y="3594100"/>
            <a:ext cx="2844800" cy="646113"/>
            <a:chOff x="107503" y="3717032"/>
            <a:chExt cx="2844257" cy="646113"/>
          </a:xfrm>
        </p:grpSpPr>
        <p:sp>
          <p:nvSpPr>
            <p:cNvPr id="117812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คำเขื่อนแก้ว</a:t>
              </a:r>
            </a:p>
          </p:txBody>
        </p:sp>
        <p:sp>
          <p:nvSpPr>
            <p:cNvPr id="117813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17814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(2527)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17781" name="Text Box 17"/>
          <p:cNvSpPr txBox="1">
            <a:spLocks noChangeArrowheads="1"/>
          </p:cNvSpPr>
          <p:nvPr/>
        </p:nvSpPr>
        <p:spPr bwMode="auto">
          <a:xfrm>
            <a:off x="6156325" y="4241800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(2529/2530/2531/2532)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117782" name="Group 60"/>
          <p:cNvGrpSpPr>
            <a:grpSpLocks/>
          </p:cNvGrpSpPr>
          <p:nvPr/>
        </p:nvGrpSpPr>
        <p:grpSpPr bwMode="auto">
          <a:xfrm>
            <a:off x="107950" y="4962525"/>
            <a:ext cx="2843213" cy="646113"/>
            <a:chOff x="107503" y="3717032"/>
            <a:chExt cx="2844257" cy="646113"/>
          </a:xfrm>
        </p:grpSpPr>
        <p:sp>
          <p:nvSpPr>
            <p:cNvPr id="117809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มหาชนะชัย</a:t>
              </a:r>
            </a:p>
          </p:txBody>
        </p:sp>
        <p:sp>
          <p:nvSpPr>
            <p:cNvPr id="117810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17811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(2537)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17783" name="Text Box 17"/>
          <p:cNvSpPr txBox="1">
            <a:spLocks noChangeArrowheads="1"/>
          </p:cNvSpPr>
          <p:nvPr/>
        </p:nvSpPr>
        <p:spPr bwMode="auto">
          <a:xfrm>
            <a:off x="107950" y="5610225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(2538/2539/2540/2542)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117784" name="Group 65"/>
          <p:cNvGrpSpPr>
            <a:grpSpLocks/>
          </p:cNvGrpSpPr>
          <p:nvPr/>
        </p:nvGrpSpPr>
        <p:grpSpPr bwMode="auto">
          <a:xfrm>
            <a:off x="3132138" y="4962525"/>
            <a:ext cx="2843212" cy="646113"/>
            <a:chOff x="107503" y="3717032"/>
            <a:chExt cx="2844257" cy="646113"/>
          </a:xfrm>
        </p:grpSpPr>
        <p:sp>
          <p:nvSpPr>
            <p:cNvPr id="117806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เลิงนกทา</a:t>
              </a:r>
            </a:p>
          </p:txBody>
        </p:sp>
        <p:sp>
          <p:nvSpPr>
            <p:cNvPr id="117807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17808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(2545)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17785" name="Text Box 17"/>
          <p:cNvSpPr txBox="1">
            <a:spLocks noChangeArrowheads="1"/>
          </p:cNvSpPr>
          <p:nvPr/>
        </p:nvSpPr>
        <p:spPr bwMode="auto">
          <a:xfrm>
            <a:off x="3132138" y="5610225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(2547/2548/2550/2551)</a:t>
            </a:r>
          </a:p>
        </p:txBody>
      </p:sp>
      <p:grpSp>
        <p:nvGrpSpPr>
          <p:cNvPr id="117786" name="Group 70"/>
          <p:cNvGrpSpPr>
            <a:grpSpLocks/>
          </p:cNvGrpSpPr>
          <p:nvPr/>
        </p:nvGrpSpPr>
        <p:grpSpPr bwMode="auto">
          <a:xfrm>
            <a:off x="6156325" y="4962525"/>
            <a:ext cx="2844800" cy="646113"/>
            <a:chOff x="107503" y="3717032"/>
            <a:chExt cx="2844257" cy="646113"/>
          </a:xfrm>
        </p:grpSpPr>
        <p:sp>
          <p:nvSpPr>
            <p:cNvPr id="117803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ทรายมูล</a:t>
              </a:r>
            </a:p>
          </p:txBody>
        </p:sp>
        <p:sp>
          <p:nvSpPr>
            <p:cNvPr id="117804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17805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ชพ.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(2553)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17787" name="Text Box 17"/>
          <p:cNvSpPr txBox="1">
            <a:spLocks noChangeArrowheads="1"/>
          </p:cNvSpPr>
          <p:nvPr/>
        </p:nvSpPr>
        <p:spPr bwMode="auto">
          <a:xfrm>
            <a:off x="6156325" y="5610225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(2514/2516/2555/2557)</a:t>
            </a:r>
          </a:p>
        </p:txBody>
      </p:sp>
      <p:cxnSp>
        <p:nvCxnSpPr>
          <p:cNvPr id="76" name="Straight Connector 75"/>
          <p:cNvCxnSpPr/>
          <p:nvPr/>
        </p:nvCxnSpPr>
        <p:spPr>
          <a:xfrm>
            <a:off x="1404938" y="3500438"/>
            <a:ext cx="604837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9" name="Straight Connector 78"/>
          <p:cNvCxnSpPr/>
          <p:nvPr/>
        </p:nvCxnSpPr>
        <p:spPr>
          <a:xfrm>
            <a:off x="1116013" y="1628775"/>
            <a:ext cx="0" cy="14446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" name="Straight Connector 80"/>
          <p:cNvCxnSpPr/>
          <p:nvPr/>
        </p:nvCxnSpPr>
        <p:spPr>
          <a:xfrm>
            <a:off x="3348038" y="1628775"/>
            <a:ext cx="0" cy="14446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" name="Straight Connector 81"/>
          <p:cNvCxnSpPr/>
          <p:nvPr/>
        </p:nvCxnSpPr>
        <p:spPr>
          <a:xfrm>
            <a:off x="5651500" y="1628775"/>
            <a:ext cx="0" cy="14446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3" name="Straight Connector 82"/>
          <p:cNvCxnSpPr/>
          <p:nvPr/>
        </p:nvCxnSpPr>
        <p:spPr>
          <a:xfrm>
            <a:off x="7956550" y="1628775"/>
            <a:ext cx="0" cy="14446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4" name="Straight Connector 83"/>
          <p:cNvCxnSpPr/>
          <p:nvPr/>
        </p:nvCxnSpPr>
        <p:spPr>
          <a:xfrm>
            <a:off x="1403350" y="3500438"/>
            <a:ext cx="0" cy="904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/>
          <p:cNvCxnSpPr/>
          <p:nvPr/>
        </p:nvCxnSpPr>
        <p:spPr>
          <a:xfrm>
            <a:off x="7451725" y="3500438"/>
            <a:ext cx="0" cy="904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" name="Straight Connector 85"/>
          <p:cNvCxnSpPr/>
          <p:nvPr/>
        </p:nvCxnSpPr>
        <p:spPr>
          <a:xfrm>
            <a:off x="3049588" y="3500438"/>
            <a:ext cx="0" cy="136842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7" name="Straight Connector 86"/>
          <p:cNvCxnSpPr/>
          <p:nvPr/>
        </p:nvCxnSpPr>
        <p:spPr>
          <a:xfrm>
            <a:off x="1403350" y="4868863"/>
            <a:ext cx="604837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9" name="Straight Connector 88"/>
          <p:cNvCxnSpPr/>
          <p:nvPr/>
        </p:nvCxnSpPr>
        <p:spPr>
          <a:xfrm>
            <a:off x="1403350" y="4868863"/>
            <a:ext cx="0" cy="904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0" name="Straight Connector 89"/>
          <p:cNvCxnSpPr/>
          <p:nvPr/>
        </p:nvCxnSpPr>
        <p:spPr>
          <a:xfrm>
            <a:off x="4427538" y="4868863"/>
            <a:ext cx="0" cy="904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1" name="Straight Connector 90"/>
          <p:cNvCxnSpPr/>
          <p:nvPr/>
        </p:nvCxnSpPr>
        <p:spPr>
          <a:xfrm>
            <a:off x="7451725" y="4868863"/>
            <a:ext cx="0" cy="904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17800" name="Group 74"/>
          <p:cNvGrpSpPr>
            <a:grpSpLocks/>
          </p:cNvGrpSpPr>
          <p:nvPr/>
        </p:nvGrpSpPr>
        <p:grpSpPr bwMode="auto">
          <a:xfrm>
            <a:off x="107950" y="1774825"/>
            <a:ext cx="2051050" cy="646113"/>
            <a:chOff x="107950" y="1775470"/>
            <a:chExt cx="2051050" cy="646112"/>
          </a:xfrm>
        </p:grpSpPr>
        <p:grpSp>
          <p:nvGrpSpPr>
            <p:cNvPr id="13" name="Group 18"/>
            <p:cNvGrpSpPr>
              <a:grpSpLocks/>
            </p:cNvGrpSpPr>
            <p:nvPr/>
          </p:nvGrpSpPr>
          <p:grpSpPr bwMode="auto">
            <a:xfrm>
              <a:off x="107950" y="1775470"/>
              <a:ext cx="2051050" cy="646112"/>
              <a:chOff x="3203848" y="3468365"/>
              <a:chExt cx="2052020" cy="646113"/>
            </a:xfrm>
            <a:solidFill>
              <a:schemeClr val="bg1"/>
            </a:solidFill>
          </p:grpSpPr>
          <p:sp>
            <p:nvSpPr>
              <p:cNvPr id="14387" name="Rectangle 2"/>
              <p:cNvSpPr>
                <a:spLocks noChangeArrowheads="1"/>
              </p:cNvSpPr>
              <p:nvPr/>
            </p:nvSpPr>
            <p:spPr bwMode="auto">
              <a:xfrm>
                <a:off x="4679868" y="3468365"/>
                <a:ext cx="576000" cy="323850"/>
              </a:xfrm>
              <a:prstGeom prst="rect">
                <a:avLst/>
              </a:prstGeom>
              <a:grpFill/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anchor="ctr"/>
              <a:lstStyle/>
              <a:p>
                <a:pPr algn="ctr" eaLnBrk="0" hangingPunct="0">
                  <a:defRPr/>
                </a:pPr>
                <a:r>
                  <a:rPr lang="en-US" altLang="th-TH" sz="1600" b="1" dirty="0">
                    <a:latin typeface="TH SarabunPSK" pitchFamily="34" charset="-34"/>
                    <a:cs typeface="TH SarabunPSK" pitchFamily="34" charset="-34"/>
                  </a:rPr>
                  <a:t>8</a:t>
                </a:r>
                <a:endParaRPr lang="th-TH" altLang="th-TH" sz="1400" b="1" dirty="0">
                  <a:latin typeface="TH SarabunPSK" pitchFamily="34" charset="-34"/>
                  <a:cs typeface="TH SarabunPSK" pitchFamily="34" charset="-34"/>
                </a:endParaRPr>
              </a:p>
            </p:txBody>
          </p:sp>
          <p:sp>
            <p:nvSpPr>
              <p:cNvPr id="14388" name="Rectangle 2"/>
              <p:cNvSpPr>
                <a:spLocks noChangeArrowheads="1"/>
              </p:cNvSpPr>
              <p:nvPr/>
            </p:nvSpPr>
            <p:spPr bwMode="auto">
              <a:xfrm>
                <a:off x="3203848" y="3789040"/>
                <a:ext cx="2052000" cy="325438"/>
              </a:xfrm>
              <a:prstGeom prst="rect">
                <a:avLst/>
              </a:prstGeom>
              <a:grpFill/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anchor="ctr"/>
              <a:lstStyle/>
              <a:p>
                <a:pPr algn="ctr" eaLnBrk="0" hangingPunct="0">
                  <a:defRPr/>
                </a:pPr>
                <a:r>
                  <a:rPr lang="th-TH" altLang="th-TH" sz="1400" spc="-40" dirty="0">
                    <a:latin typeface="TH SarabunPSK" pitchFamily="34" charset="-34"/>
                    <a:cs typeface="TH SarabunPSK" pitchFamily="34" charset="-34"/>
                  </a:rPr>
                  <a:t>นักวิชาการพัฒนาชุมชน (ผอ.กง.) </a:t>
                </a:r>
                <a:r>
                  <a:rPr lang="th-TH" altLang="th-TH" sz="1400" spc="-40" dirty="0" err="1">
                    <a:latin typeface="TH SarabunPSK" pitchFamily="34" charset="-34"/>
                    <a:cs typeface="TH SarabunPSK" pitchFamily="34" charset="-34"/>
                  </a:rPr>
                  <a:t>ชพ.</a:t>
                </a:r>
                <a:r>
                  <a:rPr lang="en-US" altLang="th-TH" sz="1400" spc="-40" dirty="0">
                    <a:latin typeface="TH SarabunPSK" pitchFamily="34" charset="-34"/>
                    <a:cs typeface="TH SarabunPSK" pitchFamily="34" charset="-34"/>
                  </a:rPr>
                  <a:t> </a:t>
                </a:r>
                <a:r>
                  <a:rPr lang="en-US" altLang="th-TH" sz="1000" spc="-40" dirty="0">
                    <a:solidFill>
                      <a:srgbClr val="FF0000"/>
                    </a:solidFill>
                    <a:latin typeface="TH SarabunPSK" pitchFamily="34" charset="-34"/>
                    <a:cs typeface="TH SarabunPSK" pitchFamily="34" charset="-34"/>
                  </a:rPr>
                  <a:t>(2493)</a:t>
                </a:r>
                <a:endParaRPr lang="th-TH" altLang="th-TH" sz="1000" spc="-40" dirty="0">
                  <a:solidFill>
                    <a:srgbClr val="FF0000"/>
                  </a:solidFill>
                  <a:latin typeface="TH SarabunPSK" pitchFamily="34" charset="-34"/>
                  <a:cs typeface="TH SarabunPSK" pitchFamily="34" charset="-34"/>
                </a:endParaRPr>
              </a:p>
            </p:txBody>
          </p:sp>
        </p:grpSp>
        <p:sp>
          <p:nvSpPr>
            <p:cNvPr id="117802" name="Rectangle 2"/>
            <p:cNvSpPr>
              <a:spLocks noChangeArrowheads="1"/>
            </p:cNvSpPr>
            <p:nvPr/>
          </p:nvSpPr>
          <p:spPr bwMode="auto">
            <a:xfrm>
              <a:off x="107950" y="1775470"/>
              <a:ext cx="1475302" cy="323849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th-TH" altLang="th-TH" sz="12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endParaRPr lang="th-TH" altLang="th-TH" sz="8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2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กลุ่มงานประสานและสนับสนุนการบริหารงานพัฒนาชุมชน</a:t>
              </a:r>
            </a:p>
            <a:p>
              <a:pPr algn="ctr"/>
              <a:endParaRPr lang="th-TH" altLang="th-TH" sz="12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73"/>
          <p:cNvSpPr>
            <a:spLocks noChangeArrowheads="1"/>
          </p:cNvSpPr>
          <p:nvPr/>
        </p:nvSpPr>
        <p:spPr bwMode="auto">
          <a:xfrm>
            <a:off x="488950" y="106363"/>
            <a:ext cx="815498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/>
            <a:r>
              <a:rPr lang="th-TH" altLang="th-TH" sz="1600" b="1">
                <a:latin typeface="TH SarabunPSK" panose="020B0500040200020003" pitchFamily="34" charset="-34"/>
                <a:cs typeface="TH SarabunPSK" panose="020B0500040200020003" pitchFamily="34" charset="-34"/>
              </a:rPr>
              <a:t>แผนภูมิแสดงการแบ่งงานภายในและอัตรากำลังของกรมการพัฒนาชุมชน</a:t>
            </a:r>
            <a:r>
              <a:rPr lang="en-US" altLang="th-TH" sz="1600" b="1">
                <a:latin typeface="TH SarabunPSK" panose="020B0500040200020003" pitchFamily="34" charset="-34"/>
                <a:cs typeface="TH SarabunPSK" panose="020B0500040200020003" pitchFamily="34" charset="-34"/>
              </a:rPr>
              <a:t> </a:t>
            </a:r>
            <a:endParaRPr lang="th-TH" altLang="th-TH" sz="1600" b="1"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sp>
        <p:nvSpPr>
          <p:cNvPr id="118787" name="Text Box 9"/>
          <p:cNvSpPr txBox="1">
            <a:spLocks noChangeArrowheads="1"/>
          </p:cNvSpPr>
          <p:nvPr/>
        </p:nvSpPr>
        <p:spPr bwMode="auto">
          <a:xfrm>
            <a:off x="6980238" y="6269038"/>
            <a:ext cx="2160587" cy="588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ลูกจ้างประจำ </a:t>
            </a:r>
            <a:r>
              <a:rPr lang="en-US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-</a:t>
            </a:r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 อัตรา </a:t>
            </a:r>
            <a:endParaRPr lang="th-TH" altLang="th-TH" sz="1400">
              <a:solidFill>
                <a:srgbClr val="FF0000"/>
              </a:solidFill>
              <a:latin typeface="TH SarabunPSK" panose="020B0500040200020003" pitchFamily="34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กรอบพนักงานราชการ - อัตรา </a:t>
            </a:r>
            <a:endParaRPr lang="th-TH" altLang="th-TH" sz="1000">
              <a:solidFill>
                <a:srgbClr val="FF0000"/>
              </a:solidFill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grpSp>
        <p:nvGrpSpPr>
          <p:cNvPr id="118788" name="Group 81"/>
          <p:cNvGrpSpPr>
            <a:grpSpLocks/>
          </p:cNvGrpSpPr>
          <p:nvPr/>
        </p:nvGrpSpPr>
        <p:grpSpPr bwMode="auto">
          <a:xfrm>
            <a:off x="2843213" y="765175"/>
            <a:ext cx="3421062" cy="646113"/>
            <a:chOff x="2448080" y="857250"/>
            <a:chExt cx="3420000" cy="646113"/>
          </a:xfrm>
        </p:grpSpPr>
        <p:sp>
          <p:nvSpPr>
            <p:cNvPr id="118810" name="Rectangle 2"/>
            <p:cNvSpPr>
              <a:spLocks noChangeArrowheads="1"/>
            </p:cNvSpPr>
            <p:nvPr/>
          </p:nvSpPr>
          <p:spPr bwMode="auto">
            <a:xfrm>
              <a:off x="2448080" y="857250"/>
              <a:ext cx="2844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สำนักงานพัฒนาชุมชนจังหวัดยโสธร</a:t>
              </a:r>
            </a:p>
          </p:txBody>
        </p:sp>
        <p:sp>
          <p:nvSpPr>
            <p:cNvPr id="118811" name="Rectangle 2"/>
            <p:cNvSpPr>
              <a:spLocks noChangeArrowheads="1"/>
            </p:cNvSpPr>
            <p:nvPr/>
          </p:nvSpPr>
          <p:spPr bwMode="auto">
            <a:xfrm>
              <a:off x="5290308" y="857250"/>
              <a:ext cx="575739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 eaLnBrk="1" hangingPunct="1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67</a:t>
              </a:r>
              <a:endParaRPr lang="th-TH" altLang="th-TH" sz="16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18812" name="Rectangle 2"/>
            <p:cNvSpPr>
              <a:spLocks noChangeArrowheads="1"/>
            </p:cNvSpPr>
            <p:nvPr/>
          </p:nvSpPr>
          <p:spPr bwMode="auto">
            <a:xfrm>
              <a:off x="2448080" y="1177925"/>
              <a:ext cx="3420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ผู้อำนวยการ (พัฒนาการจังหวัด) สูง</a:t>
              </a:r>
              <a:r>
                <a:rPr lang="en-US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(2492)</a:t>
              </a:r>
              <a:r>
                <a:rPr lang="en-US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endParaRPr lang="th-TH" altLang="th-TH" sz="1600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18789" name="Text Box 91"/>
          <p:cNvSpPr txBox="1">
            <a:spLocks noChangeArrowheads="1"/>
          </p:cNvSpPr>
          <p:nvPr/>
        </p:nvSpPr>
        <p:spPr bwMode="auto">
          <a:xfrm>
            <a:off x="3924300" y="404813"/>
            <a:ext cx="1368425" cy="277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Update </a:t>
            </a:r>
            <a:r>
              <a:rPr lang="th-TH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26 เมษายน 2564 </a:t>
            </a:r>
            <a:r>
              <a:rPr lang="en-US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         </a:t>
            </a:r>
            <a:endParaRPr lang="th-TH" altLang="th-TH" sz="1200"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cxnSp>
        <p:nvCxnSpPr>
          <p:cNvPr id="78" name="Straight Connector 77"/>
          <p:cNvCxnSpPr/>
          <p:nvPr/>
        </p:nvCxnSpPr>
        <p:spPr>
          <a:xfrm>
            <a:off x="4572000" y="1419225"/>
            <a:ext cx="0" cy="50482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8791" name="Rectangle 78"/>
          <p:cNvSpPr>
            <a:spLocks noChangeArrowheads="1"/>
          </p:cNvSpPr>
          <p:nvPr/>
        </p:nvSpPr>
        <p:spPr bwMode="auto">
          <a:xfrm>
            <a:off x="0" y="6611938"/>
            <a:ext cx="1619250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000" u="sng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หมายเหตุ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ภายในวงเล็บแสดงเลขที่ตำแหน่ง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118792" name="Group 49"/>
          <p:cNvGrpSpPr>
            <a:grpSpLocks/>
          </p:cNvGrpSpPr>
          <p:nvPr/>
        </p:nvGrpSpPr>
        <p:grpSpPr bwMode="auto">
          <a:xfrm>
            <a:off x="107950" y="1722438"/>
            <a:ext cx="2843213" cy="646112"/>
            <a:chOff x="107503" y="3717032"/>
            <a:chExt cx="2844257" cy="646113"/>
          </a:xfrm>
        </p:grpSpPr>
        <p:sp>
          <p:nvSpPr>
            <p:cNvPr id="118807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ป่าติ้ว</a:t>
              </a:r>
            </a:p>
          </p:txBody>
        </p:sp>
        <p:sp>
          <p:nvSpPr>
            <p:cNvPr id="118808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18809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ชพ.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(2558)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18793" name="Text Box 17"/>
          <p:cNvSpPr txBox="1">
            <a:spLocks noChangeArrowheads="1"/>
          </p:cNvSpPr>
          <p:nvPr/>
        </p:nvSpPr>
        <p:spPr bwMode="auto">
          <a:xfrm>
            <a:off x="107950" y="2370138"/>
            <a:ext cx="2879725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(2517/2543/2560/2562)</a:t>
            </a:r>
          </a:p>
        </p:txBody>
      </p:sp>
      <p:grpSp>
        <p:nvGrpSpPr>
          <p:cNvPr id="118794" name="Group 50"/>
          <p:cNvGrpSpPr>
            <a:grpSpLocks/>
          </p:cNvGrpSpPr>
          <p:nvPr/>
        </p:nvGrpSpPr>
        <p:grpSpPr bwMode="auto">
          <a:xfrm>
            <a:off x="3132138" y="1722438"/>
            <a:ext cx="2843212" cy="646112"/>
            <a:chOff x="107503" y="3717032"/>
            <a:chExt cx="2844257" cy="646113"/>
          </a:xfrm>
        </p:grpSpPr>
        <p:sp>
          <p:nvSpPr>
            <p:cNvPr id="118804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ค้อวัง</a:t>
              </a:r>
            </a:p>
          </p:txBody>
        </p:sp>
        <p:sp>
          <p:nvSpPr>
            <p:cNvPr id="118805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18806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ชพ.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(2563)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18795" name="Text Box 17"/>
          <p:cNvSpPr txBox="1">
            <a:spLocks noChangeArrowheads="1"/>
          </p:cNvSpPr>
          <p:nvPr/>
        </p:nvSpPr>
        <p:spPr bwMode="auto">
          <a:xfrm>
            <a:off x="3132138" y="2370138"/>
            <a:ext cx="2879725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(2508/2546/2565/2566)</a:t>
            </a:r>
          </a:p>
        </p:txBody>
      </p:sp>
      <p:grpSp>
        <p:nvGrpSpPr>
          <p:cNvPr id="118796" name="Group 55"/>
          <p:cNvGrpSpPr>
            <a:grpSpLocks/>
          </p:cNvGrpSpPr>
          <p:nvPr/>
        </p:nvGrpSpPr>
        <p:grpSpPr bwMode="auto">
          <a:xfrm>
            <a:off x="6156325" y="1722438"/>
            <a:ext cx="2844800" cy="646112"/>
            <a:chOff x="107503" y="3717032"/>
            <a:chExt cx="2844257" cy="646113"/>
          </a:xfrm>
        </p:grpSpPr>
        <p:sp>
          <p:nvSpPr>
            <p:cNvPr id="118801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ไทยเจริญ</a:t>
              </a:r>
            </a:p>
          </p:txBody>
        </p:sp>
        <p:sp>
          <p:nvSpPr>
            <p:cNvPr id="118802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18803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ชพ.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(2567)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18797" name="Text Box 17"/>
          <p:cNvSpPr txBox="1">
            <a:spLocks noChangeArrowheads="1"/>
          </p:cNvSpPr>
          <p:nvPr/>
        </p:nvSpPr>
        <p:spPr bwMode="auto">
          <a:xfrm>
            <a:off x="6156325" y="2370138"/>
            <a:ext cx="2879725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(2544/2569/2570/2571)</a:t>
            </a:r>
          </a:p>
        </p:txBody>
      </p:sp>
      <p:cxnSp>
        <p:nvCxnSpPr>
          <p:cNvPr id="76" name="Straight Connector 75"/>
          <p:cNvCxnSpPr/>
          <p:nvPr/>
        </p:nvCxnSpPr>
        <p:spPr>
          <a:xfrm>
            <a:off x="1404938" y="1628775"/>
            <a:ext cx="604837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4" name="Straight Connector 83"/>
          <p:cNvCxnSpPr/>
          <p:nvPr/>
        </p:nvCxnSpPr>
        <p:spPr>
          <a:xfrm>
            <a:off x="1403350" y="1628775"/>
            <a:ext cx="0" cy="9048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/>
          <p:cNvCxnSpPr/>
          <p:nvPr/>
        </p:nvCxnSpPr>
        <p:spPr>
          <a:xfrm>
            <a:off x="7451725" y="1628775"/>
            <a:ext cx="0" cy="9048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810" name="Rectangle 73"/>
          <p:cNvSpPr>
            <a:spLocks noChangeArrowheads="1"/>
          </p:cNvSpPr>
          <p:nvPr/>
        </p:nvSpPr>
        <p:spPr bwMode="auto">
          <a:xfrm>
            <a:off x="488950" y="106363"/>
            <a:ext cx="815498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/>
            <a:r>
              <a:rPr lang="th-TH" altLang="th-TH" sz="1600" b="1">
                <a:latin typeface="TH SarabunPSK" panose="020B0500040200020003" pitchFamily="34" charset="-34"/>
                <a:cs typeface="TH SarabunPSK" panose="020B0500040200020003" pitchFamily="34" charset="-34"/>
              </a:rPr>
              <a:t>แผนภูมิแสดงการแบ่งงานภายในและอัตรากำลังของกรมการพัฒนาชุมชน</a:t>
            </a:r>
            <a:r>
              <a:rPr lang="en-US" altLang="th-TH" sz="1600" b="1">
                <a:latin typeface="TH SarabunPSK" panose="020B0500040200020003" pitchFamily="34" charset="-34"/>
                <a:cs typeface="TH SarabunPSK" panose="020B0500040200020003" pitchFamily="34" charset="-34"/>
              </a:rPr>
              <a:t> </a:t>
            </a:r>
            <a:endParaRPr lang="th-TH" altLang="th-TH" sz="1600" b="1"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sp>
        <p:nvSpPr>
          <p:cNvPr id="119811" name="Text Box 9"/>
          <p:cNvSpPr txBox="1">
            <a:spLocks noChangeArrowheads="1"/>
          </p:cNvSpPr>
          <p:nvPr/>
        </p:nvSpPr>
        <p:spPr bwMode="auto">
          <a:xfrm>
            <a:off x="6980238" y="6269038"/>
            <a:ext cx="2160587" cy="588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ลูกจ้างประจำ - อัตรา </a:t>
            </a:r>
            <a:endParaRPr lang="th-TH" altLang="th-TH" sz="1400">
              <a:solidFill>
                <a:srgbClr val="FF0000"/>
              </a:solidFill>
              <a:latin typeface="TH SarabunPSK" panose="020B0500040200020003" pitchFamily="34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กรอบพนักงานราชการ </a:t>
            </a:r>
            <a:r>
              <a:rPr lang="en-US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3</a:t>
            </a:r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 อัตรา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rPr>
              <a:t>(94/134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rPr>
              <a:t>/154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rPr>
              <a:t>)</a:t>
            </a:r>
          </a:p>
        </p:txBody>
      </p:sp>
      <p:grpSp>
        <p:nvGrpSpPr>
          <p:cNvPr id="119812" name="Group 81"/>
          <p:cNvGrpSpPr>
            <a:grpSpLocks/>
          </p:cNvGrpSpPr>
          <p:nvPr/>
        </p:nvGrpSpPr>
        <p:grpSpPr bwMode="auto">
          <a:xfrm>
            <a:off x="2843213" y="765175"/>
            <a:ext cx="3421062" cy="646113"/>
            <a:chOff x="2448080" y="857250"/>
            <a:chExt cx="3420000" cy="646113"/>
          </a:xfrm>
        </p:grpSpPr>
        <p:sp>
          <p:nvSpPr>
            <p:cNvPr id="119869" name="Rectangle 2"/>
            <p:cNvSpPr>
              <a:spLocks noChangeArrowheads="1"/>
            </p:cNvSpPr>
            <p:nvPr/>
          </p:nvSpPr>
          <p:spPr bwMode="auto">
            <a:xfrm>
              <a:off x="2448080" y="857250"/>
              <a:ext cx="2844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สำนักงานพัฒนาชุมชนจังหวัดยะลา</a:t>
              </a:r>
            </a:p>
          </p:txBody>
        </p:sp>
        <p:sp>
          <p:nvSpPr>
            <p:cNvPr id="119870" name="Rectangle 2"/>
            <p:cNvSpPr>
              <a:spLocks noChangeArrowheads="1"/>
            </p:cNvSpPr>
            <p:nvPr/>
          </p:nvSpPr>
          <p:spPr bwMode="auto">
            <a:xfrm>
              <a:off x="5290308" y="857250"/>
              <a:ext cx="575739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 eaLnBrk="1" hangingPunct="1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76</a:t>
              </a:r>
              <a:endParaRPr lang="th-TH" altLang="th-TH" sz="16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19871" name="Rectangle 2"/>
            <p:cNvSpPr>
              <a:spLocks noChangeArrowheads="1"/>
            </p:cNvSpPr>
            <p:nvPr/>
          </p:nvSpPr>
          <p:spPr bwMode="auto">
            <a:xfrm>
              <a:off x="2448080" y="1177925"/>
              <a:ext cx="3420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ผู้อำนวยการ (พัฒนาการจังหวัด) สูง</a:t>
              </a:r>
              <a:r>
                <a:rPr lang="en-US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(7640)</a:t>
              </a:r>
              <a:r>
                <a:rPr lang="en-US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endParaRPr lang="th-TH" altLang="th-TH" sz="1600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19813" name="Text Box 91"/>
          <p:cNvSpPr txBox="1">
            <a:spLocks noChangeArrowheads="1"/>
          </p:cNvSpPr>
          <p:nvPr/>
        </p:nvSpPr>
        <p:spPr bwMode="auto">
          <a:xfrm>
            <a:off x="3924300" y="404813"/>
            <a:ext cx="1368425" cy="277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Update </a:t>
            </a:r>
            <a:r>
              <a:rPr lang="th-TH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26 เมษายน 2564 </a:t>
            </a:r>
            <a:r>
              <a:rPr lang="en-US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         </a:t>
            </a:r>
            <a:endParaRPr lang="th-TH" altLang="th-TH" sz="1200"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sp>
        <p:nvSpPr>
          <p:cNvPr id="119814" name="Text Box 17"/>
          <p:cNvSpPr txBox="1">
            <a:spLocks noChangeArrowheads="1"/>
          </p:cNvSpPr>
          <p:nvPr/>
        </p:nvSpPr>
        <p:spPr bwMode="auto">
          <a:xfrm>
            <a:off x="107950" y="2409825"/>
            <a:ext cx="3024188" cy="628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 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- 1 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(7860)</a:t>
            </a:r>
          </a:p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นักจัดการงานทั่วไป (ปก./ชก.)   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     </a:t>
            </a: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- 1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7656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)</a:t>
            </a:r>
          </a:p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เจ้าพนักงานธุรการ (ปง./ชง.)    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      </a:t>
            </a: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2 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(7642/7644)</a:t>
            </a:r>
          </a:p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เจ้าพนักงานการเงินและบัญชี (ปง./ชง.)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- 1 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(7687)</a:t>
            </a:r>
          </a:p>
          <a:p>
            <a:pPr eaLnBrk="1" hangingPunct="1">
              <a:lnSpc>
                <a:spcPct val="75000"/>
              </a:lnSpc>
            </a:pPr>
            <a:r>
              <a:rPr lang="th-TH" altLang="th-TH" sz="12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นักวิชาการพัสดุ (พรก.) (กรอบ)  </a:t>
            </a:r>
            <a:r>
              <a:rPr lang="en-US" altLang="th-TH" sz="12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     </a:t>
            </a:r>
            <a:r>
              <a:rPr lang="th-TH" altLang="th-TH" sz="12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11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- 1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154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) (ไม่รวมในกรอบ ขรก.)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>
              <a:lnSpc>
                <a:spcPct val="75000"/>
              </a:lnSpc>
            </a:pPr>
            <a:r>
              <a:rPr lang="en-US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</a:t>
            </a:r>
            <a:r>
              <a:rPr lang="th-TH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ตามมาตรการฯ ปี งบฯ </a:t>
            </a:r>
            <a:r>
              <a:rPr lang="en-US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2563)</a:t>
            </a:r>
            <a:endParaRPr lang="th-TH" altLang="th-TH" sz="10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endParaRPr lang="th-TH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endParaRPr lang="en-US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sp>
        <p:nvSpPr>
          <p:cNvPr id="119815" name="Text Box 17"/>
          <p:cNvSpPr txBox="1">
            <a:spLocks noChangeArrowheads="1"/>
          </p:cNvSpPr>
          <p:nvPr/>
        </p:nvSpPr>
        <p:spPr bwMode="auto">
          <a:xfrm>
            <a:off x="2411413" y="2408238"/>
            <a:ext cx="2087562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2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(7646/7647)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3" name="Group 18"/>
          <p:cNvGrpSpPr>
            <a:grpSpLocks/>
          </p:cNvGrpSpPr>
          <p:nvPr/>
        </p:nvGrpSpPr>
        <p:grpSpPr bwMode="auto">
          <a:xfrm>
            <a:off x="2411413" y="1772816"/>
            <a:ext cx="2052637" cy="646113"/>
            <a:chOff x="3203848" y="3468365"/>
            <a:chExt cx="2052020" cy="646113"/>
          </a:xfrm>
          <a:solidFill>
            <a:schemeClr val="bg1"/>
          </a:solidFill>
        </p:grpSpPr>
        <p:sp>
          <p:nvSpPr>
            <p:cNvPr id="12367" name="Rectangle 2"/>
            <p:cNvSpPr>
              <a:spLocks noChangeArrowheads="1"/>
            </p:cNvSpPr>
            <p:nvPr/>
          </p:nvSpPr>
          <p:spPr bwMode="auto">
            <a:xfrm>
              <a:off x="3203848" y="3468365"/>
              <a:ext cx="1476000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lnSpc>
                  <a:spcPct val="70000"/>
                </a:lnSpc>
                <a:defRPr/>
              </a:pPr>
              <a:endParaRPr lang="en-US" altLang="th-TH" sz="700" b="1" dirty="0">
                <a:latin typeface="TH SarabunPSK" pitchFamily="34" charset="-34"/>
                <a:cs typeface="TH SarabunPSK" pitchFamily="34" charset="-34"/>
              </a:endParaRPr>
            </a:p>
            <a:p>
              <a:pPr algn="ctr" eaLnBrk="0" hangingPunct="0">
                <a:lnSpc>
                  <a:spcPct val="70000"/>
                </a:lnSpc>
                <a:defRPr/>
              </a:pPr>
              <a:r>
                <a:rPr lang="th-TH" altLang="th-TH" sz="1400" b="1" dirty="0">
                  <a:latin typeface="TH SarabunPSK" pitchFamily="34" charset="-34"/>
                  <a:cs typeface="TH SarabunPSK" pitchFamily="34" charset="-34"/>
                </a:rPr>
                <a:t> กลุ่มงานยุทธศาสตร์</a:t>
              </a:r>
            </a:p>
            <a:p>
              <a:pPr algn="ctr" eaLnBrk="0" hangingPunct="0">
                <a:lnSpc>
                  <a:spcPct val="70000"/>
                </a:lnSpc>
                <a:defRPr/>
              </a:pPr>
              <a:r>
                <a:rPr lang="th-TH" altLang="th-TH" sz="1400" b="1" dirty="0">
                  <a:latin typeface="TH SarabunPSK" pitchFamily="34" charset="-34"/>
                  <a:cs typeface="TH SarabunPSK" pitchFamily="34" charset="-34"/>
                </a:rPr>
                <a:t>การพัฒนาชุมชน</a:t>
              </a:r>
            </a:p>
          </p:txBody>
        </p:sp>
        <p:sp>
          <p:nvSpPr>
            <p:cNvPr id="12368" name="Rectangle 2"/>
            <p:cNvSpPr>
              <a:spLocks noChangeArrowheads="1"/>
            </p:cNvSpPr>
            <p:nvPr/>
          </p:nvSpPr>
          <p:spPr bwMode="auto">
            <a:xfrm>
              <a:off x="4679868" y="3468365"/>
              <a:ext cx="576000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en-US" altLang="th-TH" sz="1600" b="1" dirty="0">
                  <a:latin typeface="TH SarabunPSK" pitchFamily="34" charset="-34"/>
                  <a:cs typeface="TH SarabunPSK" pitchFamily="34" charset="-34"/>
                </a:rPr>
                <a:t>3</a:t>
              </a:r>
              <a:endParaRPr lang="th-TH" altLang="th-TH" sz="1400" b="1" dirty="0">
                <a:latin typeface="TH SarabunPSK" pitchFamily="34" charset="-34"/>
                <a:cs typeface="TH SarabunPSK" pitchFamily="34" charset="-34"/>
              </a:endParaRPr>
            </a:p>
          </p:txBody>
        </p:sp>
        <p:sp>
          <p:nvSpPr>
            <p:cNvPr id="12372" name="Rectangle 2"/>
            <p:cNvSpPr>
              <a:spLocks noChangeArrowheads="1"/>
            </p:cNvSpPr>
            <p:nvPr/>
          </p:nvSpPr>
          <p:spPr bwMode="auto">
            <a:xfrm>
              <a:off x="3203848" y="3789040"/>
              <a:ext cx="2052020" cy="325438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th-TH" altLang="th-TH" sz="1500" spc="-70" dirty="0">
                  <a:latin typeface="TH SarabunPSK" pitchFamily="34" charset="-34"/>
                  <a:cs typeface="TH SarabunPSK" pitchFamily="34" charset="-34"/>
                </a:rPr>
                <a:t>นักวิชาการพัฒนาชุมชน (ผอ.กง.) ชพ</a:t>
              </a:r>
              <a:r>
                <a:rPr lang="en-US" altLang="th-TH" sz="1500" spc="-70" dirty="0">
                  <a:latin typeface="TH SarabunPSK" pitchFamily="34" charset="-34"/>
                  <a:cs typeface="TH SarabunPSK" pitchFamily="34" charset="-34"/>
                </a:rPr>
                <a:t>. </a:t>
              </a:r>
              <a:r>
                <a:rPr lang="en-US" altLang="th-TH" sz="1000" spc="-70" dirty="0">
                  <a:solidFill>
                    <a:srgbClr val="FF0000"/>
                  </a:solidFill>
                  <a:latin typeface="TH SarabunPSK" pitchFamily="34" charset="-34"/>
                  <a:cs typeface="TH SarabunPSK" pitchFamily="34" charset="-34"/>
                </a:rPr>
                <a:t>(7645)</a:t>
              </a:r>
              <a:endParaRPr lang="th-TH" altLang="th-TH" sz="1000" spc="-70" dirty="0">
                <a:solidFill>
                  <a:srgbClr val="FF0000"/>
                </a:solidFill>
                <a:latin typeface="TH SarabunPSK" pitchFamily="34" charset="-34"/>
                <a:cs typeface="TH SarabunPSK" pitchFamily="34" charset="-34"/>
              </a:endParaRPr>
            </a:p>
          </p:txBody>
        </p:sp>
      </p:grpSp>
      <p:sp>
        <p:nvSpPr>
          <p:cNvPr id="119817" name="Text Box 17"/>
          <p:cNvSpPr txBox="1">
            <a:spLocks noChangeArrowheads="1"/>
          </p:cNvSpPr>
          <p:nvPr/>
        </p:nvSpPr>
        <p:spPr bwMode="auto">
          <a:xfrm>
            <a:off x="4665663" y="2420938"/>
            <a:ext cx="2643187" cy="628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(7649/7650/7651/7677)</a:t>
            </a:r>
          </a:p>
          <a:p>
            <a:pPr eaLnBrk="1" hangingPunct="1"/>
            <a:r>
              <a:rPr lang="th-TH" altLang="th-TH" sz="12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นักส่งเสริมการพัฒนาชุมชน (พรก.)</a:t>
            </a:r>
            <a:r>
              <a:rPr lang="en-US" altLang="th-TH" sz="12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12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 </a:t>
            </a:r>
            <a:r>
              <a:rPr lang="en-US" altLang="th-TH" sz="12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1</a:t>
            </a:r>
            <a:r>
              <a:rPr lang="th-TH" altLang="th-TH" sz="12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94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)</a:t>
            </a:r>
            <a:endParaRPr lang="th-TH" altLang="th-TH" sz="1000">
              <a:solidFill>
                <a:srgbClr val="0070C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th-TH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(กรอบฯ </a:t>
            </a:r>
            <a:r>
              <a:rPr lang="en-US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2564</a:t>
            </a:r>
            <a:r>
              <a:rPr lang="th-TH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en-US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</a:t>
            </a:r>
            <a:r>
              <a:rPr lang="th-TH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en-US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2567)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(จ้างแล้ว)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              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(ไม่รวมในกรอบ ขรก.)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4" name="Group 18"/>
          <p:cNvGrpSpPr>
            <a:grpSpLocks/>
          </p:cNvGrpSpPr>
          <p:nvPr/>
        </p:nvGrpSpPr>
        <p:grpSpPr bwMode="auto">
          <a:xfrm>
            <a:off x="4665274" y="1773328"/>
            <a:ext cx="2051050" cy="646110"/>
            <a:chOff x="3203848" y="3468365"/>
            <a:chExt cx="2052020" cy="646111"/>
          </a:xfrm>
          <a:solidFill>
            <a:schemeClr val="bg1"/>
          </a:solidFill>
        </p:grpSpPr>
        <p:sp>
          <p:nvSpPr>
            <p:cNvPr id="12364" name="Rectangle 2"/>
            <p:cNvSpPr>
              <a:spLocks noChangeArrowheads="1"/>
            </p:cNvSpPr>
            <p:nvPr/>
          </p:nvSpPr>
          <p:spPr bwMode="auto">
            <a:xfrm>
              <a:off x="3203848" y="3468365"/>
              <a:ext cx="1476000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lnSpc>
                  <a:spcPct val="70000"/>
                </a:lnSpc>
                <a:defRPr/>
              </a:pPr>
              <a:endParaRPr lang="th-TH" altLang="th-TH" sz="700" b="1" dirty="0">
                <a:latin typeface="TH SarabunPSK" pitchFamily="34" charset="-34"/>
                <a:cs typeface="TH SarabunPSK" pitchFamily="34" charset="-34"/>
              </a:endParaRPr>
            </a:p>
            <a:p>
              <a:pPr algn="ctr" eaLnBrk="0" hangingPunct="0">
                <a:lnSpc>
                  <a:spcPct val="70000"/>
                </a:lnSpc>
                <a:defRPr/>
              </a:pPr>
              <a:r>
                <a:rPr lang="th-TH" altLang="th-TH" sz="1400" b="1" dirty="0">
                  <a:latin typeface="TH SarabunPSK" pitchFamily="34" charset="-34"/>
                  <a:cs typeface="TH SarabunPSK" pitchFamily="34" charset="-34"/>
                </a:rPr>
                <a:t>กลุ่มงานส่งเสริม                      การพัฒนาชุมชน</a:t>
              </a:r>
            </a:p>
          </p:txBody>
        </p:sp>
        <p:sp>
          <p:nvSpPr>
            <p:cNvPr id="12365" name="Rectangle 2"/>
            <p:cNvSpPr>
              <a:spLocks noChangeArrowheads="1"/>
            </p:cNvSpPr>
            <p:nvPr/>
          </p:nvSpPr>
          <p:spPr bwMode="auto">
            <a:xfrm>
              <a:off x="4679868" y="3468365"/>
              <a:ext cx="576000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en-US" altLang="th-TH" sz="1600" b="1" dirty="0">
                  <a:latin typeface="TH SarabunPSK" pitchFamily="34" charset="-34"/>
                  <a:cs typeface="TH SarabunPSK" pitchFamily="34" charset="-34"/>
                </a:rPr>
                <a:t>5</a:t>
              </a:r>
              <a:endParaRPr lang="th-TH" altLang="th-TH" sz="1600" b="1" dirty="0">
                <a:latin typeface="TH SarabunPSK" pitchFamily="34" charset="-34"/>
                <a:cs typeface="TH SarabunPSK" pitchFamily="34" charset="-34"/>
              </a:endParaRPr>
            </a:p>
          </p:txBody>
        </p:sp>
        <p:sp>
          <p:nvSpPr>
            <p:cNvPr id="12369" name="Rectangle 2"/>
            <p:cNvSpPr>
              <a:spLocks noChangeArrowheads="1"/>
            </p:cNvSpPr>
            <p:nvPr/>
          </p:nvSpPr>
          <p:spPr bwMode="auto">
            <a:xfrm>
              <a:off x="3203848" y="3789039"/>
              <a:ext cx="2052020" cy="325437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th-TH" altLang="th-TH" sz="1500" spc="-80" dirty="0">
                  <a:latin typeface="TH SarabunPSK" pitchFamily="34" charset="-34"/>
                  <a:cs typeface="TH SarabunPSK" pitchFamily="34" charset="-34"/>
                </a:rPr>
                <a:t>นักวิชาการพัฒนาชุมชน (ผอ.กง.) ชพ</a:t>
              </a:r>
              <a:r>
                <a:rPr lang="en-US" altLang="th-TH" sz="1500" spc="-80" dirty="0">
                  <a:latin typeface="TH SarabunPSK" pitchFamily="34" charset="-34"/>
                  <a:cs typeface="TH SarabunPSK" pitchFamily="34" charset="-34"/>
                </a:rPr>
                <a:t>. </a:t>
              </a:r>
              <a:r>
                <a:rPr lang="en-US" altLang="th-TH" sz="1000" spc="-80" dirty="0">
                  <a:solidFill>
                    <a:srgbClr val="FF0000"/>
                  </a:solidFill>
                  <a:latin typeface="TH SarabunPSK" pitchFamily="34" charset="-34"/>
                  <a:cs typeface="TH SarabunPSK" pitchFamily="34" charset="-34"/>
                </a:rPr>
                <a:t>(7648)</a:t>
              </a:r>
              <a:endParaRPr lang="th-TH" altLang="th-TH" sz="1000" spc="-80" dirty="0">
                <a:solidFill>
                  <a:srgbClr val="FF0000"/>
                </a:solidFill>
                <a:latin typeface="TH SarabunPSK" pitchFamily="34" charset="-34"/>
                <a:cs typeface="TH SarabunPSK" pitchFamily="34" charset="-34"/>
              </a:endParaRPr>
            </a:p>
          </p:txBody>
        </p:sp>
      </p:grpSp>
      <p:sp>
        <p:nvSpPr>
          <p:cNvPr id="119819" name="Text Box 17"/>
          <p:cNvSpPr txBox="1">
            <a:spLocks noChangeArrowheads="1"/>
          </p:cNvSpPr>
          <p:nvPr/>
        </p:nvSpPr>
        <p:spPr bwMode="auto">
          <a:xfrm>
            <a:off x="6969125" y="2425700"/>
            <a:ext cx="2087563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(731/7660/7682/7683)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5" name="Group 18"/>
          <p:cNvGrpSpPr>
            <a:grpSpLocks/>
          </p:cNvGrpSpPr>
          <p:nvPr/>
        </p:nvGrpSpPr>
        <p:grpSpPr bwMode="auto">
          <a:xfrm>
            <a:off x="6968737" y="1778090"/>
            <a:ext cx="2052637" cy="646113"/>
            <a:chOff x="3203848" y="3468365"/>
            <a:chExt cx="2052020" cy="646113"/>
          </a:xfrm>
          <a:solidFill>
            <a:schemeClr val="bg1"/>
          </a:solidFill>
        </p:grpSpPr>
        <p:sp>
          <p:nvSpPr>
            <p:cNvPr id="12361" name="Rectangle 2"/>
            <p:cNvSpPr>
              <a:spLocks noChangeArrowheads="1"/>
            </p:cNvSpPr>
            <p:nvPr/>
          </p:nvSpPr>
          <p:spPr bwMode="auto">
            <a:xfrm>
              <a:off x="3203848" y="3468365"/>
              <a:ext cx="1476000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lnSpc>
                  <a:spcPct val="70000"/>
                </a:lnSpc>
                <a:defRPr/>
              </a:pPr>
              <a:endParaRPr lang="th-TH" altLang="th-TH" sz="700" b="1" dirty="0">
                <a:latin typeface="TH SarabunPSK" pitchFamily="34" charset="-34"/>
                <a:cs typeface="TH SarabunPSK" pitchFamily="34" charset="-34"/>
              </a:endParaRPr>
            </a:p>
            <a:p>
              <a:pPr algn="ctr" eaLnBrk="0" hangingPunct="0">
                <a:lnSpc>
                  <a:spcPct val="70000"/>
                </a:lnSpc>
                <a:defRPr/>
              </a:pPr>
              <a:r>
                <a:rPr lang="th-TH" altLang="th-TH" sz="1400" b="1" dirty="0">
                  <a:latin typeface="TH SarabunPSK" pitchFamily="34" charset="-34"/>
                  <a:cs typeface="TH SarabunPSK" pitchFamily="34" charset="-34"/>
                </a:rPr>
                <a:t>กลุ่มงานสารสนเทศ</a:t>
              </a:r>
            </a:p>
            <a:p>
              <a:pPr algn="ctr" eaLnBrk="0" hangingPunct="0">
                <a:lnSpc>
                  <a:spcPct val="70000"/>
                </a:lnSpc>
                <a:defRPr/>
              </a:pPr>
              <a:r>
                <a:rPr lang="th-TH" altLang="th-TH" sz="1400" b="1" dirty="0">
                  <a:latin typeface="TH SarabunPSK" pitchFamily="34" charset="-34"/>
                  <a:cs typeface="TH SarabunPSK" pitchFamily="34" charset="-34"/>
                </a:rPr>
                <a:t>การพัฒนาชุมชน</a:t>
              </a:r>
            </a:p>
          </p:txBody>
        </p:sp>
        <p:sp>
          <p:nvSpPr>
            <p:cNvPr id="12362" name="Rectangle 2"/>
            <p:cNvSpPr>
              <a:spLocks noChangeArrowheads="1"/>
            </p:cNvSpPr>
            <p:nvPr/>
          </p:nvSpPr>
          <p:spPr bwMode="auto">
            <a:xfrm>
              <a:off x="4679868" y="3468365"/>
              <a:ext cx="576000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en-US" altLang="th-TH" sz="1600" b="1" dirty="0">
                  <a:latin typeface="TH SarabunPSK" pitchFamily="34" charset="-34"/>
                  <a:cs typeface="TH SarabunPSK" pitchFamily="34" charset="-34"/>
                </a:rPr>
                <a:t>5</a:t>
              </a:r>
              <a:endParaRPr lang="th-TH" altLang="th-TH" sz="1400" b="1" dirty="0">
                <a:latin typeface="TH SarabunPSK" pitchFamily="34" charset="-34"/>
                <a:cs typeface="TH SarabunPSK" pitchFamily="34" charset="-34"/>
              </a:endParaRPr>
            </a:p>
          </p:txBody>
        </p:sp>
        <p:sp>
          <p:nvSpPr>
            <p:cNvPr id="11342" name="Rectangle 2"/>
            <p:cNvSpPr>
              <a:spLocks noChangeArrowheads="1"/>
            </p:cNvSpPr>
            <p:nvPr/>
          </p:nvSpPr>
          <p:spPr bwMode="auto">
            <a:xfrm>
              <a:off x="3203848" y="3789040"/>
              <a:ext cx="2052020" cy="325438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th-TH" altLang="th-TH" sz="1500" spc="-80" dirty="0">
                  <a:latin typeface="TH SarabunPSK" pitchFamily="34" charset="-34"/>
                  <a:cs typeface="TH SarabunPSK" pitchFamily="34" charset="-34"/>
                </a:rPr>
                <a:t>นักวิชาการพัฒนาชุมชน (ผอ.กง.) ชพ</a:t>
              </a:r>
              <a:r>
                <a:rPr lang="en-US" altLang="th-TH" sz="1500" spc="-80" dirty="0">
                  <a:latin typeface="TH SarabunPSK" pitchFamily="34" charset="-34"/>
                  <a:cs typeface="TH SarabunPSK" pitchFamily="34" charset="-34"/>
                </a:rPr>
                <a:t>. </a:t>
              </a:r>
              <a:r>
                <a:rPr lang="en-US" altLang="th-TH" sz="1050" spc="-60" dirty="0">
                  <a:solidFill>
                    <a:srgbClr val="FF0000"/>
                  </a:solidFill>
                  <a:latin typeface="TH SarabunPSK" pitchFamily="34" charset="-34"/>
                  <a:cs typeface="TH SarabunPSK" pitchFamily="34" charset="-34"/>
                </a:rPr>
                <a:t>(759)</a:t>
              </a:r>
              <a:endParaRPr lang="th-TH" altLang="th-TH" sz="1050" spc="-60" dirty="0">
                <a:solidFill>
                  <a:srgbClr val="FF0000"/>
                </a:solidFill>
                <a:latin typeface="TH SarabunPSK" pitchFamily="34" charset="-34"/>
                <a:cs typeface="TH SarabunPSK" pitchFamily="34" charset="-34"/>
              </a:endParaRPr>
            </a:p>
          </p:txBody>
        </p:sp>
      </p:grpSp>
      <p:cxnSp>
        <p:nvCxnSpPr>
          <p:cNvPr id="78" name="Straight Connector 77"/>
          <p:cNvCxnSpPr/>
          <p:nvPr/>
        </p:nvCxnSpPr>
        <p:spPr>
          <a:xfrm>
            <a:off x="4572000" y="1419225"/>
            <a:ext cx="0" cy="223202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/>
          <p:cNvCxnSpPr/>
          <p:nvPr/>
        </p:nvCxnSpPr>
        <p:spPr>
          <a:xfrm>
            <a:off x="1116013" y="1628775"/>
            <a:ext cx="683895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9823" name="Rectangle 78"/>
          <p:cNvSpPr>
            <a:spLocks noChangeArrowheads="1"/>
          </p:cNvSpPr>
          <p:nvPr/>
        </p:nvSpPr>
        <p:spPr bwMode="auto">
          <a:xfrm>
            <a:off x="0" y="6611938"/>
            <a:ext cx="1619250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000" u="sng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หมายเหตุ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ภายในวงเล็บแสดงเลขที่ตำแหน่ง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119824" name="Group 49"/>
          <p:cNvGrpSpPr>
            <a:grpSpLocks/>
          </p:cNvGrpSpPr>
          <p:nvPr/>
        </p:nvGrpSpPr>
        <p:grpSpPr bwMode="auto">
          <a:xfrm>
            <a:off x="107950" y="3594100"/>
            <a:ext cx="2843213" cy="646113"/>
            <a:chOff x="107503" y="3717032"/>
            <a:chExt cx="2844257" cy="646113"/>
          </a:xfrm>
        </p:grpSpPr>
        <p:sp>
          <p:nvSpPr>
            <p:cNvPr id="119866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เมืองยะลา</a:t>
              </a:r>
            </a:p>
          </p:txBody>
        </p:sp>
        <p:sp>
          <p:nvSpPr>
            <p:cNvPr id="119867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10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19868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(7652)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19825" name="Text Box 17"/>
          <p:cNvSpPr txBox="1">
            <a:spLocks noChangeArrowheads="1"/>
          </p:cNvSpPr>
          <p:nvPr/>
        </p:nvSpPr>
        <p:spPr bwMode="auto">
          <a:xfrm>
            <a:off x="107950" y="4241800"/>
            <a:ext cx="3600450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lnSpc>
                <a:spcPct val="85000"/>
              </a:lnSpc>
            </a:pP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3 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(7654/7655/7657)</a:t>
            </a:r>
          </a:p>
          <a:p>
            <a:pPr eaLnBrk="1" hangingPunct="1">
              <a:lnSpc>
                <a:spcPct val="85000"/>
              </a:lnSpc>
            </a:pP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เจ้าพนักงานพัฒนาชุมชน (ปง./ชง.) - 6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925/2978/5597/7346/7653/7695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)</a:t>
            </a:r>
          </a:p>
          <a:p>
            <a:pPr eaLnBrk="1" hangingPunct="1">
              <a:lnSpc>
                <a:spcPct val="85000"/>
              </a:lnSpc>
            </a:pPr>
            <a:r>
              <a:rPr lang="th-TH" altLang="th-TH" sz="12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(พรก</a:t>
            </a:r>
            <a:r>
              <a:rPr lang="en-US" altLang="th-TH" sz="12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.</a:t>
            </a:r>
            <a:r>
              <a:rPr lang="th-TH" altLang="th-TH" sz="12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)</a:t>
            </a:r>
            <a:r>
              <a:rPr lang="en-US" altLang="th-TH" sz="12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12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(จ้างแล้ว)</a:t>
            </a:r>
            <a:r>
              <a:rPr lang="en-US" altLang="th-TH" sz="12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12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- 1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(13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4)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(ไม่รวมในกรอบ ขรก.)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>
              <a:lnSpc>
                <a:spcPct val="85000"/>
              </a:lnSpc>
            </a:pPr>
            <a:r>
              <a:rPr lang="th-TH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(กรอบฯ </a:t>
            </a:r>
            <a:r>
              <a:rPr lang="en-US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2564</a:t>
            </a:r>
            <a:r>
              <a:rPr lang="th-TH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en-US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–</a:t>
            </a:r>
            <a:r>
              <a:rPr lang="th-TH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en-US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2567 </a:t>
            </a:r>
            <a:r>
              <a:rPr lang="th-TH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ตามมาตรการฯ ปี งบฯ </a:t>
            </a:r>
            <a:r>
              <a:rPr lang="en-US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2562)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119826" name="Group 50"/>
          <p:cNvGrpSpPr>
            <a:grpSpLocks/>
          </p:cNvGrpSpPr>
          <p:nvPr/>
        </p:nvGrpSpPr>
        <p:grpSpPr bwMode="auto">
          <a:xfrm>
            <a:off x="3132138" y="3594100"/>
            <a:ext cx="2843212" cy="646113"/>
            <a:chOff x="107503" y="3717032"/>
            <a:chExt cx="2844257" cy="646113"/>
          </a:xfrm>
        </p:grpSpPr>
        <p:sp>
          <p:nvSpPr>
            <p:cNvPr id="119863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บันนังสตา</a:t>
              </a:r>
            </a:p>
          </p:txBody>
        </p:sp>
        <p:sp>
          <p:nvSpPr>
            <p:cNvPr id="119864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7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19865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(7662)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19827" name="Text Box 17"/>
          <p:cNvSpPr txBox="1">
            <a:spLocks noChangeArrowheads="1"/>
          </p:cNvSpPr>
          <p:nvPr/>
        </p:nvSpPr>
        <p:spPr bwMode="auto">
          <a:xfrm>
            <a:off x="3132138" y="4241800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5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(7663/7664/7665/7666/7667)</a:t>
            </a:r>
          </a:p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เจ้าพนักงานพัฒนาชุมชน (ปง./ชง.)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1</a:t>
            </a: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7360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)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119828" name="Group 55"/>
          <p:cNvGrpSpPr>
            <a:grpSpLocks/>
          </p:cNvGrpSpPr>
          <p:nvPr/>
        </p:nvGrpSpPr>
        <p:grpSpPr bwMode="auto">
          <a:xfrm>
            <a:off x="6156325" y="3594100"/>
            <a:ext cx="2844800" cy="646113"/>
            <a:chOff x="107503" y="3717032"/>
            <a:chExt cx="2844257" cy="646113"/>
          </a:xfrm>
        </p:grpSpPr>
        <p:sp>
          <p:nvSpPr>
            <p:cNvPr id="119860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ยะหา</a:t>
              </a:r>
            </a:p>
          </p:txBody>
        </p:sp>
        <p:sp>
          <p:nvSpPr>
            <p:cNvPr id="119861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8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19862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(7668)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19829" name="Text Box 17"/>
          <p:cNvSpPr txBox="1">
            <a:spLocks noChangeArrowheads="1"/>
          </p:cNvSpPr>
          <p:nvPr/>
        </p:nvSpPr>
        <p:spPr bwMode="auto">
          <a:xfrm>
            <a:off x="6156325" y="4241800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(7670/7671/7672/7673)</a:t>
            </a:r>
          </a:p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เจ้าพนักงานพัฒนาชุมชน (ปง./ชง.)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3</a:t>
            </a: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7669/7742/7753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)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119830" name="Group 60"/>
          <p:cNvGrpSpPr>
            <a:grpSpLocks/>
          </p:cNvGrpSpPr>
          <p:nvPr/>
        </p:nvGrpSpPr>
        <p:grpSpPr bwMode="auto">
          <a:xfrm>
            <a:off x="107950" y="4962525"/>
            <a:ext cx="2843213" cy="646113"/>
            <a:chOff x="107503" y="3717032"/>
            <a:chExt cx="2844257" cy="646113"/>
          </a:xfrm>
        </p:grpSpPr>
        <p:sp>
          <p:nvSpPr>
            <p:cNvPr id="119857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รามัน</a:t>
              </a:r>
            </a:p>
          </p:txBody>
        </p:sp>
        <p:sp>
          <p:nvSpPr>
            <p:cNvPr id="119858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13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19859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(7674)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19831" name="Text Box 17"/>
          <p:cNvSpPr txBox="1">
            <a:spLocks noChangeArrowheads="1"/>
          </p:cNvSpPr>
          <p:nvPr/>
        </p:nvSpPr>
        <p:spPr bwMode="auto">
          <a:xfrm>
            <a:off x="107950" y="5610225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5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(7676/7678/7679/7684)</a:t>
            </a:r>
          </a:p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เจ้าพนักงานพัฒนาชุมชน (ปง./ชง.)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8</a:t>
            </a: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3975/7264/7270/7761/7767/7775/7784/7808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)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119832" name="Group 65"/>
          <p:cNvGrpSpPr>
            <a:grpSpLocks/>
          </p:cNvGrpSpPr>
          <p:nvPr/>
        </p:nvGrpSpPr>
        <p:grpSpPr bwMode="auto">
          <a:xfrm>
            <a:off x="3132138" y="4962525"/>
            <a:ext cx="2843212" cy="646113"/>
            <a:chOff x="107503" y="3717032"/>
            <a:chExt cx="2844257" cy="646113"/>
          </a:xfrm>
        </p:grpSpPr>
        <p:sp>
          <p:nvSpPr>
            <p:cNvPr id="119854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เบตง</a:t>
              </a:r>
            </a:p>
          </p:txBody>
        </p:sp>
        <p:sp>
          <p:nvSpPr>
            <p:cNvPr id="119855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19856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(7685)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19833" name="Text Box 17"/>
          <p:cNvSpPr txBox="1">
            <a:spLocks noChangeArrowheads="1"/>
          </p:cNvSpPr>
          <p:nvPr/>
        </p:nvSpPr>
        <p:spPr bwMode="auto">
          <a:xfrm>
            <a:off x="3132138" y="5610225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2 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(7688/7689)</a:t>
            </a:r>
          </a:p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เจ้าพนักงานพัฒนาชุมชน (ปง./ชง.)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2</a:t>
            </a: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7356/7686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)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119834" name="Group 70"/>
          <p:cNvGrpSpPr>
            <a:grpSpLocks/>
          </p:cNvGrpSpPr>
          <p:nvPr/>
        </p:nvGrpSpPr>
        <p:grpSpPr bwMode="auto">
          <a:xfrm>
            <a:off x="6156325" y="4962525"/>
            <a:ext cx="2844800" cy="646113"/>
            <a:chOff x="107503" y="3717032"/>
            <a:chExt cx="2844257" cy="646113"/>
          </a:xfrm>
        </p:grpSpPr>
        <p:sp>
          <p:nvSpPr>
            <p:cNvPr id="119851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ธารโต</a:t>
              </a:r>
            </a:p>
          </p:txBody>
        </p:sp>
        <p:sp>
          <p:nvSpPr>
            <p:cNvPr id="119852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19853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(7690)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19835" name="Text Box 17"/>
          <p:cNvSpPr txBox="1">
            <a:spLocks noChangeArrowheads="1"/>
          </p:cNvSpPr>
          <p:nvPr/>
        </p:nvSpPr>
        <p:spPr bwMode="auto">
          <a:xfrm>
            <a:off x="6156325" y="5610225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3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(7692/7693/7720)</a:t>
            </a:r>
          </a:p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เจ้าพนักงานพัฒนาชุมชน (ปง./ชง.)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1</a:t>
            </a: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7725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)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cxnSp>
        <p:nvCxnSpPr>
          <p:cNvPr id="76" name="Straight Connector 75"/>
          <p:cNvCxnSpPr/>
          <p:nvPr/>
        </p:nvCxnSpPr>
        <p:spPr>
          <a:xfrm>
            <a:off x="1404938" y="3500438"/>
            <a:ext cx="604837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9" name="Straight Connector 78"/>
          <p:cNvCxnSpPr/>
          <p:nvPr/>
        </p:nvCxnSpPr>
        <p:spPr>
          <a:xfrm>
            <a:off x="1116013" y="1628775"/>
            <a:ext cx="0" cy="14446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" name="Straight Connector 80"/>
          <p:cNvCxnSpPr/>
          <p:nvPr/>
        </p:nvCxnSpPr>
        <p:spPr>
          <a:xfrm>
            <a:off x="3348038" y="1628775"/>
            <a:ext cx="0" cy="14446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" name="Straight Connector 81"/>
          <p:cNvCxnSpPr/>
          <p:nvPr/>
        </p:nvCxnSpPr>
        <p:spPr>
          <a:xfrm>
            <a:off x="5651500" y="1628775"/>
            <a:ext cx="0" cy="14446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3" name="Straight Connector 82"/>
          <p:cNvCxnSpPr/>
          <p:nvPr/>
        </p:nvCxnSpPr>
        <p:spPr>
          <a:xfrm>
            <a:off x="7956550" y="1628775"/>
            <a:ext cx="0" cy="14446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4" name="Straight Connector 83"/>
          <p:cNvCxnSpPr/>
          <p:nvPr/>
        </p:nvCxnSpPr>
        <p:spPr>
          <a:xfrm>
            <a:off x="1403350" y="3500438"/>
            <a:ext cx="0" cy="904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/>
          <p:cNvCxnSpPr/>
          <p:nvPr/>
        </p:nvCxnSpPr>
        <p:spPr>
          <a:xfrm>
            <a:off x="7451725" y="3500438"/>
            <a:ext cx="0" cy="904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" name="Straight Connector 85"/>
          <p:cNvCxnSpPr/>
          <p:nvPr/>
        </p:nvCxnSpPr>
        <p:spPr>
          <a:xfrm>
            <a:off x="3049588" y="3500438"/>
            <a:ext cx="0" cy="136842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7" name="Straight Connector 86"/>
          <p:cNvCxnSpPr/>
          <p:nvPr/>
        </p:nvCxnSpPr>
        <p:spPr>
          <a:xfrm>
            <a:off x="1403350" y="4868863"/>
            <a:ext cx="604837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9" name="Straight Connector 88"/>
          <p:cNvCxnSpPr/>
          <p:nvPr/>
        </p:nvCxnSpPr>
        <p:spPr>
          <a:xfrm>
            <a:off x="1403350" y="4868863"/>
            <a:ext cx="0" cy="904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0" name="Straight Connector 89"/>
          <p:cNvCxnSpPr/>
          <p:nvPr/>
        </p:nvCxnSpPr>
        <p:spPr>
          <a:xfrm>
            <a:off x="4427538" y="4868863"/>
            <a:ext cx="0" cy="904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1" name="Straight Connector 90"/>
          <p:cNvCxnSpPr/>
          <p:nvPr/>
        </p:nvCxnSpPr>
        <p:spPr>
          <a:xfrm>
            <a:off x="7451725" y="4868863"/>
            <a:ext cx="0" cy="904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19848" name="Group 74"/>
          <p:cNvGrpSpPr>
            <a:grpSpLocks/>
          </p:cNvGrpSpPr>
          <p:nvPr/>
        </p:nvGrpSpPr>
        <p:grpSpPr bwMode="auto">
          <a:xfrm>
            <a:off x="107950" y="1774825"/>
            <a:ext cx="2051050" cy="646113"/>
            <a:chOff x="107950" y="1775470"/>
            <a:chExt cx="2051050" cy="646112"/>
          </a:xfrm>
        </p:grpSpPr>
        <p:grpSp>
          <p:nvGrpSpPr>
            <p:cNvPr id="13" name="Group 18"/>
            <p:cNvGrpSpPr>
              <a:grpSpLocks/>
            </p:cNvGrpSpPr>
            <p:nvPr/>
          </p:nvGrpSpPr>
          <p:grpSpPr bwMode="auto">
            <a:xfrm>
              <a:off x="107950" y="1775470"/>
              <a:ext cx="2051050" cy="646112"/>
              <a:chOff x="3203848" y="3468365"/>
              <a:chExt cx="2052020" cy="646113"/>
            </a:xfrm>
            <a:solidFill>
              <a:schemeClr val="bg1"/>
            </a:solidFill>
          </p:grpSpPr>
          <p:sp>
            <p:nvSpPr>
              <p:cNvPr id="14387" name="Rectangle 2"/>
              <p:cNvSpPr>
                <a:spLocks noChangeArrowheads="1"/>
              </p:cNvSpPr>
              <p:nvPr/>
            </p:nvSpPr>
            <p:spPr bwMode="auto">
              <a:xfrm>
                <a:off x="4679868" y="3468365"/>
                <a:ext cx="576000" cy="323850"/>
              </a:xfrm>
              <a:prstGeom prst="rect">
                <a:avLst/>
              </a:prstGeom>
              <a:grpFill/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anchor="ctr"/>
              <a:lstStyle/>
              <a:p>
                <a:pPr algn="ctr" eaLnBrk="0" hangingPunct="0">
                  <a:defRPr/>
                </a:pPr>
                <a:r>
                  <a:rPr lang="en-US" altLang="th-TH" sz="1600" b="1" dirty="0">
                    <a:latin typeface="TH SarabunPSK" pitchFamily="34" charset="-34"/>
                    <a:cs typeface="TH SarabunPSK" pitchFamily="34" charset="-34"/>
                  </a:rPr>
                  <a:t>6</a:t>
                </a:r>
                <a:endParaRPr lang="th-TH" altLang="th-TH" sz="1400" b="1" dirty="0">
                  <a:latin typeface="TH SarabunPSK" pitchFamily="34" charset="-34"/>
                  <a:cs typeface="TH SarabunPSK" pitchFamily="34" charset="-34"/>
                </a:endParaRPr>
              </a:p>
            </p:txBody>
          </p:sp>
          <p:sp>
            <p:nvSpPr>
              <p:cNvPr id="14388" name="Rectangle 2"/>
              <p:cNvSpPr>
                <a:spLocks noChangeArrowheads="1"/>
              </p:cNvSpPr>
              <p:nvPr/>
            </p:nvSpPr>
            <p:spPr bwMode="auto">
              <a:xfrm>
                <a:off x="3203848" y="3789040"/>
                <a:ext cx="2052000" cy="325438"/>
              </a:xfrm>
              <a:prstGeom prst="rect">
                <a:avLst/>
              </a:prstGeom>
              <a:grpFill/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anchor="ctr"/>
              <a:lstStyle/>
              <a:p>
                <a:pPr algn="ctr" eaLnBrk="0" hangingPunct="0">
                  <a:defRPr/>
                </a:pPr>
                <a:r>
                  <a:rPr lang="th-TH" altLang="th-TH" sz="1400" spc="-40" dirty="0">
                    <a:latin typeface="TH SarabunPSK" pitchFamily="34" charset="-34"/>
                    <a:cs typeface="TH SarabunPSK" pitchFamily="34" charset="-34"/>
                  </a:rPr>
                  <a:t>นักวิชาการพัฒนาชุมชน (ผอ.กง.) </a:t>
                </a:r>
                <a:r>
                  <a:rPr lang="th-TH" altLang="th-TH" sz="1400" spc="-40" dirty="0" err="1">
                    <a:latin typeface="TH SarabunPSK" pitchFamily="34" charset="-34"/>
                    <a:cs typeface="TH SarabunPSK" pitchFamily="34" charset="-34"/>
                  </a:rPr>
                  <a:t>ชพ.</a:t>
                </a:r>
                <a:r>
                  <a:rPr lang="en-US" altLang="th-TH" sz="1400" spc="-40" dirty="0">
                    <a:latin typeface="TH SarabunPSK" pitchFamily="34" charset="-34"/>
                    <a:cs typeface="TH SarabunPSK" pitchFamily="34" charset="-34"/>
                  </a:rPr>
                  <a:t> </a:t>
                </a:r>
                <a:r>
                  <a:rPr lang="en-US" altLang="th-TH" sz="1000" spc="-40" dirty="0">
                    <a:solidFill>
                      <a:srgbClr val="FF0000"/>
                    </a:solidFill>
                    <a:latin typeface="TH SarabunPSK" pitchFamily="34" charset="-34"/>
                    <a:cs typeface="TH SarabunPSK" pitchFamily="34" charset="-34"/>
                  </a:rPr>
                  <a:t>(7641)</a:t>
                </a:r>
                <a:endParaRPr lang="th-TH" altLang="th-TH" sz="1000" spc="-40" dirty="0">
                  <a:solidFill>
                    <a:srgbClr val="FF0000"/>
                  </a:solidFill>
                  <a:latin typeface="TH SarabunPSK" pitchFamily="34" charset="-34"/>
                  <a:cs typeface="TH SarabunPSK" pitchFamily="34" charset="-34"/>
                </a:endParaRPr>
              </a:p>
            </p:txBody>
          </p:sp>
        </p:grpSp>
        <p:sp>
          <p:nvSpPr>
            <p:cNvPr id="119850" name="Rectangle 2"/>
            <p:cNvSpPr>
              <a:spLocks noChangeArrowheads="1"/>
            </p:cNvSpPr>
            <p:nvPr/>
          </p:nvSpPr>
          <p:spPr bwMode="auto">
            <a:xfrm>
              <a:off x="107950" y="1775470"/>
              <a:ext cx="1475302" cy="323849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th-TH" altLang="th-TH" sz="12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endParaRPr lang="th-TH" altLang="th-TH" sz="8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2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กลุ่มงานประสานและสนับสนุนการบริหารงานพัฒนาชุมชน</a:t>
              </a:r>
            </a:p>
            <a:p>
              <a:pPr algn="ctr"/>
              <a:endParaRPr lang="th-TH" altLang="th-TH" sz="12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834" name="Rectangle 73"/>
          <p:cNvSpPr>
            <a:spLocks noChangeArrowheads="1"/>
          </p:cNvSpPr>
          <p:nvPr/>
        </p:nvSpPr>
        <p:spPr bwMode="auto">
          <a:xfrm>
            <a:off x="488950" y="106363"/>
            <a:ext cx="815498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/>
            <a:r>
              <a:rPr lang="th-TH" altLang="th-TH" sz="1600" b="1">
                <a:latin typeface="TH SarabunPSK" panose="020B0500040200020003" pitchFamily="34" charset="-34"/>
                <a:cs typeface="TH SarabunPSK" panose="020B0500040200020003" pitchFamily="34" charset="-34"/>
              </a:rPr>
              <a:t>แผนภูมิแสดงการแบ่งงานภายในและอัตรากำลังของกรมการพัฒนาชุมชน</a:t>
            </a:r>
            <a:r>
              <a:rPr lang="en-US" altLang="th-TH" sz="1600" b="1">
                <a:latin typeface="TH SarabunPSK" panose="020B0500040200020003" pitchFamily="34" charset="-34"/>
                <a:cs typeface="TH SarabunPSK" panose="020B0500040200020003" pitchFamily="34" charset="-34"/>
              </a:rPr>
              <a:t> </a:t>
            </a:r>
            <a:endParaRPr lang="th-TH" altLang="th-TH" sz="1600" b="1"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sp>
        <p:nvSpPr>
          <p:cNvPr id="120835" name="Text Box 9"/>
          <p:cNvSpPr txBox="1">
            <a:spLocks noChangeArrowheads="1"/>
          </p:cNvSpPr>
          <p:nvPr/>
        </p:nvSpPr>
        <p:spPr bwMode="auto">
          <a:xfrm>
            <a:off x="6980238" y="6269038"/>
            <a:ext cx="2160587" cy="588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ลูกจ้างประจำ - อัตรา </a:t>
            </a:r>
            <a:endParaRPr lang="th-TH" altLang="th-TH" sz="1400">
              <a:solidFill>
                <a:srgbClr val="FF0000"/>
              </a:solidFill>
              <a:latin typeface="TH SarabunPSK" panose="020B0500040200020003" pitchFamily="34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กรอบพนักงานราชการ </a:t>
            </a:r>
            <a:r>
              <a:rPr lang="en-US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3</a:t>
            </a:r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 อัตรา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rPr>
              <a:t>(94/134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rPr>
              <a:t>/154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rPr>
              <a:t>)</a:t>
            </a:r>
          </a:p>
        </p:txBody>
      </p:sp>
      <p:grpSp>
        <p:nvGrpSpPr>
          <p:cNvPr id="120836" name="Group 81"/>
          <p:cNvGrpSpPr>
            <a:grpSpLocks/>
          </p:cNvGrpSpPr>
          <p:nvPr/>
        </p:nvGrpSpPr>
        <p:grpSpPr bwMode="auto">
          <a:xfrm>
            <a:off x="2843213" y="765175"/>
            <a:ext cx="3421062" cy="646113"/>
            <a:chOff x="2448080" y="857250"/>
            <a:chExt cx="3420000" cy="646113"/>
          </a:xfrm>
        </p:grpSpPr>
        <p:sp>
          <p:nvSpPr>
            <p:cNvPr id="120853" name="Rectangle 2"/>
            <p:cNvSpPr>
              <a:spLocks noChangeArrowheads="1"/>
            </p:cNvSpPr>
            <p:nvPr/>
          </p:nvSpPr>
          <p:spPr bwMode="auto">
            <a:xfrm>
              <a:off x="2448080" y="857250"/>
              <a:ext cx="2844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สำนักงานพัฒนาชุมชนจังหวัดยะลา</a:t>
              </a:r>
            </a:p>
          </p:txBody>
        </p:sp>
        <p:sp>
          <p:nvSpPr>
            <p:cNvPr id="120854" name="Rectangle 2"/>
            <p:cNvSpPr>
              <a:spLocks noChangeArrowheads="1"/>
            </p:cNvSpPr>
            <p:nvPr/>
          </p:nvSpPr>
          <p:spPr bwMode="auto">
            <a:xfrm>
              <a:off x="5290308" y="857250"/>
              <a:ext cx="575739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 eaLnBrk="1" hangingPunct="1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76</a:t>
              </a:r>
              <a:endParaRPr lang="th-TH" altLang="th-TH" sz="16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20855" name="Rectangle 2"/>
            <p:cNvSpPr>
              <a:spLocks noChangeArrowheads="1"/>
            </p:cNvSpPr>
            <p:nvPr/>
          </p:nvSpPr>
          <p:spPr bwMode="auto">
            <a:xfrm>
              <a:off x="2448080" y="1177925"/>
              <a:ext cx="3420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ผู้อำนวยการ (พัฒนาการจังหวัด) สูง</a:t>
              </a:r>
              <a:r>
                <a:rPr lang="en-US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(7640)</a:t>
              </a:r>
              <a:r>
                <a:rPr lang="en-US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endParaRPr lang="th-TH" altLang="th-TH" sz="1600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20837" name="Text Box 91"/>
          <p:cNvSpPr txBox="1">
            <a:spLocks noChangeArrowheads="1"/>
          </p:cNvSpPr>
          <p:nvPr/>
        </p:nvSpPr>
        <p:spPr bwMode="auto">
          <a:xfrm>
            <a:off x="3924300" y="404813"/>
            <a:ext cx="1368425" cy="277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Update </a:t>
            </a:r>
            <a:r>
              <a:rPr lang="th-TH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26 เมษายน 2564 </a:t>
            </a:r>
            <a:r>
              <a:rPr lang="en-US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         </a:t>
            </a:r>
            <a:endParaRPr lang="th-TH" altLang="th-TH" sz="1200"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cxnSp>
        <p:nvCxnSpPr>
          <p:cNvPr id="78" name="Straight Connector 77"/>
          <p:cNvCxnSpPr/>
          <p:nvPr/>
        </p:nvCxnSpPr>
        <p:spPr>
          <a:xfrm>
            <a:off x="4572000" y="1409700"/>
            <a:ext cx="0" cy="2159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0839" name="Rectangle 78"/>
          <p:cNvSpPr>
            <a:spLocks noChangeArrowheads="1"/>
          </p:cNvSpPr>
          <p:nvPr/>
        </p:nvSpPr>
        <p:spPr bwMode="auto">
          <a:xfrm>
            <a:off x="0" y="6611938"/>
            <a:ext cx="1619250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000" u="sng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หมายเหตุ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ภายในวงเล็บแสดงเลขที่ตำแหน่ง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120840" name="Group 49"/>
          <p:cNvGrpSpPr>
            <a:grpSpLocks/>
          </p:cNvGrpSpPr>
          <p:nvPr/>
        </p:nvGrpSpPr>
        <p:grpSpPr bwMode="auto">
          <a:xfrm>
            <a:off x="1116013" y="1722438"/>
            <a:ext cx="2843212" cy="646112"/>
            <a:chOff x="107503" y="3717032"/>
            <a:chExt cx="2844257" cy="646113"/>
          </a:xfrm>
        </p:grpSpPr>
        <p:sp>
          <p:nvSpPr>
            <p:cNvPr id="120850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กาบัง</a:t>
              </a:r>
            </a:p>
          </p:txBody>
        </p:sp>
        <p:sp>
          <p:nvSpPr>
            <p:cNvPr id="120851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3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20852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(7694)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20841" name="Text Box 17"/>
          <p:cNvSpPr txBox="1">
            <a:spLocks noChangeArrowheads="1"/>
          </p:cNvSpPr>
          <p:nvPr/>
        </p:nvSpPr>
        <p:spPr bwMode="auto">
          <a:xfrm>
            <a:off x="1116013" y="2370138"/>
            <a:ext cx="2879725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2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(7696/7697)</a:t>
            </a:r>
          </a:p>
        </p:txBody>
      </p:sp>
      <p:grpSp>
        <p:nvGrpSpPr>
          <p:cNvPr id="120842" name="Group 55"/>
          <p:cNvGrpSpPr>
            <a:grpSpLocks/>
          </p:cNvGrpSpPr>
          <p:nvPr/>
        </p:nvGrpSpPr>
        <p:grpSpPr bwMode="auto">
          <a:xfrm>
            <a:off x="5219700" y="1722438"/>
            <a:ext cx="2844800" cy="646112"/>
            <a:chOff x="107503" y="3717032"/>
            <a:chExt cx="2844257" cy="646113"/>
          </a:xfrm>
        </p:grpSpPr>
        <p:sp>
          <p:nvSpPr>
            <p:cNvPr id="120847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กรงปินัง</a:t>
              </a:r>
            </a:p>
          </p:txBody>
        </p:sp>
        <p:sp>
          <p:nvSpPr>
            <p:cNvPr id="120848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20849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(7698)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20843" name="Text Box 17"/>
          <p:cNvSpPr txBox="1">
            <a:spLocks noChangeArrowheads="1"/>
          </p:cNvSpPr>
          <p:nvPr/>
        </p:nvSpPr>
        <p:spPr bwMode="auto">
          <a:xfrm>
            <a:off x="5219700" y="2370138"/>
            <a:ext cx="2881313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2 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(7700/7701)</a:t>
            </a:r>
          </a:p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เจ้าพนักงานพัฒนาชุมชน (ปง./ชง.)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1</a:t>
            </a: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7352/7699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)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cxnSp>
        <p:nvCxnSpPr>
          <p:cNvPr id="76" name="Straight Connector 75"/>
          <p:cNvCxnSpPr/>
          <p:nvPr/>
        </p:nvCxnSpPr>
        <p:spPr>
          <a:xfrm>
            <a:off x="2339975" y="1628775"/>
            <a:ext cx="4103688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4" name="Straight Connector 83"/>
          <p:cNvCxnSpPr/>
          <p:nvPr/>
        </p:nvCxnSpPr>
        <p:spPr>
          <a:xfrm>
            <a:off x="2339975" y="1628775"/>
            <a:ext cx="0" cy="9048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/>
          <p:cNvCxnSpPr/>
          <p:nvPr/>
        </p:nvCxnSpPr>
        <p:spPr>
          <a:xfrm>
            <a:off x="6443663" y="1628775"/>
            <a:ext cx="0" cy="9048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858" name="Rectangle 73"/>
          <p:cNvSpPr>
            <a:spLocks noChangeArrowheads="1"/>
          </p:cNvSpPr>
          <p:nvPr/>
        </p:nvSpPr>
        <p:spPr bwMode="auto">
          <a:xfrm>
            <a:off x="488950" y="106363"/>
            <a:ext cx="815498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/>
            <a:r>
              <a:rPr lang="th-TH" altLang="th-TH" sz="1600" b="1">
                <a:latin typeface="TH SarabunPSK" panose="020B0500040200020003" pitchFamily="34" charset="-34"/>
                <a:cs typeface="TH SarabunPSK" panose="020B0500040200020003" pitchFamily="34" charset="-34"/>
              </a:rPr>
              <a:t>แผนภูมิแสดงการแบ่งงานภายในและอัตรากำลังของกรมการพัฒนาชุมชน</a:t>
            </a:r>
            <a:r>
              <a:rPr lang="en-US" altLang="th-TH" sz="1600" b="1">
                <a:latin typeface="TH SarabunPSK" panose="020B0500040200020003" pitchFamily="34" charset="-34"/>
                <a:cs typeface="TH SarabunPSK" panose="020B0500040200020003" pitchFamily="34" charset="-34"/>
              </a:rPr>
              <a:t> </a:t>
            </a:r>
            <a:endParaRPr lang="th-TH" altLang="th-TH" sz="1600" b="1"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sp>
        <p:nvSpPr>
          <p:cNvPr id="121859" name="Text Box 9"/>
          <p:cNvSpPr txBox="1">
            <a:spLocks noChangeArrowheads="1"/>
          </p:cNvSpPr>
          <p:nvPr/>
        </p:nvSpPr>
        <p:spPr bwMode="auto">
          <a:xfrm>
            <a:off x="6980238" y="6269038"/>
            <a:ext cx="2160587" cy="588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ลูกจ้างประจำ 2 อัตรา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rPr>
              <a:t>(114/115)</a:t>
            </a:r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 </a:t>
            </a:r>
            <a:endParaRPr lang="th-TH" altLang="th-TH" sz="1400">
              <a:solidFill>
                <a:srgbClr val="FF0000"/>
              </a:solidFill>
              <a:latin typeface="TH SarabunPSK" panose="020B0500040200020003" pitchFamily="34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กรอบพนักงานราชการ 1 อัตรา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rPr>
              <a:t>(95)</a:t>
            </a:r>
          </a:p>
        </p:txBody>
      </p:sp>
      <p:grpSp>
        <p:nvGrpSpPr>
          <p:cNvPr id="121860" name="Group 81"/>
          <p:cNvGrpSpPr>
            <a:grpSpLocks/>
          </p:cNvGrpSpPr>
          <p:nvPr/>
        </p:nvGrpSpPr>
        <p:grpSpPr bwMode="auto">
          <a:xfrm>
            <a:off x="2843213" y="765175"/>
            <a:ext cx="3421062" cy="646113"/>
            <a:chOff x="2448080" y="857250"/>
            <a:chExt cx="3420000" cy="646113"/>
          </a:xfrm>
        </p:grpSpPr>
        <p:sp>
          <p:nvSpPr>
            <p:cNvPr id="121917" name="Rectangle 2"/>
            <p:cNvSpPr>
              <a:spLocks noChangeArrowheads="1"/>
            </p:cNvSpPr>
            <p:nvPr/>
          </p:nvSpPr>
          <p:spPr bwMode="auto">
            <a:xfrm>
              <a:off x="2448080" y="857250"/>
              <a:ext cx="2844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สำนักงานพัฒนาชุมชนจังหวัดร้อยเอ็ด</a:t>
              </a:r>
            </a:p>
          </p:txBody>
        </p:sp>
        <p:sp>
          <p:nvSpPr>
            <p:cNvPr id="121918" name="Rectangle 2"/>
            <p:cNvSpPr>
              <a:spLocks noChangeArrowheads="1"/>
            </p:cNvSpPr>
            <p:nvPr/>
          </p:nvSpPr>
          <p:spPr bwMode="auto">
            <a:xfrm>
              <a:off x="5290308" y="857250"/>
              <a:ext cx="575739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 eaLnBrk="1" hangingPunct="1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131</a:t>
              </a:r>
              <a:endParaRPr lang="th-TH" altLang="th-TH" sz="16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21919" name="Rectangle 2"/>
            <p:cNvSpPr>
              <a:spLocks noChangeArrowheads="1"/>
            </p:cNvSpPr>
            <p:nvPr/>
          </p:nvSpPr>
          <p:spPr bwMode="auto">
            <a:xfrm>
              <a:off x="2448080" y="1177925"/>
              <a:ext cx="3420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ผู้อำนวยการ (พัฒนาการจังหวัด) สูง</a:t>
              </a:r>
              <a:r>
                <a:rPr lang="en-US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(2572)</a:t>
              </a:r>
              <a:r>
                <a:rPr lang="en-US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endParaRPr lang="th-TH" altLang="th-TH" sz="1600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21861" name="Text Box 91"/>
          <p:cNvSpPr txBox="1">
            <a:spLocks noChangeArrowheads="1"/>
          </p:cNvSpPr>
          <p:nvPr/>
        </p:nvSpPr>
        <p:spPr bwMode="auto">
          <a:xfrm>
            <a:off x="3924300" y="404813"/>
            <a:ext cx="1368425" cy="277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Update </a:t>
            </a:r>
            <a:r>
              <a:rPr lang="th-TH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26 เมษายน 2564 </a:t>
            </a:r>
            <a:r>
              <a:rPr lang="en-US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         </a:t>
            </a:r>
            <a:endParaRPr lang="th-TH" altLang="th-TH" sz="1200"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sp>
        <p:nvSpPr>
          <p:cNvPr id="121862" name="Text Box 17"/>
          <p:cNvSpPr txBox="1">
            <a:spLocks noChangeArrowheads="1"/>
          </p:cNvSpPr>
          <p:nvPr/>
        </p:nvSpPr>
        <p:spPr bwMode="auto">
          <a:xfrm>
            <a:off x="107950" y="2409825"/>
            <a:ext cx="3024188" cy="628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lnSpc>
                <a:spcPct val="98000"/>
              </a:lnSpc>
            </a:pP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 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- 1 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(7854)</a:t>
            </a:r>
          </a:p>
          <a:p>
            <a:pPr eaLnBrk="1" hangingPunct="1">
              <a:lnSpc>
                <a:spcPct val="98000"/>
              </a:lnSpc>
            </a:pP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นักจัดการงานทั่วไป (ปก./ชก.)   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     </a:t>
            </a: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- 1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2623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)</a:t>
            </a:r>
          </a:p>
          <a:p>
            <a:pPr eaLnBrk="1" hangingPunct="1">
              <a:lnSpc>
                <a:spcPct val="98000"/>
              </a:lnSpc>
            </a:pP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เจ้าพนักงานธุรการ (ปง./ชง.)  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     </a:t>
            </a: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3 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(2574/2575/2578)</a:t>
            </a:r>
          </a:p>
          <a:p>
            <a:pPr eaLnBrk="1" hangingPunct="1">
              <a:lnSpc>
                <a:spcPct val="98000"/>
              </a:lnSpc>
            </a:pP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เจ้าพนักงานการเงินและบัญชี (ปง./ชง.)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- 2 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(2576/2577)</a:t>
            </a:r>
            <a:endParaRPr lang="th-TH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>
              <a:lnSpc>
                <a:spcPct val="98000"/>
              </a:lnSpc>
            </a:pPr>
            <a:r>
              <a:rPr lang="th-TH" altLang="th-TH" sz="1200">
                <a:solidFill>
                  <a:srgbClr val="00B05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พนักงานพิมพ์ (ลจป.)         </a:t>
            </a:r>
            <a:r>
              <a:rPr lang="en-US" altLang="th-TH" sz="1200">
                <a:solidFill>
                  <a:srgbClr val="00B05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 </a:t>
            </a:r>
            <a:r>
              <a:rPr lang="th-TH" altLang="th-TH" sz="1200">
                <a:solidFill>
                  <a:srgbClr val="00B05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    </a:t>
            </a:r>
            <a:r>
              <a:rPr lang="en-US" altLang="th-TH" sz="1200">
                <a:solidFill>
                  <a:srgbClr val="00B05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</a:t>
            </a:r>
            <a:r>
              <a:rPr lang="th-TH" altLang="th-TH" sz="1200">
                <a:solidFill>
                  <a:srgbClr val="00B05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- </a:t>
            </a:r>
            <a:r>
              <a:rPr lang="en-US" altLang="th-TH" sz="1200">
                <a:solidFill>
                  <a:srgbClr val="00B05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1</a:t>
            </a:r>
            <a:r>
              <a:rPr lang="th-TH" altLang="th-TH" sz="1200">
                <a:solidFill>
                  <a:srgbClr val="00B05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114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) (ไม่รวมในกรอบ ขรก.)</a:t>
            </a:r>
          </a:p>
          <a:p>
            <a:pPr eaLnBrk="1" hangingPunct="1">
              <a:lnSpc>
                <a:spcPct val="98000"/>
              </a:lnSpc>
            </a:pPr>
            <a:r>
              <a:rPr lang="th-TH" altLang="th-TH" sz="1200">
                <a:solidFill>
                  <a:srgbClr val="00B05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พนักงานขับรถยนต์ (ลจป.)         </a:t>
            </a:r>
            <a:r>
              <a:rPr lang="en-US" altLang="th-TH" sz="1200">
                <a:solidFill>
                  <a:srgbClr val="00B05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   </a:t>
            </a:r>
            <a:r>
              <a:rPr lang="th-TH" altLang="th-TH" sz="1200">
                <a:solidFill>
                  <a:srgbClr val="00B05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- </a:t>
            </a:r>
            <a:r>
              <a:rPr lang="en-US" altLang="th-TH" sz="1200">
                <a:solidFill>
                  <a:srgbClr val="00B05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1</a:t>
            </a:r>
            <a:r>
              <a:rPr lang="th-TH" altLang="th-TH" sz="1200">
                <a:solidFill>
                  <a:srgbClr val="00B05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115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) (ไม่รวมในกรอบ ขรก.)</a:t>
            </a:r>
            <a:endParaRPr lang="en-US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sp>
        <p:nvSpPr>
          <p:cNvPr id="121863" name="Text Box 17"/>
          <p:cNvSpPr txBox="1">
            <a:spLocks noChangeArrowheads="1"/>
          </p:cNvSpPr>
          <p:nvPr/>
        </p:nvSpPr>
        <p:spPr bwMode="auto">
          <a:xfrm>
            <a:off x="2411413" y="2408238"/>
            <a:ext cx="2087562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2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(2580/2581)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3" name="Group 18"/>
          <p:cNvGrpSpPr>
            <a:grpSpLocks/>
          </p:cNvGrpSpPr>
          <p:nvPr/>
        </p:nvGrpSpPr>
        <p:grpSpPr bwMode="auto">
          <a:xfrm>
            <a:off x="2411413" y="1772816"/>
            <a:ext cx="2052637" cy="646113"/>
            <a:chOff x="3203848" y="3468365"/>
            <a:chExt cx="2052020" cy="646113"/>
          </a:xfrm>
          <a:solidFill>
            <a:schemeClr val="bg1"/>
          </a:solidFill>
        </p:grpSpPr>
        <p:sp>
          <p:nvSpPr>
            <p:cNvPr id="12367" name="Rectangle 2"/>
            <p:cNvSpPr>
              <a:spLocks noChangeArrowheads="1"/>
            </p:cNvSpPr>
            <p:nvPr/>
          </p:nvSpPr>
          <p:spPr bwMode="auto">
            <a:xfrm>
              <a:off x="3203848" y="3468365"/>
              <a:ext cx="1476000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lnSpc>
                  <a:spcPct val="70000"/>
                </a:lnSpc>
                <a:defRPr/>
              </a:pPr>
              <a:endParaRPr lang="en-US" altLang="th-TH" sz="700" b="1" dirty="0">
                <a:latin typeface="TH SarabunPSK" pitchFamily="34" charset="-34"/>
                <a:cs typeface="TH SarabunPSK" pitchFamily="34" charset="-34"/>
              </a:endParaRPr>
            </a:p>
            <a:p>
              <a:pPr algn="ctr" eaLnBrk="0" hangingPunct="0">
                <a:lnSpc>
                  <a:spcPct val="70000"/>
                </a:lnSpc>
                <a:defRPr/>
              </a:pPr>
              <a:r>
                <a:rPr lang="th-TH" altLang="th-TH" sz="1400" b="1" dirty="0">
                  <a:latin typeface="TH SarabunPSK" pitchFamily="34" charset="-34"/>
                  <a:cs typeface="TH SarabunPSK" pitchFamily="34" charset="-34"/>
                </a:rPr>
                <a:t> กลุ่มงานยุทธศาสตร์</a:t>
              </a:r>
            </a:p>
            <a:p>
              <a:pPr algn="ctr" eaLnBrk="0" hangingPunct="0">
                <a:lnSpc>
                  <a:spcPct val="70000"/>
                </a:lnSpc>
                <a:defRPr/>
              </a:pPr>
              <a:r>
                <a:rPr lang="th-TH" altLang="th-TH" sz="1400" b="1" dirty="0">
                  <a:latin typeface="TH SarabunPSK" pitchFamily="34" charset="-34"/>
                  <a:cs typeface="TH SarabunPSK" pitchFamily="34" charset="-34"/>
                </a:rPr>
                <a:t>การพัฒนาชุมชน</a:t>
              </a:r>
            </a:p>
          </p:txBody>
        </p:sp>
        <p:sp>
          <p:nvSpPr>
            <p:cNvPr id="12368" name="Rectangle 2"/>
            <p:cNvSpPr>
              <a:spLocks noChangeArrowheads="1"/>
            </p:cNvSpPr>
            <p:nvPr/>
          </p:nvSpPr>
          <p:spPr bwMode="auto">
            <a:xfrm>
              <a:off x="4679868" y="3468365"/>
              <a:ext cx="576000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en-US" altLang="th-TH" sz="1600" b="1" dirty="0">
                  <a:latin typeface="TH SarabunPSK" pitchFamily="34" charset="-34"/>
                  <a:cs typeface="TH SarabunPSK" pitchFamily="34" charset="-34"/>
                </a:rPr>
                <a:t>3</a:t>
              </a:r>
              <a:endParaRPr lang="th-TH" altLang="th-TH" sz="1400" b="1" dirty="0">
                <a:latin typeface="TH SarabunPSK" pitchFamily="34" charset="-34"/>
                <a:cs typeface="TH SarabunPSK" pitchFamily="34" charset="-34"/>
              </a:endParaRPr>
            </a:p>
          </p:txBody>
        </p:sp>
        <p:sp>
          <p:nvSpPr>
            <p:cNvPr id="12372" name="Rectangle 2"/>
            <p:cNvSpPr>
              <a:spLocks noChangeArrowheads="1"/>
            </p:cNvSpPr>
            <p:nvPr/>
          </p:nvSpPr>
          <p:spPr bwMode="auto">
            <a:xfrm>
              <a:off x="3203848" y="3789040"/>
              <a:ext cx="2052020" cy="325438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th-TH" altLang="th-TH" sz="1500" spc="-70" dirty="0">
                  <a:latin typeface="TH SarabunPSK" pitchFamily="34" charset="-34"/>
                  <a:cs typeface="TH SarabunPSK" pitchFamily="34" charset="-34"/>
                </a:rPr>
                <a:t>นักวิชาการพัฒนาชุมชน (ผอ.กง.) ชพ</a:t>
              </a:r>
              <a:r>
                <a:rPr lang="en-US" altLang="th-TH" sz="1500" spc="-70" dirty="0">
                  <a:latin typeface="TH SarabunPSK" pitchFamily="34" charset="-34"/>
                  <a:cs typeface="TH SarabunPSK" pitchFamily="34" charset="-34"/>
                </a:rPr>
                <a:t>. </a:t>
              </a:r>
              <a:r>
                <a:rPr lang="en-US" altLang="th-TH" sz="1000" spc="-70" dirty="0">
                  <a:solidFill>
                    <a:srgbClr val="FF0000"/>
                  </a:solidFill>
                  <a:latin typeface="TH SarabunPSK" pitchFamily="34" charset="-34"/>
                  <a:cs typeface="TH SarabunPSK" pitchFamily="34" charset="-34"/>
                </a:rPr>
                <a:t>(2579)</a:t>
              </a:r>
              <a:endParaRPr lang="th-TH" altLang="th-TH" sz="1000" spc="-70" dirty="0">
                <a:solidFill>
                  <a:srgbClr val="FF0000"/>
                </a:solidFill>
                <a:latin typeface="TH SarabunPSK" pitchFamily="34" charset="-34"/>
                <a:cs typeface="TH SarabunPSK" pitchFamily="34" charset="-34"/>
              </a:endParaRPr>
            </a:p>
          </p:txBody>
        </p:sp>
      </p:grpSp>
      <p:sp>
        <p:nvSpPr>
          <p:cNvPr id="121865" name="Text Box 17"/>
          <p:cNvSpPr txBox="1">
            <a:spLocks noChangeArrowheads="1"/>
          </p:cNvSpPr>
          <p:nvPr/>
        </p:nvSpPr>
        <p:spPr bwMode="auto">
          <a:xfrm>
            <a:off x="4665663" y="2420938"/>
            <a:ext cx="2786062" cy="628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(2584/2585/2586/2588)</a:t>
            </a:r>
          </a:p>
          <a:p>
            <a:pPr eaLnBrk="1" hangingPunct="1"/>
            <a:r>
              <a:rPr lang="th-TH" altLang="th-TH" sz="12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นักส่งเสริมการพัฒนาชุมชน (พรก.)</a:t>
            </a:r>
            <a:r>
              <a:rPr lang="en-US" altLang="th-TH" sz="12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12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 </a:t>
            </a:r>
            <a:r>
              <a:rPr lang="en-US" altLang="th-TH" sz="12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1</a:t>
            </a:r>
            <a:r>
              <a:rPr lang="th-TH" altLang="th-TH" sz="12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95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)</a:t>
            </a:r>
            <a:endParaRPr lang="th-TH" altLang="th-TH" sz="1000">
              <a:solidFill>
                <a:srgbClr val="0070C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th-TH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(กรอบฯ </a:t>
            </a:r>
            <a:r>
              <a:rPr lang="en-US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2564</a:t>
            </a:r>
            <a:r>
              <a:rPr lang="th-TH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en-US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</a:t>
            </a:r>
            <a:r>
              <a:rPr lang="th-TH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en-US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2567)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(จ้างแล้ว)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              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(ไม่รวมในกรอบ ขรก.)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4" name="Group 18"/>
          <p:cNvGrpSpPr>
            <a:grpSpLocks/>
          </p:cNvGrpSpPr>
          <p:nvPr/>
        </p:nvGrpSpPr>
        <p:grpSpPr bwMode="auto">
          <a:xfrm>
            <a:off x="4665274" y="1773328"/>
            <a:ext cx="2051050" cy="646110"/>
            <a:chOff x="3203848" y="3468365"/>
            <a:chExt cx="2052020" cy="646111"/>
          </a:xfrm>
          <a:solidFill>
            <a:schemeClr val="bg1"/>
          </a:solidFill>
        </p:grpSpPr>
        <p:sp>
          <p:nvSpPr>
            <p:cNvPr id="12364" name="Rectangle 2"/>
            <p:cNvSpPr>
              <a:spLocks noChangeArrowheads="1"/>
            </p:cNvSpPr>
            <p:nvPr/>
          </p:nvSpPr>
          <p:spPr bwMode="auto">
            <a:xfrm>
              <a:off x="3203848" y="3468365"/>
              <a:ext cx="1476000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lnSpc>
                  <a:spcPct val="70000"/>
                </a:lnSpc>
                <a:defRPr/>
              </a:pPr>
              <a:endParaRPr lang="th-TH" altLang="th-TH" sz="700" b="1" dirty="0">
                <a:latin typeface="TH SarabunPSK" pitchFamily="34" charset="-34"/>
                <a:cs typeface="TH SarabunPSK" pitchFamily="34" charset="-34"/>
              </a:endParaRPr>
            </a:p>
            <a:p>
              <a:pPr algn="ctr" eaLnBrk="0" hangingPunct="0">
                <a:lnSpc>
                  <a:spcPct val="70000"/>
                </a:lnSpc>
                <a:defRPr/>
              </a:pPr>
              <a:r>
                <a:rPr lang="th-TH" altLang="th-TH" sz="1400" b="1" dirty="0">
                  <a:latin typeface="TH SarabunPSK" pitchFamily="34" charset="-34"/>
                  <a:cs typeface="TH SarabunPSK" pitchFamily="34" charset="-34"/>
                </a:rPr>
                <a:t>กลุ่มงานส่งเสริม                      การพัฒนาชุมชน</a:t>
              </a:r>
            </a:p>
          </p:txBody>
        </p:sp>
        <p:sp>
          <p:nvSpPr>
            <p:cNvPr id="12365" name="Rectangle 2"/>
            <p:cNvSpPr>
              <a:spLocks noChangeArrowheads="1"/>
            </p:cNvSpPr>
            <p:nvPr/>
          </p:nvSpPr>
          <p:spPr bwMode="auto">
            <a:xfrm>
              <a:off x="4679868" y="3468365"/>
              <a:ext cx="576000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en-US" altLang="th-TH" sz="1600" b="1" dirty="0">
                  <a:latin typeface="TH SarabunPSK" pitchFamily="34" charset="-34"/>
                  <a:cs typeface="TH SarabunPSK" pitchFamily="34" charset="-34"/>
                </a:rPr>
                <a:t>5</a:t>
              </a:r>
              <a:endParaRPr lang="th-TH" altLang="th-TH" sz="1600" b="1" dirty="0">
                <a:latin typeface="TH SarabunPSK" pitchFamily="34" charset="-34"/>
                <a:cs typeface="TH SarabunPSK" pitchFamily="34" charset="-34"/>
              </a:endParaRPr>
            </a:p>
          </p:txBody>
        </p:sp>
        <p:sp>
          <p:nvSpPr>
            <p:cNvPr id="12369" name="Rectangle 2"/>
            <p:cNvSpPr>
              <a:spLocks noChangeArrowheads="1"/>
            </p:cNvSpPr>
            <p:nvPr/>
          </p:nvSpPr>
          <p:spPr bwMode="auto">
            <a:xfrm>
              <a:off x="3203848" y="3789039"/>
              <a:ext cx="2052020" cy="325437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th-TH" altLang="th-TH" sz="1500" spc="-80" dirty="0">
                  <a:latin typeface="TH SarabunPSK" pitchFamily="34" charset="-34"/>
                  <a:cs typeface="TH SarabunPSK" pitchFamily="34" charset="-34"/>
                </a:rPr>
                <a:t>นักวิชาการพัฒนาชุมชน (ผอ.กง.) ชพ</a:t>
              </a:r>
              <a:r>
                <a:rPr lang="en-US" altLang="th-TH" sz="1500" spc="-80" dirty="0">
                  <a:latin typeface="TH SarabunPSK" pitchFamily="34" charset="-34"/>
                  <a:cs typeface="TH SarabunPSK" pitchFamily="34" charset="-34"/>
                </a:rPr>
                <a:t>. </a:t>
              </a:r>
              <a:r>
                <a:rPr lang="en-US" altLang="th-TH" sz="1000" spc="-80" dirty="0">
                  <a:solidFill>
                    <a:srgbClr val="FF0000"/>
                  </a:solidFill>
                  <a:latin typeface="TH SarabunPSK" pitchFamily="34" charset="-34"/>
                  <a:cs typeface="TH SarabunPSK" pitchFamily="34" charset="-34"/>
                </a:rPr>
                <a:t>(2583)</a:t>
              </a:r>
              <a:endParaRPr lang="th-TH" altLang="th-TH" sz="1000" spc="-80" dirty="0">
                <a:solidFill>
                  <a:srgbClr val="FF0000"/>
                </a:solidFill>
                <a:latin typeface="TH SarabunPSK" pitchFamily="34" charset="-34"/>
                <a:cs typeface="TH SarabunPSK" pitchFamily="34" charset="-34"/>
              </a:endParaRPr>
            </a:p>
          </p:txBody>
        </p:sp>
      </p:grpSp>
      <p:sp>
        <p:nvSpPr>
          <p:cNvPr id="121867" name="Text Box 17"/>
          <p:cNvSpPr txBox="1">
            <a:spLocks noChangeArrowheads="1"/>
          </p:cNvSpPr>
          <p:nvPr/>
        </p:nvSpPr>
        <p:spPr bwMode="auto">
          <a:xfrm>
            <a:off x="6969125" y="2425700"/>
            <a:ext cx="2087563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(444/2582/2598/2617)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5" name="Group 18"/>
          <p:cNvGrpSpPr>
            <a:grpSpLocks/>
          </p:cNvGrpSpPr>
          <p:nvPr/>
        </p:nvGrpSpPr>
        <p:grpSpPr bwMode="auto">
          <a:xfrm>
            <a:off x="6968737" y="1778090"/>
            <a:ext cx="2052637" cy="646113"/>
            <a:chOff x="3203848" y="3468365"/>
            <a:chExt cx="2052020" cy="646113"/>
          </a:xfrm>
          <a:solidFill>
            <a:schemeClr val="bg1"/>
          </a:solidFill>
        </p:grpSpPr>
        <p:sp>
          <p:nvSpPr>
            <p:cNvPr id="12361" name="Rectangle 2"/>
            <p:cNvSpPr>
              <a:spLocks noChangeArrowheads="1"/>
            </p:cNvSpPr>
            <p:nvPr/>
          </p:nvSpPr>
          <p:spPr bwMode="auto">
            <a:xfrm>
              <a:off x="3203848" y="3468365"/>
              <a:ext cx="1476000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lnSpc>
                  <a:spcPct val="70000"/>
                </a:lnSpc>
                <a:defRPr/>
              </a:pPr>
              <a:endParaRPr lang="th-TH" altLang="th-TH" sz="700" b="1" dirty="0">
                <a:latin typeface="TH SarabunPSK" pitchFamily="34" charset="-34"/>
                <a:cs typeface="TH SarabunPSK" pitchFamily="34" charset="-34"/>
              </a:endParaRPr>
            </a:p>
            <a:p>
              <a:pPr algn="ctr" eaLnBrk="0" hangingPunct="0">
                <a:lnSpc>
                  <a:spcPct val="70000"/>
                </a:lnSpc>
                <a:defRPr/>
              </a:pPr>
              <a:r>
                <a:rPr lang="th-TH" altLang="th-TH" sz="1400" b="1" dirty="0">
                  <a:latin typeface="TH SarabunPSK" pitchFamily="34" charset="-34"/>
                  <a:cs typeface="TH SarabunPSK" pitchFamily="34" charset="-34"/>
                </a:rPr>
                <a:t>กลุ่มงานสารสนเทศ</a:t>
              </a:r>
            </a:p>
            <a:p>
              <a:pPr algn="ctr" eaLnBrk="0" hangingPunct="0">
                <a:lnSpc>
                  <a:spcPct val="70000"/>
                </a:lnSpc>
                <a:defRPr/>
              </a:pPr>
              <a:r>
                <a:rPr lang="th-TH" altLang="th-TH" sz="1400" b="1" dirty="0">
                  <a:latin typeface="TH SarabunPSK" pitchFamily="34" charset="-34"/>
                  <a:cs typeface="TH SarabunPSK" pitchFamily="34" charset="-34"/>
                </a:rPr>
                <a:t>การพัฒนาชุมชน</a:t>
              </a:r>
            </a:p>
          </p:txBody>
        </p:sp>
        <p:sp>
          <p:nvSpPr>
            <p:cNvPr id="12362" name="Rectangle 2"/>
            <p:cNvSpPr>
              <a:spLocks noChangeArrowheads="1"/>
            </p:cNvSpPr>
            <p:nvPr/>
          </p:nvSpPr>
          <p:spPr bwMode="auto">
            <a:xfrm>
              <a:off x="4679868" y="3468365"/>
              <a:ext cx="576000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en-US" altLang="th-TH" sz="1600" b="1" dirty="0">
                  <a:latin typeface="TH SarabunPSK" pitchFamily="34" charset="-34"/>
                  <a:cs typeface="TH SarabunPSK" pitchFamily="34" charset="-34"/>
                </a:rPr>
                <a:t>5</a:t>
              </a:r>
              <a:endParaRPr lang="th-TH" altLang="th-TH" sz="1400" b="1" dirty="0">
                <a:latin typeface="TH SarabunPSK" pitchFamily="34" charset="-34"/>
                <a:cs typeface="TH SarabunPSK" pitchFamily="34" charset="-34"/>
              </a:endParaRPr>
            </a:p>
          </p:txBody>
        </p:sp>
        <p:sp>
          <p:nvSpPr>
            <p:cNvPr id="11342" name="Rectangle 2"/>
            <p:cNvSpPr>
              <a:spLocks noChangeArrowheads="1"/>
            </p:cNvSpPr>
            <p:nvPr/>
          </p:nvSpPr>
          <p:spPr bwMode="auto">
            <a:xfrm>
              <a:off x="3203848" y="3789040"/>
              <a:ext cx="2052020" cy="325438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th-TH" altLang="th-TH" sz="1500" spc="-80" dirty="0">
                  <a:latin typeface="TH SarabunPSK" pitchFamily="34" charset="-34"/>
                  <a:cs typeface="TH SarabunPSK" pitchFamily="34" charset="-34"/>
                </a:rPr>
                <a:t>นักวิชาการพัฒนาชุมชน (ผอ.กง.) ชพ</a:t>
              </a:r>
              <a:r>
                <a:rPr lang="en-US" altLang="th-TH" sz="1500" spc="-80" dirty="0">
                  <a:latin typeface="TH SarabunPSK" pitchFamily="34" charset="-34"/>
                  <a:cs typeface="TH SarabunPSK" pitchFamily="34" charset="-34"/>
                </a:rPr>
                <a:t>. </a:t>
              </a:r>
              <a:r>
                <a:rPr lang="en-US" altLang="th-TH" sz="1050" spc="-60" dirty="0">
                  <a:solidFill>
                    <a:srgbClr val="FF0000"/>
                  </a:solidFill>
                  <a:latin typeface="TH SarabunPSK" pitchFamily="34" charset="-34"/>
                  <a:cs typeface="TH SarabunPSK" pitchFamily="34" charset="-34"/>
                </a:rPr>
                <a:t>(636)</a:t>
              </a:r>
              <a:endParaRPr lang="th-TH" altLang="th-TH" sz="1050" spc="-60" dirty="0">
                <a:solidFill>
                  <a:srgbClr val="FF0000"/>
                </a:solidFill>
                <a:latin typeface="TH SarabunPSK" pitchFamily="34" charset="-34"/>
                <a:cs typeface="TH SarabunPSK" pitchFamily="34" charset="-34"/>
              </a:endParaRPr>
            </a:p>
          </p:txBody>
        </p:sp>
      </p:grpSp>
      <p:cxnSp>
        <p:nvCxnSpPr>
          <p:cNvPr id="78" name="Straight Connector 77"/>
          <p:cNvCxnSpPr/>
          <p:nvPr/>
        </p:nvCxnSpPr>
        <p:spPr>
          <a:xfrm>
            <a:off x="4572000" y="1419225"/>
            <a:ext cx="0" cy="223202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/>
          <p:cNvCxnSpPr/>
          <p:nvPr/>
        </p:nvCxnSpPr>
        <p:spPr>
          <a:xfrm>
            <a:off x="1116013" y="1628775"/>
            <a:ext cx="683895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1871" name="Rectangle 78"/>
          <p:cNvSpPr>
            <a:spLocks noChangeArrowheads="1"/>
          </p:cNvSpPr>
          <p:nvPr/>
        </p:nvSpPr>
        <p:spPr bwMode="auto">
          <a:xfrm>
            <a:off x="0" y="6611938"/>
            <a:ext cx="1619250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000" u="sng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หมายเหตุ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ภายในวงเล็บแสดงเลขที่ตำแหน่ง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121872" name="Group 49"/>
          <p:cNvGrpSpPr>
            <a:grpSpLocks/>
          </p:cNvGrpSpPr>
          <p:nvPr/>
        </p:nvGrpSpPr>
        <p:grpSpPr bwMode="auto">
          <a:xfrm>
            <a:off x="107950" y="3594100"/>
            <a:ext cx="2843213" cy="646113"/>
            <a:chOff x="107503" y="3717032"/>
            <a:chExt cx="2844257" cy="646113"/>
          </a:xfrm>
        </p:grpSpPr>
        <p:sp>
          <p:nvSpPr>
            <p:cNvPr id="121914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เมืองร้อยเอ็ด</a:t>
              </a:r>
            </a:p>
          </p:txBody>
        </p:sp>
        <p:sp>
          <p:nvSpPr>
            <p:cNvPr id="121915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6</a:t>
              </a:r>
              <a:endParaRPr lang="th-TH" altLang="th-TH" sz="16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21916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(2589)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21873" name="Text Box 17"/>
          <p:cNvSpPr txBox="1">
            <a:spLocks noChangeArrowheads="1"/>
          </p:cNvSpPr>
          <p:nvPr/>
        </p:nvSpPr>
        <p:spPr bwMode="auto">
          <a:xfrm>
            <a:off x="107950" y="4241800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(2591/2592/2594/2595)</a:t>
            </a:r>
          </a:p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เจ้าพนักงานพัฒนาชุมชน (ปง./ชง.)    - 1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2590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)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121874" name="Group 50"/>
          <p:cNvGrpSpPr>
            <a:grpSpLocks/>
          </p:cNvGrpSpPr>
          <p:nvPr/>
        </p:nvGrpSpPr>
        <p:grpSpPr bwMode="auto">
          <a:xfrm>
            <a:off x="3132138" y="3594100"/>
            <a:ext cx="2843212" cy="646113"/>
            <a:chOff x="107503" y="3717032"/>
            <a:chExt cx="2844257" cy="646113"/>
          </a:xfrm>
        </p:grpSpPr>
        <p:sp>
          <p:nvSpPr>
            <p:cNvPr id="121911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ศรีสมเด็จ</a:t>
              </a:r>
            </a:p>
          </p:txBody>
        </p:sp>
        <p:sp>
          <p:nvSpPr>
            <p:cNvPr id="121912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21913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(2600)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21875" name="Text Box 17"/>
          <p:cNvSpPr txBox="1">
            <a:spLocks noChangeArrowheads="1"/>
          </p:cNvSpPr>
          <p:nvPr/>
        </p:nvSpPr>
        <p:spPr bwMode="auto">
          <a:xfrm>
            <a:off x="3132138" y="4241800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(2602/2603/2604/2606)</a:t>
            </a:r>
          </a:p>
        </p:txBody>
      </p:sp>
      <p:grpSp>
        <p:nvGrpSpPr>
          <p:cNvPr id="121876" name="Group 55"/>
          <p:cNvGrpSpPr>
            <a:grpSpLocks/>
          </p:cNvGrpSpPr>
          <p:nvPr/>
        </p:nvGrpSpPr>
        <p:grpSpPr bwMode="auto">
          <a:xfrm>
            <a:off x="6156325" y="3594100"/>
            <a:ext cx="2844800" cy="646113"/>
            <a:chOff x="107503" y="3717032"/>
            <a:chExt cx="2844257" cy="646113"/>
          </a:xfrm>
        </p:grpSpPr>
        <p:sp>
          <p:nvSpPr>
            <p:cNvPr id="121908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จังหาร</a:t>
              </a:r>
            </a:p>
          </p:txBody>
        </p:sp>
        <p:sp>
          <p:nvSpPr>
            <p:cNvPr id="121909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21910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(2607)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21877" name="Text Box 17"/>
          <p:cNvSpPr txBox="1">
            <a:spLocks noChangeArrowheads="1"/>
          </p:cNvSpPr>
          <p:nvPr/>
        </p:nvSpPr>
        <p:spPr bwMode="auto">
          <a:xfrm>
            <a:off x="6156325" y="4241800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(2609/2610/2611/2612)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121878" name="Group 60"/>
          <p:cNvGrpSpPr>
            <a:grpSpLocks/>
          </p:cNvGrpSpPr>
          <p:nvPr/>
        </p:nvGrpSpPr>
        <p:grpSpPr bwMode="auto">
          <a:xfrm>
            <a:off x="107950" y="4962525"/>
            <a:ext cx="2843213" cy="646113"/>
            <a:chOff x="107503" y="3717032"/>
            <a:chExt cx="2844257" cy="646113"/>
          </a:xfrm>
        </p:grpSpPr>
        <p:sp>
          <p:nvSpPr>
            <p:cNvPr id="121905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เกษตรวิสัย</a:t>
              </a:r>
            </a:p>
          </p:txBody>
        </p:sp>
        <p:sp>
          <p:nvSpPr>
            <p:cNvPr id="121906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6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21907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(2614)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21879" name="Text Box 17"/>
          <p:cNvSpPr txBox="1">
            <a:spLocks noChangeArrowheads="1"/>
          </p:cNvSpPr>
          <p:nvPr/>
        </p:nvSpPr>
        <p:spPr bwMode="auto">
          <a:xfrm>
            <a:off x="107950" y="5610225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5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(2616/2618/2619/2620/2621)</a:t>
            </a:r>
          </a:p>
        </p:txBody>
      </p:sp>
      <p:grpSp>
        <p:nvGrpSpPr>
          <p:cNvPr id="121880" name="Group 65"/>
          <p:cNvGrpSpPr>
            <a:grpSpLocks/>
          </p:cNvGrpSpPr>
          <p:nvPr/>
        </p:nvGrpSpPr>
        <p:grpSpPr bwMode="auto">
          <a:xfrm>
            <a:off x="3132138" y="4962525"/>
            <a:ext cx="2843212" cy="646113"/>
            <a:chOff x="107503" y="3717032"/>
            <a:chExt cx="2844257" cy="646113"/>
          </a:xfrm>
        </p:grpSpPr>
        <p:sp>
          <p:nvSpPr>
            <p:cNvPr id="121902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ปทุมรัตต์</a:t>
              </a:r>
            </a:p>
          </p:txBody>
        </p:sp>
        <p:sp>
          <p:nvSpPr>
            <p:cNvPr id="121903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6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21904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(2624)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21881" name="Text Box 17"/>
          <p:cNvSpPr txBox="1">
            <a:spLocks noChangeArrowheads="1"/>
          </p:cNvSpPr>
          <p:nvPr/>
        </p:nvSpPr>
        <p:spPr bwMode="auto">
          <a:xfrm>
            <a:off x="3132138" y="5610225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(2626/2627/2628/2629)</a:t>
            </a:r>
          </a:p>
        </p:txBody>
      </p:sp>
      <p:grpSp>
        <p:nvGrpSpPr>
          <p:cNvPr id="121882" name="Group 70"/>
          <p:cNvGrpSpPr>
            <a:grpSpLocks/>
          </p:cNvGrpSpPr>
          <p:nvPr/>
        </p:nvGrpSpPr>
        <p:grpSpPr bwMode="auto">
          <a:xfrm>
            <a:off x="6156325" y="4962525"/>
            <a:ext cx="2844800" cy="646113"/>
            <a:chOff x="107503" y="3717032"/>
            <a:chExt cx="2844257" cy="646113"/>
          </a:xfrm>
        </p:grpSpPr>
        <p:sp>
          <p:nvSpPr>
            <p:cNvPr id="121899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จตุรพักตรพิมาน</a:t>
              </a:r>
            </a:p>
          </p:txBody>
        </p:sp>
        <p:sp>
          <p:nvSpPr>
            <p:cNvPr id="121900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6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21901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(2631)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21883" name="Text Box 17"/>
          <p:cNvSpPr txBox="1">
            <a:spLocks noChangeArrowheads="1"/>
          </p:cNvSpPr>
          <p:nvPr/>
        </p:nvSpPr>
        <p:spPr bwMode="auto">
          <a:xfrm>
            <a:off x="6156325" y="5610225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(2633/2634/2635/2637)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cxnSp>
        <p:nvCxnSpPr>
          <p:cNvPr id="76" name="Straight Connector 75"/>
          <p:cNvCxnSpPr/>
          <p:nvPr/>
        </p:nvCxnSpPr>
        <p:spPr>
          <a:xfrm>
            <a:off x="1404938" y="3500438"/>
            <a:ext cx="604837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9" name="Straight Connector 78"/>
          <p:cNvCxnSpPr/>
          <p:nvPr/>
        </p:nvCxnSpPr>
        <p:spPr>
          <a:xfrm>
            <a:off x="1116013" y="1628775"/>
            <a:ext cx="0" cy="14446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" name="Straight Connector 80"/>
          <p:cNvCxnSpPr/>
          <p:nvPr/>
        </p:nvCxnSpPr>
        <p:spPr>
          <a:xfrm>
            <a:off x="3348038" y="1628775"/>
            <a:ext cx="0" cy="14446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" name="Straight Connector 81"/>
          <p:cNvCxnSpPr/>
          <p:nvPr/>
        </p:nvCxnSpPr>
        <p:spPr>
          <a:xfrm>
            <a:off x="5651500" y="1628775"/>
            <a:ext cx="0" cy="14446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3" name="Straight Connector 82"/>
          <p:cNvCxnSpPr/>
          <p:nvPr/>
        </p:nvCxnSpPr>
        <p:spPr>
          <a:xfrm>
            <a:off x="7956550" y="1628775"/>
            <a:ext cx="0" cy="14446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4" name="Straight Connector 83"/>
          <p:cNvCxnSpPr/>
          <p:nvPr/>
        </p:nvCxnSpPr>
        <p:spPr>
          <a:xfrm>
            <a:off x="1403350" y="3500438"/>
            <a:ext cx="0" cy="904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/>
          <p:cNvCxnSpPr/>
          <p:nvPr/>
        </p:nvCxnSpPr>
        <p:spPr>
          <a:xfrm>
            <a:off x="7451725" y="3500438"/>
            <a:ext cx="0" cy="904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" name="Straight Connector 85"/>
          <p:cNvCxnSpPr/>
          <p:nvPr/>
        </p:nvCxnSpPr>
        <p:spPr>
          <a:xfrm>
            <a:off x="3049588" y="3500438"/>
            <a:ext cx="0" cy="136842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7" name="Straight Connector 86"/>
          <p:cNvCxnSpPr/>
          <p:nvPr/>
        </p:nvCxnSpPr>
        <p:spPr>
          <a:xfrm>
            <a:off x="1403350" y="4868863"/>
            <a:ext cx="604837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9" name="Straight Connector 88"/>
          <p:cNvCxnSpPr/>
          <p:nvPr/>
        </p:nvCxnSpPr>
        <p:spPr>
          <a:xfrm>
            <a:off x="1403350" y="4868863"/>
            <a:ext cx="0" cy="904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0" name="Straight Connector 89"/>
          <p:cNvCxnSpPr/>
          <p:nvPr/>
        </p:nvCxnSpPr>
        <p:spPr>
          <a:xfrm>
            <a:off x="4427538" y="4868863"/>
            <a:ext cx="0" cy="904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1" name="Straight Connector 90"/>
          <p:cNvCxnSpPr/>
          <p:nvPr/>
        </p:nvCxnSpPr>
        <p:spPr>
          <a:xfrm>
            <a:off x="7451725" y="4868863"/>
            <a:ext cx="0" cy="904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21896" name="Group 74"/>
          <p:cNvGrpSpPr>
            <a:grpSpLocks/>
          </p:cNvGrpSpPr>
          <p:nvPr/>
        </p:nvGrpSpPr>
        <p:grpSpPr bwMode="auto">
          <a:xfrm>
            <a:off x="107950" y="1774825"/>
            <a:ext cx="2051050" cy="646113"/>
            <a:chOff x="107950" y="1775470"/>
            <a:chExt cx="2051050" cy="646112"/>
          </a:xfrm>
        </p:grpSpPr>
        <p:grpSp>
          <p:nvGrpSpPr>
            <p:cNvPr id="13" name="Group 18"/>
            <p:cNvGrpSpPr>
              <a:grpSpLocks/>
            </p:cNvGrpSpPr>
            <p:nvPr/>
          </p:nvGrpSpPr>
          <p:grpSpPr bwMode="auto">
            <a:xfrm>
              <a:off x="107950" y="1775470"/>
              <a:ext cx="2051050" cy="646112"/>
              <a:chOff x="3203848" y="3468365"/>
              <a:chExt cx="2052020" cy="646113"/>
            </a:xfrm>
            <a:solidFill>
              <a:schemeClr val="bg1"/>
            </a:solidFill>
          </p:grpSpPr>
          <p:sp>
            <p:nvSpPr>
              <p:cNvPr id="14387" name="Rectangle 2"/>
              <p:cNvSpPr>
                <a:spLocks noChangeArrowheads="1"/>
              </p:cNvSpPr>
              <p:nvPr/>
            </p:nvSpPr>
            <p:spPr bwMode="auto">
              <a:xfrm>
                <a:off x="4679868" y="3468365"/>
                <a:ext cx="576000" cy="323850"/>
              </a:xfrm>
              <a:prstGeom prst="rect">
                <a:avLst/>
              </a:prstGeom>
              <a:grpFill/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anchor="ctr"/>
              <a:lstStyle/>
              <a:p>
                <a:pPr algn="ctr" eaLnBrk="0" hangingPunct="0">
                  <a:defRPr/>
                </a:pPr>
                <a:r>
                  <a:rPr lang="en-US" altLang="th-TH" sz="1600" b="1" dirty="0">
                    <a:latin typeface="TH SarabunPSK" pitchFamily="34" charset="-34"/>
                    <a:cs typeface="TH SarabunPSK" pitchFamily="34" charset="-34"/>
                  </a:rPr>
                  <a:t>8</a:t>
                </a:r>
                <a:endParaRPr lang="th-TH" altLang="th-TH" sz="1400" b="1" dirty="0">
                  <a:latin typeface="TH SarabunPSK" pitchFamily="34" charset="-34"/>
                  <a:cs typeface="TH SarabunPSK" pitchFamily="34" charset="-34"/>
                </a:endParaRPr>
              </a:p>
            </p:txBody>
          </p:sp>
          <p:sp>
            <p:nvSpPr>
              <p:cNvPr id="14388" name="Rectangle 2"/>
              <p:cNvSpPr>
                <a:spLocks noChangeArrowheads="1"/>
              </p:cNvSpPr>
              <p:nvPr/>
            </p:nvSpPr>
            <p:spPr bwMode="auto">
              <a:xfrm>
                <a:off x="3203848" y="3789040"/>
                <a:ext cx="2052000" cy="325438"/>
              </a:xfrm>
              <a:prstGeom prst="rect">
                <a:avLst/>
              </a:prstGeom>
              <a:grpFill/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anchor="ctr"/>
              <a:lstStyle/>
              <a:p>
                <a:pPr algn="ctr" eaLnBrk="0" hangingPunct="0">
                  <a:defRPr/>
                </a:pPr>
                <a:r>
                  <a:rPr lang="th-TH" altLang="th-TH" sz="1400" spc="-40" dirty="0">
                    <a:latin typeface="TH SarabunPSK" pitchFamily="34" charset="-34"/>
                    <a:cs typeface="TH SarabunPSK" pitchFamily="34" charset="-34"/>
                  </a:rPr>
                  <a:t>นักวิชาการพัฒนาชุมชน (ผอ.กง.) </a:t>
                </a:r>
                <a:r>
                  <a:rPr lang="th-TH" altLang="th-TH" sz="1400" spc="-40" dirty="0" err="1">
                    <a:latin typeface="TH SarabunPSK" pitchFamily="34" charset="-34"/>
                    <a:cs typeface="TH SarabunPSK" pitchFamily="34" charset="-34"/>
                  </a:rPr>
                  <a:t>ชพ.</a:t>
                </a:r>
                <a:r>
                  <a:rPr lang="en-US" altLang="th-TH" sz="1400" spc="-40" dirty="0">
                    <a:latin typeface="TH SarabunPSK" pitchFamily="34" charset="-34"/>
                    <a:cs typeface="TH SarabunPSK" pitchFamily="34" charset="-34"/>
                  </a:rPr>
                  <a:t> </a:t>
                </a:r>
                <a:r>
                  <a:rPr lang="en-US" altLang="th-TH" sz="1000" spc="-40" dirty="0">
                    <a:solidFill>
                      <a:srgbClr val="FF0000"/>
                    </a:solidFill>
                    <a:latin typeface="TH SarabunPSK" pitchFamily="34" charset="-34"/>
                    <a:cs typeface="TH SarabunPSK" pitchFamily="34" charset="-34"/>
                  </a:rPr>
                  <a:t>(2573)</a:t>
                </a:r>
                <a:endParaRPr lang="th-TH" altLang="th-TH" sz="1000" spc="-40" dirty="0">
                  <a:solidFill>
                    <a:srgbClr val="FF0000"/>
                  </a:solidFill>
                  <a:latin typeface="TH SarabunPSK" pitchFamily="34" charset="-34"/>
                  <a:cs typeface="TH SarabunPSK" pitchFamily="34" charset="-34"/>
                </a:endParaRPr>
              </a:p>
            </p:txBody>
          </p:sp>
        </p:grpSp>
        <p:sp>
          <p:nvSpPr>
            <p:cNvPr id="121898" name="Rectangle 2"/>
            <p:cNvSpPr>
              <a:spLocks noChangeArrowheads="1"/>
            </p:cNvSpPr>
            <p:nvPr/>
          </p:nvSpPr>
          <p:spPr bwMode="auto">
            <a:xfrm>
              <a:off x="107950" y="1775470"/>
              <a:ext cx="1475302" cy="323849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th-TH" altLang="th-TH" sz="12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endParaRPr lang="th-TH" altLang="th-TH" sz="8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2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กลุ่มงานประสานและสนับสนุนการบริหารงานพัฒนาชุมชน</a:t>
              </a:r>
            </a:p>
            <a:p>
              <a:pPr algn="ctr"/>
              <a:endParaRPr lang="th-TH" altLang="th-TH" sz="12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882" name="Rectangle 73"/>
          <p:cNvSpPr>
            <a:spLocks noChangeArrowheads="1"/>
          </p:cNvSpPr>
          <p:nvPr/>
        </p:nvSpPr>
        <p:spPr bwMode="auto">
          <a:xfrm>
            <a:off x="488950" y="106363"/>
            <a:ext cx="815498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/>
            <a:r>
              <a:rPr lang="th-TH" altLang="th-TH" sz="1600" b="1">
                <a:latin typeface="TH SarabunPSK" panose="020B0500040200020003" pitchFamily="34" charset="-34"/>
                <a:cs typeface="TH SarabunPSK" panose="020B0500040200020003" pitchFamily="34" charset="-34"/>
              </a:rPr>
              <a:t>แผนภูมิแสดงการแบ่งงานภายในและอัตรากำลังของกรมการพัฒนาชุมชน</a:t>
            </a:r>
            <a:r>
              <a:rPr lang="en-US" altLang="th-TH" sz="1600" b="1">
                <a:latin typeface="TH SarabunPSK" panose="020B0500040200020003" pitchFamily="34" charset="-34"/>
                <a:cs typeface="TH SarabunPSK" panose="020B0500040200020003" pitchFamily="34" charset="-34"/>
              </a:rPr>
              <a:t> </a:t>
            </a:r>
            <a:endParaRPr lang="th-TH" altLang="th-TH" sz="1600" b="1"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sp>
        <p:nvSpPr>
          <p:cNvPr id="122883" name="Text Box 9"/>
          <p:cNvSpPr txBox="1">
            <a:spLocks noChangeArrowheads="1"/>
          </p:cNvSpPr>
          <p:nvPr/>
        </p:nvSpPr>
        <p:spPr bwMode="auto">
          <a:xfrm>
            <a:off x="6980238" y="6269038"/>
            <a:ext cx="2160587" cy="588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ลูกจ้างประจำ 2 อัตรา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rPr>
              <a:t>(114/115)</a:t>
            </a:r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 </a:t>
            </a:r>
            <a:endParaRPr lang="th-TH" altLang="th-TH" sz="1400">
              <a:solidFill>
                <a:srgbClr val="FF0000"/>
              </a:solidFill>
              <a:latin typeface="TH SarabunPSK" panose="020B0500040200020003" pitchFamily="34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กรอบพนักงานราชการ 1 อัตรา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rPr>
              <a:t>(95)</a:t>
            </a:r>
          </a:p>
        </p:txBody>
      </p:sp>
      <p:grpSp>
        <p:nvGrpSpPr>
          <p:cNvPr id="122884" name="Group 81"/>
          <p:cNvGrpSpPr>
            <a:grpSpLocks/>
          </p:cNvGrpSpPr>
          <p:nvPr/>
        </p:nvGrpSpPr>
        <p:grpSpPr bwMode="auto">
          <a:xfrm>
            <a:off x="2843213" y="765175"/>
            <a:ext cx="3421062" cy="646113"/>
            <a:chOff x="2448080" y="857250"/>
            <a:chExt cx="3420000" cy="646113"/>
          </a:xfrm>
        </p:grpSpPr>
        <p:sp>
          <p:nvSpPr>
            <p:cNvPr id="122945" name="Rectangle 2"/>
            <p:cNvSpPr>
              <a:spLocks noChangeArrowheads="1"/>
            </p:cNvSpPr>
            <p:nvPr/>
          </p:nvSpPr>
          <p:spPr bwMode="auto">
            <a:xfrm>
              <a:off x="2448080" y="857250"/>
              <a:ext cx="2844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สำนักงานพัฒนาชุมชนจังหวัดร้อยเอ็ด</a:t>
              </a:r>
            </a:p>
          </p:txBody>
        </p:sp>
        <p:sp>
          <p:nvSpPr>
            <p:cNvPr id="122946" name="Rectangle 2"/>
            <p:cNvSpPr>
              <a:spLocks noChangeArrowheads="1"/>
            </p:cNvSpPr>
            <p:nvPr/>
          </p:nvSpPr>
          <p:spPr bwMode="auto">
            <a:xfrm>
              <a:off x="5290308" y="857250"/>
              <a:ext cx="575739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 eaLnBrk="1" hangingPunct="1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131</a:t>
              </a:r>
              <a:endParaRPr lang="th-TH" altLang="th-TH" sz="16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22947" name="Rectangle 2"/>
            <p:cNvSpPr>
              <a:spLocks noChangeArrowheads="1"/>
            </p:cNvSpPr>
            <p:nvPr/>
          </p:nvSpPr>
          <p:spPr bwMode="auto">
            <a:xfrm>
              <a:off x="2448080" y="1177925"/>
              <a:ext cx="3420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ผู้อำนวยการ (พัฒนาการจังหวัด) สูง</a:t>
              </a:r>
              <a:r>
                <a:rPr lang="en-US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(2572)</a:t>
              </a:r>
              <a:r>
                <a:rPr lang="en-US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endParaRPr lang="th-TH" altLang="th-TH" sz="1600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22885" name="Text Box 91"/>
          <p:cNvSpPr txBox="1">
            <a:spLocks noChangeArrowheads="1"/>
          </p:cNvSpPr>
          <p:nvPr/>
        </p:nvSpPr>
        <p:spPr bwMode="auto">
          <a:xfrm>
            <a:off x="3924300" y="404813"/>
            <a:ext cx="1368425" cy="277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Update </a:t>
            </a:r>
            <a:r>
              <a:rPr lang="th-TH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26 เมษายน 2564 </a:t>
            </a:r>
            <a:r>
              <a:rPr lang="en-US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         </a:t>
            </a:r>
            <a:endParaRPr lang="th-TH" altLang="th-TH" sz="1200"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cxnSp>
        <p:nvCxnSpPr>
          <p:cNvPr id="78" name="Straight Connector 77"/>
          <p:cNvCxnSpPr/>
          <p:nvPr/>
        </p:nvCxnSpPr>
        <p:spPr>
          <a:xfrm>
            <a:off x="4572000" y="1419225"/>
            <a:ext cx="0" cy="50482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2887" name="Rectangle 78"/>
          <p:cNvSpPr>
            <a:spLocks noChangeArrowheads="1"/>
          </p:cNvSpPr>
          <p:nvPr/>
        </p:nvSpPr>
        <p:spPr bwMode="auto">
          <a:xfrm>
            <a:off x="0" y="6611938"/>
            <a:ext cx="1619250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000" u="sng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หมายเหตุ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ภายในวงเล็บแสดงเลขที่ตำแหน่ง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122888" name="Group 49"/>
          <p:cNvGrpSpPr>
            <a:grpSpLocks/>
          </p:cNvGrpSpPr>
          <p:nvPr/>
        </p:nvGrpSpPr>
        <p:grpSpPr bwMode="auto">
          <a:xfrm>
            <a:off x="107950" y="1722438"/>
            <a:ext cx="2843213" cy="646112"/>
            <a:chOff x="107503" y="3717032"/>
            <a:chExt cx="2844257" cy="646113"/>
          </a:xfrm>
        </p:grpSpPr>
        <p:sp>
          <p:nvSpPr>
            <p:cNvPr id="122942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ธวัชบุรี</a:t>
              </a:r>
            </a:p>
          </p:txBody>
        </p:sp>
        <p:sp>
          <p:nvSpPr>
            <p:cNvPr id="122943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22944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(2640)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22889" name="Text Box 17"/>
          <p:cNvSpPr txBox="1">
            <a:spLocks noChangeArrowheads="1"/>
          </p:cNvSpPr>
          <p:nvPr/>
        </p:nvSpPr>
        <p:spPr bwMode="auto">
          <a:xfrm>
            <a:off x="107950" y="2370138"/>
            <a:ext cx="2879725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(2642/2645/2646/2647)</a:t>
            </a:r>
          </a:p>
          <a:p>
            <a:pPr eaLnBrk="1" hangingPunct="1"/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122890" name="Group 50"/>
          <p:cNvGrpSpPr>
            <a:grpSpLocks/>
          </p:cNvGrpSpPr>
          <p:nvPr/>
        </p:nvGrpSpPr>
        <p:grpSpPr bwMode="auto">
          <a:xfrm>
            <a:off x="3132138" y="1722438"/>
            <a:ext cx="2843212" cy="646112"/>
            <a:chOff x="107503" y="3717032"/>
            <a:chExt cx="2844257" cy="646113"/>
          </a:xfrm>
        </p:grpSpPr>
        <p:sp>
          <p:nvSpPr>
            <p:cNvPr id="122939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พนมไพร</a:t>
              </a:r>
            </a:p>
          </p:txBody>
        </p:sp>
        <p:sp>
          <p:nvSpPr>
            <p:cNvPr id="122940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6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22941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(2649)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22891" name="Text Box 17"/>
          <p:cNvSpPr txBox="1">
            <a:spLocks noChangeArrowheads="1"/>
          </p:cNvSpPr>
          <p:nvPr/>
        </p:nvSpPr>
        <p:spPr bwMode="auto">
          <a:xfrm>
            <a:off x="3132138" y="2370138"/>
            <a:ext cx="2879725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5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(2651/2652/2653/2654/2656)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122892" name="Group 55"/>
          <p:cNvGrpSpPr>
            <a:grpSpLocks/>
          </p:cNvGrpSpPr>
          <p:nvPr/>
        </p:nvGrpSpPr>
        <p:grpSpPr bwMode="auto">
          <a:xfrm>
            <a:off x="6156325" y="1722438"/>
            <a:ext cx="2844800" cy="646112"/>
            <a:chOff x="107503" y="3717032"/>
            <a:chExt cx="2844257" cy="646113"/>
          </a:xfrm>
        </p:grpSpPr>
        <p:sp>
          <p:nvSpPr>
            <p:cNvPr id="122936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โพนทอง</a:t>
              </a:r>
            </a:p>
          </p:txBody>
        </p:sp>
        <p:sp>
          <p:nvSpPr>
            <p:cNvPr id="122937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6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22938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(2659)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22893" name="Text Box 17"/>
          <p:cNvSpPr txBox="1">
            <a:spLocks noChangeArrowheads="1"/>
          </p:cNvSpPr>
          <p:nvPr/>
        </p:nvSpPr>
        <p:spPr bwMode="auto">
          <a:xfrm>
            <a:off x="6156325" y="2370138"/>
            <a:ext cx="2879725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5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(2661/2662/2664/2665/2666)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122894" name="Group 60"/>
          <p:cNvGrpSpPr>
            <a:grpSpLocks/>
          </p:cNvGrpSpPr>
          <p:nvPr/>
        </p:nvGrpSpPr>
        <p:grpSpPr bwMode="auto">
          <a:xfrm>
            <a:off x="107950" y="4962525"/>
            <a:ext cx="2843213" cy="646113"/>
            <a:chOff x="107503" y="3717032"/>
            <a:chExt cx="2844257" cy="646113"/>
          </a:xfrm>
        </p:grpSpPr>
        <p:sp>
          <p:nvSpPr>
            <p:cNvPr id="122933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สุวรรณภูมิ</a:t>
              </a:r>
            </a:p>
          </p:txBody>
        </p:sp>
        <p:sp>
          <p:nvSpPr>
            <p:cNvPr id="122934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7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22935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(2698)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22895" name="Text Box 17"/>
          <p:cNvSpPr txBox="1">
            <a:spLocks noChangeArrowheads="1"/>
          </p:cNvSpPr>
          <p:nvPr/>
        </p:nvSpPr>
        <p:spPr bwMode="auto">
          <a:xfrm>
            <a:off x="107950" y="5610225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6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(2700/2701/2702/2704/2705/2707)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122896" name="Group 65"/>
          <p:cNvGrpSpPr>
            <a:grpSpLocks/>
          </p:cNvGrpSpPr>
          <p:nvPr/>
        </p:nvGrpSpPr>
        <p:grpSpPr bwMode="auto">
          <a:xfrm>
            <a:off x="3132138" y="4962525"/>
            <a:ext cx="2843212" cy="646113"/>
            <a:chOff x="107503" y="3717032"/>
            <a:chExt cx="2844257" cy="646113"/>
          </a:xfrm>
        </p:grpSpPr>
        <p:sp>
          <p:nvSpPr>
            <p:cNvPr id="122930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อาจสามารถ</a:t>
              </a:r>
            </a:p>
          </p:txBody>
        </p:sp>
        <p:sp>
          <p:nvSpPr>
            <p:cNvPr id="122931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22932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(2709)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22897" name="Text Box 17"/>
          <p:cNvSpPr txBox="1">
            <a:spLocks noChangeArrowheads="1"/>
          </p:cNvSpPr>
          <p:nvPr/>
        </p:nvSpPr>
        <p:spPr bwMode="auto">
          <a:xfrm>
            <a:off x="3132138" y="5610225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(2711/2712/2713/2714)</a:t>
            </a:r>
          </a:p>
        </p:txBody>
      </p:sp>
      <p:grpSp>
        <p:nvGrpSpPr>
          <p:cNvPr id="122898" name="Group 70"/>
          <p:cNvGrpSpPr>
            <a:grpSpLocks/>
          </p:cNvGrpSpPr>
          <p:nvPr/>
        </p:nvGrpSpPr>
        <p:grpSpPr bwMode="auto">
          <a:xfrm>
            <a:off x="6156325" y="4962525"/>
            <a:ext cx="2844800" cy="646113"/>
            <a:chOff x="107503" y="3717032"/>
            <a:chExt cx="2844257" cy="646113"/>
          </a:xfrm>
        </p:grpSpPr>
        <p:sp>
          <p:nvSpPr>
            <p:cNvPr id="122927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เมยวดี</a:t>
              </a:r>
            </a:p>
          </p:txBody>
        </p:sp>
        <p:sp>
          <p:nvSpPr>
            <p:cNvPr id="122928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22929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ชพ.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(2717)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22899" name="Text Box 17"/>
          <p:cNvSpPr txBox="1">
            <a:spLocks noChangeArrowheads="1"/>
          </p:cNvSpPr>
          <p:nvPr/>
        </p:nvSpPr>
        <p:spPr bwMode="auto">
          <a:xfrm>
            <a:off x="6156325" y="5610225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2 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(2719/2720)</a:t>
            </a:r>
          </a:p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เจ้าพนักงานพัฒนาชุมชน (ปง./ชง.)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2</a:t>
            </a: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2601/2660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)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cxnSp>
        <p:nvCxnSpPr>
          <p:cNvPr id="76" name="Straight Connector 75"/>
          <p:cNvCxnSpPr/>
          <p:nvPr/>
        </p:nvCxnSpPr>
        <p:spPr>
          <a:xfrm>
            <a:off x="1404938" y="1628775"/>
            <a:ext cx="604837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4" name="Straight Connector 83"/>
          <p:cNvCxnSpPr/>
          <p:nvPr/>
        </p:nvCxnSpPr>
        <p:spPr>
          <a:xfrm>
            <a:off x="1403350" y="1628775"/>
            <a:ext cx="0" cy="9048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/>
          <p:cNvCxnSpPr/>
          <p:nvPr/>
        </p:nvCxnSpPr>
        <p:spPr>
          <a:xfrm>
            <a:off x="7451725" y="1628775"/>
            <a:ext cx="0" cy="9048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" name="Straight Connector 85"/>
          <p:cNvCxnSpPr/>
          <p:nvPr/>
        </p:nvCxnSpPr>
        <p:spPr>
          <a:xfrm>
            <a:off x="3049588" y="1628775"/>
            <a:ext cx="0" cy="324008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7" name="Straight Connector 86"/>
          <p:cNvCxnSpPr/>
          <p:nvPr/>
        </p:nvCxnSpPr>
        <p:spPr>
          <a:xfrm>
            <a:off x="1403350" y="4868863"/>
            <a:ext cx="604837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9" name="Straight Connector 88"/>
          <p:cNvCxnSpPr/>
          <p:nvPr/>
        </p:nvCxnSpPr>
        <p:spPr>
          <a:xfrm>
            <a:off x="1403350" y="4868863"/>
            <a:ext cx="0" cy="904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0" name="Straight Connector 89"/>
          <p:cNvCxnSpPr/>
          <p:nvPr/>
        </p:nvCxnSpPr>
        <p:spPr>
          <a:xfrm>
            <a:off x="4427538" y="4868863"/>
            <a:ext cx="0" cy="904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1" name="Straight Connector 90"/>
          <p:cNvCxnSpPr/>
          <p:nvPr/>
        </p:nvCxnSpPr>
        <p:spPr>
          <a:xfrm>
            <a:off x="7451725" y="4868863"/>
            <a:ext cx="0" cy="904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22908" name="Group 49"/>
          <p:cNvGrpSpPr>
            <a:grpSpLocks/>
          </p:cNvGrpSpPr>
          <p:nvPr/>
        </p:nvGrpSpPr>
        <p:grpSpPr bwMode="auto">
          <a:xfrm>
            <a:off x="107950" y="3300413"/>
            <a:ext cx="2843213" cy="652462"/>
            <a:chOff x="107503" y="3710690"/>
            <a:chExt cx="2844257" cy="652455"/>
          </a:xfrm>
        </p:grpSpPr>
        <p:sp>
          <p:nvSpPr>
            <p:cNvPr id="122924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โพธิ์ชัย</a:t>
              </a:r>
            </a:p>
          </p:txBody>
        </p:sp>
        <p:sp>
          <p:nvSpPr>
            <p:cNvPr id="122925" name="Rectangle 2"/>
            <p:cNvSpPr>
              <a:spLocks noChangeArrowheads="1"/>
            </p:cNvSpPr>
            <p:nvPr/>
          </p:nvSpPr>
          <p:spPr bwMode="auto">
            <a:xfrm>
              <a:off x="2411760" y="3710690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22926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(2670)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22909" name="Text Box 17"/>
          <p:cNvSpPr txBox="1">
            <a:spLocks noChangeArrowheads="1"/>
          </p:cNvSpPr>
          <p:nvPr/>
        </p:nvSpPr>
        <p:spPr bwMode="auto">
          <a:xfrm>
            <a:off x="107950" y="3954463"/>
            <a:ext cx="2879725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(2673/2674/2675/2676)</a:t>
            </a:r>
          </a:p>
          <a:p>
            <a:pPr eaLnBrk="1" hangingPunct="1"/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122910" name="Group 50"/>
          <p:cNvGrpSpPr>
            <a:grpSpLocks/>
          </p:cNvGrpSpPr>
          <p:nvPr/>
        </p:nvGrpSpPr>
        <p:grpSpPr bwMode="auto">
          <a:xfrm>
            <a:off x="3132138" y="3300413"/>
            <a:ext cx="2843212" cy="652462"/>
            <a:chOff x="107503" y="3710690"/>
            <a:chExt cx="2844257" cy="652455"/>
          </a:xfrm>
        </p:grpSpPr>
        <p:sp>
          <p:nvSpPr>
            <p:cNvPr id="122921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หนองพอก</a:t>
              </a:r>
            </a:p>
          </p:txBody>
        </p:sp>
        <p:sp>
          <p:nvSpPr>
            <p:cNvPr id="122922" name="Rectangle 2"/>
            <p:cNvSpPr>
              <a:spLocks noChangeArrowheads="1"/>
            </p:cNvSpPr>
            <p:nvPr/>
          </p:nvSpPr>
          <p:spPr bwMode="auto">
            <a:xfrm>
              <a:off x="2411760" y="3710690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22923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(2678)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22911" name="Text Box 17"/>
          <p:cNvSpPr txBox="1">
            <a:spLocks noChangeArrowheads="1"/>
          </p:cNvSpPr>
          <p:nvPr/>
        </p:nvSpPr>
        <p:spPr bwMode="auto">
          <a:xfrm>
            <a:off x="3132138" y="3954463"/>
            <a:ext cx="2879725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(2680/2681/2682/2683)</a:t>
            </a:r>
          </a:p>
        </p:txBody>
      </p:sp>
      <p:grpSp>
        <p:nvGrpSpPr>
          <p:cNvPr id="122912" name="Group 55"/>
          <p:cNvGrpSpPr>
            <a:grpSpLocks/>
          </p:cNvGrpSpPr>
          <p:nvPr/>
        </p:nvGrpSpPr>
        <p:grpSpPr bwMode="auto">
          <a:xfrm>
            <a:off x="6156325" y="3300413"/>
            <a:ext cx="2844800" cy="652462"/>
            <a:chOff x="107503" y="3710690"/>
            <a:chExt cx="2844257" cy="652455"/>
          </a:xfrm>
        </p:grpSpPr>
        <p:sp>
          <p:nvSpPr>
            <p:cNvPr id="122918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เสลภูมิ</a:t>
              </a:r>
            </a:p>
          </p:txBody>
        </p:sp>
        <p:sp>
          <p:nvSpPr>
            <p:cNvPr id="122919" name="Rectangle 2"/>
            <p:cNvSpPr>
              <a:spLocks noChangeArrowheads="1"/>
            </p:cNvSpPr>
            <p:nvPr/>
          </p:nvSpPr>
          <p:spPr bwMode="auto">
            <a:xfrm>
              <a:off x="2411760" y="3710690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8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22920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(2686)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22913" name="Text Box 17"/>
          <p:cNvSpPr txBox="1">
            <a:spLocks noChangeArrowheads="1"/>
          </p:cNvSpPr>
          <p:nvPr/>
        </p:nvSpPr>
        <p:spPr bwMode="auto">
          <a:xfrm>
            <a:off x="6156325" y="3954463"/>
            <a:ext cx="2879725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6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(2688/2689/2692/2693/2694/7491)</a:t>
            </a:r>
          </a:p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เจ้าพนักงานพัฒนาชุมชน (ปง./ชง.)    - 1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2687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)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cxnSp>
        <p:nvCxnSpPr>
          <p:cNvPr id="105" name="Straight Connector 104"/>
          <p:cNvCxnSpPr/>
          <p:nvPr/>
        </p:nvCxnSpPr>
        <p:spPr>
          <a:xfrm>
            <a:off x="1404938" y="3213100"/>
            <a:ext cx="604837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6" name="Straight Connector 105"/>
          <p:cNvCxnSpPr/>
          <p:nvPr/>
        </p:nvCxnSpPr>
        <p:spPr>
          <a:xfrm>
            <a:off x="1403350" y="3213100"/>
            <a:ext cx="0" cy="9048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7" name="Straight Connector 106"/>
          <p:cNvCxnSpPr/>
          <p:nvPr/>
        </p:nvCxnSpPr>
        <p:spPr>
          <a:xfrm>
            <a:off x="7451725" y="3213100"/>
            <a:ext cx="0" cy="9048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9" name="Straight Connector 108"/>
          <p:cNvCxnSpPr/>
          <p:nvPr/>
        </p:nvCxnSpPr>
        <p:spPr>
          <a:xfrm>
            <a:off x="4356100" y="3213100"/>
            <a:ext cx="0" cy="9048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Text Box 17"/>
          <p:cNvSpPr txBox="1">
            <a:spLocks noChangeArrowheads="1"/>
          </p:cNvSpPr>
          <p:nvPr/>
        </p:nvSpPr>
        <p:spPr bwMode="auto">
          <a:xfrm>
            <a:off x="107950" y="692150"/>
            <a:ext cx="2519363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lnSpc>
                <a:spcPct val="80000"/>
              </a:lnSpc>
            </a:pPr>
            <a:r>
              <a:rPr lang="th-TH" altLang="th-TH" sz="1000">
                <a:latin typeface="TH SarabunPSK" panose="020B0500040200020003" pitchFamily="34" charset="-34"/>
                <a:cs typeface="TH SarabunPSK" panose="020B0500040200020003" pitchFamily="34" charset="-34"/>
              </a:rPr>
              <a:t>นักทรัพยากรบุคคล (ปก/ชก) </a:t>
            </a:r>
            <a:r>
              <a:rPr lang="en-US" altLang="th-TH" sz="1000">
                <a:latin typeface="TH SarabunPSK" panose="020B0500040200020003" pitchFamily="34" charset="-34"/>
                <a:cs typeface="TH SarabunPSK" panose="020B0500040200020003" pitchFamily="34" charset="-34"/>
              </a:rPr>
              <a:t>          - 5 </a:t>
            </a:r>
            <a:r>
              <a:rPr lang="en-US" altLang="th-TH" sz="8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rPr>
              <a:t>(439/448/449/541/568)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cs typeface="TH SarabunPSK" panose="020B0500040200020003" pitchFamily="34" charset="-34"/>
            </a:endParaRPr>
          </a:p>
          <a:p>
            <a:pPr eaLnBrk="1" hangingPunct="1">
              <a:lnSpc>
                <a:spcPct val="80000"/>
              </a:lnSpc>
            </a:pPr>
            <a:r>
              <a:rPr lang="th-TH" altLang="th-TH" sz="1000">
                <a:latin typeface="TH SarabunPSK" panose="020B0500040200020003" pitchFamily="34" charset="-34"/>
                <a:cs typeface="TH SarabunPSK" panose="020B0500040200020003" pitchFamily="34" charset="-34"/>
              </a:rPr>
              <a:t>นักวิชาการพัฒนาชุมชน (ปก/ชก)      - </a:t>
            </a:r>
            <a:r>
              <a:rPr lang="th-TH" altLang="th-TH" sz="800">
                <a:latin typeface="TH SarabunPSK" panose="020B0500040200020003" pitchFamily="34" charset="-34"/>
                <a:cs typeface="TH SarabunPSK" panose="020B0500040200020003" pitchFamily="34" charset="-34"/>
              </a:rPr>
              <a:t>2 </a:t>
            </a:r>
            <a:r>
              <a:rPr lang="th-TH" altLang="th-TH" sz="8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rPr>
              <a:t>(387/585)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cs typeface="TH SarabunPSK" panose="020B0500040200020003" pitchFamily="34" charset="-34"/>
            </a:endParaRPr>
          </a:p>
          <a:p>
            <a:pPr eaLnBrk="1" hangingPunct="1">
              <a:lnSpc>
                <a:spcPct val="80000"/>
              </a:lnSpc>
            </a:pPr>
            <a:r>
              <a:rPr lang="th-TH" altLang="th-TH" sz="10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นักจัดการงานทั่วไป (ปก/ชก)</a:t>
            </a:r>
            <a:r>
              <a:rPr lang="en-US" altLang="th-TH" sz="10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         - 1 </a:t>
            </a:r>
            <a:r>
              <a:rPr lang="en-US" altLang="th-TH" sz="8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(687)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>
              <a:lnSpc>
                <a:spcPct val="80000"/>
              </a:lnSpc>
            </a:pPr>
            <a:r>
              <a:rPr lang="th-TH" altLang="th-TH" sz="10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เจ้าพนักงานการเงินและบัญชี (ปง/ชง) </a:t>
            </a:r>
            <a:r>
              <a:rPr lang="en-US" altLang="th-TH" sz="10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</a:t>
            </a:r>
            <a:r>
              <a:rPr lang="th-TH" altLang="th-TH" sz="10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1 </a:t>
            </a:r>
            <a:r>
              <a:rPr lang="th-TH" altLang="th-TH" sz="8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(508)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>
              <a:lnSpc>
                <a:spcPct val="80000"/>
              </a:lnSpc>
            </a:pPr>
            <a:r>
              <a:rPr lang="th-TH" altLang="th-TH" sz="10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เจ้าพนักงานธุรการ (ปง/ชง) </a:t>
            </a:r>
            <a:r>
              <a:rPr lang="en-US" altLang="th-TH" sz="10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           - 2 </a:t>
            </a:r>
            <a:r>
              <a:rPr lang="en-US" altLang="th-TH" sz="8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(148/385)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>
              <a:lnSpc>
                <a:spcPct val="80000"/>
              </a:lnSpc>
            </a:pPr>
            <a:r>
              <a:rPr lang="th-TH" altLang="th-TH" sz="10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นายช่างโยธา (ปง/ชง)                   </a:t>
            </a:r>
            <a:r>
              <a:rPr lang="en-US" altLang="th-TH" sz="10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10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- 1 </a:t>
            </a:r>
            <a:r>
              <a:rPr lang="th-TH" altLang="th-TH" sz="8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(142)</a:t>
            </a:r>
            <a:endParaRPr lang="th-TH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>
              <a:lnSpc>
                <a:spcPct val="80000"/>
              </a:lnSpc>
            </a:pPr>
            <a:r>
              <a:rPr lang="th-TH" altLang="th-TH" sz="10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เจ้าพนักงานโสตทัศนศึกษา (ปง/ชง)</a:t>
            </a:r>
            <a:r>
              <a:rPr lang="en-US" altLang="th-TH" sz="10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  - </a:t>
            </a:r>
            <a:r>
              <a:rPr lang="th-TH" altLang="th-TH" sz="10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1 </a:t>
            </a:r>
            <a:r>
              <a:rPr lang="th-TH" altLang="th-TH" sz="8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(149)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>
              <a:lnSpc>
                <a:spcPct val="80000"/>
              </a:lnSpc>
            </a:pPr>
            <a:r>
              <a:rPr lang="th-TH" altLang="th-TH" sz="1000">
                <a:solidFill>
                  <a:srgbClr val="00B05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พนักงานสถานที่ (ลจป.)            </a:t>
            </a:r>
            <a:r>
              <a:rPr lang="en-US" altLang="th-TH" sz="1000">
                <a:solidFill>
                  <a:srgbClr val="00B05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    </a:t>
            </a:r>
            <a:r>
              <a:rPr lang="th-TH" altLang="th-TH" sz="1000">
                <a:solidFill>
                  <a:srgbClr val="00B05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 </a:t>
            </a:r>
            <a:r>
              <a:rPr lang="en-US" altLang="th-TH" sz="1000">
                <a:solidFill>
                  <a:srgbClr val="00B05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1</a:t>
            </a:r>
            <a:r>
              <a:rPr lang="th-TH" altLang="th-TH" sz="1000">
                <a:solidFill>
                  <a:srgbClr val="00B05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8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</a:t>
            </a:r>
            <a:r>
              <a:rPr lang="en-US" altLang="th-TH" sz="8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39) (</a:t>
            </a:r>
            <a:r>
              <a:rPr lang="th-TH" altLang="th-TH" sz="8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ไม่รวมในกรอบ ขรก.)</a:t>
            </a:r>
            <a:endParaRPr lang="en-US" altLang="th-TH" sz="10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>
              <a:lnSpc>
                <a:spcPct val="80000"/>
              </a:lnSpc>
            </a:pPr>
            <a:r>
              <a:rPr lang="th-TH" altLang="th-TH" sz="1000">
                <a:solidFill>
                  <a:srgbClr val="00B05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พนักงานขับรถยนต์ (ลจป.)            </a:t>
            </a:r>
            <a:r>
              <a:rPr lang="en-US" altLang="th-TH" sz="1000">
                <a:solidFill>
                  <a:srgbClr val="00B05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</a:t>
            </a:r>
            <a:r>
              <a:rPr lang="th-TH" altLang="th-TH" sz="1000">
                <a:solidFill>
                  <a:srgbClr val="00B05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 </a:t>
            </a:r>
            <a:r>
              <a:rPr lang="en-US" altLang="th-TH" sz="1000">
                <a:solidFill>
                  <a:srgbClr val="00B05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1</a:t>
            </a:r>
            <a:r>
              <a:rPr lang="th-TH" altLang="th-TH" sz="1000">
                <a:solidFill>
                  <a:srgbClr val="00B05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8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</a:t>
            </a:r>
            <a:r>
              <a:rPr lang="en-US" altLang="th-TH" sz="8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49) (</a:t>
            </a:r>
            <a:r>
              <a:rPr lang="th-TH" altLang="th-TH" sz="8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ไม่รวมในกรอบ ขรก.)</a:t>
            </a:r>
            <a:endParaRPr lang="en-US" altLang="th-TH" sz="10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>
              <a:lnSpc>
                <a:spcPct val="80000"/>
              </a:lnSpc>
            </a:pPr>
            <a:r>
              <a:rPr lang="th-TH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นักทรัพยากรบุคคล (พรก.)</a:t>
            </a:r>
            <a:r>
              <a:rPr lang="en-US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(จ้างแล้ว)  - </a:t>
            </a:r>
            <a:r>
              <a:rPr lang="en-US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3</a:t>
            </a:r>
            <a:r>
              <a:rPr lang="th-TH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8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</a:t>
            </a:r>
            <a:r>
              <a:rPr lang="en-US" altLang="th-TH" sz="8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15/16/17) </a:t>
            </a:r>
          </a:p>
          <a:p>
            <a:pPr eaLnBrk="1" hangingPunct="1">
              <a:lnSpc>
                <a:spcPct val="80000"/>
              </a:lnSpc>
            </a:pPr>
            <a:r>
              <a:rPr lang="th-TH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นักทรัพยากรบุคคล (พรก.)</a:t>
            </a:r>
            <a:r>
              <a:rPr lang="en-US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(กรอบ)    - </a:t>
            </a:r>
            <a:r>
              <a:rPr lang="en-US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2</a:t>
            </a:r>
            <a:r>
              <a:rPr lang="th-TH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8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</a:t>
            </a:r>
            <a:r>
              <a:rPr lang="en-US" altLang="th-TH" sz="8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18/19)</a:t>
            </a:r>
            <a:endParaRPr lang="en-US" altLang="th-TH" sz="800">
              <a:solidFill>
                <a:srgbClr val="0070C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>
              <a:lnSpc>
                <a:spcPct val="80000"/>
              </a:lnSpc>
            </a:pPr>
            <a:r>
              <a:rPr lang="th-TH" altLang="th-TH" sz="8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(กรอบฯ </a:t>
            </a:r>
            <a:r>
              <a:rPr lang="en-US" altLang="th-TH" sz="8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2564</a:t>
            </a:r>
            <a:r>
              <a:rPr lang="th-TH" altLang="th-TH" sz="8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en-US" altLang="th-TH" sz="8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</a:t>
            </a:r>
            <a:r>
              <a:rPr lang="th-TH" altLang="th-TH" sz="8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en-US" altLang="th-TH" sz="8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2567)</a:t>
            </a:r>
            <a:r>
              <a:rPr lang="th-TH" altLang="th-TH" sz="8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en-US" altLang="th-TH" sz="8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                               </a:t>
            </a:r>
            <a:r>
              <a:rPr lang="en-US" altLang="th-TH" sz="8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</a:t>
            </a:r>
            <a:r>
              <a:rPr lang="th-TH" altLang="th-TH" sz="8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ไม่รวมในกรอบ ขรก.)</a:t>
            </a:r>
            <a:r>
              <a:rPr lang="th-TH" altLang="th-TH" sz="8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</a:p>
          <a:p>
            <a:pPr eaLnBrk="1" hangingPunct="1">
              <a:lnSpc>
                <a:spcPct val="80000"/>
              </a:lnSpc>
            </a:pPr>
            <a:endParaRPr lang="th-TH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13315" name="Group 18"/>
          <p:cNvGrpSpPr>
            <a:grpSpLocks/>
          </p:cNvGrpSpPr>
          <p:nvPr/>
        </p:nvGrpSpPr>
        <p:grpSpPr bwMode="auto">
          <a:xfrm>
            <a:off x="200025" y="44450"/>
            <a:ext cx="2052638" cy="646113"/>
            <a:chOff x="3203848" y="3468365"/>
            <a:chExt cx="2052020" cy="646113"/>
          </a:xfrm>
        </p:grpSpPr>
        <p:sp>
          <p:nvSpPr>
            <p:cNvPr id="6" name="Rectangle 2"/>
            <p:cNvSpPr>
              <a:spLocks noChangeArrowheads="1"/>
            </p:cNvSpPr>
            <p:nvPr/>
          </p:nvSpPr>
          <p:spPr bwMode="auto">
            <a:xfrm>
              <a:off x="3203848" y="3468365"/>
              <a:ext cx="147593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>
                <a:lnSpc>
                  <a:spcPct val="70000"/>
                </a:lnSpc>
                <a:defRPr/>
              </a:pPr>
              <a:endParaRPr lang="en-US" altLang="th-TH" sz="400" b="1" spc="-20" dirty="0">
                <a:latin typeface="TH SarabunPSK" pitchFamily="34" charset="-34"/>
                <a:cs typeface="TH SarabunPSK" pitchFamily="34" charset="-34"/>
              </a:endParaRPr>
            </a:p>
            <a:p>
              <a:pPr algn="ctr">
                <a:lnSpc>
                  <a:spcPct val="70000"/>
                </a:lnSpc>
                <a:defRPr/>
              </a:pPr>
              <a:r>
                <a:rPr lang="th-TH" altLang="th-TH" sz="1300" b="1" spc="-20" dirty="0">
                  <a:latin typeface="TH SarabunPSK" pitchFamily="34" charset="-34"/>
                  <a:cs typeface="TH SarabunPSK" pitchFamily="34" charset="-34"/>
                </a:rPr>
                <a:t>ศูนย์ศึกษาและพัฒนาชุมชน</a:t>
              </a:r>
              <a:r>
                <a:rPr lang="en-US" altLang="th-TH" sz="1300" b="1" dirty="0">
                  <a:latin typeface="TH SarabunPSK" pitchFamily="34" charset="-34"/>
                  <a:cs typeface="TH SarabunPSK" pitchFamily="34" charset="-34"/>
                </a:rPr>
                <a:t> </a:t>
              </a:r>
              <a:r>
                <a:rPr lang="th-TH" altLang="th-TH" sz="1300" b="1" dirty="0">
                  <a:latin typeface="TH SarabunPSK" pitchFamily="34" charset="-34"/>
                  <a:cs typeface="TH SarabunPSK" pitchFamily="34" charset="-34"/>
                </a:rPr>
                <a:t>นครนายก</a:t>
              </a:r>
            </a:p>
          </p:txBody>
        </p:sp>
        <p:sp>
          <p:nvSpPr>
            <p:cNvPr id="13367" name="Rectangle 2"/>
            <p:cNvSpPr>
              <a:spLocks noChangeArrowheads="1"/>
            </p:cNvSpPr>
            <p:nvPr/>
          </p:nvSpPr>
          <p:spPr bwMode="auto">
            <a:xfrm>
              <a:off x="4679868" y="3468365"/>
              <a:ext cx="576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14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3368" name="Rectangle 2"/>
            <p:cNvSpPr>
              <a:spLocks noChangeArrowheads="1"/>
            </p:cNvSpPr>
            <p:nvPr/>
          </p:nvSpPr>
          <p:spPr bwMode="auto">
            <a:xfrm>
              <a:off x="3203848" y="3789040"/>
              <a:ext cx="2052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400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3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นักทรัพยากรบุคคล </a:t>
              </a:r>
              <a:r>
                <a:rPr lang="th-TH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(703)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300">
                  <a:latin typeface="TH SarabunPSK" panose="020B0500040200020003" pitchFamily="34" charset="-34"/>
                  <a:cs typeface="TH SarabunPSK" panose="020B0500040200020003" pitchFamily="34" charset="-34"/>
                </a:rPr>
                <a:t>(ผอ.ศูนย์ศึกษาและพัฒนาชุมชน) ชพ</a:t>
              </a:r>
              <a:r>
                <a:rPr lang="en-US" altLang="th-TH" sz="1300">
                  <a:latin typeface="TH SarabunPSK" panose="020B0500040200020003" pitchFamily="34" charset="-34"/>
                  <a:cs typeface="TH SarabunPSK" panose="020B0500040200020003" pitchFamily="34" charset="-34"/>
                </a:rPr>
                <a:t>.</a:t>
              </a:r>
              <a:endParaRPr lang="th-TH" altLang="th-TH" sz="1300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3316" name="Text Box 17"/>
          <p:cNvSpPr txBox="1">
            <a:spLocks noChangeArrowheads="1"/>
          </p:cNvSpPr>
          <p:nvPr/>
        </p:nvSpPr>
        <p:spPr bwMode="auto">
          <a:xfrm>
            <a:off x="2339975" y="692150"/>
            <a:ext cx="24479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lnSpc>
                <a:spcPct val="75000"/>
              </a:lnSpc>
            </a:pPr>
            <a:r>
              <a:rPr lang="th-TH" altLang="th-TH" sz="1000">
                <a:latin typeface="TH SarabunPSK" panose="020B0500040200020003" pitchFamily="34" charset="-34"/>
                <a:cs typeface="TH SarabunPSK" panose="020B0500040200020003" pitchFamily="34" charset="-34"/>
              </a:rPr>
              <a:t>นักทรัพยากรบุคคล (ปก/ชก) </a:t>
            </a:r>
            <a:r>
              <a:rPr lang="en-US" altLang="th-TH" sz="1000">
                <a:latin typeface="TH SarabunPSK" panose="020B0500040200020003" pitchFamily="34" charset="-34"/>
                <a:cs typeface="TH SarabunPSK" panose="020B0500040200020003" pitchFamily="34" charset="-34"/>
              </a:rPr>
              <a:t>           - 5 </a:t>
            </a:r>
            <a:r>
              <a:rPr lang="en-US" altLang="th-TH" sz="8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rPr>
              <a:t>(377/386/406/407/412)</a:t>
            </a:r>
          </a:p>
          <a:p>
            <a:pPr eaLnBrk="1" hangingPunct="1">
              <a:lnSpc>
                <a:spcPct val="75000"/>
              </a:lnSpc>
            </a:pPr>
            <a:r>
              <a:rPr lang="th-TH" altLang="th-TH" sz="1000">
                <a:latin typeface="TH SarabunPSK" panose="020B0500040200020003" pitchFamily="34" charset="-34"/>
                <a:cs typeface="TH SarabunPSK" panose="020B0500040200020003" pitchFamily="34" charset="-34"/>
              </a:rPr>
              <a:t>นักวิชาการพัฒนาชุมชน (ปก/ชก)       - 2 </a:t>
            </a:r>
            <a:r>
              <a:rPr lang="th-TH" altLang="th-TH" sz="8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rPr>
              <a:t>(397/398)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cs typeface="TH SarabunPSK" panose="020B0500040200020003" pitchFamily="34" charset="-34"/>
            </a:endParaRPr>
          </a:p>
          <a:p>
            <a:pPr eaLnBrk="1" hangingPunct="1">
              <a:lnSpc>
                <a:spcPct val="75000"/>
              </a:lnSpc>
            </a:pPr>
            <a:r>
              <a:rPr lang="th-TH" altLang="th-TH" sz="10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นักจัดการงานทั่วไป (ปก/ชก)</a:t>
            </a:r>
            <a:r>
              <a:rPr lang="en-US" altLang="th-TH" sz="10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          - 1 </a:t>
            </a:r>
            <a:r>
              <a:rPr lang="en-US" altLang="th-TH" sz="8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</a:t>
            </a:r>
            <a:r>
              <a:rPr lang="en-US" altLang="th-TH" sz="8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416)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>
              <a:lnSpc>
                <a:spcPct val="75000"/>
              </a:lnSpc>
            </a:pPr>
            <a:r>
              <a:rPr lang="th-TH" altLang="th-TH" sz="10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เจ้าพนักงานการเงินและบัญชี (ปง/ชง) - 1 </a:t>
            </a:r>
            <a:r>
              <a:rPr lang="th-TH" altLang="th-TH" sz="8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(383)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>
              <a:lnSpc>
                <a:spcPct val="75000"/>
              </a:lnSpc>
            </a:pPr>
            <a:r>
              <a:rPr lang="th-TH" altLang="th-TH" sz="10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เจ้าพนักงานธุรการ (ปง/ชง) </a:t>
            </a:r>
            <a:r>
              <a:rPr lang="en-US" altLang="th-TH" sz="10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           - 2 </a:t>
            </a:r>
            <a:r>
              <a:rPr lang="en-US" altLang="th-TH" sz="8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(379/380)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>
              <a:lnSpc>
                <a:spcPct val="75000"/>
              </a:lnSpc>
            </a:pPr>
            <a:r>
              <a:rPr lang="th-TH" altLang="th-TH" sz="10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เจ้าพนักงานโสตทัศนศึกษา (ปง/ชง)</a:t>
            </a:r>
            <a:r>
              <a:rPr lang="en-US" altLang="th-TH" sz="10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  - </a:t>
            </a:r>
            <a:r>
              <a:rPr lang="th-TH" altLang="th-TH" sz="10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1 </a:t>
            </a:r>
            <a:r>
              <a:rPr lang="th-TH" altLang="th-TH" sz="8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(388)</a:t>
            </a:r>
            <a:endParaRPr lang="en-US" altLang="th-TH" sz="8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>
              <a:lnSpc>
                <a:spcPct val="75000"/>
              </a:lnSpc>
            </a:pPr>
            <a:r>
              <a:rPr lang="th-TH" altLang="th-TH" sz="1000">
                <a:solidFill>
                  <a:srgbClr val="00B05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พนักงานสถานที่ (ลจป.)            </a:t>
            </a:r>
            <a:r>
              <a:rPr lang="en-US" altLang="th-TH" sz="1000">
                <a:solidFill>
                  <a:srgbClr val="00B05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    </a:t>
            </a:r>
            <a:r>
              <a:rPr lang="th-TH" altLang="th-TH" sz="1000">
                <a:solidFill>
                  <a:srgbClr val="00B05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 </a:t>
            </a:r>
            <a:r>
              <a:rPr lang="en-US" altLang="th-TH" sz="1000">
                <a:solidFill>
                  <a:srgbClr val="00B05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1</a:t>
            </a:r>
            <a:r>
              <a:rPr lang="th-TH" altLang="th-TH" sz="1000">
                <a:solidFill>
                  <a:srgbClr val="00B05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8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</a:t>
            </a:r>
            <a:r>
              <a:rPr lang="en-US" altLang="th-TH" sz="8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52) (</a:t>
            </a:r>
            <a:r>
              <a:rPr lang="th-TH" altLang="th-TH" sz="8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ไม่รวมในกรอบ ขรก.)</a:t>
            </a:r>
            <a:endParaRPr lang="en-US" altLang="th-TH" sz="10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>
              <a:lnSpc>
                <a:spcPct val="75000"/>
              </a:lnSpc>
            </a:pPr>
            <a:r>
              <a:rPr lang="th-TH" altLang="th-TH" sz="1000">
                <a:solidFill>
                  <a:srgbClr val="00B05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พนักงานทั่วไป (ลจป.)                  </a:t>
            </a:r>
            <a:r>
              <a:rPr lang="en-US" altLang="th-TH" sz="1000">
                <a:solidFill>
                  <a:srgbClr val="00B05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</a:t>
            </a:r>
            <a:r>
              <a:rPr lang="th-TH" altLang="th-TH" sz="1000">
                <a:solidFill>
                  <a:srgbClr val="00B05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 </a:t>
            </a:r>
            <a:r>
              <a:rPr lang="en-US" altLang="th-TH" sz="1000">
                <a:solidFill>
                  <a:srgbClr val="00B05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2</a:t>
            </a:r>
            <a:r>
              <a:rPr lang="th-TH" altLang="th-TH" sz="1000">
                <a:solidFill>
                  <a:srgbClr val="00B05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8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</a:t>
            </a:r>
            <a:r>
              <a:rPr lang="en-US" altLang="th-TH" sz="8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55/56) (</a:t>
            </a:r>
            <a:r>
              <a:rPr lang="th-TH" altLang="th-TH" sz="8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ไม่รวมในกรอบ ขรก.) </a:t>
            </a:r>
          </a:p>
          <a:p>
            <a:pPr eaLnBrk="1" hangingPunct="1">
              <a:lnSpc>
                <a:spcPct val="75000"/>
              </a:lnSpc>
            </a:pPr>
            <a:r>
              <a:rPr lang="th-TH" altLang="th-TH" sz="1000">
                <a:solidFill>
                  <a:srgbClr val="00B05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พนักงานรักษาความปลอดภัย (ลจป.)</a:t>
            </a:r>
            <a:r>
              <a:rPr lang="en-US" altLang="th-TH" sz="1000">
                <a:solidFill>
                  <a:srgbClr val="00B05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</a:t>
            </a:r>
            <a:r>
              <a:rPr lang="th-TH" altLang="th-TH" sz="1000">
                <a:solidFill>
                  <a:srgbClr val="00B05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 </a:t>
            </a:r>
            <a:r>
              <a:rPr lang="en-US" altLang="th-TH" sz="1000">
                <a:solidFill>
                  <a:srgbClr val="00B05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2</a:t>
            </a:r>
            <a:r>
              <a:rPr lang="th-TH" altLang="th-TH" sz="1000">
                <a:solidFill>
                  <a:srgbClr val="00B05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8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</a:t>
            </a:r>
            <a:r>
              <a:rPr lang="en-US" altLang="th-TH" sz="8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57/58) (</a:t>
            </a:r>
            <a:r>
              <a:rPr lang="th-TH" altLang="th-TH" sz="8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ไม่รวมในกรอบ ขรก.)</a:t>
            </a:r>
            <a:endParaRPr lang="en-US" altLang="th-TH" sz="10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>
              <a:lnSpc>
                <a:spcPct val="75000"/>
              </a:lnSpc>
            </a:pPr>
            <a:r>
              <a:rPr lang="th-TH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นักทรัพยากรบุคคล (พรก.)</a:t>
            </a:r>
            <a:r>
              <a:rPr lang="en-US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(จ้างแล้ว)  - </a:t>
            </a:r>
            <a:r>
              <a:rPr lang="en-US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2</a:t>
            </a:r>
            <a:r>
              <a:rPr lang="th-TH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8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</a:t>
            </a:r>
            <a:r>
              <a:rPr lang="en-US" altLang="th-TH" sz="8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20/21) </a:t>
            </a:r>
          </a:p>
          <a:p>
            <a:pPr eaLnBrk="1" hangingPunct="1">
              <a:lnSpc>
                <a:spcPct val="75000"/>
              </a:lnSpc>
            </a:pPr>
            <a:r>
              <a:rPr lang="th-TH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นักทรัพยากรบุคคล (พรก.)</a:t>
            </a:r>
            <a:r>
              <a:rPr lang="en-US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(กรอบ)    - </a:t>
            </a:r>
            <a:r>
              <a:rPr lang="en-US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3</a:t>
            </a:r>
            <a:r>
              <a:rPr lang="th-TH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8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</a:t>
            </a:r>
            <a:r>
              <a:rPr lang="en-US" altLang="th-TH" sz="8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22/23/24)</a:t>
            </a:r>
            <a:endParaRPr lang="en-US" altLang="th-TH" sz="800">
              <a:solidFill>
                <a:srgbClr val="0070C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>
              <a:lnSpc>
                <a:spcPct val="75000"/>
              </a:lnSpc>
            </a:pPr>
            <a:r>
              <a:rPr lang="th-TH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วิศวกรโยธา (พรก.) (กรอบ)  </a:t>
            </a:r>
            <a:r>
              <a:rPr lang="en-US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          </a:t>
            </a:r>
            <a:r>
              <a:rPr lang="th-TH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- 1 </a:t>
            </a:r>
            <a:r>
              <a:rPr lang="th-TH" altLang="th-TH" sz="8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(1</a:t>
            </a:r>
            <a:r>
              <a:rPr lang="en-US" altLang="th-TH" sz="8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45</a:t>
            </a:r>
            <a:r>
              <a:rPr lang="th-TH" altLang="th-TH" sz="8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)</a:t>
            </a:r>
            <a:endParaRPr lang="en-US" altLang="th-TH" sz="8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>
              <a:lnSpc>
                <a:spcPct val="75000"/>
              </a:lnSpc>
            </a:pPr>
            <a:r>
              <a:rPr lang="en-US" altLang="th-TH" sz="8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</a:t>
            </a:r>
            <a:r>
              <a:rPr lang="th-TH" altLang="th-TH" sz="8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ตามมาตรการฯ ปี งบฯ </a:t>
            </a:r>
            <a:r>
              <a:rPr lang="en-US" altLang="th-TH" sz="8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2563)</a:t>
            </a:r>
            <a:endParaRPr lang="en-US" altLang="th-TH" sz="8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>
              <a:lnSpc>
                <a:spcPct val="75000"/>
              </a:lnSpc>
            </a:pPr>
            <a:r>
              <a:rPr lang="th-TH" altLang="th-TH" sz="8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(กรอบฯ </a:t>
            </a:r>
            <a:r>
              <a:rPr lang="en-US" altLang="th-TH" sz="8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2564</a:t>
            </a:r>
            <a:r>
              <a:rPr lang="th-TH" altLang="th-TH" sz="8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en-US" altLang="th-TH" sz="8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</a:t>
            </a:r>
            <a:r>
              <a:rPr lang="th-TH" altLang="th-TH" sz="8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en-US" altLang="th-TH" sz="8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2567)</a:t>
            </a:r>
            <a:r>
              <a:rPr lang="th-TH" altLang="th-TH" sz="8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en-US" altLang="th-TH" sz="8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                               </a:t>
            </a:r>
            <a:r>
              <a:rPr lang="en-US" altLang="th-TH" sz="8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</a:t>
            </a:r>
            <a:r>
              <a:rPr lang="th-TH" altLang="th-TH" sz="8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ไม่รวมในกรอบ ขรก.)</a:t>
            </a:r>
            <a:r>
              <a:rPr lang="th-TH" altLang="th-TH" sz="8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</a:p>
          <a:p>
            <a:pPr eaLnBrk="1" hangingPunct="1">
              <a:lnSpc>
                <a:spcPct val="75000"/>
              </a:lnSpc>
            </a:pPr>
            <a:endParaRPr lang="th-TH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13317" name="Group 18"/>
          <p:cNvGrpSpPr>
            <a:grpSpLocks/>
          </p:cNvGrpSpPr>
          <p:nvPr/>
        </p:nvGrpSpPr>
        <p:grpSpPr bwMode="auto">
          <a:xfrm>
            <a:off x="2433638" y="44450"/>
            <a:ext cx="2052637" cy="646113"/>
            <a:chOff x="3203848" y="3468365"/>
            <a:chExt cx="2052020" cy="646113"/>
          </a:xfrm>
        </p:grpSpPr>
        <p:sp>
          <p:nvSpPr>
            <p:cNvPr id="11" name="Rectangle 2"/>
            <p:cNvSpPr>
              <a:spLocks noChangeArrowheads="1"/>
            </p:cNvSpPr>
            <p:nvPr/>
          </p:nvSpPr>
          <p:spPr bwMode="auto">
            <a:xfrm>
              <a:off x="3203848" y="3468365"/>
              <a:ext cx="1475931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>
                <a:lnSpc>
                  <a:spcPct val="70000"/>
                </a:lnSpc>
                <a:defRPr/>
              </a:pPr>
              <a:endParaRPr lang="en-US" altLang="th-TH" sz="400" b="1" spc="-20" dirty="0">
                <a:latin typeface="TH SarabunPSK" pitchFamily="34" charset="-34"/>
                <a:cs typeface="TH SarabunPSK" pitchFamily="34" charset="-34"/>
              </a:endParaRPr>
            </a:p>
            <a:p>
              <a:pPr algn="ctr">
                <a:lnSpc>
                  <a:spcPct val="70000"/>
                </a:lnSpc>
                <a:defRPr/>
              </a:pPr>
              <a:r>
                <a:rPr lang="th-TH" altLang="th-TH" sz="1300" b="1" spc="-20" dirty="0">
                  <a:latin typeface="TH SarabunPSK" pitchFamily="34" charset="-34"/>
                  <a:cs typeface="TH SarabunPSK" pitchFamily="34" charset="-34"/>
                </a:rPr>
                <a:t>ศูนย์ศึกษาและพัฒนาชุมชน</a:t>
              </a:r>
              <a:r>
                <a:rPr lang="en-US" altLang="th-TH" sz="1300" b="1" dirty="0">
                  <a:latin typeface="TH SarabunPSK" pitchFamily="34" charset="-34"/>
                  <a:cs typeface="TH SarabunPSK" pitchFamily="34" charset="-34"/>
                </a:rPr>
                <a:t> </a:t>
              </a:r>
              <a:r>
                <a:rPr lang="th-TH" altLang="th-TH" sz="1300" b="1" dirty="0">
                  <a:latin typeface="TH SarabunPSK" pitchFamily="34" charset="-34"/>
                  <a:cs typeface="TH SarabunPSK" pitchFamily="34" charset="-34"/>
                </a:rPr>
                <a:t>สระบุรี</a:t>
              </a:r>
            </a:p>
          </p:txBody>
        </p:sp>
        <p:sp>
          <p:nvSpPr>
            <p:cNvPr id="13364" name="Rectangle 2"/>
            <p:cNvSpPr>
              <a:spLocks noChangeArrowheads="1"/>
            </p:cNvSpPr>
            <p:nvPr/>
          </p:nvSpPr>
          <p:spPr bwMode="auto">
            <a:xfrm>
              <a:off x="4679868" y="3468365"/>
              <a:ext cx="576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13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3365" name="Rectangle 2"/>
            <p:cNvSpPr>
              <a:spLocks noChangeArrowheads="1"/>
            </p:cNvSpPr>
            <p:nvPr/>
          </p:nvSpPr>
          <p:spPr bwMode="auto">
            <a:xfrm>
              <a:off x="3203848" y="3789040"/>
              <a:ext cx="2052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400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3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นักทรัพยากรบุคคล </a:t>
              </a:r>
              <a:r>
                <a:rPr lang="th-TH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(402)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300">
                  <a:latin typeface="TH SarabunPSK" panose="020B0500040200020003" pitchFamily="34" charset="-34"/>
                  <a:cs typeface="TH SarabunPSK" panose="020B0500040200020003" pitchFamily="34" charset="-34"/>
                </a:rPr>
                <a:t>(ผอ.ศูนย์ศึกษาและพัฒนาชุมชน) ชพ</a:t>
              </a:r>
              <a:r>
                <a:rPr lang="en-US" altLang="th-TH" sz="1300">
                  <a:latin typeface="TH SarabunPSK" panose="020B0500040200020003" pitchFamily="34" charset="-34"/>
                  <a:cs typeface="TH SarabunPSK" panose="020B0500040200020003" pitchFamily="34" charset="-34"/>
                </a:rPr>
                <a:t>.</a:t>
              </a:r>
              <a:endParaRPr lang="th-TH" altLang="th-TH" sz="1300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3318" name="Text Box 17"/>
          <p:cNvSpPr txBox="1">
            <a:spLocks noChangeArrowheads="1"/>
          </p:cNvSpPr>
          <p:nvPr/>
        </p:nvSpPr>
        <p:spPr bwMode="auto">
          <a:xfrm>
            <a:off x="4572000" y="692150"/>
            <a:ext cx="2520950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lnSpc>
                <a:spcPct val="80000"/>
              </a:lnSpc>
            </a:pPr>
            <a:r>
              <a:rPr lang="th-TH" altLang="th-TH" sz="1000">
                <a:latin typeface="TH SarabunPSK" panose="020B0500040200020003" pitchFamily="34" charset="-34"/>
                <a:cs typeface="TH SarabunPSK" panose="020B0500040200020003" pitchFamily="34" charset="-34"/>
              </a:rPr>
              <a:t>นักทรัพยากรบุคคล (ปก/ชก) </a:t>
            </a:r>
            <a:r>
              <a:rPr lang="en-US" altLang="th-TH" sz="1000">
                <a:latin typeface="TH SarabunPSK" panose="020B0500040200020003" pitchFamily="34" charset="-34"/>
                <a:cs typeface="TH SarabunPSK" panose="020B0500040200020003" pitchFamily="34" charset="-34"/>
              </a:rPr>
              <a:t>           - 5 </a:t>
            </a:r>
            <a:r>
              <a:rPr lang="en-US" altLang="th-TH" sz="8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rPr>
              <a:t>(429/436/446/450/451)</a:t>
            </a:r>
          </a:p>
          <a:p>
            <a:pPr eaLnBrk="1" hangingPunct="1">
              <a:lnSpc>
                <a:spcPct val="80000"/>
              </a:lnSpc>
            </a:pPr>
            <a:r>
              <a:rPr lang="th-TH" altLang="th-TH" sz="1000">
                <a:latin typeface="TH SarabunPSK" panose="020B0500040200020003" pitchFamily="34" charset="-34"/>
                <a:cs typeface="TH SarabunPSK" panose="020B0500040200020003" pitchFamily="34" charset="-34"/>
              </a:rPr>
              <a:t>นักวิชาการพัฒนาชุมชน (ปก/ชก)       - 2 </a:t>
            </a:r>
            <a:r>
              <a:rPr lang="th-TH" altLang="th-TH" sz="8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rPr>
              <a:t>(435/459)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cs typeface="TH SarabunPSK" panose="020B0500040200020003" pitchFamily="34" charset="-34"/>
            </a:endParaRPr>
          </a:p>
          <a:p>
            <a:pPr eaLnBrk="1" hangingPunct="1">
              <a:lnSpc>
                <a:spcPct val="80000"/>
              </a:lnSpc>
            </a:pPr>
            <a:r>
              <a:rPr lang="th-TH" altLang="th-TH" sz="10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นักจัดการงานทั่วไป (ปก/ชก)</a:t>
            </a:r>
            <a:r>
              <a:rPr lang="en-US" altLang="th-TH" sz="10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          - 1 </a:t>
            </a:r>
            <a:r>
              <a:rPr lang="en-US" altLang="th-TH" sz="8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(420)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>
              <a:lnSpc>
                <a:spcPct val="80000"/>
              </a:lnSpc>
            </a:pPr>
            <a:r>
              <a:rPr lang="th-TH" altLang="th-TH" sz="10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เจ้าพนักงานการเงินและบัญชี (ปง/ชง) - 1 </a:t>
            </a:r>
            <a:r>
              <a:rPr lang="th-TH" altLang="th-TH" sz="8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(426)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>
              <a:lnSpc>
                <a:spcPct val="80000"/>
              </a:lnSpc>
            </a:pPr>
            <a:r>
              <a:rPr lang="th-TH" altLang="th-TH" sz="10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เจ้าพนักงานธุรการ (ปง/ชง) </a:t>
            </a:r>
            <a:r>
              <a:rPr lang="en-US" altLang="th-TH" sz="10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           - 2 </a:t>
            </a:r>
            <a:r>
              <a:rPr lang="en-US" altLang="th-TH" sz="8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(423/424)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>
              <a:lnSpc>
                <a:spcPct val="80000"/>
              </a:lnSpc>
            </a:pPr>
            <a:r>
              <a:rPr lang="th-TH" altLang="th-TH" sz="10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นายช่างโยธา (ปง/ชง)                    </a:t>
            </a:r>
            <a:r>
              <a:rPr lang="en-US" altLang="th-TH" sz="10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10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- 1 </a:t>
            </a:r>
            <a:r>
              <a:rPr lang="th-TH" altLang="th-TH" sz="8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(425)</a:t>
            </a:r>
            <a:endParaRPr lang="th-TH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>
              <a:lnSpc>
                <a:spcPct val="80000"/>
              </a:lnSpc>
            </a:pPr>
            <a:r>
              <a:rPr lang="th-TH" altLang="th-TH" sz="10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เจ้าพนักงานโสตทัศนศึกษา (ปง/ชง)</a:t>
            </a:r>
            <a:r>
              <a:rPr lang="en-US" altLang="th-TH" sz="10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  - </a:t>
            </a:r>
            <a:r>
              <a:rPr lang="th-TH" altLang="th-TH" sz="10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1 </a:t>
            </a:r>
            <a:r>
              <a:rPr lang="th-TH" altLang="th-TH" sz="8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(431)</a:t>
            </a:r>
            <a:endParaRPr lang="en-US" altLang="th-TH" sz="8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>
              <a:lnSpc>
                <a:spcPct val="75000"/>
              </a:lnSpc>
            </a:pPr>
            <a:r>
              <a:rPr lang="th-TH" altLang="th-TH" sz="1000">
                <a:solidFill>
                  <a:srgbClr val="00B05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พนักงานทั่วไป (ลจป.)                  </a:t>
            </a:r>
            <a:r>
              <a:rPr lang="en-US" altLang="th-TH" sz="1000">
                <a:solidFill>
                  <a:srgbClr val="00B05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</a:t>
            </a:r>
            <a:r>
              <a:rPr lang="th-TH" altLang="th-TH" sz="1000">
                <a:solidFill>
                  <a:srgbClr val="00B05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 </a:t>
            </a:r>
            <a:r>
              <a:rPr lang="en-US" altLang="th-TH" sz="1000">
                <a:solidFill>
                  <a:srgbClr val="00B05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1</a:t>
            </a:r>
            <a:r>
              <a:rPr lang="th-TH" altLang="th-TH" sz="1000">
                <a:solidFill>
                  <a:srgbClr val="00B05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8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</a:t>
            </a:r>
            <a:r>
              <a:rPr lang="en-US" altLang="th-TH" sz="8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78) (</a:t>
            </a:r>
            <a:r>
              <a:rPr lang="th-TH" altLang="th-TH" sz="8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ไม่รวมในกรอบ ขรก.) </a:t>
            </a:r>
          </a:p>
          <a:p>
            <a:pPr eaLnBrk="1" hangingPunct="1">
              <a:lnSpc>
                <a:spcPct val="75000"/>
              </a:lnSpc>
            </a:pPr>
            <a:r>
              <a:rPr lang="th-TH" altLang="th-TH" sz="1000">
                <a:solidFill>
                  <a:srgbClr val="00B05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พนักงานขับรถยนต์ (ลจป.)</a:t>
            </a:r>
            <a:r>
              <a:rPr lang="en-US" altLang="th-TH" sz="1000">
                <a:solidFill>
                  <a:srgbClr val="00B05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</a:t>
            </a:r>
            <a:r>
              <a:rPr lang="th-TH" altLang="th-TH" sz="1000">
                <a:solidFill>
                  <a:srgbClr val="00B05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          - </a:t>
            </a:r>
            <a:r>
              <a:rPr lang="en-US" altLang="th-TH" sz="1000">
                <a:solidFill>
                  <a:srgbClr val="00B05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1</a:t>
            </a:r>
            <a:r>
              <a:rPr lang="th-TH" altLang="th-TH" sz="1000">
                <a:solidFill>
                  <a:srgbClr val="00B05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8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</a:t>
            </a:r>
            <a:r>
              <a:rPr lang="en-US" altLang="th-TH" sz="8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73) (</a:t>
            </a:r>
            <a:r>
              <a:rPr lang="th-TH" altLang="th-TH" sz="8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ไม่รวมในกรอบ ขรก.)</a:t>
            </a:r>
            <a:endParaRPr lang="en-US" altLang="th-TH" sz="10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>
              <a:lnSpc>
                <a:spcPct val="75000"/>
              </a:lnSpc>
            </a:pPr>
            <a:r>
              <a:rPr lang="th-TH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นักทรัพยากรบุคคล (พรก.)</a:t>
            </a:r>
            <a:r>
              <a:rPr lang="en-US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(จ้างแล้ว)  - </a:t>
            </a:r>
            <a:r>
              <a:rPr lang="en-US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2</a:t>
            </a:r>
            <a:r>
              <a:rPr lang="th-TH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8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</a:t>
            </a:r>
            <a:r>
              <a:rPr lang="en-US" altLang="th-TH" sz="8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25/26) </a:t>
            </a:r>
          </a:p>
          <a:p>
            <a:pPr eaLnBrk="1" hangingPunct="1">
              <a:lnSpc>
                <a:spcPct val="75000"/>
              </a:lnSpc>
            </a:pPr>
            <a:r>
              <a:rPr lang="th-TH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นักทรัพยากรบุคคล (พรก.)</a:t>
            </a:r>
            <a:r>
              <a:rPr lang="en-US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(กรอบ)    - </a:t>
            </a:r>
            <a:r>
              <a:rPr lang="en-US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3</a:t>
            </a:r>
            <a:r>
              <a:rPr lang="th-TH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8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</a:t>
            </a:r>
            <a:r>
              <a:rPr lang="en-US" altLang="th-TH" sz="8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27/28/29)</a:t>
            </a:r>
            <a:endParaRPr lang="en-US" altLang="th-TH" sz="800">
              <a:solidFill>
                <a:srgbClr val="0070C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>
              <a:lnSpc>
                <a:spcPct val="75000"/>
              </a:lnSpc>
            </a:pPr>
            <a:r>
              <a:rPr lang="th-TH" altLang="th-TH" sz="8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(กรอบฯ </a:t>
            </a:r>
            <a:r>
              <a:rPr lang="en-US" altLang="th-TH" sz="8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2564</a:t>
            </a:r>
            <a:r>
              <a:rPr lang="th-TH" altLang="th-TH" sz="8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en-US" altLang="th-TH" sz="8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</a:t>
            </a:r>
            <a:r>
              <a:rPr lang="th-TH" altLang="th-TH" sz="8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en-US" altLang="th-TH" sz="8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2567)</a:t>
            </a:r>
            <a:r>
              <a:rPr lang="th-TH" altLang="th-TH" sz="8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en-US" altLang="th-TH" sz="8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                               </a:t>
            </a:r>
            <a:r>
              <a:rPr lang="en-US" altLang="th-TH" sz="8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</a:t>
            </a:r>
            <a:r>
              <a:rPr lang="th-TH" altLang="th-TH" sz="8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ไม่รวมในกรอบ ขรก.)</a:t>
            </a:r>
            <a:r>
              <a:rPr lang="th-TH" altLang="th-TH" sz="8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</a:p>
          <a:p>
            <a:pPr eaLnBrk="1" hangingPunct="1">
              <a:lnSpc>
                <a:spcPct val="80000"/>
              </a:lnSpc>
            </a:pPr>
            <a:endParaRPr lang="th-TH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13319" name="Group 18"/>
          <p:cNvGrpSpPr>
            <a:grpSpLocks/>
          </p:cNvGrpSpPr>
          <p:nvPr/>
        </p:nvGrpSpPr>
        <p:grpSpPr bwMode="auto">
          <a:xfrm>
            <a:off x="4665663" y="44450"/>
            <a:ext cx="2052637" cy="646113"/>
            <a:chOff x="3203848" y="3468365"/>
            <a:chExt cx="2052020" cy="646113"/>
          </a:xfrm>
        </p:grpSpPr>
        <p:sp>
          <p:nvSpPr>
            <p:cNvPr id="16" name="Rectangle 2"/>
            <p:cNvSpPr>
              <a:spLocks noChangeArrowheads="1"/>
            </p:cNvSpPr>
            <p:nvPr/>
          </p:nvSpPr>
          <p:spPr bwMode="auto">
            <a:xfrm>
              <a:off x="3203848" y="3468365"/>
              <a:ext cx="1475931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>
                <a:lnSpc>
                  <a:spcPct val="70000"/>
                </a:lnSpc>
                <a:defRPr/>
              </a:pPr>
              <a:endParaRPr lang="en-US" altLang="th-TH" sz="400" b="1" spc="-20" dirty="0">
                <a:latin typeface="TH SarabunPSK" pitchFamily="34" charset="-34"/>
                <a:cs typeface="TH SarabunPSK" pitchFamily="34" charset="-34"/>
              </a:endParaRPr>
            </a:p>
            <a:p>
              <a:pPr algn="ctr">
                <a:lnSpc>
                  <a:spcPct val="70000"/>
                </a:lnSpc>
                <a:defRPr/>
              </a:pPr>
              <a:r>
                <a:rPr lang="th-TH" altLang="th-TH" sz="1300" b="1" spc="-20" dirty="0">
                  <a:latin typeface="TH SarabunPSK" pitchFamily="34" charset="-34"/>
                  <a:cs typeface="TH SarabunPSK" pitchFamily="34" charset="-34"/>
                </a:rPr>
                <a:t>ศูนย์ศึกษาและพัฒนาชุมชน</a:t>
              </a:r>
              <a:r>
                <a:rPr lang="en-US" altLang="th-TH" sz="1300" b="1" dirty="0">
                  <a:latin typeface="TH SarabunPSK" pitchFamily="34" charset="-34"/>
                  <a:cs typeface="TH SarabunPSK" pitchFamily="34" charset="-34"/>
                </a:rPr>
                <a:t> </a:t>
              </a:r>
              <a:r>
                <a:rPr lang="th-TH" altLang="th-TH" sz="1300" b="1" dirty="0">
                  <a:latin typeface="TH SarabunPSK" pitchFamily="34" charset="-34"/>
                  <a:cs typeface="TH SarabunPSK" pitchFamily="34" charset="-34"/>
                </a:rPr>
                <a:t>ชลบุรี</a:t>
              </a:r>
            </a:p>
          </p:txBody>
        </p:sp>
        <p:sp>
          <p:nvSpPr>
            <p:cNvPr id="13361" name="Rectangle 2"/>
            <p:cNvSpPr>
              <a:spLocks noChangeArrowheads="1"/>
            </p:cNvSpPr>
            <p:nvPr/>
          </p:nvSpPr>
          <p:spPr bwMode="auto">
            <a:xfrm>
              <a:off x="4679868" y="3468365"/>
              <a:ext cx="576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14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3362" name="Rectangle 2"/>
            <p:cNvSpPr>
              <a:spLocks noChangeArrowheads="1"/>
            </p:cNvSpPr>
            <p:nvPr/>
          </p:nvSpPr>
          <p:spPr bwMode="auto">
            <a:xfrm>
              <a:off x="3203848" y="3789040"/>
              <a:ext cx="2052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400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3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นักทรัพยากรบุคคล </a:t>
              </a:r>
              <a:r>
                <a:rPr lang="th-TH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(445)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300">
                  <a:latin typeface="TH SarabunPSK" panose="020B0500040200020003" pitchFamily="34" charset="-34"/>
                  <a:cs typeface="TH SarabunPSK" panose="020B0500040200020003" pitchFamily="34" charset="-34"/>
                </a:rPr>
                <a:t>(ผอ.ศูนย์ศึกษาและพัฒนาชุมชน) ชพ</a:t>
              </a:r>
              <a:r>
                <a:rPr lang="en-US" altLang="th-TH" sz="1300">
                  <a:latin typeface="TH SarabunPSK" panose="020B0500040200020003" pitchFamily="34" charset="-34"/>
                  <a:cs typeface="TH SarabunPSK" panose="020B0500040200020003" pitchFamily="34" charset="-34"/>
                </a:rPr>
                <a:t>.</a:t>
              </a:r>
              <a:endParaRPr lang="th-TH" altLang="th-TH" sz="1300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3320" name="Text Box 17"/>
          <p:cNvSpPr txBox="1">
            <a:spLocks noChangeArrowheads="1"/>
          </p:cNvSpPr>
          <p:nvPr/>
        </p:nvSpPr>
        <p:spPr bwMode="auto">
          <a:xfrm>
            <a:off x="6804025" y="692150"/>
            <a:ext cx="2339975" cy="6270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>
              <a:lnSpc>
                <a:spcPct val="80000"/>
              </a:lnSpc>
              <a:defRPr/>
            </a:pPr>
            <a:r>
              <a:rPr lang="th-TH" altLang="th-TH" sz="1000" dirty="0">
                <a:latin typeface="TH SarabunPSK" pitchFamily="34" charset="-34"/>
                <a:cs typeface="TH SarabunPSK" pitchFamily="34" charset="-34"/>
              </a:rPr>
              <a:t>นักทรัพยากรบุคคล (ปก/ชก) </a:t>
            </a:r>
            <a:r>
              <a:rPr lang="en-US" altLang="th-TH" sz="1000" dirty="0">
                <a:latin typeface="TH SarabunPSK" pitchFamily="34" charset="-34"/>
                <a:cs typeface="TH SarabunPSK" pitchFamily="34" charset="-34"/>
              </a:rPr>
              <a:t>           - 5 </a:t>
            </a:r>
            <a:r>
              <a:rPr lang="en-US" altLang="th-TH" sz="800" dirty="0">
                <a:solidFill>
                  <a:srgbClr val="FF0000"/>
                </a:solidFill>
                <a:latin typeface="TH SarabunPSK" pitchFamily="34" charset="-34"/>
                <a:cs typeface="TH SarabunPSK" pitchFamily="34" charset="-34"/>
              </a:rPr>
              <a:t>(487/494/495/504/543)</a:t>
            </a:r>
          </a:p>
          <a:p>
            <a:pPr>
              <a:lnSpc>
                <a:spcPct val="80000"/>
              </a:lnSpc>
              <a:defRPr/>
            </a:pPr>
            <a:r>
              <a:rPr lang="th-TH" altLang="th-TH" sz="1000" dirty="0">
                <a:latin typeface="TH SarabunPSK" pitchFamily="34" charset="-34"/>
                <a:cs typeface="TH SarabunPSK" pitchFamily="34" charset="-34"/>
              </a:rPr>
              <a:t>นักวิชาการพัฒนาชุมชน (ปก/ชก)       - 2 </a:t>
            </a:r>
            <a:r>
              <a:rPr lang="th-TH" altLang="th-TH" sz="800" dirty="0">
                <a:solidFill>
                  <a:srgbClr val="FF0000"/>
                </a:solidFill>
                <a:latin typeface="TH SarabunPSK" pitchFamily="34" charset="-34"/>
                <a:cs typeface="TH SarabunPSK" pitchFamily="34" charset="-34"/>
              </a:rPr>
              <a:t>(414/418)</a:t>
            </a:r>
            <a:endParaRPr lang="en-US" altLang="th-TH" sz="1000" dirty="0">
              <a:solidFill>
                <a:srgbClr val="FF0000"/>
              </a:solidFill>
              <a:latin typeface="TH SarabunPSK" pitchFamily="34" charset="-34"/>
              <a:cs typeface="TH SarabunPSK" pitchFamily="34" charset="-34"/>
            </a:endParaRPr>
          </a:p>
          <a:p>
            <a:pPr>
              <a:lnSpc>
                <a:spcPct val="80000"/>
              </a:lnSpc>
              <a:defRPr/>
            </a:pPr>
            <a:r>
              <a:rPr lang="th-TH" altLang="th-TH" sz="1000" dirty="0">
                <a:latin typeface="TH SarabunPSK" pitchFamily="34" charset="-34"/>
                <a:ea typeface="Angsana New" pitchFamily="18" charset="-34"/>
                <a:cs typeface="TH SarabunPSK" pitchFamily="34" charset="-34"/>
              </a:rPr>
              <a:t>นักจัดการงานทั่วไป (ปก/ชก)</a:t>
            </a:r>
            <a:r>
              <a:rPr lang="en-US" altLang="th-TH" sz="1000" dirty="0">
                <a:latin typeface="TH SarabunPSK" pitchFamily="34" charset="-34"/>
                <a:ea typeface="Angsana New" pitchFamily="18" charset="-34"/>
                <a:cs typeface="TH SarabunPSK" pitchFamily="34" charset="-34"/>
              </a:rPr>
              <a:t>            - 1 </a:t>
            </a:r>
            <a:r>
              <a:rPr lang="en-US" altLang="th-TH" sz="800" dirty="0">
                <a:solidFill>
                  <a:srgbClr val="FF0000"/>
                </a:solidFill>
                <a:latin typeface="TH SarabunPSK" pitchFamily="34" charset="-34"/>
                <a:ea typeface="Angsana New" pitchFamily="18" charset="-34"/>
                <a:cs typeface="TH SarabunPSK" pitchFamily="34" charset="-34"/>
              </a:rPr>
              <a:t>(401)</a:t>
            </a:r>
            <a:endParaRPr lang="en-US" altLang="th-TH" sz="1000" dirty="0">
              <a:solidFill>
                <a:srgbClr val="FF0000"/>
              </a:solidFill>
              <a:latin typeface="TH SarabunPSK" pitchFamily="34" charset="-34"/>
              <a:ea typeface="Angsana New" pitchFamily="18" charset="-34"/>
              <a:cs typeface="TH SarabunPSK" pitchFamily="34" charset="-34"/>
            </a:endParaRPr>
          </a:p>
          <a:p>
            <a:pPr>
              <a:lnSpc>
                <a:spcPct val="80000"/>
              </a:lnSpc>
              <a:defRPr/>
            </a:pPr>
            <a:r>
              <a:rPr lang="th-TH" altLang="th-TH" sz="1000" dirty="0">
                <a:latin typeface="TH SarabunPSK" pitchFamily="34" charset="-34"/>
                <a:ea typeface="Angsana New" pitchFamily="18" charset="-34"/>
                <a:cs typeface="TH SarabunPSK" pitchFamily="34" charset="-34"/>
              </a:rPr>
              <a:t>เจ้าพนักงานการเงินและบัญชี (ปง/ชง) - 1 </a:t>
            </a:r>
            <a:r>
              <a:rPr lang="th-TH" altLang="th-TH" sz="800" dirty="0">
                <a:solidFill>
                  <a:srgbClr val="FF0000"/>
                </a:solidFill>
                <a:latin typeface="TH SarabunPSK" pitchFamily="34" charset="-34"/>
                <a:ea typeface="Angsana New" pitchFamily="18" charset="-34"/>
                <a:cs typeface="TH SarabunPSK" pitchFamily="34" charset="-34"/>
              </a:rPr>
              <a:t>(465)</a:t>
            </a:r>
            <a:endParaRPr lang="en-US" altLang="th-TH" sz="1000" dirty="0">
              <a:solidFill>
                <a:srgbClr val="FF0000"/>
              </a:solidFill>
              <a:latin typeface="TH SarabunPSK" pitchFamily="34" charset="-34"/>
              <a:ea typeface="Angsana New" pitchFamily="18" charset="-34"/>
              <a:cs typeface="TH SarabunPSK" pitchFamily="34" charset="-34"/>
            </a:endParaRPr>
          </a:p>
          <a:p>
            <a:pPr>
              <a:lnSpc>
                <a:spcPct val="80000"/>
              </a:lnSpc>
              <a:defRPr/>
            </a:pPr>
            <a:r>
              <a:rPr lang="th-TH" altLang="th-TH" sz="1000" dirty="0">
                <a:latin typeface="TH SarabunPSK" pitchFamily="34" charset="-34"/>
                <a:ea typeface="Angsana New" pitchFamily="18" charset="-34"/>
                <a:cs typeface="TH SarabunPSK" pitchFamily="34" charset="-34"/>
              </a:rPr>
              <a:t>เจ้าพนักงานธุรการ (ปง/ชง) </a:t>
            </a:r>
            <a:r>
              <a:rPr lang="en-US" altLang="th-TH" sz="1000" dirty="0">
                <a:latin typeface="TH SarabunPSK" pitchFamily="34" charset="-34"/>
                <a:ea typeface="Angsana New" pitchFamily="18" charset="-34"/>
                <a:cs typeface="TH SarabunPSK" pitchFamily="34" charset="-34"/>
              </a:rPr>
              <a:t>             - 2 </a:t>
            </a:r>
            <a:r>
              <a:rPr lang="en-US" altLang="th-TH" sz="800" dirty="0">
                <a:solidFill>
                  <a:srgbClr val="FF0000"/>
                </a:solidFill>
                <a:latin typeface="TH SarabunPSK" pitchFamily="34" charset="-34"/>
                <a:ea typeface="Angsana New" pitchFamily="18" charset="-34"/>
                <a:cs typeface="TH SarabunPSK" pitchFamily="34" charset="-34"/>
              </a:rPr>
              <a:t>(466/468)</a:t>
            </a:r>
            <a:endParaRPr lang="en-US" altLang="th-TH" sz="1000" dirty="0">
              <a:solidFill>
                <a:srgbClr val="FF0000"/>
              </a:solidFill>
              <a:latin typeface="TH SarabunPSK" pitchFamily="34" charset="-34"/>
              <a:ea typeface="Angsana New" pitchFamily="18" charset="-34"/>
              <a:cs typeface="TH SarabunPSK" pitchFamily="34" charset="-34"/>
            </a:endParaRPr>
          </a:p>
          <a:p>
            <a:pPr>
              <a:lnSpc>
                <a:spcPct val="75000"/>
              </a:lnSpc>
              <a:defRPr/>
            </a:pPr>
            <a:r>
              <a:rPr lang="th-TH" altLang="th-TH" sz="1000" dirty="0">
                <a:solidFill>
                  <a:srgbClr val="00B050"/>
                </a:solidFill>
                <a:latin typeface="TH SarabunPSK" pitchFamily="34" charset="-34"/>
                <a:ea typeface="Angsana New" pitchFamily="18" charset="-34"/>
                <a:cs typeface="TH SarabunPSK" pitchFamily="34" charset="-34"/>
              </a:rPr>
              <a:t>พนักงานทั่วไป (ลจป.)                  </a:t>
            </a:r>
            <a:r>
              <a:rPr lang="en-US" altLang="th-TH" sz="1000" dirty="0">
                <a:solidFill>
                  <a:srgbClr val="00B050"/>
                </a:solidFill>
                <a:latin typeface="TH SarabunPSK" pitchFamily="34" charset="-34"/>
                <a:ea typeface="Angsana New" pitchFamily="18" charset="-34"/>
                <a:cs typeface="TH SarabunPSK" pitchFamily="34" charset="-34"/>
              </a:rPr>
              <a:t>  </a:t>
            </a:r>
            <a:r>
              <a:rPr lang="th-TH" altLang="th-TH" sz="1000" dirty="0">
                <a:solidFill>
                  <a:srgbClr val="00B050"/>
                </a:solidFill>
                <a:latin typeface="TH SarabunPSK" pitchFamily="34" charset="-34"/>
                <a:ea typeface="Angsana New" pitchFamily="18" charset="-34"/>
                <a:cs typeface="TH SarabunPSK" pitchFamily="34" charset="-34"/>
              </a:rPr>
              <a:t>- </a:t>
            </a:r>
            <a:r>
              <a:rPr lang="en-US" altLang="th-TH" sz="1000" dirty="0">
                <a:solidFill>
                  <a:srgbClr val="00B050"/>
                </a:solidFill>
                <a:latin typeface="TH SarabunPSK" pitchFamily="34" charset="-34"/>
                <a:ea typeface="Angsana New" pitchFamily="18" charset="-34"/>
                <a:cs typeface="TH SarabunPSK" pitchFamily="34" charset="-34"/>
              </a:rPr>
              <a:t>1</a:t>
            </a:r>
            <a:r>
              <a:rPr lang="th-TH" altLang="th-TH" sz="1000" dirty="0">
                <a:solidFill>
                  <a:srgbClr val="00B050"/>
                </a:solidFill>
                <a:latin typeface="TH SarabunPSK" pitchFamily="34" charset="-34"/>
                <a:ea typeface="Angsana New" pitchFamily="18" charset="-34"/>
                <a:cs typeface="TH SarabunPSK" pitchFamily="34" charset="-34"/>
              </a:rPr>
              <a:t> </a:t>
            </a:r>
            <a:r>
              <a:rPr lang="th-TH" altLang="th-TH" sz="800" dirty="0">
                <a:solidFill>
                  <a:srgbClr val="FF0000"/>
                </a:solidFill>
                <a:latin typeface="TH SarabunPSK" pitchFamily="34" charset="-34"/>
                <a:ea typeface="Angsana New" pitchFamily="18" charset="-34"/>
                <a:cs typeface="TH SarabunPSK" pitchFamily="34" charset="-34"/>
              </a:rPr>
              <a:t>(</a:t>
            </a:r>
            <a:r>
              <a:rPr lang="en-US" altLang="th-TH" sz="800" dirty="0">
                <a:solidFill>
                  <a:srgbClr val="FF0000"/>
                </a:solidFill>
                <a:latin typeface="TH SarabunPSK" pitchFamily="34" charset="-34"/>
                <a:ea typeface="Angsana New" pitchFamily="18" charset="-34"/>
                <a:cs typeface="TH SarabunPSK" pitchFamily="34" charset="-34"/>
              </a:rPr>
              <a:t>54) (</a:t>
            </a:r>
            <a:r>
              <a:rPr lang="th-TH" altLang="th-TH" sz="800" dirty="0">
                <a:solidFill>
                  <a:srgbClr val="FF0000"/>
                </a:solidFill>
                <a:latin typeface="TH SarabunPSK" pitchFamily="34" charset="-34"/>
                <a:ea typeface="Angsana New" pitchFamily="18" charset="-34"/>
                <a:cs typeface="TH SarabunPSK" pitchFamily="34" charset="-34"/>
              </a:rPr>
              <a:t>ไม่รวมในกรอบ ขรก.) </a:t>
            </a:r>
          </a:p>
          <a:p>
            <a:pPr>
              <a:lnSpc>
                <a:spcPct val="75000"/>
              </a:lnSpc>
              <a:defRPr/>
            </a:pPr>
            <a:r>
              <a:rPr lang="th-TH" altLang="th-TH" sz="1000" dirty="0">
                <a:solidFill>
                  <a:srgbClr val="0070C0"/>
                </a:solidFill>
                <a:latin typeface="TH SarabunPSK" pitchFamily="34" charset="-34"/>
                <a:ea typeface="Angsana New" pitchFamily="18" charset="-34"/>
                <a:cs typeface="TH SarabunPSK" pitchFamily="34" charset="-34"/>
              </a:rPr>
              <a:t>นักทรัพยากรบุคคล (พรก.)</a:t>
            </a:r>
            <a:r>
              <a:rPr lang="en-US" altLang="th-TH" sz="1000" dirty="0">
                <a:solidFill>
                  <a:srgbClr val="0070C0"/>
                </a:solidFill>
                <a:latin typeface="TH SarabunPSK" pitchFamily="34" charset="-34"/>
                <a:ea typeface="Angsana New" pitchFamily="18" charset="-34"/>
                <a:cs typeface="TH SarabunPSK" pitchFamily="34" charset="-34"/>
              </a:rPr>
              <a:t> </a:t>
            </a:r>
            <a:r>
              <a:rPr lang="th-TH" altLang="th-TH" sz="1000" dirty="0">
                <a:solidFill>
                  <a:srgbClr val="0070C0"/>
                </a:solidFill>
                <a:latin typeface="TH SarabunPSK" pitchFamily="34" charset="-34"/>
                <a:ea typeface="Angsana New" pitchFamily="18" charset="-34"/>
                <a:cs typeface="TH SarabunPSK" pitchFamily="34" charset="-34"/>
              </a:rPr>
              <a:t>(จ้างแล้ว)  - </a:t>
            </a:r>
            <a:r>
              <a:rPr lang="en-US" altLang="th-TH" sz="1000" dirty="0">
                <a:solidFill>
                  <a:srgbClr val="0070C0"/>
                </a:solidFill>
                <a:latin typeface="TH SarabunPSK" pitchFamily="34" charset="-34"/>
                <a:ea typeface="Angsana New" pitchFamily="18" charset="-34"/>
                <a:cs typeface="TH SarabunPSK" pitchFamily="34" charset="-34"/>
              </a:rPr>
              <a:t>2</a:t>
            </a:r>
            <a:r>
              <a:rPr lang="th-TH" altLang="th-TH" sz="1000" dirty="0">
                <a:solidFill>
                  <a:srgbClr val="0070C0"/>
                </a:solidFill>
                <a:latin typeface="TH SarabunPSK" pitchFamily="34" charset="-34"/>
                <a:ea typeface="Angsana New" pitchFamily="18" charset="-34"/>
                <a:cs typeface="TH SarabunPSK" pitchFamily="34" charset="-34"/>
              </a:rPr>
              <a:t> </a:t>
            </a:r>
            <a:r>
              <a:rPr lang="th-TH" altLang="th-TH" sz="800" dirty="0">
                <a:solidFill>
                  <a:srgbClr val="FF0000"/>
                </a:solidFill>
                <a:latin typeface="TH SarabunPSK" pitchFamily="34" charset="-34"/>
                <a:ea typeface="Angsana New" pitchFamily="18" charset="-34"/>
                <a:cs typeface="TH SarabunPSK" pitchFamily="34" charset="-34"/>
              </a:rPr>
              <a:t>(</a:t>
            </a:r>
            <a:r>
              <a:rPr lang="en-US" altLang="th-TH" sz="800" dirty="0">
                <a:solidFill>
                  <a:srgbClr val="FF0000"/>
                </a:solidFill>
                <a:latin typeface="TH SarabunPSK" pitchFamily="34" charset="-34"/>
                <a:ea typeface="Angsana New" pitchFamily="18" charset="-34"/>
                <a:cs typeface="TH SarabunPSK" pitchFamily="34" charset="-34"/>
              </a:rPr>
              <a:t>30/31) </a:t>
            </a:r>
          </a:p>
          <a:p>
            <a:pPr>
              <a:lnSpc>
                <a:spcPct val="75000"/>
              </a:lnSpc>
              <a:defRPr/>
            </a:pPr>
            <a:r>
              <a:rPr lang="th-TH" altLang="th-TH" sz="1000" dirty="0">
                <a:solidFill>
                  <a:srgbClr val="0070C0"/>
                </a:solidFill>
                <a:latin typeface="TH SarabunPSK" pitchFamily="34" charset="-34"/>
                <a:ea typeface="Angsana New" pitchFamily="18" charset="-34"/>
                <a:cs typeface="TH SarabunPSK" pitchFamily="34" charset="-34"/>
              </a:rPr>
              <a:t>นักทรัพยากรบุคคล (พรก.)</a:t>
            </a:r>
            <a:r>
              <a:rPr lang="en-US" altLang="th-TH" sz="1000" dirty="0">
                <a:solidFill>
                  <a:srgbClr val="0070C0"/>
                </a:solidFill>
                <a:latin typeface="TH SarabunPSK" pitchFamily="34" charset="-34"/>
                <a:ea typeface="Angsana New" pitchFamily="18" charset="-34"/>
                <a:cs typeface="TH SarabunPSK" pitchFamily="34" charset="-34"/>
              </a:rPr>
              <a:t> </a:t>
            </a:r>
            <a:r>
              <a:rPr lang="th-TH" altLang="th-TH" sz="1000" dirty="0">
                <a:solidFill>
                  <a:srgbClr val="0070C0"/>
                </a:solidFill>
                <a:latin typeface="TH SarabunPSK" pitchFamily="34" charset="-34"/>
                <a:ea typeface="Angsana New" pitchFamily="18" charset="-34"/>
                <a:cs typeface="TH SarabunPSK" pitchFamily="34" charset="-34"/>
              </a:rPr>
              <a:t>(กรอบ)    - </a:t>
            </a:r>
            <a:r>
              <a:rPr lang="en-US" altLang="th-TH" sz="1000" dirty="0">
                <a:solidFill>
                  <a:srgbClr val="0070C0"/>
                </a:solidFill>
                <a:latin typeface="TH SarabunPSK" pitchFamily="34" charset="-34"/>
                <a:ea typeface="Angsana New" pitchFamily="18" charset="-34"/>
                <a:cs typeface="TH SarabunPSK" pitchFamily="34" charset="-34"/>
              </a:rPr>
              <a:t>3</a:t>
            </a:r>
            <a:r>
              <a:rPr lang="th-TH" altLang="th-TH" sz="1000" dirty="0">
                <a:solidFill>
                  <a:srgbClr val="0070C0"/>
                </a:solidFill>
                <a:latin typeface="TH SarabunPSK" pitchFamily="34" charset="-34"/>
                <a:ea typeface="Angsana New" pitchFamily="18" charset="-34"/>
                <a:cs typeface="TH SarabunPSK" pitchFamily="34" charset="-34"/>
              </a:rPr>
              <a:t> </a:t>
            </a:r>
            <a:r>
              <a:rPr lang="th-TH" altLang="th-TH" sz="800" dirty="0">
                <a:solidFill>
                  <a:srgbClr val="FF0000"/>
                </a:solidFill>
                <a:latin typeface="TH SarabunPSK" pitchFamily="34" charset="-34"/>
                <a:ea typeface="Angsana New" pitchFamily="18" charset="-34"/>
                <a:cs typeface="TH SarabunPSK" pitchFamily="34" charset="-34"/>
              </a:rPr>
              <a:t>(</a:t>
            </a:r>
            <a:r>
              <a:rPr lang="en-US" altLang="th-TH" sz="800" dirty="0">
                <a:solidFill>
                  <a:srgbClr val="FF0000"/>
                </a:solidFill>
                <a:latin typeface="TH SarabunPSK" pitchFamily="34" charset="-34"/>
                <a:ea typeface="Angsana New" pitchFamily="18" charset="-34"/>
                <a:cs typeface="TH SarabunPSK" pitchFamily="34" charset="-34"/>
              </a:rPr>
              <a:t>32/33/34)</a:t>
            </a:r>
            <a:endParaRPr lang="en-US" altLang="th-TH" sz="800" dirty="0">
              <a:solidFill>
                <a:srgbClr val="0070C0"/>
              </a:solidFill>
              <a:latin typeface="TH SarabunPSK" pitchFamily="34" charset="-34"/>
              <a:ea typeface="Angsana New" pitchFamily="18" charset="-34"/>
              <a:cs typeface="TH SarabunPSK" pitchFamily="34" charset="-34"/>
            </a:endParaRPr>
          </a:p>
          <a:p>
            <a:pPr>
              <a:lnSpc>
                <a:spcPct val="75000"/>
              </a:lnSpc>
              <a:defRPr/>
            </a:pPr>
            <a:r>
              <a:rPr lang="th-TH" altLang="th-TH" sz="1050" dirty="0">
                <a:solidFill>
                  <a:srgbClr val="0070C0"/>
                </a:solidFill>
                <a:latin typeface="TH SarabunPSK" pitchFamily="34" charset="-34"/>
                <a:ea typeface="Angsana New" pitchFamily="18" charset="-34"/>
                <a:cs typeface="TH SarabunPSK" pitchFamily="34" charset="-34"/>
              </a:rPr>
              <a:t>นักประชาสัมพันธ์ (พรก.) (กรอบ)  </a:t>
            </a:r>
            <a:r>
              <a:rPr lang="en-US" altLang="th-TH" sz="1050" dirty="0">
                <a:solidFill>
                  <a:srgbClr val="0070C0"/>
                </a:solidFill>
                <a:latin typeface="TH SarabunPSK" pitchFamily="34" charset="-34"/>
                <a:ea typeface="Angsana New" pitchFamily="18" charset="-34"/>
                <a:cs typeface="TH SarabunPSK" pitchFamily="34" charset="-34"/>
              </a:rPr>
              <a:t>  </a:t>
            </a:r>
            <a:r>
              <a:rPr lang="th-TH" altLang="th-TH" sz="1050" dirty="0">
                <a:solidFill>
                  <a:srgbClr val="0070C0"/>
                </a:solidFill>
                <a:latin typeface="TH SarabunPSK" pitchFamily="34" charset="-34"/>
                <a:ea typeface="Angsana New" pitchFamily="18" charset="-34"/>
                <a:cs typeface="TH SarabunPSK" pitchFamily="34" charset="-34"/>
              </a:rPr>
              <a:t>- 1 </a:t>
            </a:r>
            <a:r>
              <a:rPr lang="th-TH" altLang="th-TH" sz="800" dirty="0">
                <a:solidFill>
                  <a:srgbClr val="FF0000"/>
                </a:solidFill>
                <a:latin typeface="TH SarabunPSK" pitchFamily="34" charset="-34"/>
                <a:ea typeface="Angsana New" pitchFamily="18" charset="-34"/>
                <a:cs typeface="TH SarabunPSK" pitchFamily="34" charset="-34"/>
              </a:rPr>
              <a:t>(1</a:t>
            </a:r>
            <a:r>
              <a:rPr lang="en-US" altLang="th-TH" sz="800" dirty="0">
                <a:solidFill>
                  <a:srgbClr val="FF0000"/>
                </a:solidFill>
                <a:latin typeface="TH SarabunPSK" pitchFamily="34" charset="-34"/>
                <a:ea typeface="Angsana New" pitchFamily="18" charset="-34"/>
                <a:cs typeface="TH SarabunPSK" pitchFamily="34" charset="-34"/>
              </a:rPr>
              <a:t>39</a:t>
            </a:r>
            <a:r>
              <a:rPr lang="th-TH" altLang="th-TH" sz="800" dirty="0">
                <a:solidFill>
                  <a:srgbClr val="FF0000"/>
                </a:solidFill>
                <a:latin typeface="TH SarabunPSK" pitchFamily="34" charset="-34"/>
                <a:ea typeface="Angsana New" pitchFamily="18" charset="-34"/>
                <a:cs typeface="TH SarabunPSK" pitchFamily="34" charset="-34"/>
              </a:rPr>
              <a:t>)</a:t>
            </a:r>
            <a:endParaRPr lang="en-US" altLang="th-TH" sz="800" dirty="0">
              <a:solidFill>
                <a:srgbClr val="FF0000"/>
              </a:solidFill>
              <a:latin typeface="TH SarabunPSK" pitchFamily="34" charset="-34"/>
              <a:ea typeface="Angsana New" pitchFamily="18" charset="-34"/>
              <a:cs typeface="TH SarabunPSK" pitchFamily="34" charset="-34"/>
            </a:endParaRPr>
          </a:p>
          <a:p>
            <a:pPr>
              <a:lnSpc>
                <a:spcPct val="75000"/>
              </a:lnSpc>
              <a:defRPr/>
            </a:pPr>
            <a:r>
              <a:rPr lang="th-TH" altLang="th-TH" sz="1000" dirty="0">
                <a:solidFill>
                  <a:srgbClr val="0070C0"/>
                </a:solidFill>
                <a:latin typeface="TH SarabunPSK" pitchFamily="34" charset="-34"/>
                <a:ea typeface="Angsana New" pitchFamily="18" charset="-34"/>
                <a:cs typeface="TH SarabunPSK" pitchFamily="34" charset="-34"/>
              </a:rPr>
              <a:t>วิศวกรโยธา (พรก.) (กรอบ)  </a:t>
            </a:r>
            <a:r>
              <a:rPr lang="en-US" altLang="th-TH" sz="1000" dirty="0">
                <a:solidFill>
                  <a:srgbClr val="0070C0"/>
                </a:solidFill>
                <a:latin typeface="TH SarabunPSK" pitchFamily="34" charset="-34"/>
                <a:ea typeface="Angsana New" pitchFamily="18" charset="-34"/>
                <a:cs typeface="TH SarabunPSK" pitchFamily="34" charset="-34"/>
              </a:rPr>
              <a:t>            </a:t>
            </a:r>
            <a:r>
              <a:rPr lang="th-TH" altLang="th-TH" sz="1000" dirty="0">
                <a:solidFill>
                  <a:srgbClr val="0070C0"/>
                </a:solidFill>
                <a:latin typeface="TH SarabunPSK" pitchFamily="34" charset="-34"/>
                <a:ea typeface="Angsana New" pitchFamily="18" charset="-34"/>
                <a:cs typeface="TH SarabunPSK" pitchFamily="34" charset="-34"/>
              </a:rPr>
              <a:t>- 1 </a:t>
            </a:r>
            <a:r>
              <a:rPr lang="th-TH" altLang="th-TH" sz="800" dirty="0">
                <a:solidFill>
                  <a:srgbClr val="FF0000"/>
                </a:solidFill>
                <a:latin typeface="TH SarabunPSK" pitchFamily="34" charset="-34"/>
                <a:ea typeface="Angsana New" pitchFamily="18" charset="-34"/>
                <a:cs typeface="TH SarabunPSK" pitchFamily="34" charset="-34"/>
              </a:rPr>
              <a:t>(1</a:t>
            </a:r>
            <a:r>
              <a:rPr lang="en-US" altLang="th-TH" sz="800" dirty="0">
                <a:solidFill>
                  <a:srgbClr val="FF0000"/>
                </a:solidFill>
                <a:latin typeface="TH SarabunPSK" pitchFamily="34" charset="-34"/>
                <a:ea typeface="Angsana New" pitchFamily="18" charset="-34"/>
                <a:cs typeface="TH SarabunPSK" pitchFamily="34" charset="-34"/>
              </a:rPr>
              <a:t>42</a:t>
            </a:r>
            <a:r>
              <a:rPr lang="th-TH" altLang="th-TH" sz="800" dirty="0">
                <a:solidFill>
                  <a:srgbClr val="FF0000"/>
                </a:solidFill>
                <a:latin typeface="TH SarabunPSK" pitchFamily="34" charset="-34"/>
                <a:ea typeface="Angsana New" pitchFamily="18" charset="-34"/>
                <a:cs typeface="TH SarabunPSK" pitchFamily="34" charset="-34"/>
              </a:rPr>
              <a:t>)</a:t>
            </a:r>
            <a:endParaRPr lang="en-US" altLang="th-TH" sz="800" dirty="0">
              <a:solidFill>
                <a:srgbClr val="FF0000"/>
              </a:solidFill>
              <a:latin typeface="TH SarabunPSK" pitchFamily="34" charset="-34"/>
              <a:ea typeface="Angsana New" pitchFamily="18" charset="-34"/>
              <a:cs typeface="TH SarabunPSK" pitchFamily="34" charset="-34"/>
            </a:endParaRPr>
          </a:p>
          <a:p>
            <a:pPr>
              <a:lnSpc>
                <a:spcPct val="75000"/>
              </a:lnSpc>
              <a:defRPr/>
            </a:pPr>
            <a:r>
              <a:rPr lang="en-US" altLang="th-TH" sz="800" dirty="0">
                <a:solidFill>
                  <a:srgbClr val="0070C0"/>
                </a:solidFill>
                <a:latin typeface="TH SarabunPSK" pitchFamily="34" charset="-34"/>
                <a:ea typeface="Angsana New" pitchFamily="18" charset="-34"/>
                <a:cs typeface="TH SarabunPSK" pitchFamily="34" charset="-34"/>
              </a:rPr>
              <a:t>(</a:t>
            </a:r>
            <a:r>
              <a:rPr lang="th-TH" altLang="th-TH" sz="800" dirty="0">
                <a:solidFill>
                  <a:srgbClr val="0070C0"/>
                </a:solidFill>
                <a:latin typeface="TH SarabunPSK" pitchFamily="34" charset="-34"/>
                <a:ea typeface="Angsana New" pitchFamily="18" charset="-34"/>
                <a:cs typeface="TH SarabunPSK" pitchFamily="34" charset="-34"/>
              </a:rPr>
              <a:t>ตามมาตรการฯ ปี งบฯ </a:t>
            </a:r>
            <a:r>
              <a:rPr lang="en-US" altLang="th-TH" sz="800" dirty="0">
                <a:solidFill>
                  <a:srgbClr val="0070C0"/>
                </a:solidFill>
                <a:latin typeface="TH SarabunPSK" pitchFamily="34" charset="-34"/>
                <a:ea typeface="Angsana New" pitchFamily="18" charset="-34"/>
                <a:cs typeface="TH SarabunPSK" pitchFamily="34" charset="-34"/>
              </a:rPr>
              <a:t>2563)</a:t>
            </a:r>
            <a:endParaRPr lang="en-US" altLang="th-TH" sz="800" dirty="0">
              <a:solidFill>
                <a:srgbClr val="FF0000"/>
              </a:solidFill>
              <a:latin typeface="TH SarabunPSK" pitchFamily="34" charset="-34"/>
              <a:ea typeface="Angsana New" pitchFamily="18" charset="-34"/>
              <a:cs typeface="TH SarabunPSK" pitchFamily="34" charset="-34"/>
            </a:endParaRPr>
          </a:p>
          <a:p>
            <a:pPr>
              <a:lnSpc>
                <a:spcPct val="75000"/>
              </a:lnSpc>
              <a:defRPr/>
            </a:pPr>
            <a:r>
              <a:rPr lang="th-TH" altLang="th-TH" sz="800" dirty="0">
                <a:solidFill>
                  <a:srgbClr val="0070C0"/>
                </a:solidFill>
                <a:latin typeface="TH SarabunPSK" pitchFamily="34" charset="-34"/>
                <a:ea typeface="Angsana New" pitchFamily="18" charset="-34"/>
                <a:cs typeface="TH SarabunPSK" pitchFamily="34" charset="-34"/>
              </a:rPr>
              <a:t>(กรอบฯ </a:t>
            </a:r>
            <a:r>
              <a:rPr lang="en-US" altLang="th-TH" sz="800" dirty="0">
                <a:solidFill>
                  <a:srgbClr val="0070C0"/>
                </a:solidFill>
                <a:latin typeface="TH SarabunPSK" pitchFamily="34" charset="-34"/>
                <a:ea typeface="Angsana New" pitchFamily="18" charset="-34"/>
                <a:cs typeface="TH SarabunPSK" pitchFamily="34" charset="-34"/>
              </a:rPr>
              <a:t>2564</a:t>
            </a:r>
            <a:r>
              <a:rPr lang="th-TH" altLang="th-TH" sz="800" dirty="0">
                <a:solidFill>
                  <a:srgbClr val="0070C0"/>
                </a:solidFill>
                <a:latin typeface="TH SarabunPSK" pitchFamily="34" charset="-34"/>
                <a:ea typeface="Angsana New" pitchFamily="18" charset="-34"/>
                <a:cs typeface="TH SarabunPSK" pitchFamily="34" charset="-34"/>
              </a:rPr>
              <a:t> </a:t>
            </a:r>
            <a:r>
              <a:rPr lang="en-US" altLang="th-TH" sz="800" dirty="0">
                <a:solidFill>
                  <a:srgbClr val="0070C0"/>
                </a:solidFill>
                <a:latin typeface="TH SarabunPSK" pitchFamily="34" charset="-34"/>
                <a:ea typeface="Angsana New" pitchFamily="18" charset="-34"/>
                <a:cs typeface="TH SarabunPSK" pitchFamily="34" charset="-34"/>
              </a:rPr>
              <a:t>-</a:t>
            </a:r>
            <a:r>
              <a:rPr lang="th-TH" altLang="th-TH" sz="800" dirty="0">
                <a:solidFill>
                  <a:srgbClr val="0070C0"/>
                </a:solidFill>
                <a:latin typeface="TH SarabunPSK" pitchFamily="34" charset="-34"/>
                <a:ea typeface="Angsana New" pitchFamily="18" charset="-34"/>
                <a:cs typeface="TH SarabunPSK" pitchFamily="34" charset="-34"/>
              </a:rPr>
              <a:t> </a:t>
            </a:r>
            <a:r>
              <a:rPr lang="en-US" altLang="th-TH" sz="800" dirty="0">
                <a:solidFill>
                  <a:srgbClr val="0070C0"/>
                </a:solidFill>
                <a:latin typeface="TH SarabunPSK" pitchFamily="34" charset="-34"/>
                <a:ea typeface="Angsana New" pitchFamily="18" charset="-34"/>
                <a:cs typeface="TH SarabunPSK" pitchFamily="34" charset="-34"/>
              </a:rPr>
              <a:t>2567)</a:t>
            </a:r>
            <a:r>
              <a:rPr lang="th-TH" altLang="th-TH" sz="800" dirty="0">
                <a:solidFill>
                  <a:srgbClr val="0070C0"/>
                </a:solidFill>
                <a:latin typeface="TH SarabunPSK" pitchFamily="34" charset="-34"/>
                <a:ea typeface="Angsana New" pitchFamily="18" charset="-34"/>
                <a:cs typeface="TH SarabunPSK" pitchFamily="34" charset="-34"/>
              </a:rPr>
              <a:t> </a:t>
            </a:r>
            <a:r>
              <a:rPr lang="en-US" altLang="th-TH" sz="800" dirty="0">
                <a:solidFill>
                  <a:srgbClr val="0070C0"/>
                </a:solidFill>
                <a:latin typeface="TH SarabunPSK" pitchFamily="34" charset="-34"/>
                <a:ea typeface="Angsana New" pitchFamily="18" charset="-34"/>
                <a:cs typeface="TH SarabunPSK" pitchFamily="34" charset="-34"/>
              </a:rPr>
              <a:t>                                 </a:t>
            </a:r>
            <a:r>
              <a:rPr lang="en-US" altLang="th-TH" sz="800" dirty="0">
                <a:solidFill>
                  <a:srgbClr val="FF0000"/>
                </a:solidFill>
                <a:latin typeface="TH SarabunPSK" pitchFamily="34" charset="-34"/>
                <a:ea typeface="Angsana New" pitchFamily="18" charset="-34"/>
                <a:cs typeface="TH SarabunPSK" pitchFamily="34" charset="-34"/>
              </a:rPr>
              <a:t>(</a:t>
            </a:r>
            <a:r>
              <a:rPr lang="th-TH" altLang="th-TH" sz="800" dirty="0">
                <a:solidFill>
                  <a:srgbClr val="FF0000"/>
                </a:solidFill>
                <a:latin typeface="TH SarabunPSK" pitchFamily="34" charset="-34"/>
                <a:ea typeface="Angsana New" pitchFamily="18" charset="-34"/>
                <a:cs typeface="TH SarabunPSK" pitchFamily="34" charset="-34"/>
              </a:rPr>
              <a:t>ไม่รวมในกรอบ ขรก.)</a:t>
            </a:r>
            <a:r>
              <a:rPr lang="th-TH" altLang="th-TH" sz="800" dirty="0">
                <a:solidFill>
                  <a:srgbClr val="0070C0"/>
                </a:solidFill>
                <a:latin typeface="TH SarabunPSK" pitchFamily="34" charset="-34"/>
                <a:ea typeface="Angsana New" pitchFamily="18" charset="-34"/>
                <a:cs typeface="TH SarabunPSK" pitchFamily="34" charset="-34"/>
              </a:rPr>
              <a:t> </a:t>
            </a:r>
          </a:p>
          <a:p>
            <a:pPr>
              <a:lnSpc>
                <a:spcPct val="80000"/>
              </a:lnSpc>
              <a:defRPr/>
            </a:pPr>
            <a:endParaRPr lang="th-TH" altLang="th-TH" sz="1000" dirty="0">
              <a:solidFill>
                <a:srgbClr val="FF0000"/>
              </a:solidFill>
              <a:latin typeface="TH SarabunPSK" pitchFamily="34" charset="-34"/>
              <a:ea typeface="Angsana New" pitchFamily="18" charset="-34"/>
              <a:cs typeface="TH SarabunPSK" pitchFamily="34" charset="-34"/>
            </a:endParaRPr>
          </a:p>
        </p:txBody>
      </p:sp>
      <p:grpSp>
        <p:nvGrpSpPr>
          <p:cNvPr id="13321" name="Group 18"/>
          <p:cNvGrpSpPr>
            <a:grpSpLocks/>
          </p:cNvGrpSpPr>
          <p:nvPr/>
        </p:nvGrpSpPr>
        <p:grpSpPr bwMode="auto">
          <a:xfrm>
            <a:off x="6897688" y="44450"/>
            <a:ext cx="2052637" cy="646113"/>
            <a:chOff x="3203848" y="3468365"/>
            <a:chExt cx="2052020" cy="646113"/>
          </a:xfrm>
        </p:grpSpPr>
        <p:sp>
          <p:nvSpPr>
            <p:cNvPr id="21" name="Rectangle 2"/>
            <p:cNvSpPr>
              <a:spLocks noChangeArrowheads="1"/>
            </p:cNvSpPr>
            <p:nvPr/>
          </p:nvSpPr>
          <p:spPr bwMode="auto">
            <a:xfrm>
              <a:off x="3203848" y="3468365"/>
              <a:ext cx="1475931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>
                <a:lnSpc>
                  <a:spcPct val="70000"/>
                </a:lnSpc>
                <a:defRPr/>
              </a:pPr>
              <a:endParaRPr lang="en-US" altLang="th-TH" sz="400" b="1" spc="-20" dirty="0">
                <a:latin typeface="TH SarabunPSK" pitchFamily="34" charset="-34"/>
                <a:cs typeface="TH SarabunPSK" pitchFamily="34" charset="-34"/>
              </a:endParaRPr>
            </a:p>
            <a:p>
              <a:pPr algn="ctr">
                <a:lnSpc>
                  <a:spcPct val="70000"/>
                </a:lnSpc>
                <a:defRPr/>
              </a:pPr>
              <a:r>
                <a:rPr lang="th-TH" altLang="th-TH" sz="1300" b="1" spc="-20" dirty="0">
                  <a:latin typeface="TH SarabunPSK" pitchFamily="34" charset="-34"/>
                  <a:cs typeface="TH SarabunPSK" pitchFamily="34" charset="-34"/>
                </a:rPr>
                <a:t>ศูนย์ศึกษาและพัฒนาชุมชน</a:t>
              </a:r>
              <a:r>
                <a:rPr lang="en-US" altLang="th-TH" sz="1300" b="1" dirty="0">
                  <a:latin typeface="TH SarabunPSK" pitchFamily="34" charset="-34"/>
                  <a:cs typeface="TH SarabunPSK" pitchFamily="34" charset="-34"/>
                </a:rPr>
                <a:t> </a:t>
              </a:r>
              <a:r>
                <a:rPr lang="th-TH" altLang="th-TH" sz="1300" b="1" dirty="0">
                  <a:latin typeface="TH SarabunPSK" pitchFamily="34" charset="-34"/>
                  <a:cs typeface="TH SarabunPSK" pitchFamily="34" charset="-34"/>
                </a:rPr>
                <a:t>นครราชสีมา</a:t>
              </a:r>
            </a:p>
          </p:txBody>
        </p:sp>
        <p:sp>
          <p:nvSpPr>
            <p:cNvPr id="13358" name="Rectangle 2"/>
            <p:cNvSpPr>
              <a:spLocks noChangeArrowheads="1"/>
            </p:cNvSpPr>
            <p:nvPr/>
          </p:nvSpPr>
          <p:spPr bwMode="auto">
            <a:xfrm>
              <a:off x="4679868" y="3468365"/>
              <a:ext cx="576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12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3359" name="Rectangle 2"/>
            <p:cNvSpPr>
              <a:spLocks noChangeArrowheads="1"/>
            </p:cNvSpPr>
            <p:nvPr/>
          </p:nvSpPr>
          <p:spPr bwMode="auto">
            <a:xfrm>
              <a:off x="3203848" y="3789040"/>
              <a:ext cx="2052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400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3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นักทรัพยากรบุคคล </a:t>
              </a:r>
              <a:r>
                <a:rPr lang="th-TH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(255)</a:t>
              </a:r>
              <a:endParaRPr lang="th-TH" altLang="th-TH" sz="14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300">
                  <a:latin typeface="TH SarabunPSK" panose="020B0500040200020003" pitchFamily="34" charset="-34"/>
                  <a:cs typeface="TH SarabunPSK" panose="020B0500040200020003" pitchFamily="34" charset="-34"/>
                </a:rPr>
                <a:t>(ผอ.ศูนย์ศึกษาและพัฒนาชุมชน) ชพ</a:t>
              </a:r>
              <a:r>
                <a:rPr lang="en-US" altLang="th-TH" sz="1300">
                  <a:latin typeface="TH SarabunPSK" panose="020B0500040200020003" pitchFamily="34" charset="-34"/>
                  <a:cs typeface="TH SarabunPSK" panose="020B0500040200020003" pitchFamily="34" charset="-34"/>
                </a:rPr>
                <a:t>.</a:t>
              </a:r>
              <a:endParaRPr lang="th-TH" altLang="th-TH" sz="1300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3322" name="Text Box 17"/>
          <p:cNvSpPr txBox="1">
            <a:spLocks noChangeArrowheads="1"/>
          </p:cNvSpPr>
          <p:nvPr/>
        </p:nvSpPr>
        <p:spPr bwMode="auto">
          <a:xfrm>
            <a:off x="107950" y="2924175"/>
            <a:ext cx="2519363" cy="6270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>
              <a:lnSpc>
                <a:spcPct val="80000"/>
              </a:lnSpc>
              <a:defRPr/>
            </a:pPr>
            <a:r>
              <a:rPr lang="th-TH" altLang="th-TH" sz="1000" dirty="0">
                <a:latin typeface="TH SarabunPSK" pitchFamily="34" charset="-34"/>
                <a:cs typeface="TH SarabunPSK" pitchFamily="34" charset="-34"/>
              </a:rPr>
              <a:t>นักทรัพยากรบุคคล (ปก/ชก) </a:t>
            </a:r>
            <a:r>
              <a:rPr lang="en-US" altLang="th-TH" sz="1000" dirty="0">
                <a:latin typeface="TH SarabunPSK" pitchFamily="34" charset="-34"/>
                <a:cs typeface="TH SarabunPSK" pitchFamily="34" charset="-34"/>
              </a:rPr>
              <a:t>           - 5 </a:t>
            </a:r>
            <a:r>
              <a:rPr lang="th-TH" altLang="th-TH" sz="800" dirty="0">
                <a:solidFill>
                  <a:srgbClr val="FF0000"/>
                </a:solidFill>
                <a:latin typeface="TH SarabunPSK" pitchFamily="34" charset="-34"/>
                <a:cs typeface="TH SarabunPSK" pitchFamily="34" charset="-34"/>
              </a:rPr>
              <a:t>(489/490/491/493/497)</a:t>
            </a:r>
            <a:endParaRPr lang="en-US" altLang="th-TH" sz="800" dirty="0">
              <a:solidFill>
                <a:srgbClr val="FF0000"/>
              </a:solidFill>
              <a:latin typeface="TH SarabunPSK" pitchFamily="34" charset="-34"/>
              <a:cs typeface="TH SarabunPSK" pitchFamily="34" charset="-34"/>
            </a:endParaRPr>
          </a:p>
          <a:p>
            <a:pPr>
              <a:lnSpc>
                <a:spcPct val="80000"/>
              </a:lnSpc>
              <a:defRPr/>
            </a:pPr>
            <a:r>
              <a:rPr lang="th-TH" altLang="th-TH" sz="1000" dirty="0">
                <a:latin typeface="TH SarabunPSK" pitchFamily="34" charset="-34"/>
                <a:cs typeface="TH SarabunPSK" pitchFamily="34" charset="-34"/>
              </a:rPr>
              <a:t>นักวิชาการพัฒนาชุมชน (ปก/ชก)       - 2 </a:t>
            </a:r>
            <a:r>
              <a:rPr lang="th-TH" altLang="th-TH" sz="800" dirty="0">
                <a:solidFill>
                  <a:srgbClr val="FF0000"/>
                </a:solidFill>
                <a:latin typeface="TH SarabunPSK" pitchFamily="34" charset="-34"/>
                <a:cs typeface="TH SarabunPSK" pitchFamily="34" charset="-34"/>
              </a:rPr>
              <a:t>(478/479)</a:t>
            </a:r>
            <a:endParaRPr lang="en-US" altLang="th-TH" sz="1000" dirty="0">
              <a:solidFill>
                <a:srgbClr val="FF0000"/>
              </a:solidFill>
              <a:latin typeface="TH SarabunPSK" pitchFamily="34" charset="-34"/>
              <a:cs typeface="TH SarabunPSK" pitchFamily="34" charset="-34"/>
            </a:endParaRPr>
          </a:p>
          <a:p>
            <a:pPr>
              <a:lnSpc>
                <a:spcPct val="80000"/>
              </a:lnSpc>
              <a:defRPr/>
            </a:pPr>
            <a:r>
              <a:rPr lang="th-TH" altLang="th-TH" sz="1000" dirty="0">
                <a:latin typeface="TH SarabunPSK" pitchFamily="34" charset="-34"/>
                <a:ea typeface="Angsana New" pitchFamily="18" charset="-34"/>
                <a:cs typeface="TH SarabunPSK" pitchFamily="34" charset="-34"/>
              </a:rPr>
              <a:t>นักจัดการงานทั่วไป (ปก/ชก)</a:t>
            </a:r>
            <a:r>
              <a:rPr lang="en-US" altLang="th-TH" sz="1000" dirty="0">
                <a:latin typeface="TH SarabunPSK" pitchFamily="34" charset="-34"/>
                <a:ea typeface="Angsana New" pitchFamily="18" charset="-34"/>
                <a:cs typeface="TH SarabunPSK" pitchFamily="34" charset="-34"/>
              </a:rPr>
              <a:t>            - 1 </a:t>
            </a:r>
            <a:r>
              <a:rPr lang="en-US" altLang="th-TH" sz="800" dirty="0">
                <a:solidFill>
                  <a:srgbClr val="FF0000"/>
                </a:solidFill>
                <a:latin typeface="TH SarabunPSK" pitchFamily="34" charset="-34"/>
                <a:ea typeface="Angsana New" pitchFamily="18" charset="-34"/>
                <a:cs typeface="TH SarabunPSK" pitchFamily="34" charset="-34"/>
              </a:rPr>
              <a:t>(463)</a:t>
            </a:r>
            <a:endParaRPr lang="en-US" altLang="th-TH" sz="1000" dirty="0">
              <a:solidFill>
                <a:srgbClr val="FF0000"/>
              </a:solidFill>
              <a:latin typeface="TH SarabunPSK" pitchFamily="34" charset="-34"/>
              <a:ea typeface="Angsana New" pitchFamily="18" charset="-34"/>
              <a:cs typeface="TH SarabunPSK" pitchFamily="34" charset="-34"/>
            </a:endParaRPr>
          </a:p>
          <a:p>
            <a:pPr>
              <a:lnSpc>
                <a:spcPct val="80000"/>
              </a:lnSpc>
              <a:defRPr/>
            </a:pPr>
            <a:r>
              <a:rPr lang="th-TH" altLang="th-TH" sz="1000" dirty="0">
                <a:latin typeface="TH SarabunPSK" pitchFamily="34" charset="-34"/>
                <a:ea typeface="Angsana New" pitchFamily="18" charset="-34"/>
                <a:cs typeface="TH SarabunPSK" pitchFamily="34" charset="-34"/>
              </a:rPr>
              <a:t>เจ้าพนักงานการเงินและบัญชี (ปง/ชง) - 1 </a:t>
            </a:r>
            <a:r>
              <a:rPr lang="th-TH" altLang="th-TH" sz="800" dirty="0">
                <a:solidFill>
                  <a:srgbClr val="FF0000"/>
                </a:solidFill>
                <a:latin typeface="TH SarabunPSK" pitchFamily="34" charset="-34"/>
                <a:ea typeface="Angsana New" pitchFamily="18" charset="-34"/>
                <a:cs typeface="TH SarabunPSK" pitchFamily="34" charset="-34"/>
              </a:rPr>
              <a:t>(469)</a:t>
            </a:r>
            <a:endParaRPr lang="en-US" altLang="th-TH" sz="1000" dirty="0">
              <a:solidFill>
                <a:srgbClr val="FF0000"/>
              </a:solidFill>
              <a:latin typeface="TH SarabunPSK" pitchFamily="34" charset="-34"/>
              <a:ea typeface="Angsana New" pitchFamily="18" charset="-34"/>
              <a:cs typeface="TH SarabunPSK" pitchFamily="34" charset="-34"/>
            </a:endParaRPr>
          </a:p>
          <a:p>
            <a:pPr>
              <a:lnSpc>
                <a:spcPct val="80000"/>
              </a:lnSpc>
              <a:defRPr/>
            </a:pPr>
            <a:r>
              <a:rPr lang="th-TH" altLang="th-TH" sz="1000" dirty="0">
                <a:latin typeface="TH SarabunPSK" pitchFamily="34" charset="-34"/>
                <a:ea typeface="Angsana New" pitchFamily="18" charset="-34"/>
                <a:cs typeface="TH SarabunPSK" pitchFamily="34" charset="-34"/>
              </a:rPr>
              <a:t>เจ้าพนักงานธุรการ (ปง/ชง) </a:t>
            </a:r>
            <a:r>
              <a:rPr lang="en-US" altLang="th-TH" sz="1000" dirty="0">
                <a:latin typeface="TH SarabunPSK" pitchFamily="34" charset="-34"/>
                <a:ea typeface="Angsana New" pitchFamily="18" charset="-34"/>
                <a:cs typeface="TH SarabunPSK" pitchFamily="34" charset="-34"/>
              </a:rPr>
              <a:t>             - 2 </a:t>
            </a:r>
            <a:r>
              <a:rPr lang="en-US" altLang="th-TH" sz="800" dirty="0">
                <a:solidFill>
                  <a:srgbClr val="FF0000"/>
                </a:solidFill>
                <a:latin typeface="TH SarabunPSK" pitchFamily="34" charset="-34"/>
                <a:ea typeface="Angsana New" pitchFamily="18" charset="-34"/>
                <a:cs typeface="TH SarabunPSK" pitchFamily="34" charset="-34"/>
              </a:rPr>
              <a:t>(464/471)</a:t>
            </a:r>
            <a:endParaRPr lang="en-US" altLang="th-TH" sz="1000" dirty="0">
              <a:solidFill>
                <a:srgbClr val="FF0000"/>
              </a:solidFill>
              <a:latin typeface="TH SarabunPSK" pitchFamily="34" charset="-34"/>
              <a:ea typeface="Angsana New" pitchFamily="18" charset="-34"/>
              <a:cs typeface="TH SarabunPSK" pitchFamily="34" charset="-34"/>
            </a:endParaRPr>
          </a:p>
          <a:p>
            <a:pPr>
              <a:lnSpc>
                <a:spcPct val="80000"/>
              </a:lnSpc>
              <a:defRPr/>
            </a:pPr>
            <a:r>
              <a:rPr lang="th-TH" altLang="th-TH" sz="1000" dirty="0">
                <a:latin typeface="TH SarabunPSK" pitchFamily="34" charset="-34"/>
                <a:ea typeface="Angsana New" pitchFamily="18" charset="-34"/>
                <a:cs typeface="TH SarabunPSK" pitchFamily="34" charset="-34"/>
              </a:rPr>
              <a:t>นายช่างโยธา (ปง/ชง)                  </a:t>
            </a:r>
            <a:r>
              <a:rPr lang="en-US" altLang="th-TH" sz="1000" dirty="0">
                <a:latin typeface="TH SarabunPSK" pitchFamily="34" charset="-34"/>
                <a:ea typeface="Angsana New" pitchFamily="18" charset="-34"/>
                <a:cs typeface="TH SarabunPSK" pitchFamily="34" charset="-34"/>
              </a:rPr>
              <a:t> </a:t>
            </a:r>
            <a:r>
              <a:rPr lang="th-TH" altLang="th-TH" sz="1000" dirty="0">
                <a:latin typeface="TH SarabunPSK" pitchFamily="34" charset="-34"/>
                <a:ea typeface="Angsana New" pitchFamily="18" charset="-34"/>
                <a:cs typeface="TH SarabunPSK" pitchFamily="34" charset="-34"/>
              </a:rPr>
              <a:t>  - 1 </a:t>
            </a:r>
            <a:r>
              <a:rPr lang="th-TH" altLang="th-TH" sz="800" dirty="0">
                <a:solidFill>
                  <a:srgbClr val="FF0000"/>
                </a:solidFill>
                <a:latin typeface="TH SarabunPSK" pitchFamily="34" charset="-34"/>
                <a:ea typeface="Angsana New" pitchFamily="18" charset="-34"/>
                <a:cs typeface="TH SarabunPSK" pitchFamily="34" charset="-34"/>
              </a:rPr>
              <a:t>(55)</a:t>
            </a:r>
            <a:endParaRPr lang="th-TH" altLang="th-TH" sz="1000" dirty="0">
              <a:solidFill>
                <a:srgbClr val="FF0000"/>
              </a:solidFill>
              <a:latin typeface="TH SarabunPSK" pitchFamily="34" charset="-34"/>
              <a:ea typeface="Angsana New" pitchFamily="18" charset="-34"/>
              <a:cs typeface="TH SarabunPSK" pitchFamily="34" charset="-34"/>
            </a:endParaRPr>
          </a:p>
          <a:p>
            <a:pPr>
              <a:lnSpc>
                <a:spcPct val="75000"/>
              </a:lnSpc>
              <a:defRPr/>
            </a:pPr>
            <a:r>
              <a:rPr lang="th-TH" altLang="th-TH" sz="1000" dirty="0">
                <a:solidFill>
                  <a:srgbClr val="00B050"/>
                </a:solidFill>
                <a:latin typeface="TH SarabunPSK" pitchFamily="34" charset="-34"/>
                <a:ea typeface="Angsana New" pitchFamily="18" charset="-34"/>
                <a:cs typeface="TH SarabunPSK" pitchFamily="34" charset="-34"/>
              </a:rPr>
              <a:t>พนักงานสถานที่ (ลจป.)            </a:t>
            </a:r>
            <a:r>
              <a:rPr lang="en-US" altLang="th-TH" sz="1000" dirty="0">
                <a:solidFill>
                  <a:srgbClr val="00B050"/>
                </a:solidFill>
                <a:latin typeface="TH SarabunPSK" pitchFamily="34" charset="-34"/>
                <a:ea typeface="Angsana New" pitchFamily="18" charset="-34"/>
                <a:cs typeface="TH SarabunPSK" pitchFamily="34" charset="-34"/>
              </a:rPr>
              <a:t>      </a:t>
            </a:r>
            <a:r>
              <a:rPr lang="th-TH" altLang="th-TH" sz="1000" dirty="0">
                <a:solidFill>
                  <a:srgbClr val="00B050"/>
                </a:solidFill>
                <a:latin typeface="TH SarabunPSK" pitchFamily="34" charset="-34"/>
                <a:ea typeface="Angsana New" pitchFamily="18" charset="-34"/>
                <a:cs typeface="TH SarabunPSK" pitchFamily="34" charset="-34"/>
              </a:rPr>
              <a:t>- </a:t>
            </a:r>
            <a:r>
              <a:rPr lang="en-US" altLang="th-TH" sz="1000" dirty="0">
                <a:solidFill>
                  <a:srgbClr val="00B050"/>
                </a:solidFill>
                <a:latin typeface="TH SarabunPSK" pitchFamily="34" charset="-34"/>
                <a:ea typeface="Angsana New" pitchFamily="18" charset="-34"/>
                <a:cs typeface="TH SarabunPSK" pitchFamily="34" charset="-34"/>
              </a:rPr>
              <a:t>1</a:t>
            </a:r>
            <a:r>
              <a:rPr lang="th-TH" altLang="th-TH" sz="1000" dirty="0">
                <a:solidFill>
                  <a:srgbClr val="00B050"/>
                </a:solidFill>
                <a:latin typeface="TH SarabunPSK" pitchFamily="34" charset="-34"/>
                <a:ea typeface="Angsana New" pitchFamily="18" charset="-34"/>
                <a:cs typeface="TH SarabunPSK" pitchFamily="34" charset="-34"/>
              </a:rPr>
              <a:t> </a:t>
            </a:r>
            <a:r>
              <a:rPr lang="th-TH" altLang="th-TH" sz="800" dirty="0">
                <a:solidFill>
                  <a:srgbClr val="FF0000"/>
                </a:solidFill>
                <a:latin typeface="TH SarabunPSK" pitchFamily="34" charset="-34"/>
                <a:ea typeface="Angsana New" pitchFamily="18" charset="-34"/>
                <a:cs typeface="TH SarabunPSK" pitchFamily="34" charset="-34"/>
              </a:rPr>
              <a:t>(</a:t>
            </a:r>
            <a:r>
              <a:rPr lang="en-US" altLang="th-TH" sz="800" dirty="0">
                <a:solidFill>
                  <a:srgbClr val="FF0000"/>
                </a:solidFill>
                <a:latin typeface="TH SarabunPSK" pitchFamily="34" charset="-34"/>
                <a:ea typeface="Angsana New" pitchFamily="18" charset="-34"/>
                <a:cs typeface="TH SarabunPSK" pitchFamily="34" charset="-34"/>
              </a:rPr>
              <a:t>101) (</a:t>
            </a:r>
            <a:r>
              <a:rPr lang="th-TH" altLang="th-TH" sz="800" dirty="0">
                <a:solidFill>
                  <a:srgbClr val="FF0000"/>
                </a:solidFill>
                <a:latin typeface="TH SarabunPSK" pitchFamily="34" charset="-34"/>
                <a:ea typeface="Angsana New" pitchFamily="18" charset="-34"/>
                <a:cs typeface="TH SarabunPSK" pitchFamily="34" charset="-34"/>
              </a:rPr>
              <a:t>ไม่รวมในกรอบ ขรก.)</a:t>
            </a:r>
            <a:endParaRPr lang="en-US" altLang="th-TH" sz="1000" dirty="0">
              <a:latin typeface="TH SarabunPSK" pitchFamily="34" charset="-34"/>
              <a:ea typeface="Angsana New" pitchFamily="18" charset="-34"/>
              <a:cs typeface="TH SarabunPSK" pitchFamily="34" charset="-34"/>
            </a:endParaRPr>
          </a:p>
          <a:p>
            <a:pPr>
              <a:lnSpc>
                <a:spcPct val="75000"/>
              </a:lnSpc>
              <a:defRPr/>
            </a:pPr>
            <a:r>
              <a:rPr lang="th-TH" altLang="th-TH" sz="1000" dirty="0">
                <a:solidFill>
                  <a:srgbClr val="00B050"/>
                </a:solidFill>
                <a:latin typeface="TH SarabunPSK" pitchFamily="34" charset="-34"/>
                <a:ea typeface="Angsana New" pitchFamily="18" charset="-34"/>
                <a:cs typeface="TH SarabunPSK" pitchFamily="34" charset="-34"/>
              </a:rPr>
              <a:t>พนักงานทั่วไป (ลจป.)                  </a:t>
            </a:r>
            <a:r>
              <a:rPr lang="en-US" altLang="th-TH" sz="1000" dirty="0">
                <a:solidFill>
                  <a:srgbClr val="00B050"/>
                </a:solidFill>
                <a:latin typeface="TH SarabunPSK" pitchFamily="34" charset="-34"/>
                <a:ea typeface="Angsana New" pitchFamily="18" charset="-34"/>
                <a:cs typeface="TH SarabunPSK" pitchFamily="34" charset="-34"/>
              </a:rPr>
              <a:t>  </a:t>
            </a:r>
            <a:r>
              <a:rPr lang="th-TH" altLang="th-TH" sz="1000" dirty="0">
                <a:solidFill>
                  <a:srgbClr val="00B050"/>
                </a:solidFill>
                <a:latin typeface="TH SarabunPSK" pitchFamily="34" charset="-34"/>
                <a:ea typeface="Angsana New" pitchFamily="18" charset="-34"/>
                <a:cs typeface="TH SarabunPSK" pitchFamily="34" charset="-34"/>
              </a:rPr>
              <a:t>- </a:t>
            </a:r>
            <a:r>
              <a:rPr lang="en-US" altLang="th-TH" sz="1000" dirty="0">
                <a:solidFill>
                  <a:srgbClr val="00B050"/>
                </a:solidFill>
                <a:latin typeface="TH SarabunPSK" pitchFamily="34" charset="-34"/>
                <a:ea typeface="Angsana New" pitchFamily="18" charset="-34"/>
                <a:cs typeface="TH SarabunPSK" pitchFamily="34" charset="-34"/>
              </a:rPr>
              <a:t>2</a:t>
            </a:r>
            <a:r>
              <a:rPr lang="th-TH" altLang="th-TH" sz="1000" dirty="0">
                <a:solidFill>
                  <a:srgbClr val="00B050"/>
                </a:solidFill>
                <a:latin typeface="TH SarabunPSK" pitchFamily="34" charset="-34"/>
                <a:ea typeface="Angsana New" pitchFamily="18" charset="-34"/>
                <a:cs typeface="TH SarabunPSK" pitchFamily="34" charset="-34"/>
              </a:rPr>
              <a:t> </a:t>
            </a:r>
            <a:r>
              <a:rPr lang="th-TH" altLang="th-TH" sz="800" spc="-30" dirty="0">
                <a:solidFill>
                  <a:srgbClr val="FF0000"/>
                </a:solidFill>
                <a:latin typeface="TH SarabunPSK" pitchFamily="34" charset="-34"/>
                <a:ea typeface="Angsana New" pitchFamily="18" charset="-34"/>
                <a:cs typeface="TH SarabunPSK" pitchFamily="34" charset="-34"/>
              </a:rPr>
              <a:t>(</a:t>
            </a:r>
            <a:r>
              <a:rPr lang="en-US" altLang="th-TH" sz="800" spc="-30" dirty="0">
                <a:solidFill>
                  <a:srgbClr val="FF0000"/>
                </a:solidFill>
                <a:latin typeface="TH SarabunPSK" pitchFamily="34" charset="-34"/>
                <a:ea typeface="Angsana New" pitchFamily="18" charset="-34"/>
                <a:cs typeface="TH SarabunPSK" pitchFamily="34" charset="-34"/>
              </a:rPr>
              <a:t>102/105) (</a:t>
            </a:r>
            <a:r>
              <a:rPr lang="th-TH" altLang="th-TH" sz="800" spc="-30" dirty="0">
                <a:solidFill>
                  <a:srgbClr val="FF0000"/>
                </a:solidFill>
                <a:latin typeface="TH SarabunPSK" pitchFamily="34" charset="-34"/>
                <a:ea typeface="Angsana New" pitchFamily="18" charset="-34"/>
                <a:cs typeface="TH SarabunPSK" pitchFamily="34" charset="-34"/>
              </a:rPr>
              <a:t>ไม่รวมในกรอบ ขรก.) </a:t>
            </a:r>
          </a:p>
          <a:p>
            <a:pPr>
              <a:lnSpc>
                <a:spcPct val="75000"/>
              </a:lnSpc>
              <a:defRPr/>
            </a:pPr>
            <a:r>
              <a:rPr lang="th-TH" altLang="th-TH" sz="1000" dirty="0">
                <a:solidFill>
                  <a:srgbClr val="0070C0"/>
                </a:solidFill>
                <a:latin typeface="TH SarabunPSK" pitchFamily="34" charset="-34"/>
                <a:ea typeface="Angsana New" pitchFamily="18" charset="-34"/>
                <a:cs typeface="TH SarabunPSK" pitchFamily="34" charset="-34"/>
              </a:rPr>
              <a:t>นัก</a:t>
            </a:r>
            <a:r>
              <a:rPr lang="th-TH" altLang="th-TH" sz="1000" dirty="0">
                <a:solidFill>
                  <a:srgbClr val="0070C0"/>
                </a:solidFill>
                <a:latin typeface="TH SarabunPSK" pitchFamily="34" charset="-34"/>
                <a:ea typeface="Angsana New" pitchFamily="18" charset="-34"/>
                <a:cs typeface="TH SarabunPSK" pitchFamily="34" charset="-34"/>
              </a:rPr>
              <a:t>ทรัพยากรบุคคล (พรก.)</a:t>
            </a:r>
            <a:r>
              <a:rPr lang="en-US" altLang="th-TH" sz="1000" dirty="0">
                <a:solidFill>
                  <a:srgbClr val="0070C0"/>
                </a:solidFill>
                <a:latin typeface="TH SarabunPSK" pitchFamily="34" charset="-34"/>
                <a:ea typeface="Angsana New" pitchFamily="18" charset="-34"/>
                <a:cs typeface="TH SarabunPSK" pitchFamily="34" charset="-34"/>
              </a:rPr>
              <a:t> </a:t>
            </a:r>
            <a:r>
              <a:rPr lang="th-TH" altLang="th-TH" sz="1000" dirty="0">
                <a:solidFill>
                  <a:srgbClr val="0070C0"/>
                </a:solidFill>
                <a:latin typeface="TH SarabunPSK" pitchFamily="34" charset="-34"/>
                <a:ea typeface="Angsana New" pitchFamily="18" charset="-34"/>
                <a:cs typeface="TH SarabunPSK" pitchFamily="34" charset="-34"/>
              </a:rPr>
              <a:t>(จ้างแล้ว)  - </a:t>
            </a:r>
            <a:r>
              <a:rPr lang="en-US" altLang="th-TH" sz="1000" dirty="0">
                <a:solidFill>
                  <a:srgbClr val="0070C0"/>
                </a:solidFill>
                <a:latin typeface="TH SarabunPSK" pitchFamily="34" charset="-34"/>
                <a:ea typeface="Angsana New" pitchFamily="18" charset="-34"/>
                <a:cs typeface="TH SarabunPSK" pitchFamily="34" charset="-34"/>
              </a:rPr>
              <a:t>2</a:t>
            </a:r>
            <a:r>
              <a:rPr lang="th-TH" altLang="th-TH" sz="1000" dirty="0">
                <a:solidFill>
                  <a:srgbClr val="0070C0"/>
                </a:solidFill>
                <a:latin typeface="TH SarabunPSK" pitchFamily="34" charset="-34"/>
                <a:ea typeface="Angsana New" pitchFamily="18" charset="-34"/>
                <a:cs typeface="TH SarabunPSK" pitchFamily="34" charset="-34"/>
              </a:rPr>
              <a:t> </a:t>
            </a:r>
            <a:r>
              <a:rPr lang="th-TH" altLang="th-TH" sz="800" dirty="0">
                <a:solidFill>
                  <a:srgbClr val="FF0000"/>
                </a:solidFill>
                <a:latin typeface="TH SarabunPSK" pitchFamily="34" charset="-34"/>
                <a:ea typeface="Angsana New" pitchFamily="18" charset="-34"/>
                <a:cs typeface="TH SarabunPSK" pitchFamily="34" charset="-34"/>
              </a:rPr>
              <a:t>(</a:t>
            </a:r>
            <a:r>
              <a:rPr lang="en-US" altLang="th-TH" sz="800" dirty="0">
                <a:solidFill>
                  <a:srgbClr val="FF0000"/>
                </a:solidFill>
                <a:latin typeface="TH SarabunPSK" pitchFamily="34" charset="-34"/>
                <a:ea typeface="Angsana New" pitchFamily="18" charset="-34"/>
                <a:cs typeface="TH SarabunPSK" pitchFamily="34" charset="-34"/>
              </a:rPr>
              <a:t>35/36) </a:t>
            </a:r>
          </a:p>
          <a:p>
            <a:pPr>
              <a:lnSpc>
                <a:spcPct val="75000"/>
              </a:lnSpc>
              <a:defRPr/>
            </a:pPr>
            <a:r>
              <a:rPr lang="th-TH" altLang="th-TH" sz="1000" dirty="0">
                <a:solidFill>
                  <a:srgbClr val="0070C0"/>
                </a:solidFill>
                <a:latin typeface="TH SarabunPSK" pitchFamily="34" charset="-34"/>
                <a:ea typeface="Angsana New" pitchFamily="18" charset="-34"/>
                <a:cs typeface="TH SarabunPSK" pitchFamily="34" charset="-34"/>
              </a:rPr>
              <a:t>นักทรัพยากรบุคคล (พรก.)</a:t>
            </a:r>
            <a:r>
              <a:rPr lang="en-US" altLang="th-TH" sz="1000" dirty="0">
                <a:solidFill>
                  <a:srgbClr val="0070C0"/>
                </a:solidFill>
                <a:latin typeface="TH SarabunPSK" pitchFamily="34" charset="-34"/>
                <a:ea typeface="Angsana New" pitchFamily="18" charset="-34"/>
                <a:cs typeface="TH SarabunPSK" pitchFamily="34" charset="-34"/>
              </a:rPr>
              <a:t> </a:t>
            </a:r>
            <a:r>
              <a:rPr lang="th-TH" altLang="th-TH" sz="1000" dirty="0">
                <a:solidFill>
                  <a:srgbClr val="0070C0"/>
                </a:solidFill>
                <a:latin typeface="TH SarabunPSK" pitchFamily="34" charset="-34"/>
                <a:ea typeface="Angsana New" pitchFamily="18" charset="-34"/>
                <a:cs typeface="TH SarabunPSK" pitchFamily="34" charset="-34"/>
              </a:rPr>
              <a:t>(กรอบ)    - </a:t>
            </a:r>
            <a:r>
              <a:rPr lang="en-US" altLang="th-TH" sz="1000" dirty="0">
                <a:solidFill>
                  <a:srgbClr val="0070C0"/>
                </a:solidFill>
                <a:latin typeface="TH SarabunPSK" pitchFamily="34" charset="-34"/>
                <a:ea typeface="Angsana New" pitchFamily="18" charset="-34"/>
                <a:cs typeface="TH SarabunPSK" pitchFamily="34" charset="-34"/>
              </a:rPr>
              <a:t>3</a:t>
            </a:r>
            <a:r>
              <a:rPr lang="th-TH" altLang="th-TH" sz="1000" dirty="0">
                <a:solidFill>
                  <a:srgbClr val="0070C0"/>
                </a:solidFill>
                <a:latin typeface="TH SarabunPSK" pitchFamily="34" charset="-34"/>
                <a:ea typeface="Angsana New" pitchFamily="18" charset="-34"/>
                <a:cs typeface="TH SarabunPSK" pitchFamily="34" charset="-34"/>
              </a:rPr>
              <a:t> </a:t>
            </a:r>
            <a:r>
              <a:rPr lang="th-TH" altLang="th-TH" sz="800" dirty="0">
                <a:solidFill>
                  <a:srgbClr val="FF0000"/>
                </a:solidFill>
                <a:latin typeface="TH SarabunPSK" pitchFamily="34" charset="-34"/>
                <a:ea typeface="Angsana New" pitchFamily="18" charset="-34"/>
                <a:cs typeface="TH SarabunPSK" pitchFamily="34" charset="-34"/>
              </a:rPr>
              <a:t>(</a:t>
            </a:r>
            <a:r>
              <a:rPr lang="en-US" altLang="th-TH" sz="800" dirty="0">
                <a:solidFill>
                  <a:srgbClr val="FF0000"/>
                </a:solidFill>
                <a:latin typeface="TH SarabunPSK" pitchFamily="34" charset="-34"/>
                <a:ea typeface="Angsana New" pitchFamily="18" charset="-34"/>
                <a:cs typeface="TH SarabunPSK" pitchFamily="34" charset="-34"/>
              </a:rPr>
              <a:t>37/38/39)</a:t>
            </a:r>
          </a:p>
          <a:p>
            <a:pPr>
              <a:lnSpc>
                <a:spcPct val="75000"/>
              </a:lnSpc>
              <a:defRPr/>
            </a:pPr>
            <a:r>
              <a:rPr lang="th-TH" altLang="th-TH" sz="1000" dirty="0">
                <a:solidFill>
                  <a:srgbClr val="0070C0"/>
                </a:solidFill>
                <a:latin typeface="TH SarabunPSK" pitchFamily="34" charset="-34"/>
                <a:ea typeface="Angsana New" pitchFamily="18" charset="-34"/>
                <a:cs typeface="TH SarabunPSK" pitchFamily="34" charset="-34"/>
              </a:rPr>
              <a:t>นักประชาสัมพันธ์ (พรก.) (กรอบ) </a:t>
            </a:r>
            <a:r>
              <a:rPr lang="en-US" altLang="th-TH" sz="1000" dirty="0">
                <a:solidFill>
                  <a:srgbClr val="0070C0"/>
                </a:solidFill>
                <a:latin typeface="TH SarabunPSK" pitchFamily="34" charset="-34"/>
                <a:ea typeface="Angsana New" pitchFamily="18" charset="-34"/>
                <a:cs typeface="TH SarabunPSK" pitchFamily="34" charset="-34"/>
              </a:rPr>
              <a:t>  </a:t>
            </a:r>
            <a:r>
              <a:rPr lang="th-TH" altLang="th-TH" sz="1000" dirty="0">
                <a:solidFill>
                  <a:srgbClr val="0070C0"/>
                </a:solidFill>
                <a:latin typeface="TH SarabunPSK" pitchFamily="34" charset="-34"/>
                <a:ea typeface="Angsana New" pitchFamily="18" charset="-34"/>
                <a:cs typeface="TH SarabunPSK" pitchFamily="34" charset="-34"/>
              </a:rPr>
              <a:t> </a:t>
            </a:r>
            <a:r>
              <a:rPr lang="en-US" altLang="th-TH" sz="1000" dirty="0">
                <a:solidFill>
                  <a:srgbClr val="0070C0"/>
                </a:solidFill>
                <a:latin typeface="TH SarabunPSK" pitchFamily="34" charset="-34"/>
                <a:ea typeface="Angsana New" pitchFamily="18" charset="-34"/>
                <a:cs typeface="TH SarabunPSK" pitchFamily="34" charset="-34"/>
              </a:rPr>
              <a:t>  </a:t>
            </a:r>
            <a:r>
              <a:rPr lang="th-TH" altLang="th-TH" sz="1000" dirty="0">
                <a:solidFill>
                  <a:srgbClr val="0070C0"/>
                </a:solidFill>
                <a:latin typeface="TH SarabunPSK" pitchFamily="34" charset="-34"/>
                <a:ea typeface="Angsana New" pitchFamily="18" charset="-34"/>
                <a:cs typeface="TH SarabunPSK" pitchFamily="34" charset="-34"/>
              </a:rPr>
              <a:t>- 1 </a:t>
            </a:r>
            <a:r>
              <a:rPr lang="th-TH" altLang="th-TH" sz="800" dirty="0">
                <a:solidFill>
                  <a:srgbClr val="FF0000"/>
                </a:solidFill>
                <a:latin typeface="TH SarabunPSK" pitchFamily="34" charset="-34"/>
                <a:ea typeface="Angsana New" pitchFamily="18" charset="-34"/>
                <a:cs typeface="TH SarabunPSK" pitchFamily="34" charset="-34"/>
              </a:rPr>
              <a:t>(</a:t>
            </a:r>
            <a:r>
              <a:rPr lang="en-US" altLang="th-TH" sz="800" dirty="0">
                <a:solidFill>
                  <a:srgbClr val="FF0000"/>
                </a:solidFill>
                <a:latin typeface="TH SarabunPSK" pitchFamily="34" charset="-34"/>
                <a:ea typeface="Angsana New" pitchFamily="18" charset="-34"/>
                <a:cs typeface="TH SarabunPSK" pitchFamily="34" charset="-34"/>
              </a:rPr>
              <a:t>141</a:t>
            </a:r>
            <a:r>
              <a:rPr lang="th-TH" altLang="th-TH" sz="800" dirty="0">
                <a:solidFill>
                  <a:srgbClr val="FF0000"/>
                </a:solidFill>
                <a:latin typeface="TH SarabunPSK" pitchFamily="34" charset="-34"/>
                <a:ea typeface="Angsana New" pitchFamily="18" charset="-34"/>
                <a:cs typeface="TH SarabunPSK" pitchFamily="34" charset="-34"/>
              </a:rPr>
              <a:t>)</a:t>
            </a:r>
            <a:endParaRPr lang="en-US" altLang="th-TH" sz="800" dirty="0">
              <a:solidFill>
                <a:srgbClr val="FF0000"/>
              </a:solidFill>
              <a:latin typeface="TH SarabunPSK" pitchFamily="34" charset="-34"/>
              <a:ea typeface="Angsana New" pitchFamily="18" charset="-34"/>
              <a:cs typeface="TH SarabunPSK" pitchFamily="34" charset="-34"/>
            </a:endParaRPr>
          </a:p>
          <a:p>
            <a:pPr>
              <a:lnSpc>
                <a:spcPct val="75000"/>
              </a:lnSpc>
              <a:defRPr/>
            </a:pPr>
            <a:r>
              <a:rPr lang="en-US" altLang="th-TH" sz="800" dirty="0">
                <a:solidFill>
                  <a:srgbClr val="0070C0"/>
                </a:solidFill>
                <a:latin typeface="TH SarabunPSK" pitchFamily="34" charset="-34"/>
                <a:ea typeface="Angsana New" pitchFamily="18" charset="-34"/>
                <a:cs typeface="TH SarabunPSK" pitchFamily="34" charset="-34"/>
              </a:rPr>
              <a:t>(</a:t>
            </a:r>
            <a:r>
              <a:rPr lang="th-TH" altLang="th-TH" sz="800" dirty="0">
                <a:solidFill>
                  <a:srgbClr val="0070C0"/>
                </a:solidFill>
                <a:latin typeface="TH SarabunPSK" pitchFamily="34" charset="-34"/>
                <a:ea typeface="Angsana New" pitchFamily="18" charset="-34"/>
                <a:cs typeface="TH SarabunPSK" pitchFamily="34" charset="-34"/>
              </a:rPr>
              <a:t>ตามมาตรการฯ ปี งบฯ </a:t>
            </a:r>
            <a:r>
              <a:rPr lang="en-US" altLang="th-TH" sz="800" dirty="0">
                <a:solidFill>
                  <a:srgbClr val="0070C0"/>
                </a:solidFill>
                <a:latin typeface="TH SarabunPSK" pitchFamily="34" charset="-34"/>
                <a:ea typeface="Angsana New" pitchFamily="18" charset="-34"/>
                <a:cs typeface="TH SarabunPSK" pitchFamily="34" charset="-34"/>
              </a:rPr>
              <a:t>2563)</a:t>
            </a:r>
          </a:p>
          <a:p>
            <a:pPr>
              <a:lnSpc>
                <a:spcPct val="75000"/>
              </a:lnSpc>
              <a:defRPr/>
            </a:pPr>
            <a:r>
              <a:rPr lang="th-TH" altLang="th-TH" sz="800" dirty="0">
                <a:solidFill>
                  <a:srgbClr val="0070C0"/>
                </a:solidFill>
                <a:latin typeface="TH SarabunPSK" pitchFamily="34" charset="-34"/>
                <a:ea typeface="Angsana New" pitchFamily="18" charset="-34"/>
                <a:cs typeface="TH SarabunPSK" pitchFamily="34" charset="-34"/>
              </a:rPr>
              <a:t>(กรอบฯ </a:t>
            </a:r>
            <a:r>
              <a:rPr lang="en-US" altLang="th-TH" sz="800" dirty="0">
                <a:solidFill>
                  <a:srgbClr val="0070C0"/>
                </a:solidFill>
                <a:latin typeface="TH SarabunPSK" pitchFamily="34" charset="-34"/>
                <a:ea typeface="Angsana New" pitchFamily="18" charset="-34"/>
                <a:cs typeface="TH SarabunPSK" pitchFamily="34" charset="-34"/>
              </a:rPr>
              <a:t>2564</a:t>
            </a:r>
            <a:r>
              <a:rPr lang="th-TH" altLang="th-TH" sz="800" dirty="0">
                <a:solidFill>
                  <a:srgbClr val="0070C0"/>
                </a:solidFill>
                <a:latin typeface="TH SarabunPSK" pitchFamily="34" charset="-34"/>
                <a:ea typeface="Angsana New" pitchFamily="18" charset="-34"/>
                <a:cs typeface="TH SarabunPSK" pitchFamily="34" charset="-34"/>
              </a:rPr>
              <a:t> </a:t>
            </a:r>
            <a:r>
              <a:rPr lang="en-US" altLang="th-TH" sz="800" dirty="0">
                <a:solidFill>
                  <a:srgbClr val="0070C0"/>
                </a:solidFill>
                <a:latin typeface="TH SarabunPSK" pitchFamily="34" charset="-34"/>
                <a:ea typeface="Angsana New" pitchFamily="18" charset="-34"/>
                <a:cs typeface="TH SarabunPSK" pitchFamily="34" charset="-34"/>
              </a:rPr>
              <a:t>-</a:t>
            </a:r>
            <a:r>
              <a:rPr lang="th-TH" altLang="th-TH" sz="800" dirty="0">
                <a:solidFill>
                  <a:srgbClr val="0070C0"/>
                </a:solidFill>
                <a:latin typeface="TH SarabunPSK" pitchFamily="34" charset="-34"/>
                <a:ea typeface="Angsana New" pitchFamily="18" charset="-34"/>
                <a:cs typeface="TH SarabunPSK" pitchFamily="34" charset="-34"/>
              </a:rPr>
              <a:t> </a:t>
            </a:r>
            <a:r>
              <a:rPr lang="en-US" altLang="th-TH" sz="800" dirty="0">
                <a:solidFill>
                  <a:srgbClr val="0070C0"/>
                </a:solidFill>
                <a:latin typeface="TH SarabunPSK" pitchFamily="34" charset="-34"/>
                <a:ea typeface="Angsana New" pitchFamily="18" charset="-34"/>
                <a:cs typeface="TH SarabunPSK" pitchFamily="34" charset="-34"/>
              </a:rPr>
              <a:t>2567)</a:t>
            </a:r>
            <a:r>
              <a:rPr lang="th-TH" altLang="th-TH" sz="800" dirty="0">
                <a:solidFill>
                  <a:srgbClr val="0070C0"/>
                </a:solidFill>
                <a:latin typeface="TH SarabunPSK" pitchFamily="34" charset="-34"/>
                <a:ea typeface="Angsana New" pitchFamily="18" charset="-34"/>
                <a:cs typeface="TH SarabunPSK" pitchFamily="34" charset="-34"/>
              </a:rPr>
              <a:t> </a:t>
            </a:r>
            <a:r>
              <a:rPr lang="en-US" altLang="th-TH" sz="800" dirty="0">
                <a:solidFill>
                  <a:srgbClr val="0070C0"/>
                </a:solidFill>
                <a:latin typeface="TH SarabunPSK" pitchFamily="34" charset="-34"/>
                <a:ea typeface="Angsana New" pitchFamily="18" charset="-34"/>
                <a:cs typeface="TH SarabunPSK" pitchFamily="34" charset="-34"/>
              </a:rPr>
              <a:t>                                 </a:t>
            </a:r>
            <a:r>
              <a:rPr lang="en-US" altLang="th-TH" sz="800" dirty="0">
                <a:solidFill>
                  <a:srgbClr val="FF0000"/>
                </a:solidFill>
                <a:latin typeface="TH SarabunPSK" pitchFamily="34" charset="-34"/>
                <a:ea typeface="Angsana New" pitchFamily="18" charset="-34"/>
                <a:cs typeface="TH SarabunPSK" pitchFamily="34" charset="-34"/>
              </a:rPr>
              <a:t>(</a:t>
            </a:r>
            <a:r>
              <a:rPr lang="th-TH" altLang="th-TH" sz="800" dirty="0">
                <a:solidFill>
                  <a:srgbClr val="FF0000"/>
                </a:solidFill>
                <a:latin typeface="TH SarabunPSK" pitchFamily="34" charset="-34"/>
                <a:ea typeface="Angsana New" pitchFamily="18" charset="-34"/>
                <a:cs typeface="TH SarabunPSK" pitchFamily="34" charset="-34"/>
              </a:rPr>
              <a:t>ไม่รวมในกรอบ ขรก.)</a:t>
            </a:r>
            <a:r>
              <a:rPr lang="th-TH" altLang="th-TH" sz="800" dirty="0">
                <a:solidFill>
                  <a:srgbClr val="0070C0"/>
                </a:solidFill>
                <a:latin typeface="TH SarabunPSK" pitchFamily="34" charset="-34"/>
                <a:ea typeface="Angsana New" pitchFamily="18" charset="-34"/>
                <a:cs typeface="TH SarabunPSK" pitchFamily="34" charset="-34"/>
              </a:rPr>
              <a:t> </a:t>
            </a:r>
          </a:p>
          <a:p>
            <a:pPr>
              <a:lnSpc>
                <a:spcPct val="80000"/>
              </a:lnSpc>
              <a:defRPr/>
            </a:pPr>
            <a:endParaRPr lang="th-TH" altLang="th-TH" sz="1000" dirty="0">
              <a:solidFill>
                <a:srgbClr val="FF0000"/>
              </a:solidFill>
              <a:latin typeface="TH SarabunPSK" pitchFamily="34" charset="-34"/>
              <a:ea typeface="Angsana New" pitchFamily="18" charset="-34"/>
              <a:cs typeface="TH SarabunPSK" pitchFamily="34" charset="-34"/>
            </a:endParaRPr>
          </a:p>
        </p:txBody>
      </p:sp>
      <p:grpSp>
        <p:nvGrpSpPr>
          <p:cNvPr id="13323" name="Group 18"/>
          <p:cNvGrpSpPr>
            <a:grpSpLocks/>
          </p:cNvGrpSpPr>
          <p:nvPr/>
        </p:nvGrpSpPr>
        <p:grpSpPr bwMode="auto">
          <a:xfrm>
            <a:off x="198438" y="2276475"/>
            <a:ext cx="2052637" cy="646113"/>
            <a:chOff x="3203848" y="3468365"/>
            <a:chExt cx="2052020" cy="646113"/>
          </a:xfrm>
        </p:grpSpPr>
        <p:sp>
          <p:nvSpPr>
            <p:cNvPr id="26" name="Rectangle 2"/>
            <p:cNvSpPr>
              <a:spLocks noChangeArrowheads="1"/>
            </p:cNvSpPr>
            <p:nvPr/>
          </p:nvSpPr>
          <p:spPr bwMode="auto">
            <a:xfrm>
              <a:off x="3203848" y="3468365"/>
              <a:ext cx="1475931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>
                <a:lnSpc>
                  <a:spcPct val="70000"/>
                </a:lnSpc>
                <a:defRPr/>
              </a:pPr>
              <a:endParaRPr lang="en-US" altLang="th-TH" sz="400" b="1" spc="-20" dirty="0">
                <a:latin typeface="TH SarabunPSK" pitchFamily="34" charset="-34"/>
                <a:cs typeface="TH SarabunPSK" pitchFamily="34" charset="-34"/>
              </a:endParaRPr>
            </a:p>
            <a:p>
              <a:pPr algn="ctr">
                <a:lnSpc>
                  <a:spcPct val="70000"/>
                </a:lnSpc>
                <a:defRPr/>
              </a:pPr>
              <a:r>
                <a:rPr lang="th-TH" altLang="th-TH" sz="1300" b="1" spc="-20" dirty="0">
                  <a:latin typeface="TH SarabunPSK" pitchFamily="34" charset="-34"/>
                  <a:cs typeface="TH SarabunPSK" pitchFamily="34" charset="-34"/>
                </a:rPr>
                <a:t>ศูนย์ศึกษาและพัฒนาชุมชน</a:t>
              </a:r>
              <a:r>
                <a:rPr lang="en-US" altLang="th-TH" sz="1300" b="1" dirty="0">
                  <a:latin typeface="TH SarabunPSK" pitchFamily="34" charset="-34"/>
                  <a:cs typeface="TH SarabunPSK" pitchFamily="34" charset="-34"/>
                </a:rPr>
                <a:t> </a:t>
              </a:r>
              <a:r>
                <a:rPr lang="th-TH" altLang="th-TH" sz="1300" b="1" dirty="0">
                  <a:latin typeface="TH SarabunPSK" pitchFamily="34" charset="-34"/>
                  <a:cs typeface="TH SarabunPSK" pitchFamily="34" charset="-34"/>
                </a:rPr>
                <a:t>อุบลราชธานี</a:t>
              </a:r>
            </a:p>
          </p:txBody>
        </p:sp>
        <p:sp>
          <p:nvSpPr>
            <p:cNvPr id="13355" name="Rectangle 2"/>
            <p:cNvSpPr>
              <a:spLocks noChangeArrowheads="1"/>
            </p:cNvSpPr>
            <p:nvPr/>
          </p:nvSpPr>
          <p:spPr bwMode="auto">
            <a:xfrm>
              <a:off x="4679868" y="3468365"/>
              <a:ext cx="576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13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3356" name="Rectangle 2"/>
            <p:cNvSpPr>
              <a:spLocks noChangeArrowheads="1"/>
            </p:cNvSpPr>
            <p:nvPr/>
          </p:nvSpPr>
          <p:spPr bwMode="auto">
            <a:xfrm>
              <a:off x="3203848" y="3789040"/>
              <a:ext cx="2052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400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3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นักทรัพยากรบุคคล </a:t>
              </a:r>
              <a:r>
                <a:rPr lang="th-TH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(476)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300">
                  <a:latin typeface="TH SarabunPSK" panose="020B0500040200020003" pitchFamily="34" charset="-34"/>
                  <a:cs typeface="TH SarabunPSK" panose="020B0500040200020003" pitchFamily="34" charset="-34"/>
                </a:rPr>
                <a:t>(ผอ.ศูนย์ศึกษาและพัฒนาชุมชน) ชพ</a:t>
              </a:r>
              <a:r>
                <a:rPr lang="en-US" altLang="th-TH" sz="1300">
                  <a:latin typeface="TH SarabunPSK" panose="020B0500040200020003" pitchFamily="34" charset="-34"/>
                  <a:cs typeface="TH SarabunPSK" panose="020B0500040200020003" pitchFamily="34" charset="-34"/>
                </a:rPr>
                <a:t>.</a:t>
              </a:r>
              <a:endParaRPr lang="th-TH" altLang="th-TH" sz="1300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3324" name="Text Box 17"/>
          <p:cNvSpPr txBox="1">
            <a:spLocks noChangeArrowheads="1"/>
          </p:cNvSpPr>
          <p:nvPr/>
        </p:nvSpPr>
        <p:spPr bwMode="auto">
          <a:xfrm>
            <a:off x="2341563" y="2924175"/>
            <a:ext cx="2446337" cy="6270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>
              <a:lnSpc>
                <a:spcPct val="80000"/>
              </a:lnSpc>
              <a:defRPr/>
            </a:pPr>
            <a:r>
              <a:rPr lang="th-TH" altLang="th-TH" sz="1000" dirty="0">
                <a:latin typeface="TH SarabunPSK" pitchFamily="34" charset="-34"/>
                <a:cs typeface="TH SarabunPSK" pitchFamily="34" charset="-34"/>
              </a:rPr>
              <a:t>นักทรัพยากรบุคคล (ปก/ชก) </a:t>
            </a:r>
            <a:r>
              <a:rPr lang="en-US" altLang="th-TH" sz="1000" dirty="0">
                <a:latin typeface="TH SarabunPSK" pitchFamily="34" charset="-34"/>
                <a:cs typeface="TH SarabunPSK" pitchFamily="34" charset="-34"/>
              </a:rPr>
              <a:t>           - 5 </a:t>
            </a:r>
            <a:r>
              <a:rPr lang="th-TH" altLang="th-TH" sz="800" dirty="0">
                <a:solidFill>
                  <a:srgbClr val="FF0000"/>
                </a:solidFill>
                <a:latin typeface="TH SarabunPSK" pitchFamily="34" charset="-34"/>
                <a:cs typeface="TH SarabunPSK" pitchFamily="34" charset="-34"/>
              </a:rPr>
              <a:t>(528/533/534/536/546)</a:t>
            </a:r>
            <a:endParaRPr lang="en-US" altLang="th-TH" sz="800" dirty="0">
              <a:solidFill>
                <a:srgbClr val="FF0000"/>
              </a:solidFill>
              <a:latin typeface="TH SarabunPSK" pitchFamily="34" charset="-34"/>
              <a:cs typeface="TH SarabunPSK" pitchFamily="34" charset="-34"/>
            </a:endParaRPr>
          </a:p>
          <a:p>
            <a:pPr>
              <a:lnSpc>
                <a:spcPct val="80000"/>
              </a:lnSpc>
              <a:defRPr/>
            </a:pPr>
            <a:r>
              <a:rPr lang="th-TH" altLang="th-TH" sz="1000" dirty="0">
                <a:latin typeface="TH SarabunPSK" pitchFamily="34" charset="-34"/>
                <a:cs typeface="TH SarabunPSK" pitchFamily="34" charset="-34"/>
              </a:rPr>
              <a:t>นักวิชาการพัฒนาชุมชน (ปก/ชก)       - 2 </a:t>
            </a:r>
            <a:r>
              <a:rPr lang="th-TH" altLang="th-TH" sz="800" dirty="0">
                <a:solidFill>
                  <a:srgbClr val="FF0000"/>
                </a:solidFill>
                <a:latin typeface="TH SarabunPSK" pitchFamily="34" charset="-34"/>
                <a:cs typeface="TH SarabunPSK" pitchFamily="34" charset="-34"/>
              </a:rPr>
              <a:t>(522/547)</a:t>
            </a:r>
            <a:endParaRPr lang="en-US" altLang="th-TH" sz="1000" dirty="0">
              <a:solidFill>
                <a:srgbClr val="FF0000"/>
              </a:solidFill>
              <a:latin typeface="TH SarabunPSK" pitchFamily="34" charset="-34"/>
              <a:cs typeface="TH SarabunPSK" pitchFamily="34" charset="-34"/>
            </a:endParaRPr>
          </a:p>
          <a:p>
            <a:pPr>
              <a:lnSpc>
                <a:spcPct val="80000"/>
              </a:lnSpc>
              <a:defRPr/>
            </a:pPr>
            <a:r>
              <a:rPr lang="th-TH" altLang="th-TH" sz="1000" dirty="0">
                <a:latin typeface="TH SarabunPSK" pitchFamily="34" charset="-34"/>
                <a:ea typeface="Angsana New" pitchFamily="18" charset="-34"/>
                <a:cs typeface="TH SarabunPSK" pitchFamily="34" charset="-34"/>
              </a:rPr>
              <a:t>นักจัดการงานทั่วไป (ปก/ชก)</a:t>
            </a:r>
            <a:r>
              <a:rPr lang="en-US" altLang="th-TH" sz="1000" dirty="0">
                <a:latin typeface="TH SarabunPSK" pitchFamily="34" charset="-34"/>
                <a:ea typeface="Angsana New" pitchFamily="18" charset="-34"/>
                <a:cs typeface="TH SarabunPSK" pitchFamily="34" charset="-34"/>
              </a:rPr>
              <a:t>            - 1 </a:t>
            </a:r>
            <a:r>
              <a:rPr lang="en-US" altLang="th-TH" sz="800" dirty="0">
                <a:solidFill>
                  <a:srgbClr val="FF0000"/>
                </a:solidFill>
                <a:latin typeface="TH SarabunPSK" pitchFamily="34" charset="-34"/>
                <a:ea typeface="Angsana New" pitchFamily="18" charset="-34"/>
                <a:cs typeface="TH SarabunPSK" pitchFamily="34" charset="-34"/>
              </a:rPr>
              <a:t>(524)</a:t>
            </a:r>
            <a:endParaRPr lang="en-US" altLang="th-TH" sz="1000" dirty="0">
              <a:solidFill>
                <a:srgbClr val="FF0000"/>
              </a:solidFill>
              <a:latin typeface="TH SarabunPSK" pitchFamily="34" charset="-34"/>
              <a:ea typeface="Angsana New" pitchFamily="18" charset="-34"/>
              <a:cs typeface="TH SarabunPSK" pitchFamily="34" charset="-34"/>
            </a:endParaRPr>
          </a:p>
          <a:p>
            <a:pPr>
              <a:lnSpc>
                <a:spcPct val="80000"/>
              </a:lnSpc>
              <a:defRPr/>
            </a:pPr>
            <a:r>
              <a:rPr lang="th-TH" altLang="th-TH" sz="1000" dirty="0">
                <a:latin typeface="TH SarabunPSK" pitchFamily="34" charset="-34"/>
                <a:ea typeface="Angsana New" pitchFamily="18" charset="-34"/>
                <a:cs typeface="TH SarabunPSK" pitchFamily="34" charset="-34"/>
              </a:rPr>
              <a:t>เจ้าพนักงานการเงินและบัญชี (ปง/ชง) - 1 </a:t>
            </a:r>
            <a:r>
              <a:rPr lang="th-TH" altLang="th-TH" sz="800" dirty="0">
                <a:solidFill>
                  <a:srgbClr val="FF0000"/>
                </a:solidFill>
                <a:latin typeface="TH SarabunPSK" pitchFamily="34" charset="-34"/>
                <a:ea typeface="Angsana New" pitchFamily="18" charset="-34"/>
                <a:cs typeface="TH SarabunPSK" pitchFamily="34" charset="-34"/>
              </a:rPr>
              <a:t>(512)</a:t>
            </a:r>
            <a:endParaRPr lang="en-US" altLang="th-TH" sz="1000" dirty="0">
              <a:solidFill>
                <a:srgbClr val="FF0000"/>
              </a:solidFill>
              <a:latin typeface="TH SarabunPSK" pitchFamily="34" charset="-34"/>
              <a:ea typeface="Angsana New" pitchFamily="18" charset="-34"/>
              <a:cs typeface="TH SarabunPSK" pitchFamily="34" charset="-34"/>
            </a:endParaRPr>
          </a:p>
          <a:p>
            <a:pPr>
              <a:lnSpc>
                <a:spcPct val="80000"/>
              </a:lnSpc>
              <a:defRPr/>
            </a:pPr>
            <a:r>
              <a:rPr lang="th-TH" altLang="th-TH" sz="1000" dirty="0">
                <a:latin typeface="TH SarabunPSK" pitchFamily="34" charset="-34"/>
                <a:ea typeface="Angsana New" pitchFamily="18" charset="-34"/>
                <a:cs typeface="TH SarabunPSK" pitchFamily="34" charset="-34"/>
              </a:rPr>
              <a:t>เจ้าพนักงานธุรการ (ปง/ชง) </a:t>
            </a:r>
            <a:r>
              <a:rPr lang="en-US" altLang="th-TH" sz="1000" dirty="0">
                <a:latin typeface="TH SarabunPSK" pitchFamily="34" charset="-34"/>
                <a:ea typeface="Angsana New" pitchFamily="18" charset="-34"/>
                <a:cs typeface="TH SarabunPSK" pitchFamily="34" charset="-34"/>
              </a:rPr>
              <a:t>             - 2 </a:t>
            </a:r>
            <a:r>
              <a:rPr lang="en-US" altLang="th-TH" sz="800" dirty="0">
                <a:solidFill>
                  <a:srgbClr val="FF0000"/>
                </a:solidFill>
                <a:latin typeface="TH SarabunPSK" pitchFamily="34" charset="-34"/>
                <a:ea typeface="Angsana New" pitchFamily="18" charset="-34"/>
                <a:cs typeface="TH SarabunPSK" pitchFamily="34" charset="-34"/>
              </a:rPr>
              <a:t>(509/511)</a:t>
            </a:r>
            <a:endParaRPr lang="en-US" altLang="th-TH" sz="1000" dirty="0">
              <a:solidFill>
                <a:srgbClr val="FF0000"/>
              </a:solidFill>
              <a:latin typeface="TH SarabunPSK" pitchFamily="34" charset="-34"/>
              <a:ea typeface="Angsana New" pitchFamily="18" charset="-34"/>
              <a:cs typeface="TH SarabunPSK" pitchFamily="34" charset="-34"/>
            </a:endParaRPr>
          </a:p>
          <a:p>
            <a:pPr>
              <a:lnSpc>
                <a:spcPct val="80000"/>
              </a:lnSpc>
              <a:defRPr/>
            </a:pPr>
            <a:r>
              <a:rPr lang="th-TH" altLang="th-TH" sz="1000" dirty="0">
                <a:latin typeface="TH SarabunPSK" pitchFamily="34" charset="-34"/>
                <a:ea typeface="Angsana New" pitchFamily="18" charset="-34"/>
                <a:cs typeface="TH SarabunPSK" pitchFamily="34" charset="-34"/>
              </a:rPr>
              <a:t>นายช่างโยธา (ปง/ชง)                   </a:t>
            </a:r>
            <a:r>
              <a:rPr lang="en-US" altLang="th-TH" sz="1000" dirty="0">
                <a:latin typeface="TH SarabunPSK" pitchFamily="34" charset="-34"/>
                <a:ea typeface="Angsana New" pitchFamily="18" charset="-34"/>
                <a:cs typeface="TH SarabunPSK" pitchFamily="34" charset="-34"/>
              </a:rPr>
              <a:t> </a:t>
            </a:r>
            <a:r>
              <a:rPr lang="th-TH" altLang="th-TH" sz="1000" dirty="0">
                <a:latin typeface="TH SarabunPSK" pitchFamily="34" charset="-34"/>
                <a:ea typeface="Angsana New" pitchFamily="18" charset="-34"/>
                <a:cs typeface="TH SarabunPSK" pitchFamily="34" charset="-34"/>
              </a:rPr>
              <a:t> - 1 </a:t>
            </a:r>
            <a:r>
              <a:rPr lang="th-TH" altLang="th-TH" sz="800" dirty="0">
                <a:solidFill>
                  <a:srgbClr val="FF0000"/>
                </a:solidFill>
                <a:latin typeface="TH SarabunPSK" pitchFamily="34" charset="-34"/>
                <a:ea typeface="Angsana New" pitchFamily="18" charset="-34"/>
                <a:cs typeface="TH SarabunPSK" pitchFamily="34" charset="-34"/>
              </a:rPr>
              <a:t>(518)</a:t>
            </a:r>
            <a:endParaRPr lang="th-TH" altLang="th-TH" sz="1000" dirty="0">
              <a:solidFill>
                <a:srgbClr val="FF0000"/>
              </a:solidFill>
              <a:latin typeface="TH SarabunPSK" pitchFamily="34" charset="-34"/>
              <a:ea typeface="Angsana New" pitchFamily="18" charset="-34"/>
              <a:cs typeface="TH SarabunPSK" pitchFamily="34" charset="-34"/>
            </a:endParaRPr>
          </a:p>
          <a:p>
            <a:pPr>
              <a:lnSpc>
                <a:spcPct val="80000"/>
              </a:lnSpc>
              <a:defRPr/>
            </a:pPr>
            <a:r>
              <a:rPr lang="th-TH" altLang="th-TH" sz="1000" dirty="0">
                <a:latin typeface="TH SarabunPSK" pitchFamily="34" charset="-34"/>
                <a:ea typeface="Angsana New" pitchFamily="18" charset="-34"/>
                <a:cs typeface="TH SarabunPSK" pitchFamily="34" charset="-34"/>
              </a:rPr>
              <a:t>เจ้าพนักงานโสตทัศนศึกษา (ปง/ชง)</a:t>
            </a:r>
            <a:r>
              <a:rPr lang="en-US" altLang="th-TH" sz="1000" dirty="0">
                <a:latin typeface="TH SarabunPSK" pitchFamily="34" charset="-34"/>
                <a:ea typeface="Angsana New" pitchFamily="18" charset="-34"/>
                <a:cs typeface="TH SarabunPSK" pitchFamily="34" charset="-34"/>
              </a:rPr>
              <a:t>    - </a:t>
            </a:r>
            <a:r>
              <a:rPr lang="th-TH" altLang="th-TH" sz="1000" dirty="0">
                <a:latin typeface="TH SarabunPSK" pitchFamily="34" charset="-34"/>
                <a:ea typeface="Angsana New" pitchFamily="18" charset="-34"/>
                <a:cs typeface="TH SarabunPSK" pitchFamily="34" charset="-34"/>
              </a:rPr>
              <a:t>1 </a:t>
            </a:r>
            <a:r>
              <a:rPr lang="th-TH" altLang="th-TH" sz="800" dirty="0">
                <a:solidFill>
                  <a:srgbClr val="FF0000"/>
                </a:solidFill>
                <a:latin typeface="TH SarabunPSK" pitchFamily="34" charset="-34"/>
                <a:ea typeface="Angsana New" pitchFamily="18" charset="-34"/>
                <a:cs typeface="TH SarabunPSK" pitchFamily="34" charset="-34"/>
              </a:rPr>
              <a:t>(517)</a:t>
            </a:r>
            <a:endParaRPr lang="en-US" altLang="th-TH" sz="800" dirty="0">
              <a:solidFill>
                <a:srgbClr val="FF0000"/>
              </a:solidFill>
              <a:latin typeface="TH SarabunPSK" pitchFamily="34" charset="-34"/>
              <a:ea typeface="Angsana New" pitchFamily="18" charset="-34"/>
              <a:cs typeface="TH SarabunPSK" pitchFamily="34" charset="-34"/>
            </a:endParaRPr>
          </a:p>
          <a:p>
            <a:pPr>
              <a:lnSpc>
                <a:spcPct val="80000"/>
              </a:lnSpc>
              <a:defRPr/>
            </a:pPr>
            <a:r>
              <a:rPr lang="th-TH" altLang="th-TH" sz="1000" dirty="0">
                <a:solidFill>
                  <a:srgbClr val="00B050"/>
                </a:solidFill>
                <a:latin typeface="TH SarabunPSK" pitchFamily="34" charset="-34"/>
                <a:ea typeface="Angsana New" pitchFamily="18" charset="-34"/>
                <a:cs typeface="TH SarabunPSK" pitchFamily="34" charset="-34"/>
              </a:rPr>
              <a:t>พนักงานทั่วไป (ลจป.)                  </a:t>
            </a:r>
            <a:r>
              <a:rPr lang="en-US" altLang="th-TH" sz="1000" dirty="0">
                <a:solidFill>
                  <a:srgbClr val="00B050"/>
                </a:solidFill>
                <a:latin typeface="TH SarabunPSK" pitchFamily="34" charset="-34"/>
                <a:ea typeface="Angsana New" pitchFamily="18" charset="-34"/>
                <a:cs typeface="TH SarabunPSK" pitchFamily="34" charset="-34"/>
              </a:rPr>
              <a:t>  </a:t>
            </a:r>
            <a:r>
              <a:rPr lang="th-TH" altLang="th-TH" sz="1000" dirty="0">
                <a:solidFill>
                  <a:srgbClr val="00B050"/>
                </a:solidFill>
                <a:latin typeface="TH SarabunPSK" pitchFamily="34" charset="-34"/>
                <a:ea typeface="Angsana New" pitchFamily="18" charset="-34"/>
                <a:cs typeface="TH SarabunPSK" pitchFamily="34" charset="-34"/>
              </a:rPr>
              <a:t>- </a:t>
            </a:r>
            <a:r>
              <a:rPr lang="en-US" altLang="th-TH" sz="1000" dirty="0">
                <a:solidFill>
                  <a:srgbClr val="00B050"/>
                </a:solidFill>
                <a:latin typeface="TH SarabunPSK" pitchFamily="34" charset="-34"/>
                <a:ea typeface="Angsana New" pitchFamily="18" charset="-34"/>
                <a:cs typeface="TH SarabunPSK" pitchFamily="34" charset="-34"/>
              </a:rPr>
              <a:t>2</a:t>
            </a:r>
            <a:r>
              <a:rPr lang="th-TH" altLang="th-TH" sz="1000" dirty="0">
                <a:solidFill>
                  <a:srgbClr val="00B050"/>
                </a:solidFill>
                <a:latin typeface="TH SarabunPSK" pitchFamily="34" charset="-34"/>
                <a:ea typeface="Angsana New" pitchFamily="18" charset="-34"/>
                <a:cs typeface="TH SarabunPSK" pitchFamily="34" charset="-34"/>
              </a:rPr>
              <a:t> </a:t>
            </a:r>
            <a:r>
              <a:rPr lang="th-TH" altLang="th-TH" sz="800" spc="-30" dirty="0">
                <a:solidFill>
                  <a:srgbClr val="FF0000"/>
                </a:solidFill>
                <a:latin typeface="TH SarabunPSK" pitchFamily="34" charset="-34"/>
                <a:ea typeface="Angsana New" pitchFamily="18" charset="-34"/>
                <a:cs typeface="TH SarabunPSK" pitchFamily="34" charset="-34"/>
              </a:rPr>
              <a:t>(</a:t>
            </a:r>
            <a:r>
              <a:rPr lang="en-US" altLang="th-TH" sz="800" spc="-30" dirty="0">
                <a:solidFill>
                  <a:srgbClr val="FF0000"/>
                </a:solidFill>
                <a:latin typeface="TH SarabunPSK" pitchFamily="34" charset="-34"/>
                <a:ea typeface="Angsana New" pitchFamily="18" charset="-34"/>
                <a:cs typeface="TH SarabunPSK" pitchFamily="34" charset="-34"/>
              </a:rPr>
              <a:t>127/159) (</a:t>
            </a:r>
            <a:r>
              <a:rPr lang="th-TH" altLang="th-TH" sz="800" spc="-30" dirty="0">
                <a:solidFill>
                  <a:srgbClr val="FF0000"/>
                </a:solidFill>
                <a:latin typeface="TH SarabunPSK" pitchFamily="34" charset="-34"/>
                <a:ea typeface="Angsana New" pitchFamily="18" charset="-34"/>
                <a:cs typeface="TH SarabunPSK" pitchFamily="34" charset="-34"/>
              </a:rPr>
              <a:t>ไม่รวมในกรอบ ขรก.) </a:t>
            </a:r>
          </a:p>
          <a:p>
            <a:pPr>
              <a:lnSpc>
                <a:spcPct val="80000"/>
              </a:lnSpc>
              <a:defRPr/>
            </a:pPr>
            <a:r>
              <a:rPr lang="th-TH" altLang="th-TH" sz="1000" dirty="0">
                <a:solidFill>
                  <a:srgbClr val="00B050"/>
                </a:solidFill>
                <a:latin typeface="TH SarabunPSK" pitchFamily="34" charset="-34"/>
                <a:ea typeface="Angsana New" pitchFamily="18" charset="-34"/>
                <a:cs typeface="TH SarabunPSK" pitchFamily="34" charset="-34"/>
              </a:rPr>
              <a:t>พนักงานขับรถยนต์ (ลจป.)</a:t>
            </a:r>
            <a:r>
              <a:rPr lang="en-US" altLang="th-TH" sz="1000" dirty="0">
                <a:solidFill>
                  <a:srgbClr val="00B050"/>
                </a:solidFill>
                <a:latin typeface="TH SarabunPSK" pitchFamily="34" charset="-34"/>
                <a:ea typeface="Angsana New" pitchFamily="18" charset="-34"/>
                <a:cs typeface="TH SarabunPSK" pitchFamily="34" charset="-34"/>
              </a:rPr>
              <a:t> </a:t>
            </a:r>
            <a:r>
              <a:rPr lang="th-TH" altLang="th-TH" sz="1000" dirty="0">
                <a:solidFill>
                  <a:srgbClr val="00B050"/>
                </a:solidFill>
                <a:latin typeface="TH SarabunPSK" pitchFamily="34" charset="-34"/>
                <a:ea typeface="Angsana New" pitchFamily="18" charset="-34"/>
                <a:cs typeface="TH SarabunPSK" pitchFamily="34" charset="-34"/>
              </a:rPr>
              <a:t>            </a:t>
            </a:r>
            <a:r>
              <a:rPr lang="en-US" altLang="th-TH" sz="1000" dirty="0">
                <a:solidFill>
                  <a:srgbClr val="00B050"/>
                </a:solidFill>
                <a:latin typeface="TH SarabunPSK" pitchFamily="34" charset="-34"/>
                <a:ea typeface="Angsana New" pitchFamily="18" charset="-34"/>
                <a:cs typeface="TH SarabunPSK" pitchFamily="34" charset="-34"/>
              </a:rPr>
              <a:t> </a:t>
            </a:r>
            <a:r>
              <a:rPr lang="th-TH" altLang="th-TH" sz="1000" dirty="0">
                <a:solidFill>
                  <a:srgbClr val="00B050"/>
                </a:solidFill>
                <a:latin typeface="TH SarabunPSK" pitchFamily="34" charset="-34"/>
                <a:ea typeface="Angsana New" pitchFamily="18" charset="-34"/>
                <a:cs typeface="TH SarabunPSK" pitchFamily="34" charset="-34"/>
              </a:rPr>
              <a:t>- </a:t>
            </a:r>
            <a:r>
              <a:rPr lang="en-US" altLang="th-TH" sz="1000" dirty="0">
                <a:solidFill>
                  <a:srgbClr val="00B050"/>
                </a:solidFill>
                <a:latin typeface="TH SarabunPSK" pitchFamily="34" charset="-34"/>
                <a:ea typeface="Angsana New" pitchFamily="18" charset="-34"/>
                <a:cs typeface="TH SarabunPSK" pitchFamily="34" charset="-34"/>
              </a:rPr>
              <a:t>1</a:t>
            </a:r>
            <a:r>
              <a:rPr lang="th-TH" altLang="th-TH" sz="1000" dirty="0">
                <a:solidFill>
                  <a:srgbClr val="00B050"/>
                </a:solidFill>
                <a:latin typeface="TH SarabunPSK" pitchFamily="34" charset="-34"/>
                <a:ea typeface="Angsana New" pitchFamily="18" charset="-34"/>
                <a:cs typeface="TH SarabunPSK" pitchFamily="34" charset="-34"/>
              </a:rPr>
              <a:t> </a:t>
            </a:r>
            <a:r>
              <a:rPr lang="th-TH" altLang="th-TH" sz="800" dirty="0">
                <a:solidFill>
                  <a:srgbClr val="FF0000"/>
                </a:solidFill>
                <a:latin typeface="TH SarabunPSK" pitchFamily="34" charset="-34"/>
                <a:ea typeface="Angsana New" pitchFamily="18" charset="-34"/>
                <a:cs typeface="TH SarabunPSK" pitchFamily="34" charset="-34"/>
              </a:rPr>
              <a:t>(</a:t>
            </a:r>
            <a:r>
              <a:rPr lang="en-US" altLang="th-TH" sz="800" dirty="0">
                <a:solidFill>
                  <a:srgbClr val="FF0000"/>
                </a:solidFill>
                <a:latin typeface="TH SarabunPSK" pitchFamily="34" charset="-34"/>
                <a:ea typeface="Angsana New" pitchFamily="18" charset="-34"/>
                <a:cs typeface="TH SarabunPSK" pitchFamily="34" charset="-34"/>
              </a:rPr>
              <a:t>123) (</a:t>
            </a:r>
            <a:r>
              <a:rPr lang="th-TH" altLang="th-TH" sz="800" dirty="0">
                <a:solidFill>
                  <a:srgbClr val="FF0000"/>
                </a:solidFill>
                <a:latin typeface="TH SarabunPSK" pitchFamily="34" charset="-34"/>
                <a:ea typeface="Angsana New" pitchFamily="18" charset="-34"/>
                <a:cs typeface="TH SarabunPSK" pitchFamily="34" charset="-34"/>
              </a:rPr>
              <a:t>ไม่รวมในกรอบ ขรก.)</a:t>
            </a:r>
            <a:endParaRPr lang="en-US" altLang="th-TH" sz="1000" dirty="0">
              <a:latin typeface="TH SarabunPSK" pitchFamily="34" charset="-34"/>
              <a:ea typeface="Angsana New" pitchFamily="18" charset="-34"/>
              <a:cs typeface="TH SarabunPSK" pitchFamily="34" charset="-34"/>
            </a:endParaRPr>
          </a:p>
          <a:p>
            <a:pPr>
              <a:lnSpc>
                <a:spcPct val="80000"/>
              </a:lnSpc>
              <a:defRPr/>
            </a:pPr>
            <a:r>
              <a:rPr lang="th-TH" altLang="th-TH" sz="1000" dirty="0">
                <a:solidFill>
                  <a:srgbClr val="0070C0"/>
                </a:solidFill>
                <a:latin typeface="TH SarabunPSK" pitchFamily="34" charset="-34"/>
                <a:ea typeface="Angsana New" pitchFamily="18" charset="-34"/>
                <a:cs typeface="TH SarabunPSK" pitchFamily="34" charset="-34"/>
              </a:rPr>
              <a:t>นักทรัพยากรบุคคล (พรก.)</a:t>
            </a:r>
            <a:r>
              <a:rPr lang="en-US" altLang="th-TH" sz="1000" dirty="0">
                <a:solidFill>
                  <a:srgbClr val="0070C0"/>
                </a:solidFill>
                <a:latin typeface="TH SarabunPSK" pitchFamily="34" charset="-34"/>
                <a:ea typeface="Angsana New" pitchFamily="18" charset="-34"/>
                <a:cs typeface="TH SarabunPSK" pitchFamily="34" charset="-34"/>
              </a:rPr>
              <a:t> </a:t>
            </a:r>
            <a:r>
              <a:rPr lang="th-TH" altLang="th-TH" sz="1000" dirty="0">
                <a:solidFill>
                  <a:srgbClr val="0070C0"/>
                </a:solidFill>
                <a:latin typeface="TH SarabunPSK" pitchFamily="34" charset="-34"/>
                <a:ea typeface="Angsana New" pitchFamily="18" charset="-34"/>
                <a:cs typeface="TH SarabunPSK" pitchFamily="34" charset="-34"/>
              </a:rPr>
              <a:t>(จ้างแล้ว)  - </a:t>
            </a:r>
            <a:r>
              <a:rPr lang="en-US" altLang="th-TH" sz="1000" dirty="0">
                <a:solidFill>
                  <a:srgbClr val="0070C0"/>
                </a:solidFill>
                <a:latin typeface="TH SarabunPSK" pitchFamily="34" charset="-34"/>
                <a:ea typeface="Angsana New" pitchFamily="18" charset="-34"/>
                <a:cs typeface="TH SarabunPSK" pitchFamily="34" charset="-34"/>
              </a:rPr>
              <a:t>2</a:t>
            </a:r>
            <a:r>
              <a:rPr lang="th-TH" altLang="th-TH" sz="1000" dirty="0">
                <a:solidFill>
                  <a:srgbClr val="0070C0"/>
                </a:solidFill>
                <a:latin typeface="TH SarabunPSK" pitchFamily="34" charset="-34"/>
                <a:ea typeface="Angsana New" pitchFamily="18" charset="-34"/>
                <a:cs typeface="TH SarabunPSK" pitchFamily="34" charset="-34"/>
              </a:rPr>
              <a:t> </a:t>
            </a:r>
            <a:r>
              <a:rPr lang="th-TH" altLang="th-TH" sz="800" dirty="0">
                <a:solidFill>
                  <a:srgbClr val="FF0000"/>
                </a:solidFill>
                <a:latin typeface="TH SarabunPSK" pitchFamily="34" charset="-34"/>
                <a:ea typeface="Angsana New" pitchFamily="18" charset="-34"/>
                <a:cs typeface="TH SarabunPSK" pitchFamily="34" charset="-34"/>
              </a:rPr>
              <a:t>(</a:t>
            </a:r>
            <a:r>
              <a:rPr lang="en-US" altLang="th-TH" sz="800" dirty="0">
                <a:solidFill>
                  <a:srgbClr val="FF0000"/>
                </a:solidFill>
                <a:latin typeface="TH SarabunPSK" pitchFamily="34" charset="-34"/>
                <a:ea typeface="Angsana New" pitchFamily="18" charset="-34"/>
                <a:cs typeface="TH SarabunPSK" pitchFamily="34" charset="-34"/>
              </a:rPr>
              <a:t>40/41) </a:t>
            </a:r>
          </a:p>
          <a:p>
            <a:pPr>
              <a:lnSpc>
                <a:spcPct val="80000"/>
              </a:lnSpc>
              <a:defRPr/>
            </a:pPr>
            <a:r>
              <a:rPr lang="th-TH" altLang="th-TH" sz="1000" dirty="0">
                <a:solidFill>
                  <a:srgbClr val="0070C0"/>
                </a:solidFill>
                <a:latin typeface="TH SarabunPSK" pitchFamily="34" charset="-34"/>
                <a:ea typeface="Angsana New" pitchFamily="18" charset="-34"/>
                <a:cs typeface="TH SarabunPSK" pitchFamily="34" charset="-34"/>
              </a:rPr>
              <a:t>นักทรัพยากรบุคคล (พรก.)</a:t>
            </a:r>
            <a:r>
              <a:rPr lang="en-US" altLang="th-TH" sz="1000" dirty="0">
                <a:solidFill>
                  <a:srgbClr val="0070C0"/>
                </a:solidFill>
                <a:latin typeface="TH SarabunPSK" pitchFamily="34" charset="-34"/>
                <a:ea typeface="Angsana New" pitchFamily="18" charset="-34"/>
                <a:cs typeface="TH SarabunPSK" pitchFamily="34" charset="-34"/>
              </a:rPr>
              <a:t> </a:t>
            </a:r>
            <a:r>
              <a:rPr lang="th-TH" altLang="th-TH" sz="1000" dirty="0">
                <a:solidFill>
                  <a:srgbClr val="0070C0"/>
                </a:solidFill>
                <a:latin typeface="TH SarabunPSK" pitchFamily="34" charset="-34"/>
                <a:ea typeface="Angsana New" pitchFamily="18" charset="-34"/>
                <a:cs typeface="TH SarabunPSK" pitchFamily="34" charset="-34"/>
              </a:rPr>
              <a:t>(กรอบ)    - </a:t>
            </a:r>
            <a:r>
              <a:rPr lang="en-US" altLang="th-TH" sz="1000" dirty="0">
                <a:solidFill>
                  <a:srgbClr val="0070C0"/>
                </a:solidFill>
                <a:latin typeface="TH SarabunPSK" pitchFamily="34" charset="-34"/>
                <a:ea typeface="Angsana New" pitchFamily="18" charset="-34"/>
                <a:cs typeface="TH SarabunPSK" pitchFamily="34" charset="-34"/>
              </a:rPr>
              <a:t>3</a:t>
            </a:r>
            <a:r>
              <a:rPr lang="th-TH" altLang="th-TH" sz="1000" dirty="0">
                <a:solidFill>
                  <a:srgbClr val="0070C0"/>
                </a:solidFill>
                <a:latin typeface="TH SarabunPSK" pitchFamily="34" charset="-34"/>
                <a:ea typeface="Angsana New" pitchFamily="18" charset="-34"/>
                <a:cs typeface="TH SarabunPSK" pitchFamily="34" charset="-34"/>
              </a:rPr>
              <a:t> </a:t>
            </a:r>
            <a:r>
              <a:rPr lang="th-TH" altLang="th-TH" sz="800" dirty="0">
                <a:solidFill>
                  <a:srgbClr val="FF0000"/>
                </a:solidFill>
                <a:latin typeface="TH SarabunPSK" pitchFamily="34" charset="-34"/>
                <a:ea typeface="Angsana New" pitchFamily="18" charset="-34"/>
                <a:cs typeface="TH SarabunPSK" pitchFamily="34" charset="-34"/>
              </a:rPr>
              <a:t>(</a:t>
            </a:r>
            <a:r>
              <a:rPr lang="en-US" altLang="th-TH" sz="800" dirty="0">
                <a:solidFill>
                  <a:srgbClr val="FF0000"/>
                </a:solidFill>
                <a:latin typeface="TH SarabunPSK" pitchFamily="34" charset="-34"/>
                <a:ea typeface="Angsana New" pitchFamily="18" charset="-34"/>
                <a:cs typeface="TH SarabunPSK" pitchFamily="34" charset="-34"/>
              </a:rPr>
              <a:t>42/43/44)</a:t>
            </a:r>
            <a:endParaRPr lang="en-US" altLang="th-TH" sz="800" dirty="0">
              <a:solidFill>
                <a:srgbClr val="0070C0"/>
              </a:solidFill>
              <a:latin typeface="TH SarabunPSK" pitchFamily="34" charset="-34"/>
              <a:ea typeface="Angsana New" pitchFamily="18" charset="-34"/>
              <a:cs typeface="TH SarabunPSK" pitchFamily="34" charset="-34"/>
            </a:endParaRPr>
          </a:p>
          <a:p>
            <a:pPr>
              <a:lnSpc>
                <a:spcPct val="80000"/>
              </a:lnSpc>
              <a:defRPr/>
            </a:pPr>
            <a:r>
              <a:rPr lang="th-TH" altLang="th-TH" sz="800" dirty="0">
                <a:solidFill>
                  <a:srgbClr val="0070C0"/>
                </a:solidFill>
                <a:latin typeface="TH SarabunPSK" pitchFamily="34" charset="-34"/>
                <a:ea typeface="Angsana New" pitchFamily="18" charset="-34"/>
                <a:cs typeface="TH SarabunPSK" pitchFamily="34" charset="-34"/>
              </a:rPr>
              <a:t>(กรอบฯ </a:t>
            </a:r>
            <a:r>
              <a:rPr lang="en-US" altLang="th-TH" sz="800" dirty="0">
                <a:solidFill>
                  <a:srgbClr val="0070C0"/>
                </a:solidFill>
                <a:latin typeface="TH SarabunPSK" pitchFamily="34" charset="-34"/>
                <a:ea typeface="Angsana New" pitchFamily="18" charset="-34"/>
                <a:cs typeface="TH SarabunPSK" pitchFamily="34" charset="-34"/>
              </a:rPr>
              <a:t>2564</a:t>
            </a:r>
            <a:r>
              <a:rPr lang="th-TH" altLang="th-TH" sz="800" dirty="0">
                <a:solidFill>
                  <a:srgbClr val="0070C0"/>
                </a:solidFill>
                <a:latin typeface="TH SarabunPSK" pitchFamily="34" charset="-34"/>
                <a:ea typeface="Angsana New" pitchFamily="18" charset="-34"/>
                <a:cs typeface="TH SarabunPSK" pitchFamily="34" charset="-34"/>
              </a:rPr>
              <a:t> </a:t>
            </a:r>
            <a:r>
              <a:rPr lang="en-US" altLang="th-TH" sz="800" dirty="0">
                <a:solidFill>
                  <a:srgbClr val="0070C0"/>
                </a:solidFill>
                <a:latin typeface="TH SarabunPSK" pitchFamily="34" charset="-34"/>
                <a:ea typeface="Angsana New" pitchFamily="18" charset="-34"/>
                <a:cs typeface="TH SarabunPSK" pitchFamily="34" charset="-34"/>
              </a:rPr>
              <a:t>-</a:t>
            </a:r>
            <a:r>
              <a:rPr lang="th-TH" altLang="th-TH" sz="800" dirty="0">
                <a:solidFill>
                  <a:srgbClr val="0070C0"/>
                </a:solidFill>
                <a:latin typeface="TH SarabunPSK" pitchFamily="34" charset="-34"/>
                <a:ea typeface="Angsana New" pitchFamily="18" charset="-34"/>
                <a:cs typeface="TH SarabunPSK" pitchFamily="34" charset="-34"/>
              </a:rPr>
              <a:t> </a:t>
            </a:r>
            <a:r>
              <a:rPr lang="en-US" altLang="th-TH" sz="800" dirty="0">
                <a:solidFill>
                  <a:srgbClr val="0070C0"/>
                </a:solidFill>
                <a:latin typeface="TH SarabunPSK" pitchFamily="34" charset="-34"/>
                <a:ea typeface="Angsana New" pitchFamily="18" charset="-34"/>
                <a:cs typeface="TH SarabunPSK" pitchFamily="34" charset="-34"/>
              </a:rPr>
              <a:t>2567)</a:t>
            </a:r>
            <a:r>
              <a:rPr lang="th-TH" altLang="th-TH" sz="800" dirty="0">
                <a:solidFill>
                  <a:srgbClr val="0070C0"/>
                </a:solidFill>
                <a:latin typeface="TH SarabunPSK" pitchFamily="34" charset="-34"/>
                <a:ea typeface="Angsana New" pitchFamily="18" charset="-34"/>
                <a:cs typeface="TH SarabunPSK" pitchFamily="34" charset="-34"/>
              </a:rPr>
              <a:t> </a:t>
            </a:r>
            <a:r>
              <a:rPr lang="en-US" altLang="th-TH" sz="800" dirty="0">
                <a:solidFill>
                  <a:srgbClr val="0070C0"/>
                </a:solidFill>
                <a:latin typeface="TH SarabunPSK" pitchFamily="34" charset="-34"/>
                <a:ea typeface="Angsana New" pitchFamily="18" charset="-34"/>
                <a:cs typeface="TH SarabunPSK" pitchFamily="34" charset="-34"/>
              </a:rPr>
              <a:t>                                 </a:t>
            </a:r>
            <a:r>
              <a:rPr lang="en-US" altLang="th-TH" sz="800" dirty="0">
                <a:solidFill>
                  <a:srgbClr val="FF0000"/>
                </a:solidFill>
                <a:latin typeface="TH SarabunPSK" pitchFamily="34" charset="-34"/>
                <a:ea typeface="Angsana New" pitchFamily="18" charset="-34"/>
                <a:cs typeface="TH SarabunPSK" pitchFamily="34" charset="-34"/>
              </a:rPr>
              <a:t>(</a:t>
            </a:r>
            <a:r>
              <a:rPr lang="th-TH" altLang="th-TH" sz="800" dirty="0">
                <a:solidFill>
                  <a:srgbClr val="FF0000"/>
                </a:solidFill>
                <a:latin typeface="TH SarabunPSK" pitchFamily="34" charset="-34"/>
                <a:ea typeface="Angsana New" pitchFamily="18" charset="-34"/>
                <a:cs typeface="TH SarabunPSK" pitchFamily="34" charset="-34"/>
              </a:rPr>
              <a:t>ไม่รวมในกรอบ ขรก.)</a:t>
            </a:r>
            <a:r>
              <a:rPr lang="th-TH" altLang="th-TH" sz="800" dirty="0">
                <a:solidFill>
                  <a:srgbClr val="0070C0"/>
                </a:solidFill>
                <a:latin typeface="TH SarabunPSK" pitchFamily="34" charset="-34"/>
                <a:ea typeface="Angsana New" pitchFamily="18" charset="-34"/>
                <a:cs typeface="TH SarabunPSK" pitchFamily="34" charset="-34"/>
              </a:rPr>
              <a:t> </a:t>
            </a:r>
          </a:p>
          <a:p>
            <a:pPr>
              <a:lnSpc>
                <a:spcPct val="80000"/>
              </a:lnSpc>
              <a:defRPr/>
            </a:pPr>
            <a:endParaRPr lang="th-TH" altLang="th-TH" sz="1000" dirty="0">
              <a:solidFill>
                <a:srgbClr val="FF0000"/>
              </a:solidFill>
              <a:latin typeface="TH SarabunPSK" pitchFamily="34" charset="-34"/>
              <a:ea typeface="Angsana New" pitchFamily="18" charset="-34"/>
              <a:cs typeface="TH SarabunPSK" pitchFamily="34" charset="-34"/>
            </a:endParaRPr>
          </a:p>
        </p:txBody>
      </p:sp>
      <p:grpSp>
        <p:nvGrpSpPr>
          <p:cNvPr id="13325" name="Group 18"/>
          <p:cNvGrpSpPr>
            <a:grpSpLocks/>
          </p:cNvGrpSpPr>
          <p:nvPr/>
        </p:nvGrpSpPr>
        <p:grpSpPr bwMode="auto">
          <a:xfrm>
            <a:off x="2432050" y="2276475"/>
            <a:ext cx="2052638" cy="646113"/>
            <a:chOff x="3203848" y="3468365"/>
            <a:chExt cx="2052020" cy="646113"/>
          </a:xfrm>
        </p:grpSpPr>
        <p:sp>
          <p:nvSpPr>
            <p:cNvPr id="31" name="Rectangle 2"/>
            <p:cNvSpPr>
              <a:spLocks noChangeArrowheads="1"/>
            </p:cNvSpPr>
            <p:nvPr/>
          </p:nvSpPr>
          <p:spPr bwMode="auto">
            <a:xfrm>
              <a:off x="3203848" y="3468365"/>
              <a:ext cx="147593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>
                <a:lnSpc>
                  <a:spcPct val="70000"/>
                </a:lnSpc>
                <a:defRPr/>
              </a:pPr>
              <a:endParaRPr lang="en-US" altLang="th-TH" sz="400" b="1" spc="-20" dirty="0">
                <a:latin typeface="TH SarabunPSK" pitchFamily="34" charset="-34"/>
                <a:cs typeface="TH SarabunPSK" pitchFamily="34" charset="-34"/>
              </a:endParaRPr>
            </a:p>
            <a:p>
              <a:pPr algn="ctr">
                <a:lnSpc>
                  <a:spcPct val="70000"/>
                </a:lnSpc>
                <a:defRPr/>
              </a:pPr>
              <a:r>
                <a:rPr lang="th-TH" altLang="th-TH" sz="1300" b="1" spc="-20" dirty="0">
                  <a:latin typeface="TH SarabunPSK" pitchFamily="34" charset="-34"/>
                  <a:cs typeface="TH SarabunPSK" pitchFamily="34" charset="-34"/>
                </a:rPr>
                <a:t>ศูนย์ศึกษาและพัฒนาชุมชน</a:t>
              </a:r>
              <a:r>
                <a:rPr lang="en-US" altLang="th-TH" sz="1300" b="1" dirty="0">
                  <a:latin typeface="TH SarabunPSK" pitchFamily="34" charset="-34"/>
                  <a:cs typeface="TH SarabunPSK" pitchFamily="34" charset="-34"/>
                </a:rPr>
                <a:t> </a:t>
              </a:r>
              <a:r>
                <a:rPr lang="th-TH" altLang="th-TH" sz="1300" b="1" dirty="0">
                  <a:latin typeface="TH SarabunPSK" pitchFamily="34" charset="-34"/>
                  <a:cs typeface="TH SarabunPSK" pitchFamily="34" charset="-34"/>
                </a:rPr>
                <a:t>อุดรธานี</a:t>
              </a:r>
            </a:p>
          </p:txBody>
        </p:sp>
        <p:sp>
          <p:nvSpPr>
            <p:cNvPr id="13352" name="Rectangle 2"/>
            <p:cNvSpPr>
              <a:spLocks noChangeArrowheads="1"/>
            </p:cNvSpPr>
            <p:nvPr/>
          </p:nvSpPr>
          <p:spPr bwMode="auto">
            <a:xfrm>
              <a:off x="4679868" y="3468365"/>
              <a:ext cx="576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14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3353" name="Rectangle 2"/>
            <p:cNvSpPr>
              <a:spLocks noChangeArrowheads="1"/>
            </p:cNvSpPr>
            <p:nvPr/>
          </p:nvSpPr>
          <p:spPr bwMode="auto">
            <a:xfrm>
              <a:off x="3203848" y="3789040"/>
              <a:ext cx="2052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400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3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นักทรัพยากรบุคคล </a:t>
              </a:r>
              <a:r>
                <a:rPr lang="th-TH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(519)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300">
                  <a:latin typeface="TH SarabunPSK" panose="020B0500040200020003" pitchFamily="34" charset="-34"/>
                  <a:cs typeface="TH SarabunPSK" panose="020B0500040200020003" pitchFamily="34" charset="-34"/>
                </a:rPr>
                <a:t>(ผอ.ศูนย์ศึกษาและพัฒนาชุมชน) ชพ</a:t>
              </a:r>
              <a:r>
                <a:rPr lang="en-US" altLang="th-TH" sz="1300">
                  <a:latin typeface="TH SarabunPSK" panose="020B0500040200020003" pitchFamily="34" charset="-34"/>
                  <a:cs typeface="TH SarabunPSK" panose="020B0500040200020003" pitchFamily="34" charset="-34"/>
                </a:rPr>
                <a:t>.</a:t>
              </a:r>
              <a:endParaRPr lang="th-TH" altLang="th-TH" sz="1300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3326" name="Text Box 17"/>
          <p:cNvSpPr txBox="1">
            <a:spLocks noChangeArrowheads="1"/>
          </p:cNvSpPr>
          <p:nvPr/>
        </p:nvSpPr>
        <p:spPr bwMode="auto">
          <a:xfrm>
            <a:off x="4573588" y="2924175"/>
            <a:ext cx="2446337" cy="6270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>
              <a:lnSpc>
                <a:spcPct val="80000"/>
              </a:lnSpc>
              <a:defRPr/>
            </a:pPr>
            <a:r>
              <a:rPr lang="th-TH" altLang="th-TH" sz="1000" dirty="0">
                <a:latin typeface="TH SarabunPSK" pitchFamily="34" charset="-34"/>
                <a:cs typeface="TH SarabunPSK" pitchFamily="34" charset="-34"/>
              </a:rPr>
              <a:t>นักทรัพยากรบุคคล (ปก/ชก) </a:t>
            </a:r>
            <a:r>
              <a:rPr lang="en-US" altLang="th-TH" sz="1000" dirty="0">
                <a:latin typeface="TH SarabunPSK" pitchFamily="34" charset="-34"/>
                <a:cs typeface="TH SarabunPSK" pitchFamily="34" charset="-34"/>
              </a:rPr>
              <a:t>           - 5 </a:t>
            </a:r>
            <a:r>
              <a:rPr lang="th-TH" altLang="th-TH" sz="800" dirty="0">
                <a:solidFill>
                  <a:srgbClr val="FF0000"/>
                </a:solidFill>
                <a:latin typeface="TH SarabunPSK" pitchFamily="34" charset="-34"/>
                <a:cs typeface="TH SarabunPSK" pitchFamily="34" charset="-34"/>
              </a:rPr>
              <a:t>(565/572/578/579/580)</a:t>
            </a:r>
            <a:endParaRPr lang="en-US" altLang="th-TH" sz="800" dirty="0">
              <a:solidFill>
                <a:srgbClr val="FF0000"/>
              </a:solidFill>
              <a:latin typeface="TH SarabunPSK" pitchFamily="34" charset="-34"/>
              <a:cs typeface="TH SarabunPSK" pitchFamily="34" charset="-34"/>
            </a:endParaRPr>
          </a:p>
          <a:p>
            <a:pPr>
              <a:lnSpc>
                <a:spcPct val="80000"/>
              </a:lnSpc>
              <a:defRPr/>
            </a:pPr>
            <a:r>
              <a:rPr lang="th-TH" altLang="th-TH" sz="1000" dirty="0">
                <a:latin typeface="TH SarabunPSK" pitchFamily="34" charset="-34"/>
                <a:cs typeface="TH SarabunPSK" pitchFamily="34" charset="-34"/>
              </a:rPr>
              <a:t>นักวิชาการพัฒนาชุมชน (ปก/ชก)       - 2 </a:t>
            </a:r>
            <a:r>
              <a:rPr lang="th-TH" altLang="th-TH" sz="800" dirty="0">
                <a:solidFill>
                  <a:srgbClr val="FF0000"/>
                </a:solidFill>
                <a:latin typeface="TH SarabunPSK" pitchFamily="34" charset="-34"/>
                <a:cs typeface="TH SarabunPSK" pitchFamily="34" charset="-34"/>
              </a:rPr>
              <a:t>(564/583)</a:t>
            </a:r>
            <a:endParaRPr lang="en-US" altLang="th-TH" sz="1000" dirty="0">
              <a:solidFill>
                <a:srgbClr val="FF0000"/>
              </a:solidFill>
              <a:latin typeface="TH SarabunPSK" pitchFamily="34" charset="-34"/>
              <a:cs typeface="TH SarabunPSK" pitchFamily="34" charset="-34"/>
            </a:endParaRPr>
          </a:p>
          <a:p>
            <a:pPr>
              <a:lnSpc>
                <a:spcPct val="80000"/>
              </a:lnSpc>
              <a:defRPr/>
            </a:pPr>
            <a:r>
              <a:rPr lang="th-TH" altLang="th-TH" sz="1000" dirty="0">
                <a:latin typeface="TH SarabunPSK" pitchFamily="34" charset="-34"/>
                <a:ea typeface="Angsana New" pitchFamily="18" charset="-34"/>
                <a:cs typeface="TH SarabunPSK" pitchFamily="34" charset="-34"/>
              </a:rPr>
              <a:t>นักจัดการงานทั่วไป (ปก/ชก)</a:t>
            </a:r>
            <a:r>
              <a:rPr lang="en-US" altLang="th-TH" sz="1000" dirty="0">
                <a:latin typeface="TH SarabunPSK" pitchFamily="34" charset="-34"/>
                <a:ea typeface="Angsana New" pitchFamily="18" charset="-34"/>
                <a:cs typeface="TH SarabunPSK" pitchFamily="34" charset="-34"/>
              </a:rPr>
              <a:t>            - 1 </a:t>
            </a:r>
            <a:r>
              <a:rPr lang="en-US" altLang="th-TH" sz="800" dirty="0">
                <a:solidFill>
                  <a:srgbClr val="FF0000"/>
                </a:solidFill>
                <a:latin typeface="TH SarabunPSK" pitchFamily="34" charset="-34"/>
                <a:ea typeface="Angsana New" pitchFamily="18" charset="-34"/>
                <a:cs typeface="TH SarabunPSK" pitchFamily="34" charset="-34"/>
              </a:rPr>
              <a:t>(550)</a:t>
            </a:r>
            <a:endParaRPr lang="en-US" altLang="th-TH" sz="1000" dirty="0">
              <a:solidFill>
                <a:srgbClr val="FF0000"/>
              </a:solidFill>
              <a:latin typeface="TH SarabunPSK" pitchFamily="34" charset="-34"/>
              <a:ea typeface="Angsana New" pitchFamily="18" charset="-34"/>
              <a:cs typeface="TH SarabunPSK" pitchFamily="34" charset="-34"/>
            </a:endParaRPr>
          </a:p>
          <a:p>
            <a:pPr>
              <a:lnSpc>
                <a:spcPct val="80000"/>
              </a:lnSpc>
              <a:defRPr/>
            </a:pPr>
            <a:r>
              <a:rPr lang="th-TH" altLang="th-TH" sz="1000" dirty="0">
                <a:latin typeface="TH SarabunPSK" pitchFamily="34" charset="-34"/>
                <a:ea typeface="Angsana New" pitchFamily="18" charset="-34"/>
                <a:cs typeface="TH SarabunPSK" pitchFamily="34" charset="-34"/>
              </a:rPr>
              <a:t>เจ้าพนักงานการเงินและบัญชี (ปง/ชง) - 1 </a:t>
            </a:r>
            <a:r>
              <a:rPr lang="th-TH" altLang="th-TH" sz="800" dirty="0">
                <a:solidFill>
                  <a:srgbClr val="FF0000"/>
                </a:solidFill>
                <a:latin typeface="TH SarabunPSK" pitchFamily="34" charset="-34"/>
                <a:ea typeface="Angsana New" pitchFamily="18" charset="-34"/>
                <a:cs typeface="TH SarabunPSK" pitchFamily="34" charset="-34"/>
              </a:rPr>
              <a:t>(555)</a:t>
            </a:r>
            <a:endParaRPr lang="en-US" altLang="th-TH" sz="1000" dirty="0">
              <a:solidFill>
                <a:srgbClr val="FF0000"/>
              </a:solidFill>
              <a:latin typeface="TH SarabunPSK" pitchFamily="34" charset="-34"/>
              <a:ea typeface="Angsana New" pitchFamily="18" charset="-34"/>
              <a:cs typeface="TH SarabunPSK" pitchFamily="34" charset="-34"/>
            </a:endParaRPr>
          </a:p>
          <a:p>
            <a:pPr>
              <a:lnSpc>
                <a:spcPct val="80000"/>
              </a:lnSpc>
              <a:defRPr/>
            </a:pPr>
            <a:r>
              <a:rPr lang="th-TH" altLang="th-TH" sz="1000" dirty="0">
                <a:latin typeface="TH SarabunPSK" pitchFamily="34" charset="-34"/>
                <a:ea typeface="Angsana New" pitchFamily="18" charset="-34"/>
                <a:cs typeface="TH SarabunPSK" pitchFamily="34" charset="-34"/>
              </a:rPr>
              <a:t>เจ้าพนักงานธุรการ (ปง/ชง) </a:t>
            </a:r>
            <a:r>
              <a:rPr lang="en-US" altLang="th-TH" sz="1000" dirty="0">
                <a:latin typeface="TH SarabunPSK" pitchFamily="34" charset="-34"/>
                <a:ea typeface="Angsana New" pitchFamily="18" charset="-34"/>
                <a:cs typeface="TH SarabunPSK" pitchFamily="34" charset="-34"/>
              </a:rPr>
              <a:t>             - 2 </a:t>
            </a:r>
            <a:r>
              <a:rPr lang="en-US" altLang="th-TH" sz="800" dirty="0">
                <a:solidFill>
                  <a:srgbClr val="FF0000"/>
                </a:solidFill>
                <a:latin typeface="TH SarabunPSK" pitchFamily="34" charset="-34"/>
                <a:ea typeface="Angsana New" pitchFamily="18" charset="-34"/>
                <a:cs typeface="TH SarabunPSK" pitchFamily="34" charset="-34"/>
              </a:rPr>
              <a:t>(556/557)</a:t>
            </a:r>
            <a:endParaRPr lang="en-US" altLang="th-TH" sz="1000" dirty="0">
              <a:solidFill>
                <a:srgbClr val="FF0000"/>
              </a:solidFill>
              <a:latin typeface="TH SarabunPSK" pitchFamily="34" charset="-34"/>
              <a:ea typeface="Angsana New" pitchFamily="18" charset="-34"/>
              <a:cs typeface="TH SarabunPSK" pitchFamily="34" charset="-34"/>
            </a:endParaRPr>
          </a:p>
          <a:p>
            <a:pPr>
              <a:lnSpc>
                <a:spcPct val="80000"/>
              </a:lnSpc>
              <a:defRPr/>
            </a:pPr>
            <a:r>
              <a:rPr lang="th-TH" altLang="th-TH" sz="1000" dirty="0">
                <a:latin typeface="TH SarabunPSK" pitchFamily="34" charset="-34"/>
                <a:ea typeface="Angsana New" pitchFamily="18" charset="-34"/>
                <a:cs typeface="TH SarabunPSK" pitchFamily="34" charset="-34"/>
              </a:rPr>
              <a:t>นายช่างโยธา (ปง/ชง)                    - 1 </a:t>
            </a:r>
            <a:r>
              <a:rPr lang="th-TH" altLang="th-TH" sz="800" dirty="0">
                <a:solidFill>
                  <a:srgbClr val="FF0000"/>
                </a:solidFill>
                <a:latin typeface="TH SarabunPSK" pitchFamily="34" charset="-34"/>
                <a:ea typeface="Angsana New" pitchFamily="18" charset="-34"/>
                <a:cs typeface="TH SarabunPSK" pitchFamily="34" charset="-34"/>
              </a:rPr>
              <a:t>(561)</a:t>
            </a:r>
            <a:endParaRPr lang="th-TH" altLang="th-TH" sz="1000" dirty="0">
              <a:solidFill>
                <a:srgbClr val="FF0000"/>
              </a:solidFill>
              <a:latin typeface="TH SarabunPSK" pitchFamily="34" charset="-34"/>
              <a:ea typeface="Angsana New" pitchFamily="18" charset="-34"/>
              <a:cs typeface="TH SarabunPSK" pitchFamily="34" charset="-34"/>
            </a:endParaRPr>
          </a:p>
          <a:p>
            <a:pPr>
              <a:lnSpc>
                <a:spcPct val="80000"/>
              </a:lnSpc>
              <a:defRPr/>
            </a:pPr>
            <a:r>
              <a:rPr lang="th-TH" altLang="th-TH" sz="1000" dirty="0">
                <a:solidFill>
                  <a:srgbClr val="00B050"/>
                </a:solidFill>
                <a:latin typeface="TH SarabunPSK" pitchFamily="34" charset="-34"/>
                <a:ea typeface="Angsana New" pitchFamily="18" charset="-34"/>
                <a:cs typeface="TH SarabunPSK" pitchFamily="34" charset="-34"/>
              </a:rPr>
              <a:t>พนักงานรักษาความปลอดภัย (ลจป.) </a:t>
            </a:r>
            <a:r>
              <a:rPr lang="en-US" altLang="th-TH" sz="1000" dirty="0">
                <a:solidFill>
                  <a:srgbClr val="00B050"/>
                </a:solidFill>
                <a:latin typeface="TH SarabunPSK" pitchFamily="34" charset="-34"/>
                <a:ea typeface="Angsana New" pitchFamily="18" charset="-34"/>
                <a:cs typeface="TH SarabunPSK" pitchFamily="34" charset="-34"/>
              </a:rPr>
              <a:t> </a:t>
            </a:r>
            <a:r>
              <a:rPr lang="th-TH" altLang="th-TH" sz="1000" dirty="0">
                <a:solidFill>
                  <a:srgbClr val="00B050"/>
                </a:solidFill>
                <a:latin typeface="TH SarabunPSK" pitchFamily="34" charset="-34"/>
                <a:ea typeface="Angsana New" pitchFamily="18" charset="-34"/>
                <a:cs typeface="TH SarabunPSK" pitchFamily="34" charset="-34"/>
              </a:rPr>
              <a:t>- </a:t>
            </a:r>
            <a:r>
              <a:rPr lang="en-US" altLang="th-TH" sz="1000" dirty="0">
                <a:solidFill>
                  <a:srgbClr val="00B050"/>
                </a:solidFill>
                <a:latin typeface="TH SarabunPSK" pitchFamily="34" charset="-34"/>
                <a:ea typeface="Angsana New" pitchFamily="18" charset="-34"/>
                <a:cs typeface="TH SarabunPSK" pitchFamily="34" charset="-34"/>
              </a:rPr>
              <a:t>2</a:t>
            </a:r>
            <a:r>
              <a:rPr lang="th-TH" altLang="th-TH" sz="1000" dirty="0">
                <a:solidFill>
                  <a:srgbClr val="00B050"/>
                </a:solidFill>
                <a:latin typeface="TH SarabunPSK" pitchFamily="34" charset="-34"/>
                <a:ea typeface="Angsana New" pitchFamily="18" charset="-34"/>
                <a:cs typeface="TH SarabunPSK" pitchFamily="34" charset="-34"/>
              </a:rPr>
              <a:t> </a:t>
            </a:r>
            <a:r>
              <a:rPr lang="th-TH" altLang="th-TH" sz="800" spc="-30" dirty="0">
                <a:solidFill>
                  <a:srgbClr val="FF0000"/>
                </a:solidFill>
                <a:latin typeface="TH SarabunPSK" pitchFamily="34" charset="-34"/>
                <a:ea typeface="Angsana New" pitchFamily="18" charset="-34"/>
                <a:cs typeface="TH SarabunPSK" pitchFamily="34" charset="-34"/>
              </a:rPr>
              <a:t>(</a:t>
            </a:r>
            <a:r>
              <a:rPr lang="en-US" altLang="th-TH" sz="800" spc="-30" dirty="0">
                <a:solidFill>
                  <a:srgbClr val="FF0000"/>
                </a:solidFill>
                <a:latin typeface="TH SarabunPSK" pitchFamily="34" charset="-34"/>
                <a:ea typeface="Angsana New" pitchFamily="18" charset="-34"/>
                <a:cs typeface="TH SarabunPSK" pitchFamily="34" charset="-34"/>
              </a:rPr>
              <a:t>161/162) (</a:t>
            </a:r>
            <a:r>
              <a:rPr lang="th-TH" altLang="th-TH" sz="800" spc="-30" dirty="0">
                <a:solidFill>
                  <a:srgbClr val="FF0000"/>
                </a:solidFill>
                <a:latin typeface="TH SarabunPSK" pitchFamily="34" charset="-34"/>
                <a:ea typeface="Angsana New" pitchFamily="18" charset="-34"/>
                <a:cs typeface="TH SarabunPSK" pitchFamily="34" charset="-34"/>
              </a:rPr>
              <a:t>ไม่รวมในกรอบ ขรก.) </a:t>
            </a:r>
          </a:p>
          <a:p>
            <a:pPr>
              <a:lnSpc>
                <a:spcPct val="80000"/>
              </a:lnSpc>
              <a:defRPr/>
            </a:pPr>
            <a:r>
              <a:rPr lang="th-TH" altLang="th-TH" sz="1000" dirty="0">
                <a:solidFill>
                  <a:srgbClr val="0070C0"/>
                </a:solidFill>
                <a:latin typeface="TH SarabunPSK" pitchFamily="34" charset="-34"/>
                <a:ea typeface="Angsana New" pitchFamily="18" charset="-34"/>
                <a:cs typeface="TH SarabunPSK" pitchFamily="34" charset="-34"/>
              </a:rPr>
              <a:t>นักทรัพยากรบุคคล (พรก.)</a:t>
            </a:r>
            <a:r>
              <a:rPr lang="en-US" altLang="th-TH" sz="1000" dirty="0">
                <a:solidFill>
                  <a:srgbClr val="0070C0"/>
                </a:solidFill>
                <a:latin typeface="TH SarabunPSK" pitchFamily="34" charset="-34"/>
                <a:ea typeface="Angsana New" pitchFamily="18" charset="-34"/>
                <a:cs typeface="TH SarabunPSK" pitchFamily="34" charset="-34"/>
              </a:rPr>
              <a:t> </a:t>
            </a:r>
            <a:r>
              <a:rPr lang="th-TH" altLang="th-TH" sz="1000" dirty="0">
                <a:solidFill>
                  <a:srgbClr val="0070C0"/>
                </a:solidFill>
                <a:latin typeface="TH SarabunPSK" pitchFamily="34" charset="-34"/>
                <a:ea typeface="Angsana New" pitchFamily="18" charset="-34"/>
                <a:cs typeface="TH SarabunPSK" pitchFamily="34" charset="-34"/>
              </a:rPr>
              <a:t>(จ้างแล้ว)  - </a:t>
            </a:r>
            <a:r>
              <a:rPr lang="en-US" altLang="th-TH" sz="1000" dirty="0">
                <a:solidFill>
                  <a:srgbClr val="0070C0"/>
                </a:solidFill>
                <a:latin typeface="TH SarabunPSK" pitchFamily="34" charset="-34"/>
                <a:ea typeface="Angsana New" pitchFamily="18" charset="-34"/>
                <a:cs typeface="TH SarabunPSK" pitchFamily="34" charset="-34"/>
              </a:rPr>
              <a:t>2</a:t>
            </a:r>
            <a:r>
              <a:rPr lang="th-TH" altLang="th-TH" sz="1000" dirty="0">
                <a:solidFill>
                  <a:srgbClr val="0070C0"/>
                </a:solidFill>
                <a:latin typeface="TH SarabunPSK" pitchFamily="34" charset="-34"/>
                <a:ea typeface="Angsana New" pitchFamily="18" charset="-34"/>
                <a:cs typeface="TH SarabunPSK" pitchFamily="34" charset="-34"/>
              </a:rPr>
              <a:t> </a:t>
            </a:r>
            <a:r>
              <a:rPr lang="th-TH" altLang="th-TH" sz="800" dirty="0">
                <a:solidFill>
                  <a:srgbClr val="FF0000"/>
                </a:solidFill>
                <a:latin typeface="TH SarabunPSK" pitchFamily="34" charset="-34"/>
                <a:ea typeface="Angsana New" pitchFamily="18" charset="-34"/>
                <a:cs typeface="TH SarabunPSK" pitchFamily="34" charset="-34"/>
              </a:rPr>
              <a:t>(</a:t>
            </a:r>
            <a:r>
              <a:rPr lang="en-US" altLang="th-TH" sz="800" dirty="0">
                <a:solidFill>
                  <a:srgbClr val="FF0000"/>
                </a:solidFill>
                <a:latin typeface="TH SarabunPSK" pitchFamily="34" charset="-34"/>
                <a:ea typeface="Angsana New" pitchFamily="18" charset="-34"/>
                <a:cs typeface="TH SarabunPSK" pitchFamily="34" charset="-34"/>
              </a:rPr>
              <a:t>45/46) </a:t>
            </a:r>
          </a:p>
          <a:p>
            <a:pPr>
              <a:lnSpc>
                <a:spcPct val="80000"/>
              </a:lnSpc>
              <a:defRPr/>
            </a:pPr>
            <a:r>
              <a:rPr lang="th-TH" altLang="th-TH" sz="1000" dirty="0">
                <a:solidFill>
                  <a:srgbClr val="0070C0"/>
                </a:solidFill>
                <a:latin typeface="TH SarabunPSK" pitchFamily="34" charset="-34"/>
                <a:ea typeface="Angsana New" pitchFamily="18" charset="-34"/>
                <a:cs typeface="TH SarabunPSK" pitchFamily="34" charset="-34"/>
              </a:rPr>
              <a:t>นักทรัพยากรบุคคล (พรก.)</a:t>
            </a:r>
            <a:r>
              <a:rPr lang="en-US" altLang="th-TH" sz="1000" dirty="0">
                <a:solidFill>
                  <a:srgbClr val="0070C0"/>
                </a:solidFill>
                <a:latin typeface="TH SarabunPSK" pitchFamily="34" charset="-34"/>
                <a:ea typeface="Angsana New" pitchFamily="18" charset="-34"/>
                <a:cs typeface="TH SarabunPSK" pitchFamily="34" charset="-34"/>
              </a:rPr>
              <a:t> </a:t>
            </a:r>
            <a:r>
              <a:rPr lang="th-TH" altLang="th-TH" sz="1000" dirty="0">
                <a:solidFill>
                  <a:srgbClr val="0070C0"/>
                </a:solidFill>
                <a:latin typeface="TH SarabunPSK" pitchFamily="34" charset="-34"/>
                <a:ea typeface="Angsana New" pitchFamily="18" charset="-34"/>
                <a:cs typeface="TH SarabunPSK" pitchFamily="34" charset="-34"/>
              </a:rPr>
              <a:t>(กรอบ)    - </a:t>
            </a:r>
            <a:r>
              <a:rPr lang="en-US" altLang="th-TH" sz="1000" dirty="0">
                <a:solidFill>
                  <a:srgbClr val="0070C0"/>
                </a:solidFill>
                <a:latin typeface="TH SarabunPSK" pitchFamily="34" charset="-34"/>
                <a:ea typeface="Angsana New" pitchFamily="18" charset="-34"/>
                <a:cs typeface="TH SarabunPSK" pitchFamily="34" charset="-34"/>
              </a:rPr>
              <a:t>3</a:t>
            </a:r>
            <a:r>
              <a:rPr lang="th-TH" altLang="th-TH" sz="1000" dirty="0">
                <a:solidFill>
                  <a:srgbClr val="0070C0"/>
                </a:solidFill>
                <a:latin typeface="TH SarabunPSK" pitchFamily="34" charset="-34"/>
                <a:ea typeface="Angsana New" pitchFamily="18" charset="-34"/>
                <a:cs typeface="TH SarabunPSK" pitchFamily="34" charset="-34"/>
              </a:rPr>
              <a:t> </a:t>
            </a:r>
            <a:r>
              <a:rPr lang="th-TH" altLang="th-TH" sz="800" dirty="0">
                <a:solidFill>
                  <a:srgbClr val="FF0000"/>
                </a:solidFill>
                <a:latin typeface="TH SarabunPSK" pitchFamily="34" charset="-34"/>
                <a:ea typeface="Angsana New" pitchFamily="18" charset="-34"/>
                <a:cs typeface="TH SarabunPSK" pitchFamily="34" charset="-34"/>
              </a:rPr>
              <a:t>(</a:t>
            </a:r>
            <a:r>
              <a:rPr lang="en-US" altLang="th-TH" sz="800" dirty="0">
                <a:solidFill>
                  <a:srgbClr val="FF0000"/>
                </a:solidFill>
                <a:latin typeface="TH SarabunPSK" pitchFamily="34" charset="-34"/>
                <a:ea typeface="Angsana New" pitchFamily="18" charset="-34"/>
                <a:cs typeface="TH SarabunPSK" pitchFamily="34" charset="-34"/>
              </a:rPr>
              <a:t>47/48/49)</a:t>
            </a:r>
            <a:endParaRPr lang="en-US" altLang="th-TH" sz="800" dirty="0">
              <a:solidFill>
                <a:srgbClr val="0070C0"/>
              </a:solidFill>
              <a:latin typeface="TH SarabunPSK" pitchFamily="34" charset="-34"/>
              <a:ea typeface="Angsana New" pitchFamily="18" charset="-34"/>
              <a:cs typeface="TH SarabunPSK" pitchFamily="34" charset="-34"/>
            </a:endParaRPr>
          </a:p>
          <a:p>
            <a:pPr>
              <a:lnSpc>
                <a:spcPct val="75000"/>
              </a:lnSpc>
              <a:defRPr/>
            </a:pPr>
            <a:r>
              <a:rPr lang="th-TH" altLang="th-TH" sz="1000" dirty="0">
                <a:solidFill>
                  <a:srgbClr val="0070C0"/>
                </a:solidFill>
                <a:latin typeface="TH SarabunPSK" pitchFamily="34" charset="-34"/>
                <a:ea typeface="Angsana New" pitchFamily="18" charset="-34"/>
                <a:cs typeface="TH SarabunPSK" pitchFamily="34" charset="-34"/>
              </a:rPr>
              <a:t>นักประชาสัมพันธ์ (พรก.) (กรอบ)  </a:t>
            </a:r>
            <a:r>
              <a:rPr lang="en-US" altLang="th-TH" sz="1000" dirty="0">
                <a:solidFill>
                  <a:srgbClr val="0070C0"/>
                </a:solidFill>
                <a:latin typeface="TH SarabunPSK" pitchFamily="34" charset="-34"/>
                <a:ea typeface="Angsana New" pitchFamily="18" charset="-34"/>
                <a:cs typeface="TH SarabunPSK" pitchFamily="34" charset="-34"/>
              </a:rPr>
              <a:t>    </a:t>
            </a:r>
            <a:r>
              <a:rPr lang="th-TH" altLang="th-TH" sz="1000" dirty="0">
                <a:solidFill>
                  <a:srgbClr val="0070C0"/>
                </a:solidFill>
                <a:latin typeface="TH SarabunPSK" pitchFamily="34" charset="-34"/>
                <a:ea typeface="Angsana New" pitchFamily="18" charset="-34"/>
                <a:cs typeface="TH SarabunPSK" pitchFamily="34" charset="-34"/>
              </a:rPr>
              <a:t>- 1 </a:t>
            </a:r>
            <a:r>
              <a:rPr lang="th-TH" altLang="th-TH" sz="800" dirty="0">
                <a:solidFill>
                  <a:srgbClr val="FF0000"/>
                </a:solidFill>
                <a:latin typeface="TH SarabunPSK" pitchFamily="34" charset="-34"/>
                <a:ea typeface="Angsana New" pitchFamily="18" charset="-34"/>
                <a:cs typeface="TH SarabunPSK" pitchFamily="34" charset="-34"/>
              </a:rPr>
              <a:t>(1</a:t>
            </a:r>
            <a:r>
              <a:rPr lang="en-US" altLang="th-TH" sz="800" dirty="0">
                <a:solidFill>
                  <a:srgbClr val="FF0000"/>
                </a:solidFill>
                <a:latin typeface="TH SarabunPSK" pitchFamily="34" charset="-34"/>
                <a:ea typeface="Angsana New" pitchFamily="18" charset="-34"/>
                <a:cs typeface="TH SarabunPSK" pitchFamily="34" charset="-34"/>
              </a:rPr>
              <a:t>40</a:t>
            </a:r>
            <a:r>
              <a:rPr lang="th-TH" altLang="th-TH" sz="800" dirty="0">
                <a:solidFill>
                  <a:srgbClr val="FF0000"/>
                </a:solidFill>
                <a:latin typeface="TH SarabunPSK" pitchFamily="34" charset="-34"/>
                <a:ea typeface="Angsana New" pitchFamily="18" charset="-34"/>
                <a:cs typeface="TH SarabunPSK" pitchFamily="34" charset="-34"/>
              </a:rPr>
              <a:t>)</a:t>
            </a:r>
            <a:endParaRPr lang="en-US" altLang="th-TH" sz="500" dirty="0">
              <a:solidFill>
                <a:srgbClr val="FF0000"/>
              </a:solidFill>
              <a:latin typeface="TH SarabunPSK" pitchFamily="34" charset="-34"/>
              <a:ea typeface="Angsana New" pitchFamily="18" charset="-34"/>
              <a:cs typeface="TH SarabunPSK" pitchFamily="34" charset="-34"/>
            </a:endParaRPr>
          </a:p>
          <a:p>
            <a:pPr>
              <a:lnSpc>
                <a:spcPct val="75000"/>
              </a:lnSpc>
              <a:defRPr/>
            </a:pPr>
            <a:r>
              <a:rPr lang="en-US" altLang="th-TH" sz="800" dirty="0">
                <a:solidFill>
                  <a:srgbClr val="0070C0"/>
                </a:solidFill>
                <a:latin typeface="TH SarabunPSK" pitchFamily="34" charset="-34"/>
                <a:ea typeface="Angsana New" pitchFamily="18" charset="-34"/>
                <a:cs typeface="TH SarabunPSK" pitchFamily="34" charset="-34"/>
              </a:rPr>
              <a:t>(</a:t>
            </a:r>
            <a:r>
              <a:rPr lang="th-TH" altLang="th-TH" sz="800" dirty="0">
                <a:solidFill>
                  <a:srgbClr val="0070C0"/>
                </a:solidFill>
                <a:latin typeface="TH SarabunPSK" pitchFamily="34" charset="-34"/>
                <a:ea typeface="Angsana New" pitchFamily="18" charset="-34"/>
                <a:cs typeface="TH SarabunPSK" pitchFamily="34" charset="-34"/>
              </a:rPr>
              <a:t>ตามมาตรการฯ ปี งบฯ </a:t>
            </a:r>
            <a:r>
              <a:rPr lang="en-US" altLang="th-TH" sz="800" dirty="0">
                <a:solidFill>
                  <a:srgbClr val="0070C0"/>
                </a:solidFill>
                <a:latin typeface="TH SarabunPSK" pitchFamily="34" charset="-34"/>
                <a:ea typeface="Angsana New" pitchFamily="18" charset="-34"/>
                <a:cs typeface="TH SarabunPSK" pitchFamily="34" charset="-34"/>
              </a:rPr>
              <a:t>2563)</a:t>
            </a:r>
            <a:endParaRPr lang="en-US" altLang="th-TH" sz="800" dirty="0">
              <a:solidFill>
                <a:srgbClr val="FF0000"/>
              </a:solidFill>
              <a:latin typeface="TH SarabunPSK" pitchFamily="34" charset="-34"/>
              <a:ea typeface="Angsana New" pitchFamily="18" charset="-34"/>
              <a:cs typeface="TH SarabunPSK" pitchFamily="34" charset="-34"/>
            </a:endParaRPr>
          </a:p>
          <a:p>
            <a:pPr>
              <a:lnSpc>
                <a:spcPct val="80000"/>
              </a:lnSpc>
              <a:defRPr/>
            </a:pPr>
            <a:r>
              <a:rPr lang="th-TH" altLang="th-TH" sz="800" dirty="0">
                <a:solidFill>
                  <a:srgbClr val="0070C0"/>
                </a:solidFill>
                <a:latin typeface="TH SarabunPSK" pitchFamily="34" charset="-34"/>
                <a:ea typeface="Angsana New" pitchFamily="18" charset="-34"/>
                <a:cs typeface="TH SarabunPSK" pitchFamily="34" charset="-34"/>
              </a:rPr>
              <a:t>(กรอบฯ </a:t>
            </a:r>
            <a:r>
              <a:rPr lang="en-US" altLang="th-TH" sz="800" dirty="0">
                <a:solidFill>
                  <a:srgbClr val="0070C0"/>
                </a:solidFill>
                <a:latin typeface="TH SarabunPSK" pitchFamily="34" charset="-34"/>
                <a:ea typeface="Angsana New" pitchFamily="18" charset="-34"/>
                <a:cs typeface="TH SarabunPSK" pitchFamily="34" charset="-34"/>
              </a:rPr>
              <a:t>2564</a:t>
            </a:r>
            <a:r>
              <a:rPr lang="th-TH" altLang="th-TH" sz="800" dirty="0">
                <a:solidFill>
                  <a:srgbClr val="0070C0"/>
                </a:solidFill>
                <a:latin typeface="TH SarabunPSK" pitchFamily="34" charset="-34"/>
                <a:ea typeface="Angsana New" pitchFamily="18" charset="-34"/>
                <a:cs typeface="TH SarabunPSK" pitchFamily="34" charset="-34"/>
              </a:rPr>
              <a:t> </a:t>
            </a:r>
            <a:r>
              <a:rPr lang="en-US" altLang="th-TH" sz="800" dirty="0">
                <a:solidFill>
                  <a:srgbClr val="0070C0"/>
                </a:solidFill>
                <a:latin typeface="TH SarabunPSK" pitchFamily="34" charset="-34"/>
                <a:ea typeface="Angsana New" pitchFamily="18" charset="-34"/>
                <a:cs typeface="TH SarabunPSK" pitchFamily="34" charset="-34"/>
              </a:rPr>
              <a:t>-</a:t>
            </a:r>
            <a:r>
              <a:rPr lang="th-TH" altLang="th-TH" sz="800" dirty="0">
                <a:solidFill>
                  <a:srgbClr val="0070C0"/>
                </a:solidFill>
                <a:latin typeface="TH SarabunPSK" pitchFamily="34" charset="-34"/>
                <a:ea typeface="Angsana New" pitchFamily="18" charset="-34"/>
                <a:cs typeface="TH SarabunPSK" pitchFamily="34" charset="-34"/>
              </a:rPr>
              <a:t> </a:t>
            </a:r>
            <a:r>
              <a:rPr lang="en-US" altLang="th-TH" sz="800" dirty="0">
                <a:solidFill>
                  <a:srgbClr val="0070C0"/>
                </a:solidFill>
                <a:latin typeface="TH SarabunPSK" pitchFamily="34" charset="-34"/>
                <a:ea typeface="Angsana New" pitchFamily="18" charset="-34"/>
                <a:cs typeface="TH SarabunPSK" pitchFamily="34" charset="-34"/>
              </a:rPr>
              <a:t>2567)</a:t>
            </a:r>
            <a:r>
              <a:rPr lang="th-TH" altLang="th-TH" sz="800" dirty="0">
                <a:solidFill>
                  <a:srgbClr val="0070C0"/>
                </a:solidFill>
                <a:latin typeface="TH SarabunPSK" pitchFamily="34" charset="-34"/>
                <a:ea typeface="Angsana New" pitchFamily="18" charset="-34"/>
                <a:cs typeface="TH SarabunPSK" pitchFamily="34" charset="-34"/>
              </a:rPr>
              <a:t> </a:t>
            </a:r>
            <a:r>
              <a:rPr lang="en-US" altLang="th-TH" sz="800" dirty="0">
                <a:solidFill>
                  <a:srgbClr val="0070C0"/>
                </a:solidFill>
                <a:latin typeface="TH SarabunPSK" pitchFamily="34" charset="-34"/>
                <a:ea typeface="Angsana New" pitchFamily="18" charset="-34"/>
                <a:cs typeface="TH SarabunPSK" pitchFamily="34" charset="-34"/>
              </a:rPr>
              <a:t>                                 </a:t>
            </a:r>
            <a:r>
              <a:rPr lang="en-US" altLang="th-TH" sz="800" dirty="0">
                <a:solidFill>
                  <a:srgbClr val="FF0000"/>
                </a:solidFill>
                <a:latin typeface="TH SarabunPSK" pitchFamily="34" charset="-34"/>
                <a:ea typeface="Angsana New" pitchFamily="18" charset="-34"/>
                <a:cs typeface="TH SarabunPSK" pitchFamily="34" charset="-34"/>
              </a:rPr>
              <a:t>(</a:t>
            </a:r>
            <a:r>
              <a:rPr lang="th-TH" altLang="th-TH" sz="800" dirty="0">
                <a:solidFill>
                  <a:srgbClr val="FF0000"/>
                </a:solidFill>
                <a:latin typeface="TH SarabunPSK" pitchFamily="34" charset="-34"/>
                <a:ea typeface="Angsana New" pitchFamily="18" charset="-34"/>
                <a:cs typeface="TH SarabunPSK" pitchFamily="34" charset="-34"/>
              </a:rPr>
              <a:t>ไม่รวมในกรอบ ขรก.)</a:t>
            </a:r>
            <a:r>
              <a:rPr lang="th-TH" altLang="th-TH" sz="800" dirty="0">
                <a:solidFill>
                  <a:srgbClr val="0070C0"/>
                </a:solidFill>
                <a:latin typeface="TH SarabunPSK" pitchFamily="34" charset="-34"/>
                <a:ea typeface="Angsana New" pitchFamily="18" charset="-34"/>
                <a:cs typeface="TH SarabunPSK" pitchFamily="34" charset="-34"/>
              </a:rPr>
              <a:t> </a:t>
            </a:r>
          </a:p>
          <a:p>
            <a:pPr>
              <a:lnSpc>
                <a:spcPct val="80000"/>
              </a:lnSpc>
              <a:defRPr/>
            </a:pPr>
            <a:endParaRPr lang="th-TH" altLang="th-TH" sz="1000" dirty="0">
              <a:solidFill>
                <a:srgbClr val="FF0000"/>
              </a:solidFill>
              <a:latin typeface="TH SarabunPSK" pitchFamily="34" charset="-34"/>
              <a:ea typeface="Angsana New" pitchFamily="18" charset="-34"/>
              <a:cs typeface="TH SarabunPSK" pitchFamily="34" charset="-34"/>
            </a:endParaRPr>
          </a:p>
        </p:txBody>
      </p:sp>
      <p:grpSp>
        <p:nvGrpSpPr>
          <p:cNvPr id="13327" name="Group 18"/>
          <p:cNvGrpSpPr>
            <a:grpSpLocks/>
          </p:cNvGrpSpPr>
          <p:nvPr/>
        </p:nvGrpSpPr>
        <p:grpSpPr bwMode="auto">
          <a:xfrm>
            <a:off x="4664075" y="2276475"/>
            <a:ext cx="2052638" cy="646113"/>
            <a:chOff x="3203848" y="3468365"/>
            <a:chExt cx="2052020" cy="646113"/>
          </a:xfrm>
        </p:grpSpPr>
        <p:sp>
          <p:nvSpPr>
            <p:cNvPr id="36" name="Rectangle 2"/>
            <p:cNvSpPr>
              <a:spLocks noChangeArrowheads="1"/>
            </p:cNvSpPr>
            <p:nvPr/>
          </p:nvSpPr>
          <p:spPr bwMode="auto">
            <a:xfrm>
              <a:off x="3203848" y="3468365"/>
              <a:ext cx="147593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>
                <a:lnSpc>
                  <a:spcPct val="70000"/>
                </a:lnSpc>
                <a:defRPr/>
              </a:pPr>
              <a:endParaRPr lang="en-US" altLang="th-TH" sz="400" b="1" spc="-20" dirty="0">
                <a:latin typeface="TH SarabunPSK" pitchFamily="34" charset="-34"/>
                <a:cs typeface="TH SarabunPSK" pitchFamily="34" charset="-34"/>
              </a:endParaRPr>
            </a:p>
            <a:p>
              <a:pPr algn="ctr">
                <a:lnSpc>
                  <a:spcPct val="70000"/>
                </a:lnSpc>
                <a:defRPr/>
              </a:pPr>
              <a:r>
                <a:rPr lang="th-TH" altLang="th-TH" sz="1300" b="1" spc="-20" dirty="0">
                  <a:latin typeface="TH SarabunPSK" pitchFamily="34" charset="-34"/>
                  <a:cs typeface="TH SarabunPSK" pitchFamily="34" charset="-34"/>
                </a:rPr>
                <a:t>ศูนย์ศึกษาและพัฒนาชุมชน</a:t>
              </a:r>
              <a:r>
                <a:rPr lang="en-US" altLang="th-TH" sz="1300" b="1" dirty="0">
                  <a:latin typeface="TH SarabunPSK" pitchFamily="34" charset="-34"/>
                  <a:cs typeface="TH SarabunPSK" pitchFamily="34" charset="-34"/>
                </a:rPr>
                <a:t> </a:t>
              </a:r>
              <a:r>
                <a:rPr lang="th-TH" altLang="th-TH" sz="1300" b="1" dirty="0">
                  <a:latin typeface="TH SarabunPSK" pitchFamily="34" charset="-34"/>
                  <a:cs typeface="TH SarabunPSK" pitchFamily="34" charset="-34"/>
                </a:rPr>
                <a:t>ลำปาง</a:t>
              </a:r>
            </a:p>
          </p:txBody>
        </p:sp>
        <p:sp>
          <p:nvSpPr>
            <p:cNvPr id="13349" name="Rectangle 2"/>
            <p:cNvSpPr>
              <a:spLocks noChangeArrowheads="1"/>
            </p:cNvSpPr>
            <p:nvPr/>
          </p:nvSpPr>
          <p:spPr bwMode="auto">
            <a:xfrm>
              <a:off x="4679868" y="3468365"/>
              <a:ext cx="576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13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3350" name="Rectangle 2"/>
            <p:cNvSpPr>
              <a:spLocks noChangeArrowheads="1"/>
            </p:cNvSpPr>
            <p:nvPr/>
          </p:nvSpPr>
          <p:spPr bwMode="auto">
            <a:xfrm>
              <a:off x="3203848" y="3789040"/>
              <a:ext cx="2052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400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3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นักทรัพยากรบุคคล</a:t>
              </a:r>
              <a:r>
                <a:rPr lang="th-TH" altLang="th-TH" sz="14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th-TH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(562)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300">
                  <a:latin typeface="TH SarabunPSK" panose="020B0500040200020003" pitchFamily="34" charset="-34"/>
                  <a:cs typeface="TH SarabunPSK" panose="020B0500040200020003" pitchFamily="34" charset="-34"/>
                </a:rPr>
                <a:t>(ผอ.ศูนย์ศึกษาและพัฒนาชุมชน) ชพ</a:t>
              </a:r>
              <a:r>
                <a:rPr lang="en-US" altLang="th-TH" sz="1300">
                  <a:latin typeface="TH SarabunPSK" panose="020B0500040200020003" pitchFamily="34" charset="-34"/>
                  <a:cs typeface="TH SarabunPSK" panose="020B0500040200020003" pitchFamily="34" charset="-34"/>
                </a:rPr>
                <a:t>.</a:t>
              </a:r>
              <a:endParaRPr lang="th-TH" altLang="th-TH" sz="1300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3328" name="Text Box 17"/>
          <p:cNvSpPr txBox="1">
            <a:spLocks noChangeArrowheads="1"/>
          </p:cNvSpPr>
          <p:nvPr/>
        </p:nvSpPr>
        <p:spPr bwMode="auto">
          <a:xfrm>
            <a:off x="6804025" y="2924175"/>
            <a:ext cx="2376488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lnSpc>
                <a:spcPct val="80000"/>
              </a:lnSpc>
            </a:pPr>
            <a:r>
              <a:rPr lang="th-TH" altLang="th-TH" sz="1000">
                <a:latin typeface="TH SarabunPSK" panose="020B0500040200020003" pitchFamily="34" charset="-34"/>
                <a:cs typeface="TH SarabunPSK" panose="020B0500040200020003" pitchFamily="34" charset="-34"/>
              </a:rPr>
              <a:t>นักทรัพยากรบุคคล (ปก/ชก) </a:t>
            </a:r>
            <a:r>
              <a:rPr lang="en-US" altLang="th-TH" sz="1000">
                <a:latin typeface="TH SarabunPSK" panose="020B0500040200020003" pitchFamily="34" charset="-34"/>
                <a:cs typeface="TH SarabunPSK" panose="020B0500040200020003" pitchFamily="34" charset="-34"/>
              </a:rPr>
              <a:t>           - 5 </a:t>
            </a:r>
            <a:r>
              <a:rPr lang="th-TH" altLang="th-TH" sz="8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rPr>
              <a:t>(618/619/620/621/622)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cs typeface="TH SarabunPSK" panose="020B0500040200020003" pitchFamily="34" charset="-34"/>
            </a:endParaRPr>
          </a:p>
          <a:p>
            <a:pPr eaLnBrk="1" hangingPunct="1">
              <a:lnSpc>
                <a:spcPct val="80000"/>
              </a:lnSpc>
            </a:pPr>
            <a:r>
              <a:rPr lang="th-TH" altLang="th-TH" sz="1000">
                <a:latin typeface="TH SarabunPSK" panose="020B0500040200020003" pitchFamily="34" charset="-34"/>
                <a:cs typeface="TH SarabunPSK" panose="020B0500040200020003" pitchFamily="34" charset="-34"/>
              </a:rPr>
              <a:t>นักวิชาการพัฒนาชุมชน (ปก/ชก)       - 2 </a:t>
            </a:r>
            <a:r>
              <a:rPr lang="th-TH" altLang="th-TH" sz="8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rPr>
              <a:t>(626/633)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cs typeface="TH SarabunPSK" panose="020B0500040200020003" pitchFamily="34" charset="-34"/>
            </a:endParaRPr>
          </a:p>
          <a:p>
            <a:pPr eaLnBrk="1" hangingPunct="1">
              <a:lnSpc>
                <a:spcPct val="80000"/>
              </a:lnSpc>
            </a:pPr>
            <a:r>
              <a:rPr lang="th-TH" altLang="th-TH" sz="10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นักจัดการงานทั่วไป (ปก/ชก)</a:t>
            </a:r>
            <a:r>
              <a:rPr lang="en-US" altLang="th-TH" sz="10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          - 1 </a:t>
            </a:r>
            <a:r>
              <a:rPr lang="en-US" altLang="th-TH" sz="8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(592)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>
              <a:lnSpc>
                <a:spcPct val="80000"/>
              </a:lnSpc>
            </a:pPr>
            <a:r>
              <a:rPr lang="th-TH" altLang="th-TH" sz="10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เจ้าพนักงานการเงินและบัญชี (ปง/ชง) - 1 </a:t>
            </a:r>
            <a:r>
              <a:rPr lang="th-TH" altLang="th-TH" sz="8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(598)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>
              <a:lnSpc>
                <a:spcPct val="80000"/>
              </a:lnSpc>
            </a:pPr>
            <a:r>
              <a:rPr lang="th-TH" altLang="th-TH" sz="10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เจ้าพนักงานธุรการ (ปง/ชง) </a:t>
            </a:r>
            <a:r>
              <a:rPr lang="en-US" altLang="th-TH" sz="10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           - 2 </a:t>
            </a:r>
            <a:r>
              <a:rPr lang="en-US" altLang="th-TH" sz="8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(596/599)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>
              <a:lnSpc>
                <a:spcPct val="80000"/>
              </a:lnSpc>
            </a:pPr>
            <a:r>
              <a:rPr lang="th-TH" altLang="th-TH" sz="10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นายช่างโยธา (ปง/ชง)                    - 1 </a:t>
            </a:r>
            <a:r>
              <a:rPr lang="th-TH" altLang="th-TH" sz="8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(604)</a:t>
            </a:r>
            <a:endParaRPr lang="th-TH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>
              <a:lnSpc>
                <a:spcPct val="80000"/>
              </a:lnSpc>
            </a:pPr>
            <a:r>
              <a:rPr lang="th-TH" altLang="th-TH" sz="10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เจ้าพนักงานโสตทัศนศึกษา (ปง/ชง)</a:t>
            </a:r>
            <a:r>
              <a:rPr lang="en-US" altLang="th-TH" sz="10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  - </a:t>
            </a:r>
            <a:r>
              <a:rPr lang="th-TH" altLang="th-TH" sz="10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1 </a:t>
            </a:r>
            <a:r>
              <a:rPr lang="th-TH" altLang="th-TH" sz="8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(603)</a:t>
            </a:r>
            <a:endParaRPr lang="en-US" altLang="th-TH" sz="8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>
              <a:lnSpc>
                <a:spcPct val="80000"/>
              </a:lnSpc>
            </a:pPr>
            <a:r>
              <a:rPr lang="th-TH" altLang="th-TH" sz="1000">
                <a:solidFill>
                  <a:srgbClr val="00B05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พนักงานทั่วไป (ลจป.)                  </a:t>
            </a:r>
            <a:r>
              <a:rPr lang="en-US" altLang="th-TH" sz="1000">
                <a:solidFill>
                  <a:srgbClr val="00B05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</a:t>
            </a:r>
            <a:r>
              <a:rPr lang="th-TH" altLang="th-TH" sz="1000">
                <a:solidFill>
                  <a:srgbClr val="00B05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 </a:t>
            </a:r>
            <a:r>
              <a:rPr lang="en-US" altLang="th-TH" sz="1000">
                <a:solidFill>
                  <a:srgbClr val="00B05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1</a:t>
            </a:r>
            <a:r>
              <a:rPr lang="th-TH" altLang="th-TH" sz="1000">
                <a:solidFill>
                  <a:srgbClr val="00B05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8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</a:t>
            </a:r>
            <a:r>
              <a:rPr lang="en-US" altLang="th-TH" sz="8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187) (</a:t>
            </a:r>
            <a:r>
              <a:rPr lang="th-TH" altLang="th-TH" sz="8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ไม่รวมในกรอบ ขรก.) </a:t>
            </a:r>
          </a:p>
          <a:p>
            <a:pPr eaLnBrk="1" hangingPunct="1">
              <a:lnSpc>
                <a:spcPct val="80000"/>
              </a:lnSpc>
            </a:pPr>
            <a:r>
              <a:rPr lang="th-TH" altLang="th-TH" sz="1000">
                <a:solidFill>
                  <a:srgbClr val="00B05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พนักงานขับรถยนต์ (ลจป.)</a:t>
            </a:r>
            <a:r>
              <a:rPr lang="en-US" altLang="th-TH" sz="1000">
                <a:solidFill>
                  <a:srgbClr val="00B05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1000">
                <a:solidFill>
                  <a:srgbClr val="00B05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          </a:t>
            </a:r>
            <a:r>
              <a:rPr lang="en-US" altLang="th-TH" sz="1000">
                <a:solidFill>
                  <a:srgbClr val="00B05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1000">
                <a:solidFill>
                  <a:srgbClr val="00B05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 </a:t>
            </a:r>
            <a:r>
              <a:rPr lang="en-US" altLang="th-TH" sz="1000">
                <a:solidFill>
                  <a:srgbClr val="00B05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1</a:t>
            </a:r>
            <a:r>
              <a:rPr lang="th-TH" altLang="th-TH" sz="1000">
                <a:solidFill>
                  <a:srgbClr val="00B05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8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</a:t>
            </a:r>
            <a:r>
              <a:rPr lang="en-US" altLang="th-TH" sz="8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17) (</a:t>
            </a:r>
            <a:r>
              <a:rPr lang="th-TH" altLang="th-TH" sz="8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ไม่รวมในกรอบ ขรก.)</a:t>
            </a:r>
            <a:endParaRPr lang="en-US" altLang="th-TH" sz="10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>
              <a:lnSpc>
                <a:spcPct val="80000"/>
              </a:lnSpc>
            </a:pPr>
            <a:r>
              <a:rPr lang="th-TH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นักทรัพยากรบุคคล (พรก.)</a:t>
            </a:r>
            <a:r>
              <a:rPr lang="en-US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(จ้างแล้ว)  - </a:t>
            </a:r>
            <a:r>
              <a:rPr lang="en-US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2</a:t>
            </a:r>
            <a:r>
              <a:rPr lang="th-TH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8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</a:t>
            </a:r>
            <a:r>
              <a:rPr lang="en-US" altLang="th-TH" sz="8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50/51) </a:t>
            </a:r>
          </a:p>
          <a:p>
            <a:pPr eaLnBrk="1" hangingPunct="1">
              <a:lnSpc>
                <a:spcPct val="80000"/>
              </a:lnSpc>
            </a:pPr>
            <a:r>
              <a:rPr lang="th-TH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นักทรัพยากรบุคคล (พรก.)</a:t>
            </a:r>
            <a:r>
              <a:rPr lang="en-US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(กรอบ)    - </a:t>
            </a:r>
            <a:r>
              <a:rPr lang="en-US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3</a:t>
            </a:r>
            <a:r>
              <a:rPr lang="th-TH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8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</a:t>
            </a:r>
            <a:r>
              <a:rPr lang="en-US" altLang="th-TH" sz="8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52/53/54)</a:t>
            </a:r>
            <a:endParaRPr lang="en-US" altLang="th-TH" sz="800">
              <a:solidFill>
                <a:srgbClr val="0070C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>
              <a:lnSpc>
                <a:spcPct val="80000"/>
              </a:lnSpc>
            </a:pPr>
            <a:r>
              <a:rPr lang="th-TH" altLang="th-TH" sz="8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(กรอบฯ </a:t>
            </a:r>
            <a:r>
              <a:rPr lang="en-US" altLang="th-TH" sz="8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2564</a:t>
            </a:r>
            <a:r>
              <a:rPr lang="th-TH" altLang="th-TH" sz="8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en-US" altLang="th-TH" sz="8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</a:t>
            </a:r>
            <a:r>
              <a:rPr lang="th-TH" altLang="th-TH" sz="8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en-US" altLang="th-TH" sz="8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2567)</a:t>
            </a:r>
            <a:r>
              <a:rPr lang="th-TH" altLang="th-TH" sz="8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en-US" altLang="th-TH" sz="8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                               </a:t>
            </a:r>
            <a:r>
              <a:rPr lang="en-US" altLang="th-TH" sz="8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</a:t>
            </a:r>
            <a:r>
              <a:rPr lang="th-TH" altLang="th-TH" sz="8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ไม่รวมในกรอบ ขรก.)</a:t>
            </a:r>
            <a:r>
              <a:rPr lang="th-TH" altLang="th-TH" sz="8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</a:p>
          <a:p>
            <a:pPr eaLnBrk="1" hangingPunct="1">
              <a:lnSpc>
                <a:spcPct val="80000"/>
              </a:lnSpc>
            </a:pPr>
            <a:endParaRPr lang="th-TH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13329" name="Group 18"/>
          <p:cNvGrpSpPr>
            <a:grpSpLocks/>
          </p:cNvGrpSpPr>
          <p:nvPr/>
        </p:nvGrpSpPr>
        <p:grpSpPr bwMode="auto">
          <a:xfrm>
            <a:off x="6896100" y="2276475"/>
            <a:ext cx="2052638" cy="646113"/>
            <a:chOff x="3203848" y="3468365"/>
            <a:chExt cx="2052020" cy="646113"/>
          </a:xfrm>
        </p:grpSpPr>
        <p:sp>
          <p:nvSpPr>
            <p:cNvPr id="41" name="Rectangle 2"/>
            <p:cNvSpPr>
              <a:spLocks noChangeArrowheads="1"/>
            </p:cNvSpPr>
            <p:nvPr/>
          </p:nvSpPr>
          <p:spPr bwMode="auto">
            <a:xfrm>
              <a:off x="3203848" y="3468365"/>
              <a:ext cx="147593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>
                <a:lnSpc>
                  <a:spcPct val="70000"/>
                </a:lnSpc>
                <a:defRPr/>
              </a:pPr>
              <a:endParaRPr lang="en-US" altLang="th-TH" sz="400" b="1" spc="-20" dirty="0">
                <a:latin typeface="TH SarabunPSK" pitchFamily="34" charset="-34"/>
                <a:cs typeface="TH SarabunPSK" pitchFamily="34" charset="-34"/>
              </a:endParaRPr>
            </a:p>
            <a:p>
              <a:pPr algn="ctr">
                <a:lnSpc>
                  <a:spcPct val="70000"/>
                </a:lnSpc>
                <a:defRPr/>
              </a:pPr>
              <a:r>
                <a:rPr lang="th-TH" altLang="th-TH" sz="1300" b="1" spc="-20" dirty="0">
                  <a:latin typeface="TH SarabunPSK" pitchFamily="34" charset="-34"/>
                  <a:cs typeface="TH SarabunPSK" pitchFamily="34" charset="-34"/>
                </a:rPr>
                <a:t>ศูนย์ศึกษาและพัฒนาชุมชน</a:t>
              </a:r>
              <a:r>
                <a:rPr lang="en-US" altLang="th-TH" sz="1300" b="1" dirty="0">
                  <a:latin typeface="TH SarabunPSK" pitchFamily="34" charset="-34"/>
                  <a:cs typeface="TH SarabunPSK" pitchFamily="34" charset="-34"/>
                </a:rPr>
                <a:t> </a:t>
              </a:r>
              <a:r>
                <a:rPr lang="th-TH" altLang="th-TH" sz="1300" b="1" dirty="0">
                  <a:latin typeface="TH SarabunPSK" pitchFamily="34" charset="-34"/>
                  <a:cs typeface="TH SarabunPSK" pitchFamily="34" charset="-34"/>
                </a:rPr>
                <a:t>พิษณุโลก</a:t>
              </a:r>
            </a:p>
          </p:txBody>
        </p:sp>
        <p:sp>
          <p:nvSpPr>
            <p:cNvPr id="13346" name="Rectangle 2"/>
            <p:cNvSpPr>
              <a:spLocks noChangeArrowheads="1"/>
            </p:cNvSpPr>
            <p:nvPr/>
          </p:nvSpPr>
          <p:spPr bwMode="auto">
            <a:xfrm>
              <a:off x="4679868" y="3468365"/>
              <a:ext cx="576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14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3347" name="Rectangle 2"/>
            <p:cNvSpPr>
              <a:spLocks noChangeArrowheads="1"/>
            </p:cNvSpPr>
            <p:nvPr/>
          </p:nvSpPr>
          <p:spPr bwMode="auto">
            <a:xfrm>
              <a:off x="3203848" y="3789040"/>
              <a:ext cx="2052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400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3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นักทรัพยากรบุคคล </a:t>
              </a:r>
              <a:r>
                <a:rPr lang="th-TH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(606)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300">
                  <a:latin typeface="TH SarabunPSK" panose="020B0500040200020003" pitchFamily="34" charset="-34"/>
                  <a:cs typeface="TH SarabunPSK" panose="020B0500040200020003" pitchFamily="34" charset="-34"/>
                </a:rPr>
                <a:t>(ผอ.ศูนย์ศึกษาและพัฒนาชุมชน) ชพ</a:t>
              </a:r>
              <a:r>
                <a:rPr lang="en-US" altLang="th-TH" sz="1300">
                  <a:latin typeface="TH SarabunPSK" panose="020B0500040200020003" pitchFamily="34" charset="-34"/>
                  <a:cs typeface="TH SarabunPSK" panose="020B0500040200020003" pitchFamily="34" charset="-34"/>
                </a:rPr>
                <a:t>.</a:t>
              </a:r>
              <a:endParaRPr lang="th-TH" altLang="th-TH" sz="1300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3330" name="Text Box 17"/>
          <p:cNvSpPr txBox="1">
            <a:spLocks noChangeArrowheads="1"/>
          </p:cNvSpPr>
          <p:nvPr/>
        </p:nvSpPr>
        <p:spPr bwMode="auto">
          <a:xfrm>
            <a:off x="107950" y="5229225"/>
            <a:ext cx="2519363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lnSpc>
                <a:spcPct val="70000"/>
              </a:lnSpc>
            </a:pPr>
            <a:r>
              <a:rPr lang="th-TH" altLang="th-TH" sz="1000">
                <a:latin typeface="TH SarabunPSK" panose="020B0500040200020003" pitchFamily="34" charset="-34"/>
                <a:cs typeface="TH SarabunPSK" panose="020B0500040200020003" pitchFamily="34" charset="-34"/>
              </a:rPr>
              <a:t>นักทรัพยากรบุคคล (ปก/ชก) </a:t>
            </a:r>
            <a:r>
              <a:rPr lang="en-US" altLang="th-TH" sz="1000">
                <a:latin typeface="TH SarabunPSK" panose="020B0500040200020003" pitchFamily="34" charset="-34"/>
                <a:cs typeface="TH SarabunPSK" panose="020B0500040200020003" pitchFamily="34" charset="-34"/>
              </a:rPr>
              <a:t>           - 5 </a:t>
            </a:r>
            <a:r>
              <a:rPr lang="th-TH" altLang="th-TH" sz="8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rPr>
              <a:t>(653/656/661/663/666)</a:t>
            </a:r>
            <a:endParaRPr lang="en-US" altLang="th-TH" sz="800">
              <a:solidFill>
                <a:srgbClr val="FF0000"/>
              </a:solidFill>
              <a:latin typeface="TH SarabunPSK" panose="020B0500040200020003" pitchFamily="34" charset="-34"/>
              <a:cs typeface="TH SarabunPSK" panose="020B0500040200020003" pitchFamily="34" charset="-34"/>
            </a:endParaRPr>
          </a:p>
          <a:p>
            <a:pPr eaLnBrk="1" hangingPunct="1">
              <a:lnSpc>
                <a:spcPct val="70000"/>
              </a:lnSpc>
            </a:pPr>
            <a:r>
              <a:rPr lang="th-TH" altLang="th-TH" sz="1000">
                <a:latin typeface="TH SarabunPSK" panose="020B0500040200020003" pitchFamily="34" charset="-34"/>
                <a:cs typeface="TH SarabunPSK" panose="020B0500040200020003" pitchFamily="34" charset="-34"/>
              </a:rPr>
              <a:t>นักวิชาการพัฒนาชุมชน (ปก/ชก)       - 2 </a:t>
            </a:r>
            <a:r>
              <a:rPr lang="th-TH" altLang="th-TH" sz="8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rPr>
              <a:t>(669/674)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cs typeface="TH SarabunPSK" panose="020B0500040200020003" pitchFamily="34" charset="-34"/>
            </a:endParaRPr>
          </a:p>
          <a:p>
            <a:pPr eaLnBrk="1" hangingPunct="1">
              <a:lnSpc>
                <a:spcPct val="70000"/>
              </a:lnSpc>
            </a:pPr>
            <a:r>
              <a:rPr lang="th-TH" altLang="th-TH" sz="10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นักจัดการงานทั่วไป (ปก/ชก)</a:t>
            </a:r>
            <a:r>
              <a:rPr lang="en-US" altLang="th-TH" sz="10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          - 1 </a:t>
            </a:r>
            <a:r>
              <a:rPr lang="en-US" altLang="th-TH" sz="8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(635)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>
              <a:lnSpc>
                <a:spcPct val="70000"/>
              </a:lnSpc>
            </a:pPr>
            <a:r>
              <a:rPr lang="th-TH" altLang="th-TH" sz="10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เจ้าพนักงานการเงินและบัญชี (ปง/ชง) - 1 </a:t>
            </a:r>
            <a:r>
              <a:rPr lang="th-TH" altLang="th-TH" sz="8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(641)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>
              <a:lnSpc>
                <a:spcPct val="70000"/>
              </a:lnSpc>
            </a:pPr>
            <a:r>
              <a:rPr lang="th-TH" altLang="th-TH" sz="10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เจ้าพนักงานธุรการ (ปง/ชง) </a:t>
            </a:r>
            <a:r>
              <a:rPr lang="en-US" altLang="th-TH" sz="10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           - 2 </a:t>
            </a:r>
            <a:r>
              <a:rPr lang="en-US" altLang="th-TH" sz="8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(637/638)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>
              <a:lnSpc>
                <a:spcPct val="70000"/>
              </a:lnSpc>
            </a:pPr>
            <a:r>
              <a:rPr lang="th-TH" altLang="th-TH" sz="10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เจ้าพนักงานโสตทัศนศึกษา (ปง/ชง)</a:t>
            </a:r>
            <a:r>
              <a:rPr lang="en-US" altLang="th-TH" sz="10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  - </a:t>
            </a:r>
            <a:r>
              <a:rPr lang="th-TH" altLang="th-TH" sz="10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1 </a:t>
            </a:r>
            <a:r>
              <a:rPr lang="th-TH" altLang="th-TH" sz="8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(646)</a:t>
            </a:r>
            <a:endParaRPr lang="en-US" altLang="th-TH" sz="8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>
              <a:lnSpc>
                <a:spcPct val="70000"/>
              </a:lnSpc>
            </a:pPr>
            <a:r>
              <a:rPr lang="th-TH" altLang="th-TH" sz="1000">
                <a:solidFill>
                  <a:srgbClr val="00B05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พนักงานสถานที่ (ลจป.)            </a:t>
            </a:r>
            <a:r>
              <a:rPr lang="en-US" altLang="th-TH" sz="1000">
                <a:solidFill>
                  <a:srgbClr val="00B05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    </a:t>
            </a:r>
            <a:r>
              <a:rPr lang="th-TH" altLang="th-TH" sz="1000">
                <a:solidFill>
                  <a:srgbClr val="00B05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 </a:t>
            </a:r>
            <a:r>
              <a:rPr lang="en-US" altLang="th-TH" sz="1000">
                <a:solidFill>
                  <a:srgbClr val="00B05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1</a:t>
            </a:r>
            <a:r>
              <a:rPr lang="th-TH" altLang="th-TH" sz="1000">
                <a:solidFill>
                  <a:srgbClr val="00B05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8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</a:t>
            </a:r>
            <a:r>
              <a:rPr lang="en-US" altLang="th-TH" sz="8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204) (</a:t>
            </a:r>
            <a:r>
              <a:rPr lang="th-TH" altLang="th-TH" sz="8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ไม่รวมในกรอบ ขรก.)</a:t>
            </a:r>
            <a:endParaRPr lang="en-US" altLang="th-TH" sz="10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>
              <a:lnSpc>
                <a:spcPct val="70000"/>
              </a:lnSpc>
            </a:pPr>
            <a:r>
              <a:rPr lang="th-TH" altLang="th-TH" sz="1000">
                <a:solidFill>
                  <a:srgbClr val="00B05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พนักงานทั่วไป (ลจป.)                  </a:t>
            </a:r>
            <a:r>
              <a:rPr lang="en-US" altLang="th-TH" sz="1000">
                <a:solidFill>
                  <a:srgbClr val="00B05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</a:t>
            </a:r>
            <a:r>
              <a:rPr lang="th-TH" altLang="th-TH" sz="1000">
                <a:solidFill>
                  <a:srgbClr val="00B05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 </a:t>
            </a:r>
            <a:r>
              <a:rPr lang="en-US" altLang="th-TH" sz="1000">
                <a:solidFill>
                  <a:srgbClr val="00B05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1</a:t>
            </a:r>
            <a:r>
              <a:rPr lang="th-TH" altLang="th-TH" sz="1000">
                <a:solidFill>
                  <a:srgbClr val="00B05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8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</a:t>
            </a:r>
            <a:r>
              <a:rPr lang="en-US" altLang="th-TH" sz="8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208) (</a:t>
            </a:r>
            <a:r>
              <a:rPr lang="th-TH" altLang="th-TH" sz="8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ไม่รวมในกรอบ ขรก.) </a:t>
            </a:r>
          </a:p>
          <a:p>
            <a:pPr eaLnBrk="1" hangingPunct="1">
              <a:lnSpc>
                <a:spcPct val="70000"/>
              </a:lnSpc>
            </a:pPr>
            <a:r>
              <a:rPr lang="th-TH" altLang="th-TH" sz="1000">
                <a:solidFill>
                  <a:srgbClr val="00B05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พนักงานรักษาความปลอดภัย (ลจป.)</a:t>
            </a:r>
            <a:r>
              <a:rPr lang="en-US" altLang="th-TH" sz="1000">
                <a:solidFill>
                  <a:srgbClr val="00B05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1000">
                <a:solidFill>
                  <a:srgbClr val="00B05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- </a:t>
            </a:r>
            <a:r>
              <a:rPr lang="en-US" altLang="th-TH" sz="1000">
                <a:solidFill>
                  <a:srgbClr val="00B05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1</a:t>
            </a:r>
            <a:r>
              <a:rPr lang="th-TH" altLang="th-TH" sz="1000">
                <a:solidFill>
                  <a:srgbClr val="00B05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8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</a:t>
            </a:r>
            <a:r>
              <a:rPr lang="en-US" altLang="th-TH" sz="8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209) (</a:t>
            </a:r>
            <a:r>
              <a:rPr lang="th-TH" altLang="th-TH" sz="8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ไม่รวมในกรอบ ขรก.)</a:t>
            </a:r>
            <a:endParaRPr lang="en-US" altLang="th-TH" sz="10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>
              <a:lnSpc>
                <a:spcPct val="70000"/>
              </a:lnSpc>
            </a:pPr>
            <a:r>
              <a:rPr lang="th-TH" altLang="th-TH" sz="1000">
                <a:solidFill>
                  <a:srgbClr val="00B05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พนักงานขับรถยนต์ (ลจป.)</a:t>
            </a:r>
            <a:r>
              <a:rPr lang="en-US" altLang="th-TH" sz="1000">
                <a:solidFill>
                  <a:srgbClr val="00B05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1000">
                <a:solidFill>
                  <a:srgbClr val="00B05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          </a:t>
            </a:r>
            <a:r>
              <a:rPr lang="en-US" altLang="th-TH" sz="1000">
                <a:solidFill>
                  <a:srgbClr val="00B05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1000">
                <a:solidFill>
                  <a:srgbClr val="00B05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 </a:t>
            </a:r>
            <a:r>
              <a:rPr lang="en-US" altLang="th-TH" sz="1000">
                <a:solidFill>
                  <a:srgbClr val="00B05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1</a:t>
            </a:r>
            <a:r>
              <a:rPr lang="th-TH" altLang="th-TH" sz="1000">
                <a:solidFill>
                  <a:srgbClr val="00B05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8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</a:t>
            </a:r>
            <a:r>
              <a:rPr lang="en-US" altLang="th-TH" sz="8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201) (</a:t>
            </a:r>
            <a:r>
              <a:rPr lang="th-TH" altLang="th-TH" sz="8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ไม่รวมในกรอบ ขรก.)</a:t>
            </a:r>
            <a:endParaRPr lang="en-US" altLang="th-TH" sz="10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>
              <a:lnSpc>
                <a:spcPct val="70000"/>
              </a:lnSpc>
            </a:pPr>
            <a:r>
              <a:rPr lang="th-TH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นักทรัพยากรบุคคล (พรก.)</a:t>
            </a:r>
            <a:r>
              <a:rPr lang="en-US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(จ้างแล้ว)  - </a:t>
            </a:r>
            <a:r>
              <a:rPr lang="en-US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2</a:t>
            </a:r>
            <a:r>
              <a:rPr lang="th-TH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8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</a:t>
            </a:r>
            <a:r>
              <a:rPr lang="en-US" altLang="th-TH" sz="8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55/56) </a:t>
            </a:r>
          </a:p>
          <a:p>
            <a:pPr eaLnBrk="1" hangingPunct="1">
              <a:lnSpc>
                <a:spcPct val="70000"/>
              </a:lnSpc>
            </a:pPr>
            <a:r>
              <a:rPr lang="th-TH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นักทรัพยากรบุคคล (พรก.)</a:t>
            </a:r>
            <a:r>
              <a:rPr lang="en-US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(กรอบ)    - </a:t>
            </a:r>
            <a:r>
              <a:rPr lang="en-US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3</a:t>
            </a:r>
            <a:r>
              <a:rPr lang="th-TH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8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</a:t>
            </a:r>
            <a:r>
              <a:rPr lang="en-US" altLang="th-TH" sz="8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57/58/59)</a:t>
            </a:r>
            <a:endParaRPr lang="en-US" altLang="th-TH" sz="800">
              <a:solidFill>
                <a:srgbClr val="0070C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>
              <a:lnSpc>
                <a:spcPct val="75000"/>
              </a:lnSpc>
            </a:pPr>
            <a:r>
              <a:rPr lang="th-TH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วิศวกรโยธา (พรก.) (กรอบ)  </a:t>
            </a:r>
            <a:r>
              <a:rPr lang="en-US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          </a:t>
            </a:r>
            <a:r>
              <a:rPr lang="th-TH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- 1 </a:t>
            </a:r>
            <a:r>
              <a:rPr lang="th-TH" altLang="th-TH" sz="8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(1</a:t>
            </a:r>
            <a:r>
              <a:rPr lang="en-US" altLang="th-TH" sz="8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43</a:t>
            </a:r>
            <a:r>
              <a:rPr lang="th-TH" altLang="th-TH" sz="8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)</a:t>
            </a:r>
            <a:endParaRPr lang="en-US" altLang="th-TH" sz="8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>
              <a:lnSpc>
                <a:spcPct val="75000"/>
              </a:lnSpc>
            </a:pPr>
            <a:r>
              <a:rPr lang="en-US" altLang="th-TH" sz="8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</a:t>
            </a:r>
            <a:r>
              <a:rPr lang="th-TH" altLang="th-TH" sz="8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ตามมาตรการฯ ปี งบฯ </a:t>
            </a:r>
            <a:r>
              <a:rPr lang="en-US" altLang="th-TH" sz="8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2563)</a:t>
            </a:r>
            <a:endParaRPr lang="en-US" altLang="th-TH" sz="8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>
              <a:lnSpc>
                <a:spcPct val="70000"/>
              </a:lnSpc>
            </a:pPr>
            <a:r>
              <a:rPr lang="th-TH" altLang="th-TH" sz="8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(กรอบฯ </a:t>
            </a:r>
            <a:r>
              <a:rPr lang="en-US" altLang="th-TH" sz="8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2564</a:t>
            </a:r>
            <a:r>
              <a:rPr lang="th-TH" altLang="th-TH" sz="8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en-US" altLang="th-TH" sz="8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</a:t>
            </a:r>
            <a:r>
              <a:rPr lang="th-TH" altLang="th-TH" sz="8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en-US" altLang="th-TH" sz="8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2567)</a:t>
            </a:r>
            <a:r>
              <a:rPr lang="th-TH" altLang="th-TH" sz="8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en-US" altLang="th-TH" sz="8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                               </a:t>
            </a:r>
            <a:r>
              <a:rPr lang="en-US" altLang="th-TH" sz="8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</a:t>
            </a:r>
            <a:r>
              <a:rPr lang="th-TH" altLang="th-TH" sz="8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ไม่รวมในกรอบ ขรก.)</a:t>
            </a:r>
            <a:r>
              <a:rPr lang="th-TH" altLang="th-TH" sz="8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</a:p>
          <a:p>
            <a:pPr eaLnBrk="1" hangingPunct="1">
              <a:lnSpc>
                <a:spcPct val="70000"/>
              </a:lnSpc>
            </a:pPr>
            <a:endParaRPr lang="th-TH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13331" name="Group 18"/>
          <p:cNvGrpSpPr>
            <a:grpSpLocks/>
          </p:cNvGrpSpPr>
          <p:nvPr/>
        </p:nvGrpSpPr>
        <p:grpSpPr bwMode="auto">
          <a:xfrm>
            <a:off x="198438" y="4581525"/>
            <a:ext cx="2052637" cy="646113"/>
            <a:chOff x="3203848" y="3468365"/>
            <a:chExt cx="2052020" cy="646113"/>
          </a:xfrm>
        </p:grpSpPr>
        <p:sp>
          <p:nvSpPr>
            <p:cNvPr id="46" name="Rectangle 2"/>
            <p:cNvSpPr>
              <a:spLocks noChangeArrowheads="1"/>
            </p:cNvSpPr>
            <p:nvPr/>
          </p:nvSpPr>
          <p:spPr bwMode="auto">
            <a:xfrm>
              <a:off x="3203848" y="3468365"/>
              <a:ext cx="1475931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>
                <a:lnSpc>
                  <a:spcPct val="70000"/>
                </a:lnSpc>
                <a:defRPr/>
              </a:pPr>
              <a:endParaRPr lang="en-US" altLang="th-TH" sz="400" b="1" spc="-20" dirty="0">
                <a:latin typeface="TH SarabunPSK" pitchFamily="34" charset="-34"/>
                <a:cs typeface="TH SarabunPSK" pitchFamily="34" charset="-34"/>
              </a:endParaRPr>
            </a:p>
            <a:p>
              <a:pPr algn="ctr">
                <a:lnSpc>
                  <a:spcPct val="70000"/>
                </a:lnSpc>
                <a:defRPr/>
              </a:pPr>
              <a:r>
                <a:rPr lang="th-TH" altLang="th-TH" sz="1300" b="1" spc="-20" dirty="0">
                  <a:latin typeface="TH SarabunPSK" pitchFamily="34" charset="-34"/>
                  <a:cs typeface="TH SarabunPSK" pitchFamily="34" charset="-34"/>
                </a:rPr>
                <a:t>ศูนย์ศึกษาและพัฒนาชุมชน</a:t>
              </a:r>
              <a:r>
                <a:rPr lang="en-US" altLang="th-TH" sz="1300" b="1" dirty="0">
                  <a:latin typeface="TH SarabunPSK" pitchFamily="34" charset="-34"/>
                  <a:cs typeface="TH SarabunPSK" pitchFamily="34" charset="-34"/>
                </a:rPr>
                <a:t> </a:t>
              </a:r>
              <a:r>
                <a:rPr lang="th-TH" altLang="th-TH" sz="1300" b="1" dirty="0">
                  <a:latin typeface="TH SarabunPSK" pitchFamily="34" charset="-34"/>
                  <a:cs typeface="TH SarabunPSK" pitchFamily="34" charset="-34"/>
                </a:rPr>
                <a:t>เพชรบุรี</a:t>
              </a:r>
            </a:p>
          </p:txBody>
        </p:sp>
        <p:sp>
          <p:nvSpPr>
            <p:cNvPr id="13343" name="Rectangle 2"/>
            <p:cNvSpPr>
              <a:spLocks noChangeArrowheads="1"/>
            </p:cNvSpPr>
            <p:nvPr/>
          </p:nvSpPr>
          <p:spPr bwMode="auto">
            <a:xfrm>
              <a:off x="4679868" y="3468365"/>
              <a:ext cx="576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13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3344" name="Rectangle 2"/>
            <p:cNvSpPr>
              <a:spLocks noChangeArrowheads="1"/>
            </p:cNvSpPr>
            <p:nvPr/>
          </p:nvSpPr>
          <p:spPr bwMode="auto">
            <a:xfrm>
              <a:off x="3203848" y="3789040"/>
              <a:ext cx="2052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400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3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นักทรัพยากรบุคคล </a:t>
              </a:r>
              <a:r>
                <a:rPr lang="th-TH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(649)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300">
                  <a:latin typeface="TH SarabunPSK" panose="020B0500040200020003" pitchFamily="34" charset="-34"/>
                  <a:cs typeface="TH SarabunPSK" panose="020B0500040200020003" pitchFamily="34" charset="-34"/>
                </a:rPr>
                <a:t>(ผอ.ศูนย์ศึกษาและพัฒนาชุมชน) ชพ</a:t>
              </a:r>
              <a:r>
                <a:rPr lang="en-US" altLang="th-TH" sz="1300">
                  <a:latin typeface="TH SarabunPSK" panose="020B0500040200020003" pitchFamily="34" charset="-34"/>
                  <a:cs typeface="TH SarabunPSK" panose="020B0500040200020003" pitchFamily="34" charset="-34"/>
                </a:rPr>
                <a:t>.</a:t>
              </a:r>
              <a:endParaRPr lang="th-TH" altLang="th-TH" sz="1300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3332" name="Text Box 17"/>
          <p:cNvSpPr txBox="1">
            <a:spLocks noChangeArrowheads="1"/>
          </p:cNvSpPr>
          <p:nvPr/>
        </p:nvSpPr>
        <p:spPr bwMode="auto">
          <a:xfrm>
            <a:off x="2341563" y="5229225"/>
            <a:ext cx="251777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lnSpc>
                <a:spcPct val="80000"/>
              </a:lnSpc>
            </a:pPr>
            <a:r>
              <a:rPr lang="th-TH" altLang="th-TH" sz="1000">
                <a:latin typeface="TH SarabunPSK" panose="020B0500040200020003" pitchFamily="34" charset="-34"/>
                <a:cs typeface="TH SarabunPSK" panose="020B0500040200020003" pitchFamily="34" charset="-34"/>
              </a:rPr>
              <a:t>นักทรัพยากรบุคคล (ปก/ชก) </a:t>
            </a:r>
            <a:r>
              <a:rPr lang="en-US" altLang="th-TH" sz="1000">
                <a:latin typeface="TH SarabunPSK" panose="020B0500040200020003" pitchFamily="34" charset="-34"/>
                <a:cs typeface="TH SarabunPSK" panose="020B0500040200020003" pitchFamily="34" charset="-34"/>
              </a:rPr>
              <a:t>           - 5 </a:t>
            </a:r>
            <a:r>
              <a:rPr lang="th-TH" altLang="th-TH" sz="8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rPr>
              <a:t>(688/695/707/708/713)</a:t>
            </a:r>
            <a:endParaRPr lang="en-US" altLang="th-TH" sz="800">
              <a:solidFill>
                <a:srgbClr val="FF0000"/>
              </a:solidFill>
              <a:latin typeface="TH SarabunPSK" panose="020B0500040200020003" pitchFamily="34" charset="-34"/>
              <a:cs typeface="TH SarabunPSK" panose="020B0500040200020003" pitchFamily="34" charset="-34"/>
            </a:endParaRPr>
          </a:p>
          <a:p>
            <a:pPr eaLnBrk="1" hangingPunct="1">
              <a:lnSpc>
                <a:spcPct val="80000"/>
              </a:lnSpc>
            </a:pPr>
            <a:r>
              <a:rPr lang="th-TH" altLang="th-TH" sz="1000">
                <a:latin typeface="TH SarabunPSK" panose="020B0500040200020003" pitchFamily="34" charset="-34"/>
                <a:cs typeface="TH SarabunPSK" panose="020B0500040200020003" pitchFamily="34" charset="-34"/>
              </a:rPr>
              <a:t>นักวิชาการพัฒนาชุมชน (ปก/ชก)       - 2 </a:t>
            </a:r>
            <a:r>
              <a:rPr lang="th-TH" altLang="th-TH" sz="8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rPr>
              <a:t>(717/718)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cs typeface="TH SarabunPSK" panose="020B0500040200020003" pitchFamily="34" charset="-34"/>
            </a:endParaRPr>
          </a:p>
          <a:p>
            <a:pPr eaLnBrk="1" hangingPunct="1">
              <a:lnSpc>
                <a:spcPct val="80000"/>
              </a:lnSpc>
            </a:pPr>
            <a:r>
              <a:rPr lang="th-TH" altLang="th-TH" sz="10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นักจัดการงานทั่วไป (ปก/ชก)</a:t>
            </a:r>
            <a:r>
              <a:rPr lang="en-US" altLang="th-TH" sz="10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          - 1 </a:t>
            </a:r>
            <a:r>
              <a:rPr lang="en-US" altLang="th-TH" sz="8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(678)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>
              <a:lnSpc>
                <a:spcPct val="80000"/>
              </a:lnSpc>
            </a:pPr>
            <a:r>
              <a:rPr lang="th-TH" altLang="th-TH" sz="10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เจ้าพนักงานการเงินและบัญชี (ปง/ชง) - 1 </a:t>
            </a:r>
            <a:r>
              <a:rPr lang="th-TH" altLang="th-TH" sz="8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(684)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>
              <a:lnSpc>
                <a:spcPct val="80000"/>
              </a:lnSpc>
            </a:pPr>
            <a:r>
              <a:rPr lang="th-TH" altLang="th-TH" sz="10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เจ้าพนักงานธุรการ (ปง/ชง) </a:t>
            </a:r>
            <a:r>
              <a:rPr lang="en-US" altLang="th-TH" sz="10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           - 2 </a:t>
            </a:r>
            <a:r>
              <a:rPr lang="en-US" altLang="th-TH" sz="8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(685/686)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>
              <a:lnSpc>
                <a:spcPct val="80000"/>
              </a:lnSpc>
            </a:pPr>
            <a:r>
              <a:rPr lang="th-TH" altLang="th-TH" sz="10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นายช่างโยธา (ปง/ชง)                </a:t>
            </a:r>
            <a:r>
              <a:rPr lang="en-US" altLang="th-TH" sz="10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10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  - 1 </a:t>
            </a:r>
            <a:r>
              <a:rPr lang="th-TH" altLang="th-TH" sz="8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(690)</a:t>
            </a:r>
            <a:endParaRPr lang="th-TH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>
              <a:lnSpc>
                <a:spcPct val="80000"/>
              </a:lnSpc>
            </a:pPr>
            <a:r>
              <a:rPr lang="th-TH" altLang="th-TH" sz="10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เจ้าพนักงานโสตทัศนศึกษา (ปง/ชง)</a:t>
            </a:r>
            <a:r>
              <a:rPr lang="en-US" altLang="th-TH" sz="10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  - </a:t>
            </a:r>
            <a:r>
              <a:rPr lang="th-TH" altLang="th-TH" sz="10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1 </a:t>
            </a:r>
            <a:r>
              <a:rPr lang="th-TH" altLang="th-TH" sz="8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(689)</a:t>
            </a:r>
            <a:endParaRPr lang="en-US" altLang="th-TH" sz="8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>
              <a:lnSpc>
                <a:spcPct val="80000"/>
              </a:lnSpc>
            </a:pPr>
            <a:r>
              <a:rPr lang="th-TH" altLang="th-TH" sz="1000">
                <a:solidFill>
                  <a:srgbClr val="00B05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พนักงานสถานที่ (ลจป.)            </a:t>
            </a:r>
            <a:r>
              <a:rPr lang="en-US" altLang="th-TH" sz="1000">
                <a:solidFill>
                  <a:srgbClr val="00B05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    </a:t>
            </a:r>
            <a:r>
              <a:rPr lang="th-TH" altLang="th-TH" sz="1000">
                <a:solidFill>
                  <a:srgbClr val="00B05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 </a:t>
            </a:r>
            <a:r>
              <a:rPr lang="en-US" altLang="th-TH" sz="1000">
                <a:solidFill>
                  <a:srgbClr val="00B05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1</a:t>
            </a:r>
            <a:r>
              <a:rPr lang="th-TH" altLang="th-TH" sz="1000">
                <a:solidFill>
                  <a:srgbClr val="00B05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8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</a:t>
            </a:r>
            <a:r>
              <a:rPr lang="en-US" altLang="th-TH" sz="8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228) (</a:t>
            </a:r>
            <a:r>
              <a:rPr lang="th-TH" altLang="th-TH" sz="8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ไม่รวมในกรอบ ขรก.)</a:t>
            </a:r>
            <a:endParaRPr lang="en-US" altLang="th-TH" sz="10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>
              <a:lnSpc>
                <a:spcPct val="80000"/>
              </a:lnSpc>
            </a:pPr>
            <a:r>
              <a:rPr lang="th-TH" altLang="th-TH" sz="1000">
                <a:solidFill>
                  <a:srgbClr val="00B05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พนักงานทั่วไป (ลจป.)                  </a:t>
            </a:r>
            <a:r>
              <a:rPr lang="en-US" altLang="th-TH" sz="1000">
                <a:solidFill>
                  <a:srgbClr val="00B05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</a:t>
            </a:r>
            <a:r>
              <a:rPr lang="th-TH" altLang="th-TH" sz="1000">
                <a:solidFill>
                  <a:srgbClr val="00B05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 </a:t>
            </a:r>
            <a:r>
              <a:rPr lang="en-US" altLang="th-TH" sz="1000">
                <a:solidFill>
                  <a:srgbClr val="00B05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1</a:t>
            </a:r>
            <a:r>
              <a:rPr lang="th-TH" altLang="th-TH" sz="1000">
                <a:solidFill>
                  <a:srgbClr val="00B05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8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</a:t>
            </a:r>
            <a:r>
              <a:rPr lang="en-US" altLang="th-TH" sz="8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229) (</a:t>
            </a:r>
            <a:r>
              <a:rPr lang="th-TH" altLang="th-TH" sz="8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ไม่รวมในกรอบ ขรก.)</a:t>
            </a:r>
            <a:endParaRPr lang="en-US" altLang="th-TH" sz="10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>
              <a:lnSpc>
                <a:spcPct val="80000"/>
              </a:lnSpc>
            </a:pPr>
            <a:r>
              <a:rPr lang="th-TH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นักทรัพยากรบุคคล (พรก.)</a:t>
            </a:r>
            <a:r>
              <a:rPr lang="en-US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(จ้างแล้ว)  - </a:t>
            </a:r>
            <a:r>
              <a:rPr lang="en-US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2</a:t>
            </a:r>
            <a:r>
              <a:rPr lang="th-TH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8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</a:t>
            </a:r>
            <a:r>
              <a:rPr lang="en-US" altLang="th-TH" sz="8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60/61) </a:t>
            </a:r>
          </a:p>
          <a:p>
            <a:pPr eaLnBrk="1" hangingPunct="1">
              <a:lnSpc>
                <a:spcPct val="80000"/>
              </a:lnSpc>
            </a:pPr>
            <a:r>
              <a:rPr lang="th-TH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นักทรัพยากรบุคคล (พรก.)</a:t>
            </a:r>
            <a:r>
              <a:rPr lang="en-US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(กรอบ)    - </a:t>
            </a:r>
            <a:r>
              <a:rPr lang="en-US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3</a:t>
            </a:r>
            <a:r>
              <a:rPr lang="th-TH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8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</a:t>
            </a:r>
            <a:r>
              <a:rPr lang="en-US" altLang="th-TH" sz="8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62/63/64)</a:t>
            </a:r>
            <a:endParaRPr lang="en-US" altLang="th-TH" sz="800">
              <a:solidFill>
                <a:srgbClr val="0070C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>
              <a:lnSpc>
                <a:spcPct val="80000"/>
              </a:lnSpc>
            </a:pPr>
            <a:r>
              <a:rPr lang="th-TH" altLang="th-TH" sz="8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(กรอบฯ </a:t>
            </a:r>
            <a:r>
              <a:rPr lang="en-US" altLang="th-TH" sz="8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2564</a:t>
            </a:r>
            <a:r>
              <a:rPr lang="th-TH" altLang="th-TH" sz="8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en-US" altLang="th-TH" sz="8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</a:t>
            </a:r>
            <a:r>
              <a:rPr lang="th-TH" altLang="th-TH" sz="8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en-US" altLang="th-TH" sz="8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2567)</a:t>
            </a:r>
            <a:r>
              <a:rPr lang="th-TH" altLang="th-TH" sz="8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en-US" altLang="th-TH" sz="8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                               </a:t>
            </a:r>
            <a:r>
              <a:rPr lang="en-US" altLang="th-TH" sz="8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</a:t>
            </a:r>
            <a:r>
              <a:rPr lang="th-TH" altLang="th-TH" sz="8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ไม่รวมในกรอบ ขรก.)</a:t>
            </a:r>
            <a:r>
              <a:rPr lang="th-TH" altLang="th-TH" sz="8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</a:p>
          <a:p>
            <a:pPr eaLnBrk="1" hangingPunct="1">
              <a:lnSpc>
                <a:spcPct val="80000"/>
              </a:lnSpc>
            </a:pPr>
            <a:endParaRPr lang="th-TH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13333" name="Group 18"/>
          <p:cNvGrpSpPr>
            <a:grpSpLocks/>
          </p:cNvGrpSpPr>
          <p:nvPr/>
        </p:nvGrpSpPr>
        <p:grpSpPr bwMode="auto">
          <a:xfrm>
            <a:off x="2432050" y="4581525"/>
            <a:ext cx="2052638" cy="646113"/>
            <a:chOff x="3203848" y="3468365"/>
            <a:chExt cx="2052020" cy="646113"/>
          </a:xfrm>
        </p:grpSpPr>
        <p:sp>
          <p:nvSpPr>
            <p:cNvPr id="51" name="Rectangle 2"/>
            <p:cNvSpPr>
              <a:spLocks noChangeArrowheads="1"/>
            </p:cNvSpPr>
            <p:nvPr/>
          </p:nvSpPr>
          <p:spPr bwMode="auto">
            <a:xfrm>
              <a:off x="3203848" y="3468365"/>
              <a:ext cx="147593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>
                <a:lnSpc>
                  <a:spcPct val="70000"/>
                </a:lnSpc>
                <a:defRPr/>
              </a:pPr>
              <a:endParaRPr lang="en-US" altLang="th-TH" sz="400" b="1" spc="-20" dirty="0">
                <a:latin typeface="TH SarabunPSK" pitchFamily="34" charset="-34"/>
                <a:cs typeface="TH SarabunPSK" pitchFamily="34" charset="-34"/>
              </a:endParaRPr>
            </a:p>
            <a:p>
              <a:pPr algn="ctr">
                <a:lnSpc>
                  <a:spcPct val="70000"/>
                </a:lnSpc>
                <a:defRPr/>
              </a:pPr>
              <a:r>
                <a:rPr lang="th-TH" altLang="th-TH" sz="1300" b="1" spc="-20" dirty="0">
                  <a:latin typeface="TH SarabunPSK" pitchFamily="34" charset="-34"/>
                  <a:cs typeface="TH SarabunPSK" pitchFamily="34" charset="-34"/>
                </a:rPr>
                <a:t>ศูนย์ศึกษาและพัฒนาชุมชน</a:t>
              </a:r>
              <a:r>
                <a:rPr lang="en-US" altLang="th-TH" sz="1300" b="1" dirty="0">
                  <a:latin typeface="TH SarabunPSK" pitchFamily="34" charset="-34"/>
                  <a:cs typeface="TH SarabunPSK" pitchFamily="34" charset="-34"/>
                </a:rPr>
                <a:t> </a:t>
              </a:r>
              <a:r>
                <a:rPr lang="th-TH" altLang="th-TH" sz="1300" b="1" dirty="0">
                  <a:latin typeface="TH SarabunPSK" pitchFamily="34" charset="-34"/>
                  <a:cs typeface="TH SarabunPSK" pitchFamily="34" charset="-34"/>
                </a:rPr>
                <a:t>นครศรีธรรมราช</a:t>
              </a:r>
            </a:p>
          </p:txBody>
        </p:sp>
        <p:sp>
          <p:nvSpPr>
            <p:cNvPr id="13340" name="Rectangle 2"/>
            <p:cNvSpPr>
              <a:spLocks noChangeArrowheads="1"/>
            </p:cNvSpPr>
            <p:nvPr/>
          </p:nvSpPr>
          <p:spPr bwMode="auto">
            <a:xfrm>
              <a:off x="4679868" y="3468365"/>
              <a:ext cx="576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14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3341" name="Rectangle 2"/>
            <p:cNvSpPr>
              <a:spLocks noChangeArrowheads="1"/>
            </p:cNvSpPr>
            <p:nvPr/>
          </p:nvSpPr>
          <p:spPr bwMode="auto">
            <a:xfrm>
              <a:off x="3203848" y="3789040"/>
              <a:ext cx="2052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400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3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นักทรัพยากรบุคคล </a:t>
              </a:r>
              <a:r>
                <a:rPr lang="th-TH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(691)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300">
                  <a:latin typeface="TH SarabunPSK" panose="020B0500040200020003" pitchFamily="34" charset="-34"/>
                  <a:cs typeface="TH SarabunPSK" panose="020B0500040200020003" pitchFamily="34" charset="-34"/>
                </a:rPr>
                <a:t>(ผอ.ศูนย์ศึกษาและพัฒนาชุมชน) ชพ</a:t>
              </a:r>
              <a:r>
                <a:rPr lang="en-US" altLang="th-TH" sz="1300">
                  <a:latin typeface="TH SarabunPSK" panose="020B0500040200020003" pitchFamily="34" charset="-34"/>
                  <a:cs typeface="TH SarabunPSK" panose="020B0500040200020003" pitchFamily="34" charset="-34"/>
                </a:rPr>
                <a:t>.</a:t>
              </a:r>
              <a:endParaRPr lang="th-TH" altLang="th-TH" sz="1300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3334" name="Text Box 17"/>
          <p:cNvSpPr txBox="1">
            <a:spLocks noChangeArrowheads="1"/>
          </p:cNvSpPr>
          <p:nvPr/>
        </p:nvSpPr>
        <p:spPr bwMode="auto">
          <a:xfrm>
            <a:off x="4573588" y="5230813"/>
            <a:ext cx="2590800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lnSpc>
                <a:spcPct val="95000"/>
              </a:lnSpc>
            </a:pPr>
            <a:r>
              <a:rPr lang="th-TH" altLang="th-TH" sz="1000">
                <a:latin typeface="TH SarabunPSK" panose="020B0500040200020003" pitchFamily="34" charset="-34"/>
                <a:cs typeface="TH SarabunPSK" panose="020B0500040200020003" pitchFamily="34" charset="-34"/>
              </a:rPr>
              <a:t>นักทรัพยากรบุคคล (ปก/ชก) </a:t>
            </a:r>
            <a:r>
              <a:rPr lang="en-US" altLang="th-TH" sz="1000">
                <a:latin typeface="TH SarabunPSK" panose="020B0500040200020003" pitchFamily="34" charset="-34"/>
                <a:cs typeface="TH SarabunPSK" panose="020B0500040200020003" pitchFamily="34" charset="-34"/>
              </a:rPr>
              <a:t>           - 5 </a:t>
            </a:r>
            <a:r>
              <a:rPr lang="th-TH" altLang="th-TH" sz="8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rPr>
              <a:t>(740/742/749/751/757)</a:t>
            </a:r>
            <a:endParaRPr lang="en-US" altLang="th-TH" sz="800">
              <a:solidFill>
                <a:srgbClr val="FF0000"/>
              </a:solidFill>
              <a:latin typeface="TH SarabunPSK" panose="020B0500040200020003" pitchFamily="34" charset="-34"/>
              <a:cs typeface="TH SarabunPSK" panose="020B0500040200020003" pitchFamily="34" charset="-34"/>
            </a:endParaRPr>
          </a:p>
          <a:p>
            <a:pPr eaLnBrk="1" hangingPunct="1">
              <a:lnSpc>
                <a:spcPct val="95000"/>
              </a:lnSpc>
            </a:pPr>
            <a:r>
              <a:rPr lang="th-TH" altLang="th-TH" sz="1000">
                <a:latin typeface="TH SarabunPSK" panose="020B0500040200020003" pitchFamily="34" charset="-34"/>
                <a:cs typeface="TH SarabunPSK" panose="020B0500040200020003" pitchFamily="34" charset="-34"/>
              </a:rPr>
              <a:t>นักวิชาการพัฒนาชุมชน (ปก/ชก)       - 2 </a:t>
            </a:r>
            <a:r>
              <a:rPr lang="th-TH" altLang="th-TH" sz="8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rPr>
              <a:t>(738/761)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cs typeface="TH SarabunPSK" panose="020B0500040200020003" pitchFamily="34" charset="-34"/>
            </a:endParaRPr>
          </a:p>
          <a:p>
            <a:pPr eaLnBrk="1" hangingPunct="1">
              <a:lnSpc>
                <a:spcPct val="95000"/>
              </a:lnSpc>
            </a:pPr>
            <a:r>
              <a:rPr lang="th-TH" altLang="th-TH" sz="10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นักจัดการงานทั่วไป (ปก/ชก)</a:t>
            </a:r>
            <a:r>
              <a:rPr lang="en-US" altLang="th-TH" sz="10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          - 1 </a:t>
            </a:r>
            <a:r>
              <a:rPr lang="en-US" altLang="th-TH" sz="8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(730)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>
              <a:lnSpc>
                <a:spcPct val="95000"/>
              </a:lnSpc>
            </a:pPr>
            <a:r>
              <a:rPr lang="th-TH" altLang="th-TH" sz="10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เจ้าพนักงานการเงินและบัญชี (ปง/ชง) - 1 </a:t>
            </a:r>
            <a:r>
              <a:rPr lang="th-TH" altLang="th-TH" sz="8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(727)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>
              <a:lnSpc>
                <a:spcPct val="95000"/>
              </a:lnSpc>
            </a:pPr>
            <a:r>
              <a:rPr lang="th-TH" altLang="th-TH" sz="10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เจ้าพนักงานธุรการ (ปง/ชง) </a:t>
            </a:r>
            <a:r>
              <a:rPr lang="en-US" altLang="th-TH" sz="10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           - 2 </a:t>
            </a:r>
            <a:r>
              <a:rPr lang="en-US" altLang="th-TH" sz="8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(723/729)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>
              <a:lnSpc>
                <a:spcPct val="95000"/>
              </a:lnSpc>
            </a:pPr>
            <a:r>
              <a:rPr lang="th-TH" altLang="th-TH" sz="10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เจ้าพนักงานโสตทัศนศึกษา (ปง/ชง)</a:t>
            </a:r>
            <a:r>
              <a:rPr lang="en-US" altLang="th-TH" sz="10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  - </a:t>
            </a:r>
            <a:r>
              <a:rPr lang="th-TH" altLang="th-TH" sz="10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1 </a:t>
            </a:r>
            <a:r>
              <a:rPr lang="th-TH" altLang="th-TH" sz="8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(732)</a:t>
            </a:r>
            <a:endParaRPr lang="en-US" altLang="th-TH" sz="8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>
              <a:lnSpc>
                <a:spcPct val="95000"/>
              </a:lnSpc>
            </a:pPr>
            <a:r>
              <a:rPr lang="th-TH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นักทรัพยากรบุคคล (พรก.)</a:t>
            </a:r>
            <a:r>
              <a:rPr lang="en-US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(จ้างแล้ว)  - </a:t>
            </a:r>
            <a:r>
              <a:rPr lang="en-US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2</a:t>
            </a:r>
            <a:r>
              <a:rPr lang="th-TH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8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</a:t>
            </a:r>
            <a:r>
              <a:rPr lang="en-US" altLang="th-TH" sz="8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65/66) </a:t>
            </a:r>
          </a:p>
          <a:p>
            <a:pPr eaLnBrk="1" hangingPunct="1">
              <a:lnSpc>
                <a:spcPct val="95000"/>
              </a:lnSpc>
            </a:pPr>
            <a:r>
              <a:rPr lang="th-TH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นักทรัพยากรบุคคล (พรก.)</a:t>
            </a:r>
            <a:r>
              <a:rPr lang="en-US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(กรอบ)    - </a:t>
            </a:r>
            <a:r>
              <a:rPr lang="en-US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3</a:t>
            </a:r>
            <a:r>
              <a:rPr lang="th-TH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8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</a:t>
            </a:r>
            <a:r>
              <a:rPr lang="en-US" altLang="th-TH" sz="8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67/68/69)</a:t>
            </a:r>
            <a:endParaRPr lang="en-US" altLang="th-TH" sz="800">
              <a:solidFill>
                <a:srgbClr val="0070C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>
              <a:lnSpc>
                <a:spcPct val="75000"/>
              </a:lnSpc>
            </a:pPr>
            <a:r>
              <a:rPr lang="th-TH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วิศวกรโยธา (พรก.) (กรอบ)  </a:t>
            </a:r>
            <a:r>
              <a:rPr lang="en-US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          </a:t>
            </a:r>
            <a:r>
              <a:rPr lang="th-TH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- 1 </a:t>
            </a:r>
            <a:r>
              <a:rPr lang="th-TH" altLang="th-TH" sz="8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(1</a:t>
            </a:r>
            <a:r>
              <a:rPr lang="en-US" altLang="th-TH" sz="8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44</a:t>
            </a:r>
            <a:r>
              <a:rPr lang="th-TH" altLang="th-TH" sz="8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)</a:t>
            </a:r>
            <a:endParaRPr lang="en-US" altLang="th-TH" sz="8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>
              <a:lnSpc>
                <a:spcPct val="75000"/>
              </a:lnSpc>
            </a:pPr>
            <a:r>
              <a:rPr lang="en-US" altLang="th-TH" sz="8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</a:t>
            </a:r>
            <a:r>
              <a:rPr lang="th-TH" altLang="th-TH" sz="8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ตามมาตรการฯ ปี งบฯ </a:t>
            </a:r>
            <a:r>
              <a:rPr lang="en-US" altLang="th-TH" sz="8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2563)</a:t>
            </a:r>
            <a:endParaRPr lang="en-US" altLang="th-TH" sz="6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>
              <a:lnSpc>
                <a:spcPct val="95000"/>
              </a:lnSpc>
            </a:pPr>
            <a:r>
              <a:rPr lang="th-TH" altLang="th-TH" sz="8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(กรอบฯ </a:t>
            </a:r>
            <a:r>
              <a:rPr lang="en-US" altLang="th-TH" sz="8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2564</a:t>
            </a:r>
            <a:r>
              <a:rPr lang="th-TH" altLang="th-TH" sz="8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en-US" altLang="th-TH" sz="8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</a:t>
            </a:r>
            <a:r>
              <a:rPr lang="th-TH" altLang="th-TH" sz="8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en-US" altLang="th-TH" sz="8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2567)</a:t>
            </a:r>
            <a:r>
              <a:rPr lang="th-TH" altLang="th-TH" sz="8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en-US" altLang="th-TH" sz="8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                               </a:t>
            </a:r>
            <a:r>
              <a:rPr lang="en-US" altLang="th-TH" sz="8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</a:t>
            </a:r>
            <a:r>
              <a:rPr lang="th-TH" altLang="th-TH" sz="8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ไม่รวมในกรอบ ขรก.)</a:t>
            </a:r>
            <a:r>
              <a:rPr lang="th-TH" altLang="th-TH" sz="8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</a:p>
          <a:p>
            <a:pPr eaLnBrk="1" hangingPunct="1">
              <a:lnSpc>
                <a:spcPct val="80000"/>
              </a:lnSpc>
            </a:pPr>
            <a:endParaRPr lang="th-TH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13335" name="Group 18"/>
          <p:cNvGrpSpPr>
            <a:grpSpLocks/>
          </p:cNvGrpSpPr>
          <p:nvPr/>
        </p:nvGrpSpPr>
        <p:grpSpPr bwMode="auto">
          <a:xfrm>
            <a:off x="4664075" y="4583113"/>
            <a:ext cx="2052638" cy="646112"/>
            <a:chOff x="3203848" y="3468365"/>
            <a:chExt cx="2052020" cy="646113"/>
          </a:xfrm>
        </p:grpSpPr>
        <p:sp>
          <p:nvSpPr>
            <p:cNvPr id="56" name="Rectangle 2"/>
            <p:cNvSpPr>
              <a:spLocks noChangeArrowheads="1"/>
            </p:cNvSpPr>
            <p:nvPr/>
          </p:nvSpPr>
          <p:spPr bwMode="auto">
            <a:xfrm>
              <a:off x="3203848" y="3468365"/>
              <a:ext cx="1475930" cy="323851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>
                <a:lnSpc>
                  <a:spcPct val="70000"/>
                </a:lnSpc>
                <a:defRPr/>
              </a:pPr>
              <a:endParaRPr lang="en-US" altLang="th-TH" sz="400" b="1" spc="-20" dirty="0">
                <a:latin typeface="TH SarabunPSK" pitchFamily="34" charset="-34"/>
                <a:cs typeface="TH SarabunPSK" pitchFamily="34" charset="-34"/>
              </a:endParaRPr>
            </a:p>
            <a:p>
              <a:pPr algn="ctr">
                <a:lnSpc>
                  <a:spcPct val="70000"/>
                </a:lnSpc>
                <a:defRPr/>
              </a:pPr>
              <a:r>
                <a:rPr lang="th-TH" altLang="th-TH" sz="1300" b="1" spc="-20" dirty="0">
                  <a:latin typeface="TH SarabunPSK" pitchFamily="34" charset="-34"/>
                  <a:cs typeface="TH SarabunPSK" pitchFamily="34" charset="-34"/>
                </a:rPr>
                <a:t>ศูนย์ศึกษาและพัฒนาชุมชน</a:t>
              </a:r>
              <a:r>
                <a:rPr lang="en-US" altLang="th-TH" sz="1300" b="1" dirty="0">
                  <a:latin typeface="TH SarabunPSK" pitchFamily="34" charset="-34"/>
                  <a:cs typeface="TH SarabunPSK" pitchFamily="34" charset="-34"/>
                </a:rPr>
                <a:t> </a:t>
              </a:r>
              <a:r>
                <a:rPr lang="th-TH" altLang="th-TH" sz="1300" b="1" dirty="0">
                  <a:latin typeface="TH SarabunPSK" pitchFamily="34" charset="-34"/>
                  <a:cs typeface="TH SarabunPSK" pitchFamily="34" charset="-34"/>
                </a:rPr>
                <a:t>ยะลา</a:t>
              </a:r>
            </a:p>
          </p:txBody>
        </p:sp>
        <p:sp>
          <p:nvSpPr>
            <p:cNvPr id="13337" name="Rectangle 2"/>
            <p:cNvSpPr>
              <a:spLocks noChangeArrowheads="1"/>
            </p:cNvSpPr>
            <p:nvPr/>
          </p:nvSpPr>
          <p:spPr bwMode="auto">
            <a:xfrm>
              <a:off x="4679868" y="3468365"/>
              <a:ext cx="576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13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3338" name="Rectangle 2"/>
            <p:cNvSpPr>
              <a:spLocks noChangeArrowheads="1"/>
            </p:cNvSpPr>
            <p:nvPr/>
          </p:nvSpPr>
          <p:spPr bwMode="auto">
            <a:xfrm>
              <a:off x="3203848" y="3789040"/>
              <a:ext cx="2052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400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3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นักทรัพยากรบุคคล </a:t>
              </a:r>
              <a:r>
                <a:rPr lang="th-TH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(746)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300">
                  <a:latin typeface="TH SarabunPSK" panose="020B0500040200020003" pitchFamily="34" charset="-34"/>
                  <a:cs typeface="TH SarabunPSK" panose="020B0500040200020003" pitchFamily="34" charset="-34"/>
                </a:rPr>
                <a:t>(ผอ.ศูนย์ศึกษาและพัฒนาชุมชน) ชพ</a:t>
              </a:r>
              <a:r>
                <a:rPr lang="en-US" altLang="th-TH" sz="1300">
                  <a:latin typeface="TH SarabunPSK" panose="020B0500040200020003" pitchFamily="34" charset="-34"/>
                  <a:cs typeface="TH SarabunPSK" panose="020B0500040200020003" pitchFamily="34" charset="-34"/>
                </a:rPr>
                <a:t>.</a:t>
              </a:r>
              <a:endParaRPr lang="th-TH" altLang="th-TH" sz="1300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906" name="Rectangle 73"/>
          <p:cNvSpPr>
            <a:spLocks noChangeArrowheads="1"/>
          </p:cNvSpPr>
          <p:nvPr/>
        </p:nvSpPr>
        <p:spPr bwMode="auto">
          <a:xfrm>
            <a:off x="488950" y="106363"/>
            <a:ext cx="815498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/>
            <a:r>
              <a:rPr lang="th-TH" altLang="th-TH" sz="1600" b="1">
                <a:latin typeface="TH SarabunPSK" panose="020B0500040200020003" pitchFamily="34" charset="-34"/>
                <a:cs typeface="TH SarabunPSK" panose="020B0500040200020003" pitchFamily="34" charset="-34"/>
              </a:rPr>
              <a:t>แผนภูมิแสดงการแบ่งงานภายในและอัตรากำลังของกรมการพัฒนาชุมชน</a:t>
            </a:r>
            <a:r>
              <a:rPr lang="en-US" altLang="th-TH" sz="1600" b="1">
                <a:latin typeface="TH SarabunPSK" panose="020B0500040200020003" pitchFamily="34" charset="-34"/>
                <a:cs typeface="TH SarabunPSK" panose="020B0500040200020003" pitchFamily="34" charset="-34"/>
              </a:rPr>
              <a:t> </a:t>
            </a:r>
            <a:endParaRPr lang="th-TH" altLang="th-TH" sz="1600" b="1"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sp>
        <p:nvSpPr>
          <p:cNvPr id="123907" name="Text Box 9"/>
          <p:cNvSpPr txBox="1">
            <a:spLocks noChangeArrowheads="1"/>
          </p:cNvSpPr>
          <p:nvPr/>
        </p:nvSpPr>
        <p:spPr bwMode="auto">
          <a:xfrm>
            <a:off x="6980238" y="6269038"/>
            <a:ext cx="2160587" cy="588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ลูกจ้างประจำ 2 อัตรา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rPr>
              <a:t>(114/115)</a:t>
            </a:r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 </a:t>
            </a:r>
            <a:endParaRPr lang="th-TH" altLang="th-TH" sz="1400">
              <a:solidFill>
                <a:srgbClr val="FF0000"/>
              </a:solidFill>
              <a:latin typeface="TH SarabunPSK" panose="020B0500040200020003" pitchFamily="34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กรอบพนักงานราชการ 1 อัตรา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rPr>
              <a:t>(95)</a:t>
            </a:r>
          </a:p>
        </p:txBody>
      </p:sp>
      <p:grpSp>
        <p:nvGrpSpPr>
          <p:cNvPr id="123908" name="Group 81"/>
          <p:cNvGrpSpPr>
            <a:grpSpLocks/>
          </p:cNvGrpSpPr>
          <p:nvPr/>
        </p:nvGrpSpPr>
        <p:grpSpPr bwMode="auto">
          <a:xfrm>
            <a:off x="2843213" y="765175"/>
            <a:ext cx="3421062" cy="646113"/>
            <a:chOff x="2448080" y="857250"/>
            <a:chExt cx="3420000" cy="646113"/>
          </a:xfrm>
        </p:grpSpPr>
        <p:sp>
          <p:nvSpPr>
            <p:cNvPr id="123944" name="Rectangle 2"/>
            <p:cNvSpPr>
              <a:spLocks noChangeArrowheads="1"/>
            </p:cNvSpPr>
            <p:nvPr/>
          </p:nvSpPr>
          <p:spPr bwMode="auto">
            <a:xfrm>
              <a:off x="2448080" y="857250"/>
              <a:ext cx="2844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สำนักงานพัฒนาชุมชนจังหวัดร้อยเอ็ด</a:t>
              </a:r>
            </a:p>
          </p:txBody>
        </p:sp>
        <p:sp>
          <p:nvSpPr>
            <p:cNvPr id="123945" name="Rectangle 2"/>
            <p:cNvSpPr>
              <a:spLocks noChangeArrowheads="1"/>
            </p:cNvSpPr>
            <p:nvPr/>
          </p:nvSpPr>
          <p:spPr bwMode="auto">
            <a:xfrm>
              <a:off x="5290308" y="857250"/>
              <a:ext cx="575739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 eaLnBrk="1" hangingPunct="1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131</a:t>
              </a:r>
              <a:endParaRPr lang="th-TH" altLang="th-TH" sz="16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23946" name="Rectangle 2"/>
            <p:cNvSpPr>
              <a:spLocks noChangeArrowheads="1"/>
            </p:cNvSpPr>
            <p:nvPr/>
          </p:nvSpPr>
          <p:spPr bwMode="auto">
            <a:xfrm>
              <a:off x="2448080" y="1177925"/>
              <a:ext cx="3420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ผู้อำนวยการ (พัฒนาการจังหวัด) สูง</a:t>
              </a:r>
              <a:r>
                <a:rPr lang="en-US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(2572)</a:t>
              </a:r>
              <a:r>
                <a:rPr lang="en-US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endParaRPr lang="th-TH" altLang="th-TH" sz="1600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23909" name="Text Box 91"/>
          <p:cNvSpPr txBox="1">
            <a:spLocks noChangeArrowheads="1"/>
          </p:cNvSpPr>
          <p:nvPr/>
        </p:nvSpPr>
        <p:spPr bwMode="auto">
          <a:xfrm>
            <a:off x="3924300" y="404813"/>
            <a:ext cx="1368425" cy="277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Update </a:t>
            </a:r>
            <a:r>
              <a:rPr lang="th-TH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26 เมษายน 2564 </a:t>
            </a:r>
            <a:r>
              <a:rPr lang="en-US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         </a:t>
            </a:r>
            <a:endParaRPr lang="th-TH" altLang="th-TH" sz="1200"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cxnSp>
        <p:nvCxnSpPr>
          <p:cNvPr id="78" name="Straight Connector 77"/>
          <p:cNvCxnSpPr/>
          <p:nvPr/>
        </p:nvCxnSpPr>
        <p:spPr>
          <a:xfrm>
            <a:off x="4572000" y="1419225"/>
            <a:ext cx="0" cy="50482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3911" name="Rectangle 78"/>
          <p:cNvSpPr>
            <a:spLocks noChangeArrowheads="1"/>
          </p:cNvSpPr>
          <p:nvPr/>
        </p:nvSpPr>
        <p:spPr bwMode="auto">
          <a:xfrm>
            <a:off x="0" y="6611938"/>
            <a:ext cx="1619250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000" u="sng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หมายเหตุ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ภายในวงเล็บแสดงเลขที่ตำแหน่ง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123912" name="Group 49"/>
          <p:cNvGrpSpPr>
            <a:grpSpLocks/>
          </p:cNvGrpSpPr>
          <p:nvPr/>
        </p:nvGrpSpPr>
        <p:grpSpPr bwMode="auto">
          <a:xfrm>
            <a:off x="107950" y="1722438"/>
            <a:ext cx="2843213" cy="646112"/>
            <a:chOff x="107503" y="3717032"/>
            <a:chExt cx="2844257" cy="646113"/>
          </a:xfrm>
        </p:grpSpPr>
        <p:sp>
          <p:nvSpPr>
            <p:cNvPr id="123941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โพนทราย</a:t>
              </a:r>
            </a:p>
          </p:txBody>
        </p:sp>
        <p:sp>
          <p:nvSpPr>
            <p:cNvPr id="123942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23943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(2721)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23913" name="Text Box 17"/>
          <p:cNvSpPr txBox="1">
            <a:spLocks noChangeArrowheads="1"/>
          </p:cNvSpPr>
          <p:nvPr/>
        </p:nvSpPr>
        <p:spPr bwMode="auto">
          <a:xfrm>
            <a:off x="107950" y="2370138"/>
            <a:ext cx="2879725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3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(2723/2724/2725)</a:t>
            </a:r>
          </a:p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เจ้าพนักงานพัฒนาชุมชน (ปง./ชง.)    - 1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2722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)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123914" name="Group 50"/>
          <p:cNvGrpSpPr>
            <a:grpSpLocks/>
          </p:cNvGrpSpPr>
          <p:nvPr/>
        </p:nvGrpSpPr>
        <p:grpSpPr bwMode="auto">
          <a:xfrm>
            <a:off x="3132138" y="1722438"/>
            <a:ext cx="2843212" cy="646112"/>
            <a:chOff x="107503" y="3717032"/>
            <a:chExt cx="2844257" cy="646113"/>
          </a:xfrm>
        </p:grpSpPr>
        <p:sp>
          <p:nvSpPr>
            <p:cNvPr id="123938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เมืองสรวง</a:t>
              </a:r>
            </a:p>
          </p:txBody>
        </p:sp>
        <p:sp>
          <p:nvSpPr>
            <p:cNvPr id="123939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23940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ชพ.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(2726)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23915" name="Text Box 17"/>
          <p:cNvSpPr txBox="1">
            <a:spLocks noChangeArrowheads="1"/>
          </p:cNvSpPr>
          <p:nvPr/>
        </p:nvSpPr>
        <p:spPr bwMode="auto">
          <a:xfrm>
            <a:off x="3132138" y="2370138"/>
            <a:ext cx="2879725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3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(2697/2728/2729)</a:t>
            </a:r>
          </a:p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เจ้าพนักงานพัฒนาชุมชน (ปง./ชง.)    - 1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2727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)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123916" name="Group 55"/>
          <p:cNvGrpSpPr>
            <a:grpSpLocks/>
          </p:cNvGrpSpPr>
          <p:nvPr/>
        </p:nvGrpSpPr>
        <p:grpSpPr bwMode="auto">
          <a:xfrm>
            <a:off x="6156325" y="1722438"/>
            <a:ext cx="2844800" cy="646112"/>
            <a:chOff x="107503" y="3717032"/>
            <a:chExt cx="2844257" cy="646113"/>
          </a:xfrm>
        </p:grpSpPr>
        <p:sp>
          <p:nvSpPr>
            <p:cNvPr id="123935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ทุ่งเขาหลวง</a:t>
              </a:r>
            </a:p>
          </p:txBody>
        </p:sp>
        <p:sp>
          <p:nvSpPr>
            <p:cNvPr id="123936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23937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ชพ.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(2731)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23917" name="Text Box 17"/>
          <p:cNvSpPr txBox="1">
            <a:spLocks noChangeArrowheads="1"/>
          </p:cNvSpPr>
          <p:nvPr/>
        </p:nvSpPr>
        <p:spPr bwMode="auto">
          <a:xfrm>
            <a:off x="6156325" y="2370138"/>
            <a:ext cx="2879725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2 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(2733/2735)</a:t>
            </a:r>
          </a:p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เจ้าพนักงานพัฒนาชุมชน (ปง./ชง.)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2</a:t>
            </a: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2650/2732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)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cxnSp>
        <p:nvCxnSpPr>
          <p:cNvPr id="76" name="Straight Connector 75"/>
          <p:cNvCxnSpPr/>
          <p:nvPr/>
        </p:nvCxnSpPr>
        <p:spPr>
          <a:xfrm>
            <a:off x="1404938" y="1628775"/>
            <a:ext cx="604837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4" name="Straight Connector 83"/>
          <p:cNvCxnSpPr/>
          <p:nvPr/>
        </p:nvCxnSpPr>
        <p:spPr>
          <a:xfrm>
            <a:off x="1403350" y="1628775"/>
            <a:ext cx="0" cy="9048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/>
          <p:cNvCxnSpPr/>
          <p:nvPr/>
        </p:nvCxnSpPr>
        <p:spPr>
          <a:xfrm>
            <a:off x="7451725" y="1628775"/>
            <a:ext cx="0" cy="9048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" name="Straight Connector 85"/>
          <p:cNvCxnSpPr/>
          <p:nvPr/>
        </p:nvCxnSpPr>
        <p:spPr>
          <a:xfrm>
            <a:off x="3049588" y="1628775"/>
            <a:ext cx="0" cy="158432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23922" name="Group 49"/>
          <p:cNvGrpSpPr>
            <a:grpSpLocks/>
          </p:cNvGrpSpPr>
          <p:nvPr/>
        </p:nvGrpSpPr>
        <p:grpSpPr bwMode="auto">
          <a:xfrm>
            <a:off x="107950" y="3300413"/>
            <a:ext cx="2843213" cy="652462"/>
            <a:chOff x="107503" y="3710690"/>
            <a:chExt cx="2844257" cy="652455"/>
          </a:xfrm>
        </p:grpSpPr>
        <p:sp>
          <p:nvSpPr>
            <p:cNvPr id="123932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เชียงขวัญ</a:t>
              </a:r>
            </a:p>
          </p:txBody>
        </p:sp>
        <p:sp>
          <p:nvSpPr>
            <p:cNvPr id="123933" name="Rectangle 2"/>
            <p:cNvSpPr>
              <a:spLocks noChangeArrowheads="1"/>
            </p:cNvSpPr>
            <p:nvPr/>
          </p:nvSpPr>
          <p:spPr bwMode="auto">
            <a:xfrm>
              <a:off x="2411760" y="3710690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23934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(2736)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23923" name="Text Box 17"/>
          <p:cNvSpPr txBox="1">
            <a:spLocks noChangeArrowheads="1"/>
          </p:cNvSpPr>
          <p:nvPr/>
        </p:nvSpPr>
        <p:spPr bwMode="auto">
          <a:xfrm>
            <a:off x="107950" y="3954463"/>
            <a:ext cx="2879725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(2738/2739/2740/2741)</a:t>
            </a:r>
          </a:p>
          <a:p>
            <a:pPr eaLnBrk="1" hangingPunct="1"/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123924" name="Group 50"/>
          <p:cNvGrpSpPr>
            <a:grpSpLocks/>
          </p:cNvGrpSpPr>
          <p:nvPr/>
        </p:nvGrpSpPr>
        <p:grpSpPr bwMode="auto">
          <a:xfrm>
            <a:off x="3132138" y="3300413"/>
            <a:ext cx="2843212" cy="652462"/>
            <a:chOff x="107503" y="3710690"/>
            <a:chExt cx="2844257" cy="652455"/>
          </a:xfrm>
        </p:grpSpPr>
        <p:sp>
          <p:nvSpPr>
            <p:cNvPr id="123929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หนองฮี</a:t>
              </a:r>
            </a:p>
          </p:txBody>
        </p:sp>
        <p:sp>
          <p:nvSpPr>
            <p:cNvPr id="123930" name="Rectangle 2"/>
            <p:cNvSpPr>
              <a:spLocks noChangeArrowheads="1"/>
            </p:cNvSpPr>
            <p:nvPr/>
          </p:nvSpPr>
          <p:spPr bwMode="auto">
            <a:xfrm>
              <a:off x="2411760" y="3710690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23931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ชพ.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(2742)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23925" name="Text Box 17"/>
          <p:cNvSpPr txBox="1">
            <a:spLocks noChangeArrowheads="1"/>
          </p:cNvSpPr>
          <p:nvPr/>
        </p:nvSpPr>
        <p:spPr bwMode="auto">
          <a:xfrm>
            <a:off x="3132138" y="3954463"/>
            <a:ext cx="2879725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3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(2658/2708/2745)</a:t>
            </a:r>
          </a:p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เจ้าพนักงานพัฒนาชุมชน (ปง./ชง.)    - 1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2743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)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cxnSp>
        <p:nvCxnSpPr>
          <p:cNvPr id="105" name="Straight Connector 104"/>
          <p:cNvCxnSpPr/>
          <p:nvPr/>
        </p:nvCxnSpPr>
        <p:spPr>
          <a:xfrm>
            <a:off x="1404938" y="3213100"/>
            <a:ext cx="295275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6" name="Straight Connector 105"/>
          <p:cNvCxnSpPr/>
          <p:nvPr/>
        </p:nvCxnSpPr>
        <p:spPr>
          <a:xfrm>
            <a:off x="1403350" y="3213100"/>
            <a:ext cx="0" cy="9048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9" name="Straight Connector 108"/>
          <p:cNvCxnSpPr/>
          <p:nvPr/>
        </p:nvCxnSpPr>
        <p:spPr>
          <a:xfrm>
            <a:off x="4356100" y="3213100"/>
            <a:ext cx="0" cy="9048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930" name="Rectangle 73"/>
          <p:cNvSpPr>
            <a:spLocks noChangeArrowheads="1"/>
          </p:cNvSpPr>
          <p:nvPr/>
        </p:nvSpPr>
        <p:spPr bwMode="auto">
          <a:xfrm>
            <a:off x="488950" y="106363"/>
            <a:ext cx="815498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/>
            <a:r>
              <a:rPr lang="th-TH" altLang="th-TH" sz="1600" b="1">
                <a:latin typeface="TH SarabunPSK" panose="020B0500040200020003" pitchFamily="34" charset="-34"/>
                <a:cs typeface="TH SarabunPSK" panose="020B0500040200020003" pitchFamily="34" charset="-34"/>
              </a:rPr>
              <a:t>แผนภูมิแสดงการแบ่งงานภายในและอัตรากำลังของกรมการพัฒนาชุมชน</a:t>
            </a:r>
            <a:r>
              <a:rPr lang="en-US" altLang="th-TH" sz="1600" b="1">
                <a:latin typeface="TH SarabunPSK" panose="020B0500040200020003" pitchFamily="34" charset="-34"/>
                <a:cs typeface="TH SarabunPSK" panose="020B0500040200020003" pitchFamily="34" charset="-34"/>
              </a:rPr>
              <a:t> </a:t>
            </a:r>
            <a:endParaRPr lang="th-TH" altLang="th-TH" sz="1600" b="1"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sp>
        <p:nvSpPr>
          <p:cNvPr id="124931" name="Text Box 9"/>
          <p:cNvSpPr txBox="1">
            <a:spLocks noChangeArrowheads="1"/>
          </p:cNvSpPr>
          <p:nvPr/>
        </p:nvSpPr>
        <p:spPr bwMode="auto">
          <a:xfrm>
            <a:off x="6980238" y="6269038"/>
            <a:ext cx="2160587" cy="588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ลูกจ้างประจำ - อัตรา </a:t>
            </a:r>
            <a:endParaRPr lang="th-TH" altLang="th-TH" sz="1400">
              <a:solidFill>
                <a:srgbClr val="FF0000"/>
              </a:solidFill>
              <a:latin typeface="TH SarabunPSK" panose="020B0500040200020003" pitchFamily="34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กรอบพนักงานราชการ 1 อัตรา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rPr>
              <a:t>(96)</a:t>
            </a:r>
          </a:p>
        </p:txBody>
      </p:sp>
      <p:grpSp>
        <p:nvGrpSpPr>
          <p:cNvPr id="124932" name="Group 81"/>
          <p:cNvGrpSpPr>
            <a:grpSpLocks/>
          </p:cNvGrpSpPr>
          <p:nvPr/>
        </p:nvGrpSpPr>
        <p:grpSpPr bwMode="auto">
          <a:xfrm>
            <a:off x="2843213" y="765175"/>
            <a:ext cx="3421062" cy="646113"/>
            <a:chOff x="2448080" y="857250"/>
            <a:chExt cx="3420000" cy="646113"/>
          </a:xfrm>
        </p:grpSpPr>
        <p:sp>
          <p:nvSpPr>
            <p:cNvPr id="124983" name="Rectangle 2"/>
            <p:cNvSpPr>
              <a:spLocks noChangeArrowheads="1"/>
            </p:cNvSpPr>
            <p:nvPr/>
          </p:nvSpPr>
          <p:spPr bwMode="auto">
            <a:xfrm>
              <a:off x="2448080" y="857250"/>
              <a:ext cx="2844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สำนักงานพัฒนาชุมชนจังหวัดระนอง</a:t>
              </a:r>
            </a:p>
          </p:txBody>
        </p:sp>
        <p:sp>
          <p:nvSpPr>
            <p:cNvPr id="124984" name="Rectangle 2"/>
            <p:cNvSpPr>
              <a:spLocks noChangeArrowheads="1"/>
            </p:cNvSpPr>
            <p:nvPr/>
          </p:nvSpPr>
          <p:spPr bwMode="auto">
            <a:xfrm>
              <a:off x="5290308" y="857250"/>
              <a:ext cx="575739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 eaLnBrk="1" hangingPunct="1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45</a:t>
              </a:r>
              <a:endParaRPr lang="th-TH" altLang="th-TH" sz="16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24985" name="Rectangle 2"/>
            <p:cNvSpPr>
              <a:spLocks noChangeArrowheads="1"/>
            </p:cNvSpPr>
            <p:nvPr/>
          </p:nvSpPr>
          <p:spPr bwMode="auto">
            <a:xfrm>
              <a:off x="2448080" y="1177925"/>
              <a:ext cx="3420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ผู้อำนวยการ (พัฒนาการจังหวัด) สูง</a:t>
              </a:r>
              <a:r>
                <a:rPr lang="en-US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(7069)</a:t>
              </a:r>
              <a:r>
                <a:rPr lang="en-US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endParaRPr lang="th-TH" altLang="th-TH" sz="1600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24933" name="Text Box 91"/>
          <p:cNvSpPr txBox="1">
            <a:spLocks noChangeArrowheads="1"/>
          </p:cNvSpPr>
          <p:nvPr/>
        </p:nvSpPr>
        <p:spPr bwMode="auto">
          <a:xfrm>
            <a:off x="3924300" y="404813"/>
            <a:ext cx="1368425" cy="277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Update </a:t>
            </a:r>
            <a:r>
              <a:rPr lang="th-TH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26 เมษายน 2564 </a:t>
            </a:r>
            <a:r>
              <a:rPr lang="en-US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         </a:t>
            </a:r>
            <a:endParaRPr lang="th-TH" altLang="th-TH" sz="1200"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sp>
        <p:nvSpPr>
          <p:cNvPr id="124934" name="Text Box 17"/>
          <p:cNvSpPr txBox="1">
            <a:spLocks noChangeArrowheads="1"/>
          </p:cNvSpPr>
          <p:nvPr/>
        </p:nvSpPr>
        <p:spPr bwMode="auto">
          <a:xfrm>
            <a:off x="107950" y="2409825"/>
            <a:ext cx="2376488" cy="628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 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- 1 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(7658)</a:t>
            </a:r>
          </a:p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นักจัดการงานทั่วไป (ปก./ชก.)   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     </a:t>
            </a: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- 1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7085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)</a:t>
            </a:r>
          </a:p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เจ้าพนักงานธุรการ (ปง./ชง.)    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      </a:t>
            </a: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2 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(7071/7073)</a:t>
            </a:r>
          </a:p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เจ้าพนักงานการเงินและบัญชี (ปง./ชง.)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- 1 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(7072)</a:t>
            </a:r>
            <a:endParaRPr lang="th-TH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endParaRPr lang="en-US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sp>
        <p:nvSpPr>
          <p:cNvPr id="124935" name="Text Box 17"/>
          <p:cNvSpPr txBox="1">
            <a:spLocks noChangeArrowheads="1"/>
          </p:cNvSpPr>
          <p:nvPr/>
        </p:nvSpPr>
        <p:spPr bwMode="auto">
          <a:xfrm>
            <a:off x="2411413" y="2408238"/>
            <a:ext cx="2087562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2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(7075/7076)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3" name="Group 18"/>
          <p:cNvGrpSpPr>
            <a:grpSpLocks/>
          </p:cNvGrpSpPr>
          <p:nvPr/>
        </p:nvGrpSpPr>
        <p:grpSpPr bwMode="auto">
          <a:xfrm>
            <a:off x="2411413" y="1772816"/>
            <a:ext cx="2052637" cy="646113"/>
            <a:chOff x="3203848" y="3468365"/>
            <a:chExt cx="2052020" cy="646113"/>
          </a:xfrm>
          <a:solidFill>
            <a:schemeClr val="bg1"/>
          </a:solidFill>
        </p:grpSpPr>
        <p:sp>
          <p:nvSpPr>
            <p:cNvPr id="12367" name="Rectangle 2"/>
            <p:cNvSpPr>
              <a:spLocks noChangeArrowheads="1"/>
            </p:cNvSpPr>
            <p:nvPr/>
          </p:nvSpPr>
          <p:spPr bwMode="auto">
            <a:xfrm>
              <a:off x="3203848" y="3468365"/>
              <a:ext cx="1476000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lnSpc>
                  <a:spcPct val="70000"/>
                </a:lnSpc>
                <a:defRPr/>
              </a:pPr>
              <a:endParaRPr lang="en-US" altLang="th-TH" sz="700" b="1" dirty="0">
                <a:latin typeface="TH SarabunPSK" pitchFamily="34" charset="-34"/>
                <a:cs typeface="TH SarabunPSK" pitchFamily="34" charset="-34"/>
              </a:endParaRPr>
            </a:p>
            <a:p>
              <a:pPr algn="ctr" eaLnBrk="0" hangingPunct="0">
                <a:lnSpc>
                  <a:spcPct val="70000"/>
                </a:lnSpc>
                <a:defRPr/>
              </a:pPr>
              <a:r>
                <a:rPr lang="th-TH" altLang="th-TH" sz="1400" b="1" dirty="0">
                  <a:latin typeface="TH SarabunPSK" pitchFamily="34" charset="-34"/>
                  <a:cs typeface="TH SarabunPSK" pitchFamily="34" charset="-34"/>
                </a:rPr>
                <a:t> กลุ่มงานยุทธศาสตร์</a:t>
              </a:r>
            </a:p>
            <a:p>
              <a:pPr algn="ctr" eaLnBrk="0" hangingPunct="0">
                <a:lnSpc>
                  <a:spcPct val="70000"/>
                </a:lnSpc>
                <a:defRPr/>
              </a:pPr>
              <a:r>
                <a:rPr lang="th-TH" altLang="th-TH" sz="1400" b="1" dirty="0">
                  <a:latin typeface="TH SarabunPSK" pitchFamily="34" charset="-34"/>
                  <a:cs typeface="TH SarabunPSK" pitchFamily="34" charset="-34"/>
                </a:rPr>
                <a:t>การพัฒนาชุมชน</a:t>
              </a:r>
            </a:p>
          </p:txBody>
        </p:sp>
        <p:sp>
          <p:nvSpPr>
            <p:cNvPr id="12368" name="Rectangle 2"/>
            <p:cNvSpPr>
              <a:spLocks noChangeArrowheads="1"/>
            </p:cNvSpPr>
            <p:nvPr/>
          </p:nvSpPr>
          <p:spPr bwMode="auto">
            <a:xfrm>
              <a:off x="4679868" y="3468365"/>
              <a:ext cx="576000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en-US" altLang="th-TH" sz="1600" b="1" dirty="0">
                  <a:latin typeface="TH SarabunPSK" pitchFamily="34" charset="-34"/>
                  <a:cs typeface="TH SarabunPSK" pitchFamily="34" charset="-34"/>
                </a:rPr>
                <a:t>3</a:t>
              </a:r>
              <a:endParaRPr lang="th-TH" altLang="th-TH" sz="1400" b="1" dirty="0">
                <a:latin typeface="TH SarabunPSK" pitchFamily="34" charset="-34"/>
                <a:cs typeface="TH SarabunPSK" pitchFamily="34" charset="-34"/>
              </a:endParaRPr>
            </a:p>
          </p:txBody>
        </p:sp>
        <p:sp>
          <p:nvSpPr>
            <p:cNvPr id="12372" name="Rectangle 2"/>
            <p:cNvSpPr>
              <a:spLocks noChangeArrowheads="1"/>
            </p:cNvSpPr>
            <p:nvPr/>
          </p:nvSpPr>
          <p:spPr bwMode="auto">
            <a:xfrm>
              <a:off x="3203848" y="3789040"/>
              <a:ext cx="2052020" cy="325438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th-TH" altLang="th-TH" sz="1500" spc="-70" dirty="0">
                  <a:latin typeface="TH SarabunPSK" pitchFamily="34" charset="-34"/>
                  <a:cs typeface="TH SarabunPSK" pitchFamily="34" charset="-34"/>
                </a:rPr>
                <a:t>นักวิชาการพัฒนาชุมชน (ผอ.กง.) ชพ</a:t>
              </a:r>
              <a:r>
                <a:rPr lang="en-US" altLang="th-TH" sz="1500" spc="-70" dirty="0">
                  <a:latin typeface="TH SarabunPSK" pitchFamily="34" charset="-34"/>
                  <a:cs typeface="TH SarabunPSK" pitchFamily="34" charset="-34"/>
                </a:rPr>
                <a:t>. </a:t>
              </a:r>
              <a:r>
                <a:rPr lang="en-US" altLang="th-TH" sz="1000" spc="-70" dirty="0">
                  <a:solidFill>
                    <a:srgbClr val="FF0000"/>
                  </a:solidFill>
                  <a:latin typeface="TH SarabunPSK" pitchFamily="34" charset="-34"/>
                  <a:cs typeface="TH SarabunPSK" pitchFamily="34" charset="-34"/>
                </a:rPr>
                <a:t>(7074)</a:t>
              </a:r>
              <a:endParaRPr lang="th-TH" altLang="th-TH" sz="1000" spc="-70" dirty="0">
                <a:solidFill>
                  <a:srgbClr val="FF0000"/>
                </a:solidFill>
                <a:latin typeface="TH SarabunPSK" pitchFamily="34" charset="-34"/>
                <a:cs typeface="TH SarabunPSK" pitchFamily="34" charset="-34"/>
              </a:endParaRPr>
            </a:p>
          </p:txBody>
        </p:sp>
      </p:grpSp>
      <p:sp>
        <p:nvSpPr>
          <p:cNvPr id="124937" name="Text Box 17"/>
          <p:cNvSpPr txBox="1">
            <a:spLocks noChangeArrowheads="1"/>
          </p:cNvSpPr>
          <p:nvPr/>
        </p:nvSpPr>
        <p:spPr bwMode="auto">
          <a:xfrm>
            <a:off x="4665663" y="2420938"/>
            <a:ext cx="2714625" cy="628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(6129/7078/7079/7080)</a:t>
            </a:r>
          </a:p>
          <a:p>
            <a:pPr eaLnBrk="1" hangingPunct="1"/>
            <a:r>
              <a:rPr lang="th-TH" altLang="th-TH" sz="12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นักส่งเสริมการพัฒนาชุมชน (พรก.)</a:t>
            </a:r>
            <a:r>
              <a:rPr lang="en-US" altLang="th-TH" sz="12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12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 </a:t>
            </a:r>
            <a:r>
              <a:rPr lang="en-US" altLang="th-TH" sz="12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1</a:t>
            </a:r>
            <a:r>
              <a:rPr lang="th-TH" altLang="th-TH" sz="12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96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)</a:t>
            </a:r>
            <a:endParaRPr lang="th-TH" altLang="th-TH" sz="1000">
              <a:solidFill>
                <a:srgbClr val="0070C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th-TH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(กรอบฯ </a:t>
            </a:r>
            <a:r>
              <a:rPr lang="en-US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2564</a:t>
            </a:r>
            <a:r>
              <a:rPr lang="th-TH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en-US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</a:t>
            </a:r>
            <a:r>
              <a:rPr lang="th-TH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en-US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2567)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(จ้างแล้ว)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              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(ไม่รวมในกรอบ ขรก.)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4" name="Group 18"/>
          <p:cNvGrpSpPr>
            <a:grpSpLocks/>
          </p:cNvGrpSpPr>
          <p:nvPr/>
        </p:nvGrpSpPr>
        <p:grpSpPr bwMode="auto">
          <a:xfrm>
            <a:off x="4665274" y="1773328"/>
            <a:ext cx="2051050" cy="646110"/>
            <a:chOff x="3203848" y="3468365"/>
            <a:chExt cx="2052020" cy="646111"/>
          </a:xfrm>
          <a:solidFill>
            <a:schemeClr val="bg1"/>
          </a:solidFill>
        </p:grpSpPr>
        <p:sp>
          <p:nvSpPr>
            <p:cNvPr id="12364" name="Rectangle 2"/>
            <p:cNvSpPr>
              <a:spLocks noChangeArrowheads="1"/>
            </p:cNvSpPr>
            <p:nvPr/>
          </p:nvSpPr>
          <p:spPr bwMode="auto">
            <a:xfrm>
              <a:off x="3203848" y="3468365"/>
              <a:ext cx="1476000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lnSpc>
                  <a:spcPct val="70000"/>
                </a:lnSpc>
                <a:defRPr/>
              </a:pPr>
              <a:endParaRPr lang="th-TH" altLang="th-TH" sz="700" b="1" dirty="0">
                <a:latin typeface="TH SarabunPSK" pitchFamily="34" charset="-34"/>
                <a:cs typeface="TH SarabunPSK" pitchFamily="34" charset="-34"/>
              </a:endParaRPr>
            </a:p>
            <a:p>
              <a:pPr algn="ctr" eaLnBrk="0" hangingPunct="0">
                <a:lnSpc>
                  <a:spcPct val="70000"/>
                </a:lnSpc>
                <a:defRPr/>
              </a:pPr>
              <a:r>
                <a:rPr lang="th-TH" altLang="th-TH" sz="1400" b="1" dirty="0">
                  <a:latin typeface="TH SarabunPSK" pitchFamily="34" charset="-34"/>
                  <a:cs typeface="TH SarabunPSK" pitchFamily="34" charset="-34"/>
                </a:rPr>
                <a:t>กลุ่มงานส่งเสริม                      การพัฒนาชุมชน</a:t>
              </a:r>
            </a:p>
          </p:txBody>
        </p:sp>
        <p:sp>
          <p:nvSpPr>
            <p:cNvPr id="12365" name="Rectangle 2"/>
            <p:cNvSpPr>
              <a:spLocks noChangeArrowheads="1"/>
            </p:cNvSpPr>
            <p:nvPr/>
          </p:nvSpPr>
          <p:spPr bwMode="auto">
            <a:xfrm>
              <a:off x="4679868" y="3468365"/>
              <a:ext cx="576000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en-US" altLang="th-TH" sz="1600" b="1" dirty="0">
                  <a:latin typeface="TH SarabunPSK" pitchFamily="34" charset="-34"/>
                  <a:cs typeface="TH SarabunPSK" pitchFamily="34" charset="-34"/>
                </a:rPr>
                <a:t>5</a:t>
              </a:r>
              <a:endParaRPr lang="th-TH" altLang="th-TH" sz="1600" b="1" dirty="0">
                <a:latin typeface="TH SarabunPSK" pitchFamily="34" charset="-34"/>
                <a:cs typeface="TH SarabunPSK" pitchFamily="34" charset="-34"/>
              </a:endParaRPr>
            </a:p>
          </p:txBody>
        </p:sp>
        <p:sp>
          <p:nvSpPr>
            <p:cNvPr id="12369" name="Rectangle 2"/>
            <p:cNvSpPr>
              <a:spLocks noChangeArrowheads="1"/>
            </p:cNvSpPr>
            <p:nvPr/>
          </p:nvSpPr>
          <p:spPr bwMode="auto">
            <a:xfrm>
              <a:off x="3203848" y="3789039"/>
              <a:ext cx="2052020" cy="325437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th-TH" altLang="th-TH" sz="1500" spc="-80" dirty="0">
                  <a:latin typeface="TH SarabunPSK" pitchFamily="34" charset="-34"/>
                  <a:cs typeface="TH SarabunPSK" pitchFamily="34" charset="-34"/>
                </a:rPr>
                <a:t>นักวิชาการพัฒนาชุมชน (ผอ.กง.) ชพ</a:t>
              </a:r>
              <a:r>
                <a:rPr lang="en-US" altLang="th-TH" sz="1500" spc="-80" dirty="0">
                  <a:latin typeface="TH SarabunPSK" pitchFamily="34" charset="-34"/>
                  <a:cs typeface="TH SarabunPSK" pitchFamily="34" charset="-34"/>
                </a:rPr>
                <a:t>. </a:t>
              </a:r>
              <a:r>
                <a:rPr lang="en-US" altLang="th-TH" sz="1000" spc="-80" dirty="0">
                  <a:solidFill>
                    <a:srgbClr val="FF0000"/>
                  </a:solidFill>
                  <a:latin typeface="TH SarabunPSK" pitchFamily="34" charset="-34"/>
                  <a:cs typeface="TH SarabunPSK" pitchFamily="34" charset="-34"/>
                </a:rPr>
                <a:t>(7077)</a:t>
              </a:r>
              <a:endParaRPr lang="th-TH" altLang="th-TH" sz="1000" spc="-80" dirty="0">
                <a:solidFill>
                  <a:srgbClr val="FF0000"/>
                </a:solidFill>
                <a:latin typeface="TH SarabunPSK" pitchFamily="34" charset="-34"/>
                <a:cs typeface="TH SarabunPSK" pitchFamily="34" charset="-34"/>
              </a:endParaRPr>
            </a:p>
          </p:txBody>
        </p:sp>
      </p:grpSp>
      <p:sp>
        <p:nvSpPr>
          <p:cNvPr id="124939" name="Text Box 17"/>
          <p:cNvSpPr txBox="1">
            <a:spLocks noChangeArrowheads="1"/>
          </p:cNvSpPr>
          <p:nvPr/>
        </p:nvSpPr>
        <p:spPr bwMode="auto">
          <a:xfrm>
            <a:off x="6969125" y="2425700"/>
            <a:ext cx="2087563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(696/7086/7092/7093)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5" name="Group 18"/>
          <p:cNvGrpSpPr>
            <a:grpSpLocks/>
          </p:cNvGrpSpPr>
          <p:nvPr/>
        </p:nvGrpSpPr>
        <p:grpSpPr bwMode="auto">
          <a:xfrm>
            <a:off x="6968737" y="1778090"/>
            <a:ext cx="2052637" cy="646113"/>
            <a:chOff x="3203848" y="3468365"/>
            <a:chExt cx="2052020" cy="646113"/>
          </a:xfrm>
          <a:solidFill>
            <a:schemeClr val="bg1"/>
          </a:solidFill>
        </p:grpSpPr>
        <p:sp>
          <p:nvSpPr>
            <p:cNvPr id="12361" name="Rectangle 2"/>
            <p:cNvSpPr>
              <a:spLocks noChangeArrowheads="1"/>
            </p:cNvSpPr>
            <p:nvPr/>
          </p:nvSpPr>
          <p:spPr bwMode="auto">
            <a:xfrm>
              <a:off x="3203848" y="3468365"/>
              <a:ext cx="1476000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lnSpc>
                  <a:spcPct val="70000"/>
                </a:lnSpc>
                <a:defRPr/>
              </a:pPr>
              <a:endParaRPr lang="th-TH" altLang="th-TH" sz="700" b="1" dirty="0">
                <a:latin typeface="TH SarabunPSK" pitchFamily="34" charset="-34"/>
                <a:cs typeface="TH SarabunPSK" pitchFamily="34" charset="-34"/>
              </a:endParaRPr>
            </a:p>
            <a:p>
              <a:pPr algn="ctr" eaLnBrk="0" hangingPunct="0">
                <a:lnSpc>
                  <a:spcPct val="70000"/>
                </a:lnSpc>
                <a:defRPr/>
              </a:pPr>
              <a:r>
                <a:rPr lang="th-TH" altLang="th-TH" sz="1400" b="1" dirty="0">
                  <a:latin typeface="TH SarabunPSK" pitchFamily="34" charset="-34"/>
                  <a:cs typeface="TH SarabunPSK" pitchFamily="34" charset="-34"/>
                </a:rPr>
                <a:t>กลุ่มงานสารสนเทศ</a:t>
              </a:r>
            </a:p>
            <a:p>
              <a:pPr algn="ctr" eaLnBrk="0" hangingPunct="0">
                <a:lnSpc>
                  <a:spcPct val="70000"/>
                </a:lnSpc>
                <a:defRPr/>
              </a:pPr>
              <a:r>
                <a:rPr lang="th-TH" altLang="th-TH" sz="1400" b="1" dirty="0">
                  <a:latin typeface="TH SarabunPSK" pitchFamily="34" charset="-34"/>
                  <a:cs typeface="TH SarabunPSK" pitchFamily="34" charset="-34"/>
                </a:rPr>
                <a:t>การพัฒนาชุมชน</a:t>
              </a:r>
            </a:p>
          </p:txBody>
        </p:sp>
        <p:sp>
          <p:nvSpPr>
            <p:cNvPr id="12362" name="Rectangle 2"/>
            <p:cNvSpPr>
              <a:spLocks noChangeArrowheads="1"/>
            </p:cNvSpPr>
            <p:nvPr/>
          </p:nvSpPr>
          <p:spPr bwMode="auto">
            <a:xfrm>
              <a:off x="4679868" y="3468365"/>
              <a:ext cx="576000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en-US" altLang="th-TH" sz="1600" b="1" dirty="0">
                  <a:latin typeface="TH SarabunPSK" pitchFamily="34" charset="-34"/>
                  <a:cs typeface="TH SarabunPSK" pitchFamily="34" charset="-34"/>
                </a:rPr>
                <a:t>5</a:t>
              </a:r>
              <a:endParaRPr lang="th-TH" altLang="th-TH" sz="1400" b="1" dirty="0">
                <a:latin typeface="TH SarabunPSK" pitchFamily="34" charset="-34"/>
                <a:cs typeface="TH SarabunPSK" pitchFamily="34" charset="-34"/>
              </a:endParaRPr>
            </a:p>
          </p:txBody>
        </p:sp>
        <p:sp>
          <p:nvSpPr>
            <p:cNvPr id="11342" name="Rectangle 2"/>
            <p:cNvSpPr>
              <a:spLocks noChangeArrowheads="1"/>
            </p:cNvSpPr>
            <p:nvPr/>
          </p:nvSpPr>
          <p:spPr bwMode="auto">
            <a:xfrm>
              <a:off x="3203848" y="3789040"/>
              <a:ext cx="2052020" cy="325438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th-TH" altLang="th-TH" sz="1500" spc="-80" dirty="0">
                  <a:latin typeface="TH SarabunPSK" pitchFamily="34" charset="-34"/>
                  <a:cs typeface="TH SarabunPSK" pitchFamily="34" charset="-34"/>
                </a:rPr>
                <a:t>นักวิชาการพัฒนาชุมชน (ผอ.กง.) ชพ</a:t>
              </a:r>
              <a:r>
                <a:rPr lang="en-US" altLang="th-TH" sz="1500" spc="-80" dirty="0">
                  <a:latin typeface="TH SarabunPSK" pitchFamily="34" charset="-34"/>
                  <a:cs typeface="TH SarabunPSK" pitchFamily="34" charset="-34"/>
                </a:rPr>
                <a:t>. </a:t>
              </a:r>
              <a:r>
                <a:rPr lang="en-US" altLang="th-TH" sz="1050" spc="-60" dirty="0">
                  <a:solidFill>
                    <a:srgbClr val="FF0000"/>
                  </a:solidFill>
                  <a:latin typeface="TH SarabunPSK" pitchFamily="34" charset="-34"/>
                  <a:cs typeface="TH SarabunPSK" pitchFamily="34" charset="-34"/>
                </a:rPr>
                <a:t>(704)</a:t>
              </a:r>
              <a:endParaRPr lang="th-TH" altLang="th-TH" sz="1050" spc="-60" dirty="0">
                <a:solidFill>
                  <a:srgbClr val="FF0000"/>
                </a:solidFill>
                <a:latin typeface="TH SarabunPSK" pitchFamily="34" charset="-34"/>
                <a:cs typeface="TH SarabunPSK" pitchFamily="34" charset="-34"/>
              </a:endParaRPr>
            </a:p>
          </p:txBody>
        </p:sp>
      </p:grpSp>
      <p:cxnSp>
        <p:nvCxnSpPr>
          <p:cNvPr id="78" name="Straight Connector 77"/>
          <p:cNvCxnSpPr/>
          <p:nvPr/>
        </p:nvCxnSpPr>
        <p:spPr>
          <a:xfrm>
            <a:off x="4572000" y="1419225"/>
            <a:ext cx="0" cy="223202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/>
          <p:cNvCxnSpPr/>
          <p:nvPr/>
        </p:nvCxnSpPr>
        <p:spPr>
          <a:xfrm>
            <a:off x="1116013" y="1628775"/>
            <a:ext cx="683895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4943" name="Rectangle 78"/>
          <p:cNvSpPr>
            <a:spLocks noChangeArrowheads="1"/>
          </p:cNvSpPr>
          <p:nvPr/>
        </p:nvSpPr>
        <p:spPr bwMode="auto">
          <a:xfrm>
            <a:off x="0" y="6611938"/>
            <a:ext cx="1619250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000" u="sng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หมายเหตุ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ภายในวงเล็บแสดงเลขที่ตำแหน่ง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124944" name="Group 49"/>
          <p:cNvGrpSpPr>
            <a:grpSpLocks/>
          </p:cNvGrpSpPr>
          <p:nvPr/>
        </p:nvGrpSpPr>
        <p:grpSpPr bwMode="auto">
          <a:xfrm>
            <a:off x="107950" y="3594100"/>
            <a:ext cx="2843213" cy="646113"/>
            <a:chOff x="107503" y="3717032"/>
            <a:chExt cx="2844257" cy="646113"/>
          </a:xfrm>
        </p:grpSpPr>
        <p:sp>
          <p:nvSpPr>
            <p:cNvPr id="124980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เมืองระนอง</a:t>
              </a:r>
            </a:p>
          </p:txBody>
        </p:sp>
        <p:sp>
          <p:nvSpPr>
            <p:cNvPr id="124981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24982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(7081)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24945" name="Text Box 17"/>
          <p:cNvSpPr txBox="1">
            <a:spLocks noChangeArrowheads="1"/>
          </p:cNvSpPr>
          <p:nvPr/>
        </p:nvSpPr>
        <p:spPr bwMode="auto">
          <a:xfrm>
            <a:off x="107950" y="4241800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3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(7082/7083/7084)</a:t>
            </a:r>
          </a:p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เจ้าพนักงานพัฒนาชุมชน (ปง./ชง.)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1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7095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)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124946" name="Group 50"/>
          <p:cNvGrpSpPr>
            <a:grpSpLocks/>
          </p:cNvGrpSpPr>
          <p:nvPr/>
        </p:nvGrpSpPr>
        <p:grpSpPr bwMode="auto">
          <a:xfrm>
            <a:off x="3132138" y="3594100"/>
            <a:ext cx="2843212" cy="646113"/>
            <a:chOff x="107503" y="3717032"/>
            <a:chExt cx="2844257" cy="646113"/>
          </a:xfrm>
        </p:grpSpPr>
        <p:sp>
          <p:nvSpPr>
            <p:cNvPr id="124977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ละอุ่น</a:t>
              </a:r>
            </a:p>
          </p:txBody>
        </p:sp>
        <p:sp>
          <p:nvSpPr>
            <p:cNvPr id="124978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24979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ชพ.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(7088)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24947" name="Text Box 17"/>
          <p:cNvSpPr txBox="1">
            <a:spLocks noChangeArrowheads="1"/>
          </p:cNvSpPr>
          <p:nvPr/>
        </p:nvSpPr>
        <p:spPr bwMode="auto">
          <a:xfrm>
            <a:off x="3132138" y="4241800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(7090/7091/7738/7780)</a:t>
            </a:r>
          </a:p>
        </p:txBody>
      </p:sp>
      <p:grpSp>
        <p:nvGrpSpPr>
          <p:cNvPr id="124948" name="Group 55"/>
          <p:cNvGrpSpPr>
            <a:grpSpLocks/>
          </p:cNvGrpSpPr>
          <p:nvPr/>
        </p:nvGrpSpPr>
        <p:grpSpPr bwMode="auto">
          <a:xfrm>
            <a:off x="6156325" y="3594100"/>
            <a:ext cx="2844800" cy="646113"/>
            <a:chOff x="107503" y="3717032"/>
            <a:chExt cx="2844257" cy="646113"/>
          </a:xfrm>
        </p:grpSpPr>
        <p:sp>
          <p:nvSpPr>
            <p:cNvPr id="124974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กระบุรี</a:t>
              </a:r>
            </a:p>
          </p:txBody>
        </p:sp>
        <p:sp>
          <p:nvSpPr>
            <p:cNvPr id="124975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24976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(7094)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24949" name="Text Box 17"/>
          <p:cNvSpPr txBox="1">
            <a:spLocks noChangeArrowheads="1"/>
          </p:cNvSpPr>
          <p:nvPr/>
        </p:nvSpPr>
        <p:spPr bwMode="auto">
          <a:xfrm>
            <a:off x="6156325" y="4241800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(7096/7097/7098/7108)</a:t>
            </a:r>
          </a:p>
        </p:txBody>
      </p:sp>
      <p:grpSp>
        <p:nvGrpSpPr>
          <p:cNvPr id="124950" name="Group 60"/>
          <p:cNvGrpSpPr>
            <a:grpSpLocks/>
          </p:cNvGrpSpPr>
          <p:nvPr/>
        </p:nvGrpSpPr>
        <p:grpSpPr bwMode="auto">
          <a:xfrm>
            <a:off x="107950" y="4962525"/>
            <a:ext cx="2843213" cy="646113"/>
            <a:chOff x="107503" y="3717032"/>
            <a:chExt cx="2844257" cy="646113"/>
          </a:xfrm>
        </p:grpSpPr>
        <p:sp>
          <p:nvSpPr>
            <p:cNvPr id="124971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กะเปอร์</a:t>
              </a:r>
            </a:p>
          </p:txBody>
        </p:sp>
        <p:sp>
          <p:nvSpPr>
            <p:cNvPr id="124972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24973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(7100)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24951" name="Text Box 17"/>
          <p:cNvSpPr txBox="1">
            <a:spLocks noChangeArrowheads="1"/>
          </p:cNvSpPr>
          <p:nvPr/>
        </p:nvSpPr>
        <p:spPr bwMode="auto">
          <a:xfrm>
            <a:off x="107950" y="5610225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(7101/7102/7103/7104)</a:t>
            </a:r>
          </a:p>
        </p:txBody>
      </p:sp>
      <p:grpSp>
        <p:nvGrpSpPr>
          <p:cNvPr id="124952" name="Group 65"/>
          <p:cNvGrpSpPr>
            <a:grpSpLocks/>
          </p:cNvGrpSpPr>
          <p:nvPr/>
        </p:nvGrpSpPr>
        <p:grpSpPr bwMode="auto">
          <a:xfrm>
            <a:off x="3132138" y="4962525"/>
            <a:ext cx="2843212" cy="646113"/>
            <a:chOff x="107503" y="3717032"/>
            <a:chExt cx="2844257" cy="646113"/>
          </a:xfrm>
        </p:grpSpPr>
        <p:sp>
          <p:nvSpPr>
            <p:cNvPr id="124968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สุขสำราญ</a:t>
              </a:r>
            </a:p>
          </p:txBody>
        </p:sp>
        <p:sp>
          <p:nvSpPr>
            <p:cNvPr id="124969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24970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ชพ.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(7105)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24953" name="Text Box 17"/>
          <p:cNvSpPr txBox="1">
            <a:spLocks noChangeArrowheads="1"/>
          </p:cNvSpPr>
          <p:nvPr/>
        </p:nvSpPr>
        <p:spPr bwMode="auto">
          <a:xfrm>
            <a:off x="3132138" y="5610225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(6481/7087/7107/7739)</a:t>
            </a:r>
          </a:p>
        </p:txBody>
      </p:sp>
      <p:cxnSp>
        <p:nvCxnSpPr>
          <p:cNvPr id="76" name="Straight Connector 75"/>
          <p:cNvCxnSpPr/>
          <p:nvPr/>
        </p:nvCxnSpPr>
        <p:spPr>
          <a:xfrm>
            <a:off x="1404938" y="3500438"/>
            <a:ext cx="604837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9" name="Straight Connector 78"/>
          <p:cNvCxnSpPr/>
          <p:nvPr/>
        </p:nvCxnSpPr>
        <p:spPr>
          <a:xfrm>
            <a:off x="1116013" y="1628775"/>
            <a:ext cx="0" cy="14446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" name="Straight Connector 80"/>
          <p:cNvCxnSpPr/>
          <p:nvPr/>
        </p:nvCxnSpPr>
        <p:spPr>
          <a:xfrm>
            <a:off x="3348038" y="1628775"/>
            <a:ext cx="0" cy="14446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" name="Straight Connector 81"/>
          <p:cNvCxnSpPr/>
          <p:nvPr/>
        </p:nvCxnSpPr>
        <p:spPr>
          <a:xfrm>
            <a:off x="5651500" y="1628775"/>
            <a:ext cx="0" cy="14446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3" name="Straight Connector 82"/>
          <p:cNvCxnSpPr/>
          <p:nvPr/>
        </p:nvCxnSpPr>
        <p:spPr>
          <a:xfrm>
            <a:off x="7956550" y="1628775"/>
            <a:ext cx="0" cy="14446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4" name="Straight Connector 83"/>
          <p:cNvCxnSpPr/>
          <p:nvPr/>
        </p:nvCxnSpPr>
        <p:spPr>
          <a:xfrm>
            <a:off x="1403350" y="3500438"/>
            <a:ext cx="0" cy="904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/>
          <p:cNvCxnSpPr/>
          <p:nvPr/>
        </p:nvCxnSpPr>
        <p:spPr>
          <a:xfrm>
            <a:off x="7451725" y="3500438"/>
            <a:ext cx="0" cy="904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" name="Straight Connector 85"/>
          <p:cNvCxnSpPr/>
          <p:nvPr/>
        </p:nvCxnSpPr>
        <p:spPr>
          <a:xfrm>
            <a:off x="3049588" y="3500438"/>
            <a:ext cx="0" cy="136842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7" name="Straight Connector 86"/>
          <p:cNvCxnSpPr/>
          <p:nvPr/>
        </p:nvCxnSpPr>
        <p:spPr>
          <a:xfrm>
            <a:off x="1403350" y="4868863"/>
            <a:ext cx="3024188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9" name="Straight Connector 88"/>
          <p:cNvCxnSpPr/>
          <p:nvPr/>
        </p:nvCxnSpPr>
        <p:spPr>
          <a:xfrm>
            <a:off x="1403350" y="4868863"/>
            <a:ext cx="0" cy="904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0" name="Straight Connector 89"/>
          <p:cNvCxnSpPr/>
          <p:nvPr/>
        </p:nvCxnSpPr>
        <p:spPr>
          <a:xfrm>
            <a:off x="4427538" y="4868863"/>
            <a:ext cx="0" cy="904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24965" name="Group 68"/>
          <p:cNvGrpSpPr>
            <a:grpSpLocks/>
          </p:cNvGrpSpPr>
          <p:nvPr/>
        </p:nvGrpSpPr>
        <p:grpSpPr bwMode="auto">
          <a:xfrm>
            <a:off x="107950" y="1774825"/>
            <a:ext cx="2051050" cy="646113"/>
            <a:chOff x="107950" y="1775470"/>
            <a:chExt cx="2051050" cy="646112"/>
          </a:xfrm>
        </p:grpSpPr>
        <p:grpSp>
          <p:nvGrpSpPr>
            <p:cNvPr id="12" name="Group 18"/>
            <p:cNvGrpSpPr>
              <a:grpSpLocks/>
            </p:cNvGrpSpPr>
            <p:nvPr/>
          </p:nvGrpSpPr>
          <p:grpSpPr bwMode="auto">
            <a:xfrm>
              <a:off x="107950" y="1775470"/>
              <a:ext cx="2051050" cy="646112"/>
              <a:chOff x="3203848" y="3468365"/>
              <a:chExt cx="2052020" cy="646113"/>
            </a:xfrm>
            <a:solidFill>
              <a:schemeClr val="bg1"/>
            </a:solidFill>
          </p:grpSpPr>
          <p:sp>
            <p:nvSpPr>
              <p:cNvPr id="14387" name="Rectangle 2"/>
              <p:cNvSpPr>
                <a:spLocks noChangeArrowheads="1"/>
              </p:cNvSpPr>
              <p:nvPr/>
            </p:nvSpPr>
            <p:spPr bwMode="auto">
              <a:xfrm>
                <a:off x="4679868" y="3468365"/>
                <a:ext cx="576000" cy="323850"/>
              </a:xfrm>
              <a:prstGeom prst="rect">
                <a:avLst/>
              </a:prstGeom>
              <a:grpFill/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anchor="ctr"/>
              <a:lstStyle/>
              <a:p>
                <a:pPr algn="ctr" eaLnBrk="0" hangingPunct="0">
                  <a:defRPr/>
                </a:pPr>
                <a:r>
                  <a:rPr lang="en-US" altLang="th-TH" sz="1600" b="1" dirty="0">
                    <a:latin typeface="TH SarabunPSK" pitchFamily="34" charset="-34"/>
                    <a:cs typeface="TH SarabunPSK" pitchFamily="34" charset="-34"/>
                  </a:rPr>
                  <a:t>6</a:t>
                </a:r>
                <a:endParaRPr lang="th-TH" altLang="th-TH" sz="1400" b="1" dirty="0">
                  <a:latin typeface="TH SarabunPSK" pitchFamily="34" charset="-34"/>
                  <a:cs typeface="TH SarabunPSK" pitchFamily="34" charset="-34"/>
                </a:endParaRPr>
              </a:p>
            </p:txBody>
          </p:sp>
          <p:sp>
            <p:nvSpPr>
              <p:cNvPr id="14388" name="Rectangle 2"/>
              <p:cNvSpPr>
                <a:spLocks noChangeArrowheads="1"/>
              </p:cNvSpPr>
              <p:nvPr/>
            </p:nvSpPr>
            <p:spPr bwMode="auto">
              <a:xfrm>
                <a:off x="3203848" y="3789040"/>
                <a:ext cx="2052000" cy="325438"/>
              </a:xfrm>
              <a:prstGeom prst="rect">
                <a:avLst/>
              </a:prstGeom>
              <a:grpFill/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anchor="ctr"/>
              <a:lstStyle/>
              <a:p>
                <a:pPr algn="ctr" eaLnBrk="0" hangingPunct="0">
                  <a:defRPr/>
                </a:pPr>
                <a:r>
                  <a:rPr lang="th-TH" altLang="th-TH" sz="1400" spc="-40" dirty="0">
                    <a:latin typeface="TH SarabunPSK" pitchFamily="34" charset="-34"/>
                    <a:cs typeface="TH SarabunPSK" pitchFamily="34" charset="-34"/>
                  </a:rPr>
                  <a:t>นักวิชาการพัฒนาชุมชน (ผอ.กง.) </a:t>
                </a:r>
                <a:r>
                  <a:rPr lang="th-TH" altLang="th-TH" sz="1400" spc="-40" dirty="0" err="1">
                    <a:latin typeface="TH SarabunPSK" pitchFamily="34" charset="-34"/>
                    <a:cs typeface="TH SarabunPSK" pitchFamily="34" charset="-34"/>
                  </a:rPr>
                  <a:t>ชพ.</a:t>
                </a:r>
                <a:r>
                  <a:rPr lang="en-US" altLang="th-TH" sz="1400" spc="-40" dirty="0">
                    <a:latin typeface="TH SarabunPSK" pitchFamily="34" charset="-34"/>
                    <a:cs typeface="TH SarabunPSK" pitchFamily="34" charset="-34"/>
                  </a:rPr>
                  <a:t> </a:t>
                </a:r>
                <a:r>
                  <a:rPr lang="en-US" altLang="th-TH" sz="1000" spc="-40" dirty="0">
                    <a:solidFill>
                      <a:srgbClr val="FF0000"/>
                    </a:solidFill>
                    <a:latin typeface="TH SarabunPSK" pitchFamily="34" charset="-34"/>
                    <a:cs typeface="TH SarabunPSK" pitchFamily="34" charset="-34"/>
                  </a:rPr>
                  <a:t>(7070)</a:t>
                </a:r>
                <a:endParaRPr lang="th-TH" altLang="th-TH" sz="1000" spc="-40" dirty="0">
                  <a:solidFill>
                    <a:srgbClr val="FF0000"/>
                  </a:solidFill>
                  <a:latin typeface="TH SarabunPSK" pitchFamily="34" charset="-34"/>
                  <a:cs typeface="TH SarabunPSK" pitchFamily="34" charset="-34"/>
                </a:endParaRPr>
              </a:p>
            </p:txBody>
          </p:sp>
        </p:grpSp>
        <p:sp>
          <p:nvSpPr>
            <p:cNvPr id="124967" name="Rectangle 2"/>
            <p:cNvSpPr>
              <a:spLocks noChangeArrowheads="1"/>
            </p:cNvSpPr>
            <p:nvPr/>
          </p:nvSpPr>
          <p:spPr bwMode="auto">
            <a:xfrm>
              <a:off x="107950" y="1775470"/>
              <a:ext cx="1475302" cy="323849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th-TH" altLang="th-TH" sz="12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endParaRPr lang="th-TH" altLang="th-TH" sz="8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2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กลุ่มงานประสานและสนับสนุนการบริหารงานพัฒนาชุมชน</a:t>
              </a:r>
            </a:p>
            <a:p>
              <a:pPr algn="ctr"/>
              <a:endParaRPr lang="th-TH" altLang="th-TH" sz="12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954" name="Rectangle 73"/>
          <p:cNvSpPr>
            <a:spLocks noChangeArrowheads="1"/>
          </p:cNvSpPr>
          <p:nvPr/>
        </p:nvSpPr>
        <p:spPr bwMode="auto">
          <a:xfrm>
            <a:off x="488950" y="106363"/>
            <a:ext cx="815498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/>
            <a:r>
              <a:rPr lang="th-TH" altLang="th-TH" sz="1600" b="1">
                <a:latin typeface="TH SarabunPSK" panose="020B0500040200020003" pitchFamily="34" charset="-34"/>
                <a:cs typeface="TH SarabunPSK" panose="020B0500040200020003" pitchFamily="34" charset="-34"/>
              </a:rPr>
              <a:t>แผนภูมิแสดงการแบ่งงานภายในและอัตรากำลังของกรมการพัฒนาชุมชน</a:t>
            </a:r>
            <a:r>
              <a:rPr lang="en-US" altLang="th-TH" sz="1600" b="1">
                <a:latin typeface="TH SarabunPSK" panose="020B0500040200020003" pitchFamily="34" charset="-34"/>
                <a:cs typeface="TH SarabunPSK" panose="020B0500040200020003" pitchFamily="34" charset="-34"/>
              </a:rPr>
              <a:t> </a:t>
            </a:r>
            <a:endParaRPr lang="th-TH" altLang="th-TH" sz="1600" b="1"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sp>
        <p:nvSpPr>
          <p:cNvPr id="125955" name="Text Box 9"/>
          <p:cNvSpPr txBox="1">
            <a:spLocks noChangeArrowheads="1"/>
          </p:cNvSpPr>
          <p:nvPr/>
        </p:nvSpPr>
        <p:spPr bwMode="auto">
          <a:xfrm>
            <a:off x="6980238" y="6269038"/>
            <a:ext cx="2160587" cy="588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ลูกจ้างประจำ - อัตรา  </a:t>
            </a:r>
            <a:endParaRPr lang="th-TH" altLang="th-TH" sz="1400">
              <a:solidFill>
                <a:srgbClr val="FF0000"/>
              </a:solidFill>
              <a:latin typeface="TH SarabunPSK" panose="020B0500040200020003" pitchFamily="34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กรอบพนักงานราชการ - อัตรา </a:t>
            </a:r>
            <a:endParaRPr lang="th-TH" altLang="th-TH" sz="1000">
              <a:solidFill>
                <a:srgbClr val="FF0000"/>
              </a:solidFill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grpSp>
        <p:nvGrpSpPr>
          <p:cNvPr id="125956" name="Group 81"/>
          <p:cNvGrpSpPr>
            <a:grpSpLocks/>
          </p:cNvGrpSpPr>
          <p:nvPr/>
        </p:nvGrpSpPr>
        <p:grpSpPr bwMode="auto">
          <a:xfrm>
            <a:off x="2843213" y="765175"/>
            <a:ext cx="3421062" cy="646113"/>
            <a:chOff x="2448080" y="857250"/>
            <a:chExt cx="3420000" cy="646113"/>
          </a:xfrm>
        </p:grpSpPr>
        <p:sp>
          <p:nvSpPr>
            <p:cNvPr id="126013" name="Rectangle 2"/>
            <p:cNvSpPr>
              <a:spLocks noChangeArrowheads="1"/>
            </p:cNvSpPr>
            <p:nvPr/>
          </p:nvSpPr>
          <p:spPr bwMode="auto">
            <a:xfrm>
              <a:off x="2448080" y="857250"/>
              <a:ext cx="2844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สำนักงานพัฒนาชุมชนจังหวัดระยอง</a:t>
              </a:r>
            </a:p>
          </p:txBody>
        </p:sp>
        <p:sp>
          <p:nvSpPr>
            <p:cNvPr id="126014" name="Rectangle 2"/>
            <p:cNvSpPr>
              <a:spLocks noChangeArrowheads="1"/>
            </p:cNvSpPr>
            <p:nvPr/>
          </p:nvSpPr>
          <p:spPr bwMode="auto">
            <a:xfrm>
              <a:off x="5290308" y="857250"/>
              <a:ext cx="575739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 eaLnBrk="1" hangingPunct="1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60</a:t>
              </a:r>
              <a:endParaRPr lang="th-TH" altLang="th-TH" sz="16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26015" name="Rectangle 2"/>
            <p:cNvSpPr>
              <a:spLocks noChangeArrowheads="1"/>
            </p:cNvSpPr>
            <p:nvPr/>
          </p:nvSpPr>
          <p:spPr bwMode="auto">
            <a:xfrm>
              <a:off x="2448080" y="1177925"/>
              <a:ext cx="3420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ผู้อำนวยการ (พัฒนาการจังหวัด) สูง</a:t>
              </a:r>
              <a:r>
                <a:rPr lang="en-US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(1901)</a:t>
              </a:r>
              <a:r>
                <a:rPr lang="en-US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endParaRPr lang="th-TH" altLang="th-TH" sz="1600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25957" name="Text Box 91"/>
          <p:cNvSpPr txBox="1">
            <a:spLocks noChangeArrowheads="1"/>
          </p:cNvSpPr>
          <p:nvPr/>
        </p:nvSpPr>
        <p:spPr bwMode="auto">
          <a:xfrm>
            <a:off x="3924300" y="404813"/>
            <a:ext cx="1368425" cy="277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Update </a:t>
            </a:r>
            <a:r>
              <a:rPr lang="th-TH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26 เมษายน 2564 </a:t>
            </a:r>
            <a:r>
              <a:rPr lang="en-US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         </a:t>
            </a:r>
            <a:endParaRPr lang="th-TH" altLang="th-TH" sz="1200"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sp>
        <p:nvSpPr>
          <p:cNvPr id="125958" name="Text Box 17"/>
          <p:cNvSpPr txBox="1">
            <a:spLocks noChangeArrowheads="1"/>
          </p:cNvSpPr>
          <p:nvPr/>
        </p:nvSpPr>
        <p:spPr bwMode="auto">
          <a:xfrm>
            <a:off x="107950" y="2409825"/>
            <a:ext cx="2376488" cy="628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 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- 1 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(1181)</a:t>
            </a:r>
          </a:p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นักจัดการงานทั่วไป (ปก./ชก.)   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     </a:t>
            </a: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- 1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1921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)</a:t>
            </a:r>
          </a:p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เจ้าพนักงานธุรการ (ปง./ชง.)    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      </a:t>
            </a: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2 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(143/1905)</a:t>
            </a:r>
          </a:p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เจ้าพนักงานการเงินและบัญชี (ปง./ชง.)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- 1 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(1904)</a:t>
            </a:r>
            <a:endParaRPr lang="th-TH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endParaRPr lang="en-US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sp>
        <p:nvSpPr>
          <p:cNvPr id="125959" name="Text Box 17"/>
          <p:cNvSpPr txBox="1">
            <a:spLocks noChangeArrowheads="1"/>
          </p:cNvSpPr>
          <p:nvPr/>
        </p:nvSpPr>
        <p:spPr bwMode="auto">
          <a:xfrm>
            <a:off x="2411413" y="2408238"/>
            <a:ext cx="2087562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2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(1907/1908)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3" name="Group 18"/>
          <p:cNvGrpSpPr>
            <a:grpSpLocks/>
          </p:cNvGrpSpPr>
          <p:nvPr/>
        </p:nvGrpSpPr>
        <p:grpSpPr bwMode="auto">
          <a:xfrm>
            <a:off x="2411413" y="1772816"/>
            <a:ext cx="2052637" cy="646113"/>
            <a:chOff x="3203848" y="3468365"/>
            <a:chExt cx="2052020" cy="646113"/>
          </a:xfrm>
          <a:solidFill>
            <a:schemeClr val="bg1"/>
          </a:solidFill>
        </p:grpSpPr>
        <p:sp>
          <p:nvSpPr>
            <p:cNvPr id="12367" name="Rectangle 2"/>
            <p:cNvSpPr>
              <a:spLocks noChangeArrowheads="1"/>
            </p:cNvSpPr>
            <p:nvPr/>
          </p:nvSpPr>
          <p:spPr bwMode="auto">
            <a:xfrm>
              <a:off x="3203848" y="3468365"/>
              <a:ext cx="1476000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lnSpc>
                  <a:spcPct val="70000"/>
                </a:lnSpc>
                <a:defRPr/>
              </a:pPr>
              <a:endParaRPr lang="en-US" altLang="th-TH" sz="700" b="1" dirty="0">
                <a:latin typeface="TH SarabunPSK" pitchFamily="34" charset="-34"/>
                <a:cs typeface="TH SarabunPSK" pitchFamily="34" charset="-34"/>
              </a:endParaRPr>
            </a:p>
            <a:p>
              <a:pPr algn="ctr" eaLnBrk="0" hangingPunct="0">
                <a:lnSpc>
                  <a:spcPct val="70000"/>
                </a:lnSpc>
                <a:defRPr/>
              </a:pPr>
              <a:r>
                <a:rPr lang="th-TH" altLang="th-TH" sz="1400" b="1" dirty="0">
                  <a:latin typeface="TH SarabunPSK" pitchFamily="34" charset="-34"/>
                  <a:cs typeface="TH SarabunPSK" pitchFamily="34" charset="-34"/>
                </a:rPr>
                <a:t> กลุ่มงานยุทธศาสตร์</a:t>
              </a:r>
            </a:p>
            <a:p>
              <a:pPr algn="ctr" eaLnBrk="0" hangingPunct="0">
                <a:lnSpc>
                  <a:spcPct val="70000"/>
                </a:lnSpc>
                <a:defRPr/>
              </a:pPr>
              <a:r>
                <a:rPr lang="th-TH" altLang="th-TH" sz="1400" b="1" dirty="0">
                  <a:latin typeface="TH SarabunPSK" pitchFamily="34" charset="-34"/>
                  <a:cs typeface="TH SarabunPSK" pitchFamily="34" charset="-34"/>
                </a:rPr>
                <a:t>การพัฒนาชุมชน</a:t>
              </a:r>
            </a:p>
          </p:txBody>
        </p:sp>
        <p:sp>
          <p:nvSpPr>
            <p:cNvPr id="12368" name="Rectangle 2"/>
            <p:cNvSpPr>
              <a:spLocks noChangeArrowheads="1"/>
            </p:cNvSpPr>
            <p:nvPr/>
          </p:nvSpPr>
          <p:spPr bwMode="auto">
            <a:xfrm>
              <a:off x="4679868" y="3468365"/>
              <a:ext cx="576000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en-US" altLang="th-TH" sz="1600" b="1" dirty="0">
                  <a:latin typeface="TH SarabunPSK" pitchFamily="34" charset="-34"/>
                  <a:cs typeface="TH SarabunPSK" pitchFamily="34" charset="-34"/>
                </a:rPr>
                <a:t>3</a:t>
              </a:r>
              <a:endParaRPr lang="th-TH" altLang="th-TH" sz="1400" b="1" dirty="0">
                <a:latin typeface="TH SarabunPSK" pitchFamily="34" charset="-34"/>
                <a:cs typeface="TH SarabunPSK" pitchFamily="34" charset="-34"/>
              </a:endParaRPr>
            </a:p>
          </p:txBody>
        </p:sp>
        <p:sp>
          <p:nvSpPr>
            <p:cNvPr id="12372" name="Rectangle 2"/>
            <p:cNvSpPr>
              <a:spLocks noChangeArrowheads="1"/>
            </p:cNvSpPr>
            <p:nvPr/>
          </p:nvSpPr>
          <p:spPr bwMode="auto">
            <a:xfrm>
              <a:off x="3203848" y="3789040"/>
              <a:ext cx="2052020" cy="325438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th-TH" altLang="th-TH" sz="1500" spc="-70" dirty="0">
                  <a:latin typeface="TH SarabunPSK" pitchFamily="34" charset="-34"/>
                  <a:cs typeface="TH SarabunPSK" pitchFamily="34" charset="-34"/>
                </a:rPr>
                <a:t>นักวิชาการพัฒนาชุมชน (ผอ.กง.) ชพ</a:t>
              </a:r>
              <a:r>
                <a:rPr lang="en-US" altLang="th-TH" sz="1500" spc="-70" dirty="0">
                  <a:latin typeface="TH SarabunPSK" pitchFamily="34" charset="-34"/>
                  <a:cs typeface="TH SarabunPSK" pitchFamily="34" charset="-34"/>
                </a:rPr>
                <a:t>. </a:t>
              </a:r>
              <a:r>
                <a:rPr lang="en-US" altLang="th-TH" sz="1000" spc="-70" dirty="0">
                  <a:solidFill>
                    <a:srgbClr val="FF0000"/>
                  </a:solidFill>
                  <a:latin typeface="TH SarabunPSK" pitchFamily="34" charset="-34"/>
                  <a:cs typeface="TH SarabunPSK" pitchFamily="34" charset="-34"/>
                </a:rPr>
                <a:t>(1906)</a:t>
              </a:r>
              <a:endParaRPr lang="th-TH" altLang="th-TH" sz="1000" spc="-70" dirty="0">
                <a:solidFill>
                  <a:srgbClr val="FF0000"/>
                </a:solidFill>
                <a:latin typeface="TH SarabunPSK" pitchFamily="34" charset="-34"/>
                <a:cs typeface="TH SarabunPSK" pitchFamily="34" charset="-34"/>
              </a:endParaRPr>
            </a:p>
          </p:txBody>
        </p:sp>
      </p:grpSp>
      <p:sp>
        <p:nvSpPr>
          <p:cNvPr id="125961" name="Text Box 17"/>
          <p:cNvSpPr txBox="1">
            <a:spLocks noChangeArrowheads="1"/>
          </p:cNvSpPr>
          <p:nvPr/>
        </p:nvSpPr>
        <p:spPr bwMode="auto">
          <a:xfrm>
            <a:off x="4665663" y="2420938"/>
            <a:ext cx="2087562" cy="628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(1066/1910/1911/1912)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4" name="Group 18"/>
          <p:cNvGrpSpPr>
            <a:grpSpLocks/>
          </p:cNvGrpSpPr>
          <p:nvPr/>
        </p:nvGrpSpPr>
        <p:grpSpPr bwMode="auto">
          <a:xfrm>
            <a:off x="4665274" y="1773328"/>
            <a:ext cx="2051050" cy="646110"/>
            <a:chOff x="3203848" y="3468365"/>
            <a:chExt cx="2052020" cy="646111"/>
          </a:xfrm>
          <a:solidFill>
            <a:schemeClr val="bg1"/>
          </a:solidFill>
        </p:grpSpPr>
        <p:sp>
          <p:nvSpPr>
            <p:cNvPr id="12364" name="Rectangle 2"/>
            <p:cNvSpPr>
              <a:spLocks noChangeArrowheads="1"/>
            </p:cNvSpPr>
            <p:nvPr/>
          </p:nvSpPr>
          <p:spPr bwMode="auto">
            <a:xfrm>
              <a:off x="3203848" y="3468365"/>
              <a:ext cx="1476000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lnSpc>
                  <a:spcPct val="70000"/>
                </a:lnSpc>
                <a:defRPr/>
              </a:pPr>
              <a:endParaRPr lang="th-TH" altLang="th-TH" sz="700" b="1" dirty="0">
                <a:latin typeface="TH SarabunPSK" pitchFamily="34" charset="-34"/>
                <a:cs typeface="TH SarabunPSK" pitchFamily="34" charset="-34"/>
              </a:endParaRPr>
            </a:p>
            <a:p>
              <a:pPr algn="ctr" eaLnBrk="0" hangingPunct="0">
                <a:lnSpc>
                  <a:spcPct val="70000"/>
                </a:lnSpc>
                <a:defRPr/>
              </a:pPr>
              <a:r>
                <a:rPr lang="th-TH" altLang="th-TH" sz="1400" b="1" dirty="0">
                  <a:latin typeface="TH SarabunPSK" pitchFamily="34" charset="-34"/>
                  <a:cs typeface="TH SarabunPSK" pitchFamily="34" charset="-34"/>
                </a:rPr>
                <a:t>กลุ่มงานส่งเสริม                      การพัฒนาชุมชน</a:t>
              </a:r>
            </a:p>
          </p:txBody>
        </p:sp>
        <p:sp>
          <p:nvSpPr>
            <p:cNvPr id="12365" name="Rectangle 2"/>
            <p:cNvSpPr>
              <a:spLocks noChangeArrowheads="1"/>
            </p:cNvSpPr>
            <p:nvPr/>
          </p:nvSpPr>
          <p:spPr bwMode="auto">
            <a:xfrm>
              <a:off x="4679868" y="3468365"/>
              <a:ext cx="576000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en-US" altLang="th-TH" sz="1600" b="1" dirty="0">
                  <a:latin typeface="TH SarabunPSK" pitchFamily="34" charset="-34"/>
                  <a:cs typeface="TH SarabunPSK" pitchFamily="34" charset="-34"/>
                </a:rPr>
                <a:t>5</a:t>
              </a:r>
              <a:endParaRPr lang="th-TH" altLang="th-TH" sz="1600" b="1" dirty="0">
                <a:latin typeface="TH SarabunPSK" pitchFamily="34" charset="-34"/>
                <a:cs typeface="TH SarabunPSK" pitchFamily="34" charset="-34"/>
              </a:endParaRPr>
            </a:p>
          </p:txBody>
        </p:sp>
        <p:sp>
          <p:nvSpPr>
            <p:cNvPr id="12369" name="Rectangle 2"/>
            <p:cNvSpPr>
              <a:spLocks noChangeArrowheads="1"/>
            </p:cNvSpPr>
            <p:nvPr/>
          </p:nvSpPr>
          <p:spPr bwMode="auto">
            <a:xfrm>
              <a:off x="3203848" y="3789039"/>
              <a:ext cx="2052020" cy="325437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th-TH" altLang="th-TH" sz="1500" spc="-80" dirty="0">
                  <a:latin typeface="TH SarabunPSK" pitchFamily="34" charset="-34"/>
                  <a:cs typeface="TH SarabunPSK" pitchFamily="34" charset="-34"/>
                </a:rPr>
                <a:t>นักวิชาการพัฒนาชุมชน (ผอ.กง.) ชพ</a:t>
              </a:r>
              <a:r>
                <a:rPr lang="en-US" altLang="th-TH" sz="1500" spc="-80" dirty="0">
                  <a:latin typeface="TH SarabunPSK" pitchFamily="34" charset="-34"/>
                  <a:cs typeface="TH SarabunPSK" pitchFamily="34" charset="-34"/>
                </a:rPr>
                <a:t>. </a:t>
              </a:r>
              <a:r>
                <a:rPr lang="en-US" altLang="th-TH" sz="1000" spc="-80" dirty="0">
                  <a:solidFill>
                    <a:srgbClr val="FF0000"/>
                  </a:solidFill>
                  <a:latin typeface="TH SarabunPSK" pitchFamily="34" charset="-34"/>
                  <a:cs typeface="TH SarabunPSK" pitchFamily="34" charset="-34"/>
                </a:rPr>
                <a:t>(1909)</a:t>
              </a:r>
              <a:endParaRPr lang="th-TH" altLang="th-TH" sz="1000" spc="-80" dirty="0">
                <a:solidFill>
                  <a:srgbClr val="FF0000"/>
                </a:solidFill>
                <a:latin typeface="TH SarabunPSK" pitchFamily="34" charset="-34"/>
                <a:cs typeface="TH SarabunPSK" pitchFamily="34" charset="-34"/>
              </a:endParaRPr>
            </a:p>
          </p:txBody>
        </p:sp>
      </p:grpSp>
      <p:sp>
        <p:nvSpPr>
          <p:cNvPr id="125963" name="Text Box 17"/>
          <p:cNvSpPr txBox="1">
            <a:spLocks noChangeArrowheads="1"/>
          </p:cNvSpPr>
          <p:nvPr/>
        </p:nvSpPr>
        <p:spPr bwMode="auto">
          <a:xfrm>
            <a:off x="6969125" y="2425700"/>
            <a:ext cx="2087563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(437/460/1917/1930)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5" name="Group 18"/>
          <p:cNvGrpSpPr>
            <a:grpSpLocks/>
          </p:cNvGrpSpPr>
          <p:nvPr/>
        </p:nvGrpSpPr>
        <p:grpSpPr bwMode="auto">
          <a:xfrm>
            <a:off x="6968737" y="1778090"/>
            <a:ext cx="2052637" cy="646113"/>
            <a:chOff x="3203848" y="3468365"/>
            <a:chExt cx="2052020" cy="646113"/>
          </a:xfrm>
          <a:solidFill>
            <a:schemeClr val="bg1"/>
          </a:solidFill>
        </p:grpSpPr>
        <p:sp>
          <p:nvSpPr>
            <p:cNvPr id="12361" name="Rectangle 2"/>
            <p:cNvSpPr>
              <a:spLocks noChangeArrowheads="1"/>
            </p:cNvSpPr>
            <p:nvPr/>
          </p:nvSpPr>
          <p:spPr bwMode="auto">
            <a:xfrm>
              <a:off x="3203848" y="3468365"/>
              <a:ext cx="1476000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lnSpc>
                  <a:spcPct val="70000"/>
                </a:lnSpc>
                <a:defRPr/>
              </a:pPr>
              <a:endParaRPr lang="th-TH" altLang="th-TH" sz="700" b="1" dirty="0">
                <a:latin typeface="TH SarabunPSK" pitchFamily="34" charset="-34"/>
                <a:cs typeface="TH SarabunPSK" pitchFamily="34" charset="-34"/>
              </a:endParaRPr>
            </a:p>
            <a:p>
              <a:pPr algn="ctr" eaLnBrk="0" hangingPunct="0">
                <a:lnSpc>
                  <a:spcPct val="70000"/>
                </a:lnSpc>
                <a:defRPr/>
              </a:pPr>
              <a:r>
                <a:rPr lang="th-TH" altLang="th-TH" sz="1400" b="1" dirty="0">
                  <a:latin typeface="TH SarabunPSK" pitchFamily="34" charset="-34"/>
                  <a:cs typeface="TH SarabunPSK" pitchFamily="34" charset="-34"/>
                </a:rPr>
                <a:t>กลุ่มงานสารสนเทศ</a:t>
              </a:r>
            </a:p>
            <a:p>
              <a:pPr algn="ctr" eaLnBrk="0" hangingPunct="0">
                <a:lnSpc>
                  <a:spcPct val="70000"/>
                </a:lnSpc>
                <a:defRPr/>
              </a:pPr>
              <a:r>
                <a:rPr lang="th-TH" altLang="th-TH" sz="1400" b="1" dirty="0">
                  <a:latin typeface="TH SarabunPSK" pitchFamily="34" charset="-34"/>
                  <a:cs typeface="TH SarabunPSK" pitchFamily="34" charset="-34"/>
                </a:rPr>
                <a:t>การพัฒนาชุมชน</a:t>
              </a:r>
            </a:p>
          </p:txBody>
        </p:sp>
        <p:sp>
          <p:nvSpPr>
            <p:cNvPr id="12362" name="Rectangle 2"/>
            <p:cNvSpPr>
              <a:spLocks noChangeArrowheads="1"/>
            </p:cNvSpPr>
            <p:nvPr/>
          </p:nvSpPr>
          <p:spPr bwMode="auto">
            <a:xfrm>
              <a:off x="4679868" y="3468365"/>
              <a:ext cx="576000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en-US" altLang="th-TH" sz="1600" b="1" dirty="0">
                  <a:latin typeface="TH SarabunPSK" pitchFamily="34" charset="-34"/>
                  <a:cs typeface="TH SarabunPSK" pitchFamily="34" charset="-34"/>
                </a:rPr>
                <a:t>5</a:t>
              </a:r>
              <a:endParaRPr lang="th-TH" altLang="th-TH" sz="1400" b="1" dirty="0">
                <a:latin typeface="TH SarabunPSK" pitchFamily="34" charset="-34"/>
                <a:cs typeface="TH SarabunPSK" pitchFamily="34" charset="-34"/>
              </a:endParaRPr>
            </a:p>
          </p:txBody>
        </p:sp>
        <p:sp>
          <p:nvSpPr>
            <p:cNvPr id="11342" name="Rectangle 2"/>
            <p:cNvSpPr>
              <a:spLocks noChangeArrowheads="1"/>
            </p:cNvSpPr>
            <p:nvPr/>
          </p:nvSpPr>
          <p:spPr bwMode="auto">
            <a:xfrm>
              <a:off x="3203848" y="3789040"/>
              <a:ext cx="2052020" cy="325438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th-TH" altLang="th-TH" sz="1500" spc="-80" dirty="0">
                  <a:latin typeface="TH SarabunPSK" pitchFamily="34" charset="-34"/>
                  <a:cs typeface="TH SarabunPSK" pitchFamily="34" charset="-34"/>
                </a:rPr>
                <a:t>นักวิชาการพัฒนาชุมชน (ผอ.กง.) ชพ</a:t>
              </a:r>
              <a:r>
                <a:rPr lang="en-US" altLang="th-TH" sz="1500" spc="-80" dirty="0">
                  <a:latin typeface="TH SarabunPSK" pitchFamily="34" charset="-34"/>
                  <a:cs typeface="TH SarabunPSK" pitchFamily="34" charset="-34"/>
                </a:rPr>
                <a:t>. </a:t>
              </a:r>
              <a:r>
                <a:rPr lang="en-US" altLang="th-TH" sz="1050" spc="-60" dirty="0">
                  <a:solidFill>
                    <a:srgbClr val="FF0000"/>
                  </a:solidFill>
                  <a:latin typeface="TH SarabunPSK" pitchFamily="34" charset="-34"/>
                  <a:cs typeface="TH SarabunPSK" pitchFamily="34" charset="-34"/>
                </a:rPr>
                <a:t>(452)</a:t>
              </a:r>
              <a:endParaRPr lang="th-TH" altLang="th-TH" sz="1050" spc="-60" dirty="0">
                <a:solidFill>
                  <a:srgbClr val="FF0000"/>
                </a:solidFill>
                <a:latin typeface="TH SarabunPSK" pitchFamily="34" charset="-34"/>
                <a:cs typeface="TH SarabunPSK" pitchFamily="34" charset="-34"/>
              </a:endParaRPr>
            </a:p>
          </p:txBody>
        </p:sp>
      </p:grpSp>
      <p:cxnSp>
        <p:nvCxnSpPr>
          <p:cNvPr id="78" name="Straight Connector 77"/>
          <p:cNvCxnSpPr/>
          <p:nvPr/>
        </p:nvCxnSpPr>
        <p:spPr>
          <a:xfrm>
            <a:off x="4572000" y="1419225"/>
            <a:ext cx="0" cy="223202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/>
          <p:cNvCxnSpPr/>
          <p:nvPr/>
        </p:nvCxnSpPr>
        <p:spPr>
          <a:xfrm>
            <a:off x="1116013" y="1628775"/>
            <a:ext cx="683895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5967" name="Rectangle 78"/>
          <p:cNvSpPr>
            <a:spLocks noChangeArrowheads="1"/>
          </p:cNvSpPr>
          <p:nvPr/>
        </p:nvSpPr>
        <p:spPr bwMode="auto">
          <a:xfrm>
            <a:off x="0" y="6611938"/>
            <a:ext cx="1619250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000" u="sng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หมายเหตุ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ภายในวงเล็บแสดงเลขที่ตำแหน่ง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125968" name="Group 49"/>
          <p:cNvGrpSpPr>
            <a:grpSpLocks/>
          </p:cNvGrpSpPr>
          <p:nvPr/>
        </p:nvGrpSpPr>
        <p:grpSpPr bwMode="auto">
          <a:xfrm>
            <a:off x="107950" y="3594100"/>
            <a:ext cx="2843213" cy="646113"/>
            <a:chOff x="107503" y="3717032"/>
            <a:chExt cx="2844257" cy="646113"/>
          </a:xfrm>
        </p:grpSpPr>
        <p:sp>
          <p:nvSpPr>
            <p:cNvPr id="126010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เมืองระยอง</a:t>
              </a:r>
            </a:p>
          </p:txBody>
        </p:sp>
        <p:sp>
          <p:nvSpPr>
            <p:cNvPr id="126011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26012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(1913)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25969" name="Text Box 17"/>
          <p:cNvSpPr txBox="1">
            <a:spLocks noChangeArrowheads="1"/>
          </p:cNvSpPr>
          <p:nvPr/>
        </p:nvSpPr>
        <p:spPr bwMode="auto">
          <a:xfrm>
            <a:off x="107950" y="4241800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(1915/1916/1918/1919)</a:t>
            </a:r>
          </a:p>
        </p:txBody>
      </p:sp>
      <p:grpSp>
        <p:nvGrpSpPr>
          <p:cNvPr id="125970" name="Group 50"/>
          <p:cNvGrpSpPr>
            <a:grpSpLocks/>
          </p:cNvGrpSpPr>
          <p:nvPr/>
        </p:nvGrpSpPr>
        <p:grpSpPr bwMode="auto">
          <a:xfrm>
            <a:off x="3132138" y="3594100"/>
            <a:ext cx="2843212" cy="646113"/>
            <a:chOff x="107503" y="3717032"/>
            <a:chExt cx="2844257" cy="646113"/>
          </a:xfrm>
        </p:grpSpPr>
        <p:sp>
          <p:nvSpPr>
            <p:cNvPr id="126007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แกลง</a:t>
              </a:r>
            </a:p>
          </p:txBody>
        </p:sp>
        <p:sp>
          <p:nvSpPr>
            <p:cNvPr id="126008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26009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(1922)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25971" name="Text Box 17"/>
          <p:cNvSpPr txBox="1">
            <a:spLocks noChangeArrowheads="1"/>
          </p:cNvSpPr>
          <p:nvPr/>
        </p:nvSpPr>
        <p:spPr bwMode="auto">
          <a:xfrm>
            <a:off x="3132138" y="4241800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(1925/1927/1928/1929)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125972" name="Group 55"/>
          <p:cNvGrpSpPr>
            <a:grpSpLocks/>
          </p:cNvGrpSpPr>
          <p:nvPr/>
        </p:nvGrpSpPr>
        <p:grpSpPr bwMode="auto">
          <a:xfrm>
            <a:off x="6156325" y="3594100"/>
            <a:ext cx="2844800" cy="646113"/>
            <a:chOff x="107503" y="3717032"/>
            <a:chExt cx="2844257" cy="646113"/>
          </a:xfrm>
        </p:grpSpPr>
        <p:sp>
          <p:nvSpPr>
            <p:cNvPr id="126004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บ้านค่าย</a:t>
              </a:r>
            </a:p>
          </p:txBody>
        </p:sp>
        <p:sp>
          <p:nvSpPr>
            <p:cNvPr id="126005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26006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(1933)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25973" name="Text Box 17"/>
          <p:cNvSpPr txBox="1">
            <a:spLocks noChangeArrowheads="1"/>
          </p:cNvSpPr>
          <p:nvPr/>
        </p:nvSpPr>
        <p:spPr bwMode="auto">
          <a:xfrm>
            <a:off x="6156325" y="4241800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(1935/1936/1937/1938)</a:t>
            </a:r>
          </a:p>
        </p:txBody>
      </p:sp>
      <p:grpSp>
        <p:nvGrpSpPr>
          <p:cNvPr id="125974" name="Group 60"/>
          <p:cNvGrpSpPr>
            <a:grpSpLocks/>
          </p:cNvGrpSpPr>
          <p:nvPr/>
        </p:nvGrpSpPr>
        <p:grpSpPr bwMode="auto">
          <a:xfrm>
            <a:off x="107950" y="4962525"/>
            <a:ext cx="2843213" cy="646113"/>
            <a:chOff x="107503" y="3717032"/>
            <a:chExt cx="2844257" cy="646113"/>
          </a:xfrm>
        </p:grpSpPr>
        <p:sp>
          <p:nvSpPr>
            <p:cNvPr id="126001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ปลวกแดง</a:t>
              </a:r>
            </a:p>
          </p:txBody>
        </p:sp>
        <p:sp>
          <p:nvSpPr>
            <p:cNvPr id="126002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26003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(1939)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25975" name="Text Box 17"/>
          <p:cNvSpPr txBox="1">
            <a:spLocks noChangeArrowheads="1"/>
          </p:cNvSpPr>
          <p:nvPr/>
        </p:nvSpPr>
        <p:spPr bwMode="auto">
          <a:xfrm>
            <a:off x="107950" y="5610225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(1941/1942/1943/1944)</a:t>
            </a:r>
          </a:p>
        </p:txBody>
      </p:sp>
      <p:grpSp>
        <p:nvGrpSpPr>
          <p:cNvPr id="125976" name="Group 65"/>
          <p:cNvGrpSpPr>
            <a:grpSpLocks/>
          </p:cNvGrpSpPr>
          <p:nvPr/>
        </p:nvGrpSpPr>
        <p:grpSpPr bwMode="auto">
          <a:xfrm>
            <a:off x="3132138" y="4962525"/>
            <a:ext cx="2843212" cy="646113"/>
            <a:chOff x="107503" y="3717032"/>
            <a:chExt cx="2844257" cy="646113"/>
          </a:xfrm>
        </p:grpSpPr>
        <p:sp>
          <p:nvSpPr>
            <p:cNvPr id="125998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บ้านฉาง</a:t>
              </a:r>
            </a:p>
          </p:txBody>
        </p:sp>
        <p:sp>
          <p:nvSpPr>
            <p:cNvPr id="125999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26000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ชพ.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(1945)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25977" name="Text Box 17"/>
          <p:cNvSpPr txBox="1">
            <a:spLocks noChangeArrowheads="1"/>
          </p:cNvSpPr>
          <p:nvPr/>
        </p:nvSpPr>
        <p:spPr bwMode="auto">
          <a:xfrm>
            <a:off x="3132138" y="5610225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3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(1947/3027/3028)</a:t>
            </a:r>
          </a:p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เจ้าพนักงานพัฒนาชุมชน (ปง./ชง.)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1</a:t>
            </a: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1934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)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125978" name="Group 70"/>
          <p:cNvGrpSpPr>
            <a:grpSpLocks/>
          </p:cNvGrpSpPr>
          <p:nvPr/>
        </p:nvGrpSpPr>
        <p:grpSpPr bwMode="auto">
          <a:xfrm>
            <a:off x="6156325" y="4962525"/>
            <a:ext cx="2844800" cy="646113"/>
            <a:chOff x="107503" y="3717032"/>
            <a:chExt cx="2844257" cy="646113"/>
          </a:xfrm>
        </p:grpSpPr>
        <p:sp>
          <p:nvSpPr>
            <p:cNvPr id="125995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วังจันทร์</a:t>
              </a:r>
            </a:p>
          </p:txBody>
        </p:sp>
        <p:sp>
          <p:nvSpPr>
            <p:cNvPr id="125996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25997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ชพ.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(1949)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25979" name="Text Box 17"/>
          <p:cNvSpPr txBox="1">
            <a:spLocks noChangeArrowheads="1"/>
          </p:cNvSpPr>
          <p:nvPr/>
        </p:nvSpPr>
        <p:spPr bwMode="auto">
          <a:xfrm>
            <a:off x="6156325" y="5610225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(1951/1952/2983/3009)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cxnSp>
        <p:nvCxnSpPr>
          <p:cNvPr id="76" name="Straight Connector 75"/>
          <p:cNvCxnSpPr/>
          <p:nvPr/>
        </p:nvCxnSpPr>
        <p:spPr>
          <a:xfrm>
            <a:off x="1404938" y="3500438"/>
            <a:ext cx="604837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9" name="Straight Connector 78"/>
          <p:cNvCxnSpPr/>
          <p:nvPr/>
        </p:nvCxnSpPr>
        <p:spPr>
          <a:xfrm>
            <a:off x="1116013" y="1628775"/>
            <a:ext cx="0" cy="14446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" name="Straight Connector 80"/>
          <p:cNvCxnSpPr/>
          <p:nvPr/>
        </p:nvCxnSpPr>
        <p:spPr>
          <a:xfrm>
            <a:off x="3348038" y="1628775"/>
            <a:ext cx="0" cy="14446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" name="Straight Connector 81"/>
          <p:cNvCxnSpPr/>
          <p:nvPr/>
        </p:nvCxnSpPr>
        <p:spPr>
          <a:xfrm>
            <a:off x="5651500" y="1628775"/>
            <a:ext cx="0" cy="14446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3" name="Straight Connector 82"/>
          <p:cNvCxnSpPr/>
          <p:nvPr/>
        </p:nvCxnSpPr>
        <p:spPr>
          <a:xfrm>
            <a:off x="7956550" y="1628775"/>
            <a:ext cx="0" cy="14446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4" name="Straight Connector 83"/>
          <p:cNvCxnSpPr/>
          <p:nvPr/>
        </p:nvCxnSpPr>
        <p:spPr>
          <a:xfrm>
            <a:off x="1403350" y="3500438"/>
            <a:ext cx="0" cy="904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/>
          <p:cNvCxnSpPr/>
          <p:nvPr/>
        </p:nvCxnSpPr>
        <p:spPr>
          <a:xfrm>
            <a:off x="7451725" y="3500438"/>
            <a:ext cx="0" cy="904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" name="Straight Connector 85"/>
          <p:cNvCxnSpPr/>
          <p:nvPr/>
        </p:nvCxnSpPr>
        <p:spPr>
          <a:xfrm>
            <a:off x="3049588" y="3500438"/>
            <a:ext cx="0" cy="136842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7" name="Straight Connector 86"/>
          <p:cNvCxnSpPr/>
          <p:nvPr/>
        </p:nvCxnSpPr>
        <p:spPr>
          <a:xfrm>
            <a:off x="1403350" y="4868863"/>
            <a:ext cx="604837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9" name="Straight Connector 88"/>
          <p:cNvCxnSpPr/>
          <p:nvPr/>
        </p:nvCxnSpPr>
        <p:spPr>
          <a:xfrm>
            <a:off x="1403350" y="4868863"/>
            <a:ext cx="0" cy="904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0" name="Straight Connector 89"/>
          <p:cNvCxnSpPr/>
          <p:nvPr/>
        </p:nvCxnSpPr>
        <p:spPr>
          <a:xfrm>
            <a:off x="4427538" y="4868863"/>
            <a:ext cx="0" cy="904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1" name="Straight Connector 90"/>
          <p:cNvCxnSpPr/>
          <p:nvPr/>
        </p:nvCxnSpPr>
        <p:spPr>
          <a:xfrm>
            <a:off x="7451725" y="4868863"/>
            <a:ext cx="0" cy="904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25992" name="Group 74"/>
          <p:cNvGrpSpPr>
            <a:grpSpLocks/>
          </p:cNvGrpSpPr>
          <p:nvPr/>
        </p:nvGrpSpPr>
        <p:grpSpPr bwMode="auto">
          <a:xfrm>
            <a:off x="107950" y="1774825"/>
            <a:ext cx="2051050" cy="646113"/>
            <a:chOff x="107950" y="1775470"/>
            <a:chExt cx="2051050" cy="646112"/>
          </a:xfrm>
        </p:grpSpPr>
        <p:grpSp>
          <p:nvGrpSpPr>
            <p:cNvPr id="13" name="Group 18"/>
            <p:cNvGrpSpPr>
              <a:grpSpLocks/>
            </p:cNvGrpSpPr>
            <p:nvPr/>
          </p:nvGrpSpPr>
          <p:grpSpPr bwMode="auto">
            <a:xfrm>
              <a:off x="107950" y="1775470"/>
              <a:ext cx="2051050" cy="646112"/>
              <a:chOff x="3203848" y="3468365"/>
              <a:chExt cx="2052020" cy="646113"/>
            </a:xfrm>
            <a:solidFill>
              <a:schemeClr val="bg1"/>
            </a:solidFill>
          </p:grpSpPr>
          <p:sp>
            <p:nvSpPr>
              <p:cNvPr id="14387" name="Rectangle 2"/>
              <p:cNvSpPr>
                <a:spLocks noChangeArrowheads="1"/>
              </p:cNvSpPr>
              <p:nvPr/>
            </p:nvSpPr>
            <p:spPr bwMode="auto">
              <a:xfrm>
                <a:off x="4679868" y="3468365"/>
                <a:ext cx="576000" cy="323850"/>
              </a:xfrm>
              <a:prstGeom prst="rect">
                <a:avLst/>
              </a:prstGeom>
              <a:grpFill/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anchor="ctr"/>
              <a:lstStyle/>
              <a:p>
                <a:pPr algn="ctr" eaLnBrk="0" hangingPunct="0">
                  <a:defRPr/>
                </a:pPr>
                <a:r>
                  <a:rPr lang="en-US" altLang="th-TH" sz="1600" b="1" dirty="0">
                    <a:latin typeface="TH SarabunPSK" pitchFamily="34" charset="-34"/>
                    <a:cs typeface="TH SarabunPSK" pitchFamily="34" charset="-34"/>
                  </a:rPr>
                  <a:t>6</a:t>
                </a:r>
                <a:endParaRPr lang="th-TH" altLang="th-TH" sz="1400" b="1" dirty="0">
                  <a:latin typeface="TH SarabunPSK" pitchFamily="34" charset="-34"/>
                  <a:cs typeface="TH SarabunPSK" pitchFamily="34" charset="-34"/>
                </a:endParaRPr>
              </a:p>
            </p:txBody>
          </p:sp>
          <p:sp>
            <p:nvSpPr>
              <p:cNvPr id="14388" name="Rectangle 2"/>
              <p:cNvSpPr>
                <a:spLocks noChangeArrowheads="1"/>
              </p:cNvSpPr>
              <p:nvPr/>
            </p:nvSpPr>
            <p:spPr bwMode="auto">
              <a:xfrm>
                <a:off x="3203848" y="3789040"/>
                <a:ext cx="2052000" cy="325438"/>
              </a:xfrm>
              <a:prstGeom prst="rect">
                <a:avLst/>
              </a:prstGeom>
              <a:grpFill/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anchor="ctr"/>
              <a:lstStyle/>
              <a:p>
                <a:pPr algn="ctr" eaLnBrk="0" hangingPunct="0">
                  <a:defRPr/>
                </a:pPr>
                <a:r>
                  <a:rPr lang="th-TH" altLang="th-TH" sz="1400" spc="-40" dirty="0">
                    <a:latin typeface="TH SarabunPSK" pitchFamily="34" charset="-34"/>
                    <a:cs typeface="TH SarabunPSK" pitchFamily="34" charset="-34"/>
                  </a:rPr>
                  <a:t>นักวิชาการพัฒนาชุมชน (ผอ.กง.) </a:t>
                </a:r>
                <a:r>
                  <a:rPr lang="th-TH" altLang="th-TH" sz="1400" spc="-40" dirty="0" err="1">
                    <a:latin typeface="TH SarabunPSK" pitchFamily="34" charset="-34"/>
                    <a:cs typeface="TH SarabunPSK" pitchFamily="34" charset="-34"/>
                  </a:rPr>
                  <a:t>ชพ.</a:t>
                </a:r>
                <a:r>
                  <a:rPr lang="en-US" altLang="th-TH" sz="1400" spc="-40" dirty="0">
                    <a:latin typeface="TH SarabunPSK" pitchFamily="34" charset="-34"/>
                    <a:cs typeface="TH SarabunPSK" pitchFamily="34" charset="-34"/>
                  </a:rPr>
                  <a:t> </a:t>
                </a:r>
                <a:r>
                  <a:rPr lang="en-US" altLang="th-TH" sz="1000" spc="-40" dirty="0">
                    <a:solidFill>
                      <a:srgbClr val="FF0000"/>
                    </a:solidFill>
                    <a:latin typeface="TH SarabunPSK" pitchFamily="34" charset="-34"/>
                    <a:cs typeface="TH SarabunPSK" pitchFamily="34" charset="-34"/>
                  </a:rPr>
                  <a:t>(1902)</a:t>
                </a:r>
                <a:endParaRPr lang="th-TH" altLang="th-TH" sz="1000" spc="-40" dirty="0">
                  <a:solidFill>
                    <a:srgbClr val="FF0000"/>
                  </a:solidFill>
                  <a:latin typeface="TH SarabunPSK" pitchFamily="34" charset="-34"/>
                  <a:cs typeface="TH SarabunPSK" pitchFamily="34" charset="-34"/>
                </a:endParaRPr>
              </a:p>
            </p:txBody>
          </p:sp>
        </p:grpSp>
        <p:sp>
          <p:nvSpPr>
            <p:cNvPr id="125994" name="Rectangle 2"/>
            <p:cNvSpPr>
              <a:spLocks noChangeArrowheads="1"/>
            </p:cNvSpPr>
            <p:nvPr/>
          </p:nvSpPr>
          <p:spPr bwMode="auto">
            <a:xfrm>
              <a:off x="107950" y="1775470"/>
              <a:ext cx="1475302" cy="323849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th-TH" altLang="th-TH" sz="12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endParaRPr lang="th-TH" altLang="th-TH" sz="8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2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กลุ่มงานประสานและสนับสนุนการบริหารงานพัฒนาชุมชน</a:t>
              </a:r>
            </a:p>
            <a:p>
              <a:pPr algn="ctr"/>
              <a:endParaRPr lang="th-TH" altLang="th-TH" sz="12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978" name="Rectangle 73"/>
          <p:cNvSpPr>
            <a:spLocks noChangeArrowheads="1"/>
          </p:cNvSpPr>
          <p:nvPr/>
        </p:nvSpPr>
        <p:spPr bwMode="auto">
          <a:xfrm>
            <a:off x="488950" y="106363"/>
            <a:ext cx="815498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/>
            <a:r>
              <a:rPr lang="th-TH" altLang="th-TH" sz="1600" b="1">
                <a:latin typeface="TH SarabunPSK" panose="020B0500040200020003" pitchFamily="34" charset="-34"/>
                <a:cs typeface="TH SarabunPSK" panose="020B0500040200020003" pitchFamily="34" charset="-34"/>
              </a:rPr>
              <a:t>แผนภูมิแสดงการแบ่งงานภายในและอัตรากำลังของกรมการพัฒนาชุมชน</a:t>
            </a:r>
            <a:r>
              <a:rPr lang="en-US" altLang="th-TH" sz="1600" b="1">
                <a:latin typeface="TH SarabunPSK" panose="020B0500040200020003" pitchFamily="34" charset="-34"/>
                <a:cs typeface="TH SarabunPSK" panose="020B0500040200020003" pitchFamily="34" charset="-34"/>
              </a:rPr>
              <a:t> </a:t>
            </a:r>
            <a:endParaRPr lang="th-TH" altLang="th-TH" sz="1600" b="1"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sp>
        <p:nvSpPr>
          <p:cNvPr id="126979" name="Text Box 9"/>
          <p:cNvSpPr txBox="1">
            <a:spLocks noChangeArrowheads="1"/>
          </p:cNvSpPr>
          <p:nvPr/>
        </p:nvSpPr>
        <p:spPr bwMode="auto">
          <a:xfrm>
            <a:off x="6980238" y="6269038"/>
            <a:ext cx="2160587" cy="588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ลูกจ้างประจำ - อัตรา </a:t>
            </a:r>
            <a:endParaRPr lang="th-TH" altLang="th-TH" sz="1400">
              <a:solidFill>
                <a:srgbClr val="FF0000"/>
              </a:solidFill>
              <a:latin typeface="TH SarabunPSK" panose="020B0500040200020003" pitchFamily="34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กรอบพนักงานราชการ - อัตรา </a:t>
            </a:r>
            <a:endParaRPr lang="th-TH" altLang="th-TH" sz="1000">
              <a:solidFill>
                <a:srgbClr val="FF0000"/>
              </a:solidFill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grpSp>
        <p:nvGrpSpPr>
          <p:cNvPr id="126980" name="Group 81"/>
          <p:cNvGrpSpPr>
            <a:grpSpLocks/>
          </p:cNvGrpSpPr>
          <p:nvPr/>
        </p:nvGrpSpPr>
        <p:grpSpPr bwMode="auto">
          <a:xfrm>
            <a:off x="2843213" y="765175"/>
            <a:ext cx="3421062" cy="646113"/>
            <a:chOff x="2448080" y="857250"/>
            <a:chExt cx="3420000" cy="646113"/>
          </a:xfrm>
        </p:grpSpPr>
        <p:sp>
          <p:nvSpPr>
            <p:cNvPr id="126997" name="Rectangle 2"/>
            <p:cNvSpPr>
              <a:spLocks noChangeArrowheads="1"/>
            </p:cNvSpPr>
            <p:nvPr/>
          </p:nvSpPr>
          <p:spPr bwMode="auto">
            <a:xfrm>
              <a:off x="2448080" y="857250"/>
              <a:ext cx="2844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สำนักงานพัฒนาชุมชนจังหวัดระยอง</a:t>
              </a:r>
            </a:p>
          </p:txBody>
        </p:sp>
        <p:sp>
          <p:nvSpPr>
            <p:cNvPr id="126998" name="Rectangle 2"/>
            <p:cNvSpPr>
              <a:spLocks noChangeArrowheads="1"/>
            </p:cNvSpPr>
            <p:nvPr/>
          </p:nvSpPr>
          <p:spPr bwMode="auto">
            <a:xfrm>
              <a:off x="5290308" y="857250"/>
              <a:ext cx="575739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 eaLnBrk="1" hangingPunct="1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60</a:t>
              </a:r>
              <a:endParaRPr lang="th-TH" altLang="th-TH" sz="16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26999" name="Rectangle 2"/>
            <p:cNvSpPr>
              <a:spLocks noChangeArrowheads="1"/>
            </p:cNvSpPr>
            <p:nvPr/>
          </p:nvSpPr>
          <p:spPr bwMode="auto">
            <a:xfrm>
              <a:off x="2448080" y="1177925"/>
              <a:ext cx="3420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ผู้อำนวยการ (พัฒนาการจังหวัด) สูง</a:t>
              </a:r>
              <a:r>
                <a:rPr lang="en-US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(1901)</a:t>
              </a:r>
              <a:r>
                <a:rPr lang="en-US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endParaRPr lang="th-TH" altLang="th-TH" sz="1600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26981" name="Text Box 91"/>
          <p:cNvSpPr txBox="1">
            <a:spLocks noChangeArrowheads="1"/>
          </p:cNvSpPr>
          <p:nvPr/>
        </p:nvSpPr>
        <p:spPr bwMode="auto">
          <a:xfrm>
            <a:off x="3924300" y="404813"/>
            <a:ext cx="1368425" cy="277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Update </a:t>
            </a:r>
            <a:r>
              <a:rPr lang="th-TH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26 เมษายน 2564 </a:t>
            </a:r>
            <a:r>
              <a:rPr lang="en-US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         </a:t>
            </a:r>
            <a:endParaRPr lang="th-TH" altLang="th-TH" sz="1200"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cxnSp>
        <p:nvCxnSpPr>
          <p:cNvPr id="78" name="Straight Connector 77"/>
          <p:cNvCxnSpPr/>
          <p:nvPr/>
        </p:nvCxnSpPr>
        <p:spPr>
          <a:xfrm>
            <a:off x="4572000" y="1409700"/>
            <a:ext cx="0" cy="2159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6983" name="Rectangle 78"/>
          <p:cNvSpPr>
            <a:spLocks noChangeArrowheads="1"/>
          </p:cNvSpPr>
          <p:nvPr/>
        </p:nvSpPr>
        <p:spPr bwMode="auto">
          <a:xfrm>
            <a:off x="0" y="6611938"/>
            <a:ext cx="1619250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000" u="sng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หมายเหตุ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ภายในวงเล็บแสดงเลขที่ตำแหน่ง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126984" name="Group 49"/>
          <p:cNvGrpSpPr>
            <a:grpSpLocks/>
          </p:cNvGrpSpPr>
          <p:nvPr/>
        </p:nvGrpSpPr>
        <p:grpSpPr bwMode="auto">
          <a:xfrm>
            <a:off x="1116013" y="1722438"/>
            <a:ext cx="2843212" cy="646112"/>
            <a:chOff x="107503" y="3717032"/>
            <a:chExt cx="2844257" cy="646113"/>
          </a:xfrm>
        </p:grpSpPr>
        <p:sp>
          <p:nvSpPr>
            <p:cNvPr id="126994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เขาชะเมา</a:t>
              </a:r>
            </a:p>
          </p:txBody>
        </p:sp>
        <p:sp>
          <p:nvSpPr>
            <p:cNvPr id="126995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26996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ชพ.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(1953)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26985" name="Text Box 17"/>
          <p:cNvSpPr txBox="1">
            <a:spLocks noChangeArrowheads="1"/>
          </p:cNvSpPr>
          <p:nvPr/>
        </p:nvSpPr>
        <p:spPr bwMode="auto">
          <a:xfrm>
            <a:off x="1116013" y="2370138"/>
            <a:ext cx="2879725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(1920/1931/1955/1956)</a:t>
            </a:r>
          </a:p>
        </p:txBody>
      </p:sp>
      <p:grpSp>
        <p:nvGrpSpPr>
          <p:cNvPr id="126986" name="Group 55"/>
          <p:cNvGrpSpPr>
            <a:grpSpLocks/>
          </p:cNvGrpSpPr>
          <p:nvPr/>
        </p:nvGrpSpPr>
        <p:grpSpPr bwMode="auto">
          <a:xfrm>
            <a:off x="5219700" y="1722438"/>
            <a:ext cx="2844800" cy="646112"/>
            <a:chOff x="107503" y="3717032"/>
            <a:chExt cx="2844257" cy="646113"/>
          </a:xfrm>
        </p:grpSpPr>
        <p:sp>
          <p:nvSpPr>
            <p:cNvPr id="126991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นิคมพัฒนา</a:t>
              </a:r>
            </a:p>
          </p:txBody>
        </p:sp>
        <p:sp>
          <p:nvSpPr>
            <p:cNvPr id="126992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26993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ชพ.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(1957)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26987" name="Text Box 17"/>
          <p:cNvSpPr txBox="1">
            <a:spLocks noChangeArrowheads="1"/>
          </p:cNvSpPr>
          <p:nvPr/>
        </p:nvSpPr>
        <p:spPr bwMode="auto">
          <a:xfrm>
            <a:off x="5219700" y="2370138"/>
            <a:ext cx="2881313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(1959/1960/2967/2968)</a:t>
            </a:r>
          </a:p>
        </p:txBody>
      </p:sp>
      <p:cxnSp>
        <p:nvCxnSpPr>
          <p:cNvPr id="76" name="Straight Connector 75"/>
          <p:cNvCxnSpPr/>
          <p:nvPr/>
        </p:nvCxnSpPr>
        <p:spPr>
          <a:xfrm>
            <a:off x="2339975" y="1628775"/>
            <a:ext cx="4103688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4" name="Straight Connector 83"/>
          <p:cNvCxnSpPr/>
          <p:nvPr/>
        </p:nvCxnSpPr>
        <p:spPr>
          <a:xfrm>
            <a:off x="2339975" y="1628775"/>
            <a:ext cx="0" cy="9048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/>
          <p:cNvCxnSpPr/>
          <p:nvPr/>
        </p:nvCxnSpPr>
        <p:spPr>
          <a:xfrm>
            <a:off x="6443663" y="1628775"/>
            <a:ext cx="0" cy="9048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8002" name="Rectangle 73"/>
          <p:cNvSpPr>
            <a:spLocks noChangeArrowheads="1"/>
          </p:cNvSpPr>
          <p:nvPr/>
        </p:nvSpPr>
        <p:spPr bwMode="auto">
          <a:xfrm>
            <a:off x="488950" y="106363"/>
            <a:ext cx="815498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/>
            <a:r>
              <a:rPr lang="th-TH" altLang="th-TH" sz="1600" b="1">
                <a:latin typeface="TH SarabunPSK" panose="020B0500040200020003" pitchFamily="34" charset="-34"/>
                <a:cs typeface="TH SarabunPSK" panose="020B0500040200020003" pitchFamily="34" charset="-34"/>
              </a:rPr>
              <a:t>แผนภูมิแสดงการแบ่งงานภายในและอัตรากำลังของกรมการพัฒนาชุมชน</a:t>
            </a:r>
            <a:r>
              <a:rPr lang="en-US" altLang="th-TH" sz="1600" b="1">
                <a:latin typeface="TH SarabunPSK" panose="020B0500040200020003" pitchFamily="34" charset="-34"/>
                <a:cs typeface="TH SarabunPSK" panose="020B0500040200020003" pitchFamily="34" charset="-34"/>
              </a:rPr>
              <a:t> </a:t>
            </a:r>
            <a:endParaRPr lang="th-TH" altLang="th-TH" sz="1600" b="1"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sp>
        <p:nvSpPr>
          <p:cNvPr id="128003" name="Text Box 9"/>
          <p:cNvSpPr txBox="1">
            <a:spLocks noChangeArrowheads="1"/>
          </p:cNvSpPr>
          <p:nvPr/>
        </p:nvSpPr>
        <p:spPr bwMode="auto">
          <a:xfrm>
            <a:off x="6980238" y="6269038"/>
            <a:ext cx="2160587" cy="588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ลูกจ้างประจำ - อัตรา </a:t>
            </a:r>
            <a:endParaRPr lang="th-TH" altLang="th-TH" sz="1400">
              <a:solidFill>
                <a:srgbClr val="FF0000"/>
              </a:solidFill>
              <a:latin typeface="TH SarabunPSK" panose="020B0500040200020003" pitchFamily="34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กรอบพนักงานราชการ 1 อัตรา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rPr>
              <a:t>(115)</a:t>
            </a:r>
          </a:p>
        </p:txBody>
      </p:sp>
      <p:grpSp>
        <p:nvGrpSpPr>
          <p:cNvPr id="128004" name="Group 81"/>
          <p:cNvGrpSpPr>
            <a:grpSpLocks/>
          </p:cNvGrpSpPr>
          <p:nvPr/>
        </p:nvGrpSpPr>
        <p:grpSpPr bwMode="auto">
          <a:xfrm>
            <a:off x="2843213" y="765175"/>
            <a:ext cx="3421062" cy="646113"/>
            <a:chOff x="2448080" y="857250"/>
            <a:chExt cx="3420000" cy="646113"/>
          </a:xfrm>
        </p:grpSpPr>
        <p:sp>
          <p:nvSpPr>
            <p:cNvPr id="128061" name="Rectangle 2"/>
            <p:cNvSpPr>
              <a:spLocks noChangeArrowheads="1"/>
            </p:cNvSpPr>
            <p:nvPr/>
          </p:nvSpPr>
          <p:spPr bwMode="auto">
            <a:xfrm>
              <a:off x="2448080" y="857250"/>
              <a:ext cx="2844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สำนักงานพัฒนาชุมชนจังหวัดราชบุรี</a:t>
              </a:r>
            </a:p>
          </p:txBody>
        </p:sp>
        <p:sp>
          <p:nvSpPr>
            <p:cNvPr id="128062" name="Rectangle 2"/>
            <p:cNvSpPr>
              <a:spLocks noChangeArrowheads="1"/>
            </p:cNvSpPr>
            <p:nvPr/>
          </p:nvSpPr>
          <p:spPr bwMode="auto">
            <a:xfrm>
              <a:off x="5290308" y="857250"/>
              <a:ext cx="575739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 eaLnBrk="1" hangingPunct="1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75</a:t>
              </a:r>
              <a:endParaRPr lang="th-TH" altLang="th-TH" sz="16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28063" name="Rectangle 2"/>
            <p:cNvSpPr>
              <a:spLocks noChangeArrowheads="1"/>
            </p:cNvSpPr>
            <p:nvPr/>
          </p:nvSpPr>
          <p:spPr bwMode="auto">
            <a:xfrm>
              <a:off x="2448080" y="1177925"/>
              <a:ext cx="3420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ผู้อำนวยการ (พัฒนาการจังหวัด) สูง</a:t>
              </a:r>
              <a:r>
                <a:rPr lang="en-US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(6420)</a:t>
              </a:r>
              <a:r>
                <a:rPr lang="en-US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endParaRPr lang="th-TH" altLang="th-TH" sz="1600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28005" name="Text Box 91"/>
          <p:cNvSpPr txBox="1">
            <a:spLocks noChangeArrowheads="1"/>
          </p:cNvSpPr>
          <p:nvPr/>
        </p:nvSpPr>
        <p:spPr bwMode="auto">
          <a:xfrm>
            <a:off x="3924300" y="404813"/>
            <a:ext cx="1368425" cy="277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Update </a:t>
            </a:r>
            <a:r>
              <a:rPr lang="th-TH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26 เมษายน 2564 </a:t>
            </a:r>
            <a:r>
              <a:rPr lang="en-US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         </a:t>
            </a:r>
            <a:endParaRPr lang="th-TH" altLang="th-TH" sz="1200"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sp>
        <p:nvSpPr>
          <p:cNvPr id="128006" name="Text Box 17"/>
          <p:cNvSpPr txBox="1">
            <a:spLocks noChangeArrowheads="1"/>
          </p:cNvSpPr>
          <p:nvPr/>
        </p:nvSpPr>
        <p:spPr bwMode="auto">
          <a:xfrm>
            <a:off x="107950" y="2409825"/>
            <a:ext cx="3240088" cy="628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 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- 1 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(7876)</a:t>
            </a:r>
          </a:p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นักจัดการงานทั่วไป (ปก./ชก.)   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     </a:t>
            </a: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- 1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6446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)</a:t>
            </a:r>
          </a:p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เจ้าพนักงานธุรการ (ปง./ชง.)    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      </a:t>
            </a: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3 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(642/6422/6425)</a:t>
            </a:r>
          </a:p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เจ้าพนักงานการเงินและบัญชี (ปง./ชง.)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- 2 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(6423/6424)</a:t>
            </a:r>
            <a:endParaRPr lang="th-TH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endParaRPr lang="en-US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sp>
        <p:nvSpPr>
          <p:cNvPr id="128007" name="Text Box 17"/>
          <p:cNvSpPr txBox="1">
            <a:spLocks noChangeArrowheads="1"/>
          </p:cNvSpPr>
          <p:nvPr/>
        </p:nvSpPr>
        <p:spPr bwMode="auto">
          <a:xfrm>
            <a:off x="2411413" y="2408238"/>
            <a:ext cx="2087562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2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(6427/6428)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3" name="Group 18"/>
          <p:cNvGrpSpPr>
            <a:grpSpLocks/>
          </p:cNvGrpSpPr>
          <p:nvPr/>
        </p:nvGrpSpPr>
        <p:grpSpPr bwMode="auto">
          <a:xfrm>
            <a:off x="2411413" y="1772816"/>
            <a:ext cx="2052637" cy="646113"/>
            <a:chOff x="3203848" y="3468365"/>
            <a:chExt cx="2052020" cy="646113"/>
          </a:xfrm>
          <a:solidFill>
            <a:schemeClr val="bg1"/>
          </a:solidFill>
        </p:grpSpPr>
        <p:sp>
          <p:nvSpPr>
            <p:cNvPr id="12367" name="Rectangle 2"/>
            <p:cNvSpPr>
              <a:spLocks noChangeArrowheads="1"/>
            </p:cNvSpPr>
            <p:nvPr/>
          </p:nvSpPr>
          <p:spPr bwMode="auto">
            <a:xfrm>
              <a:off x="3203848" y="3468365"/>
              <a:ext cx="1476000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lnSpc>
                  <a:spcPct val="70000"/>
                </a:lnSpc>
                <a:defRPr/>
              </a:pPr>
              <a:endParaRPr lang="en-US" altLang="th-TH" sz="700" b="1" dirty="0">
                <a:latin typeface="TH SarabunPSK" pitchFamily="34" charset="-34"/>
                <a:cs typeface="TH SarabunPSK" pitchFamily="34" charset="-34"/>
              </a:endParaRPr>
            </a:p>
            <a:p>
              <a:pPr algn="ctr" eaLnBrk="0" hangingPunct="0">
                <a:lnSpc>
                  <a:spcPct val="70000"/>
                </a:lnSpc>
                <a:defRPr/>
              </a:pPr>
              <a:r>
                <a:rPr lang="th-TH" altLang="th-TH" sz="1400" b="1" dirty="0">
                  <a:latin typeface="TH SarabunPSK" pitchFamily="34" charset="-34"/>
                  <a:cs typeface="TH SarabunPSK" pitchFamily="34" charset="-34"/>
                </a:rPr>
                <a:t> กลุ่มงานยุทธศาสตร์</a:t>
              </a:r>
            </a:p>
            <a:p>
              <a:pPr algn="ctr" eaLnBrk="0" hangingPunct="0">
                <a:lnSpc>
                  <a:spcPct val="70000"/>
                </a:lnSpc>
                <a:defRPr/>
              </a:pPr>
              <a:r>
                <a:rPr lang="th-TH" altLang="th-TH" sz="1400" b="1" dirty="0">
                  <a:latin typeface="TH SarabunPSK" pitchFamily="34" charset="-34"/>
                  <a:cs typeface="TH SarabunPSK" pitchFamily="34" charset="-34"/>
                </a:rPr>
                <a:t>การพัฒนาชุมชน</a:t>
              </a:r>
            </a:p>
          </p:txBody>
        </p:sp>
        <p:sp>
          <p:nvSpPr>
            <p:cNvPr id="12368" name="Rectangle 2"/>
            <p:cNvSpPr>
              <a:spLocks noChangeArrowheads="1"/>
            </p:cNvSpPr>
            <p:nvPr/>
          </p:nvSpPr>
          <p:spPr bwMode="auto">
            <a:xfrm>
              <a:off x="4679868" y="3468365"/>
              <a:ext cx="576000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en-US" altLang="th-TH" sz="1600" b="1" dirty="0">
                  <a:latin typeface="TH SarabunPSK" pitchFamily="34" charset="-34"/>
                  <a:cs typeface="TH SarabunPSK" pitchFamily="34" charset="-34"/>
                </a:rPr>
                <a:t>3</a:t>
              </a:r>
              <a:endParaRPr lang="th-TH" altLang="th-TH" sz="1400" b="1" dirty="0">
                <a:latin typeface="TH SarabunPSK" pitchFamily="34" charset="-34"/>
                <a:cs typeface="TH SarabunPSK" pitchFamily="34" charset="-34"/>
              </a:endParaRPr>
            </a:p>
          </p:txBody>
        </p:sp>
        <p:sp>
          <p:nvSpPr>
            <p:cNvPr id="12372" name="Rectangle 2"/>
            <p:cNvSpPr>
              <a:spLocks noChangeArrowheads="1"/>
            </p:cNvSpPr>
            <p:nvPr/>
          </p:nvSpPr>
          <p:spPr bwMode="auto">
            <a:xfrm>
              <a:off x="3203848" y="3789040"/>
              <a:ext cx="2052020" cy="325438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th-TH" altLang="th-TH" sz="1500" spc="-70" dirty="0">
                  <a:latin typeface="TH SarabunPSK" pitchFamily="34" charset="-34"/>
                  <a:cs typeface="TH SarabunPSK" pitchFamily="34" charset="-34"/>
                </a:rPr>
                <a:t>นักวิชาการพัฒนาชุมชน (ผอ.กง.) ชพ</a:t>
              </a:r>
              <a:r>
                <a:rPr lang="en-US" altLang="th-TH" sz="1500" spc="-70" dirty="0">
                  <a:latin typeface="TH SarabunPSK" pitchFamily="34" charset="-34"/>
                  <a:cs typeface="TH SarabunPSK" pitchFamily="34" charset="-34"/>
                </a:rPr>
                <a:t>. </a:t>
              </a:r>
              <a:r>
                <a:rPr lang="en-US" altLang="th-TH" sz="1000" spc="-70" dirty="0">
                  <a:solidFill>
                    <a:srgbClr val="FF0000"/>
                  </a:solidFill>
                  <a:latin typeface="TH SarabunPSK" pitchFamily="34" charset="-34"/>
                  <a:cs typeface="TH SarabunPSK" pitchFamily="34" charset="-34"/>
                </a:rPr>
                <a:t>(6426)</a:t>
              </a:r>
              <a:endParaRPr lang="th-TH" altLang="th-TH" sz="1000" spc="-70" dirty="0">
                <a:solidFill>
                  <a:srgbClr val="FF0000"/>
                </a:solidFill>
                <a:latin typeface="TH SarabunPSK" pitchFamily="34" charset="-34"/>
                <a:cs typeface="TH SarabunPSK" pitchFamily="34" charset="-34"/>
              </a:endParaRPr>
            </a:p>
          </p:txBody>
        </p:sp>
      </p:grpSp>
      <p:sp>
        <p:nvSpPr>
          <p:cNvPr id="128009" name="Text Box 17"/>
          <p:cNvSpPr txBox="1">
            <a:spLocks noChangeArrowheads="1"/>
          </p:cNvSpPr>
          <p:nvPr/>
        </p:nvSpPr>
        <p:spPr bwMode="auto">
          <a:xfrm>
            <a:off x="4665663" y="2420938"/>
            <a:ext cx="2714625" cy="628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(6431/6432/6433/6434)</a:t>
            </a:r>
          </a:p>
          <a:p>
            <a:pPr eaLnBrk="1" hangingPunct="1"/>
            <a:r>
              <a:rPr lang="th-TH" altLang="th-TH" sz="12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นักส่งเสริมการพัฒนาชุมชน (พรก.)</a:t>
            </a:r>
            <a:r>
              <a:rPr lang="en-US" altLang="th-TH" sz="12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12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 </a:t>
            </a:r>
            <a:r>
              <a:rPr lang="en-US" altLang="th-TH" sz="12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1</a:t>
            </a:r>
            <a:r>
              <a:rPr lang="th-TH" altLang="th-TH" sz="12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115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)</a:t>
            </a:r>
            <a:endParaRPr lang="th-TH" altLang="th-TH" sz="1000">
              <a:solidFill>
                <a:srgbClr val="0070C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th-TH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(กรอบฯ </a:t>
            </a:r>
            <a:r>
              <a:rPr lang="en-US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2564</a:t>
            </a:r>
            <a:r>
              <a:rPr lang="th-TH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en-US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</a:t>
            </a:r>
            <a:r>
              <a:rPr lang="th-TH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en-US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2567)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(จ้างแล้ว)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              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(ไม่รวมในกรอบ ขรก.)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4" name="Group 18"/>
          <p:cNvGrpSpPr>
            <a:grpSpLocks/>
          </p:cNvGrpSpPr>
          <p:nvPr/>
        </p:nvGrpSpPr>
        <p:grpSpPr bwMode="auto">
          <a:xfrm>
            <a:off x="4665274" y="1773328"/>
            <a:ext cx="2051050" cy="646110"/>
            <a:chOff x="3203848" y="3468365"/>
            <a:chExt cx="2052020" cy="646111"/>
          </a:xfrm>
          <a:solidFill>
            <a:schemeClr val="bg1"/>
          </a:solidFill>
        </p:grpSpPr>
        <p:sp>
          <p:nvSpPr>
            <p:cNvPr id="12364" name="Rectangle 2"/>
            <p:cNvSpPr>
              <a:spLocks noChangeArrowheads="1"/>
            </p:cNvSpPr>
            <p:nvPr/>
          </p:nvSpPr>
          <p:spPr bwMode="auto">
            <a:xfrm>
              <a:off x="3203848" y="3468365"/>
              <a:ext cx="1476000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lnSpc>
                  <a:spcPct val="70000"/>
                </a:lnSpc>
                <a:defRPr/>
              </a:pPr>
              <a:endParaRPr lang="th-TH" altLang="th-TH" sz="700" b="1" dirty="0">
                <a:latin typeface="TH SarabunPSK" pitchFamily="34" charset="-34"/>
                <a:cs typeface="TH SarabunPSK" pitchFamily="34" charset="-34"/>
              </a:endParaRPr>
            </a:p>
            <a:p>
              <a:pPr algn="ctr" eaLnBrk="0" hangingPunct="0">
                <a:lnSpc>
                  <a:spcPct val="70000"/>
                </a:lnSpc>
                <a:defRPr/>
              </a:pPr>
              <a:r>
                <a:rPr lang="th-TH" altLang="th-TH" sz="1400" b="1" dirty="0">
                  <a:latin typeface="TH SarabunPSK" pitchFamily="34" charset="-34"/>
                  <a:cs typeface="TH SarabunPSK" pitchFamily="34" charset="-34"/>
                </a:rPr>
                <a:t>กลุ่มงานส่งเสริม                      การพัฒนาชุมชน</a:t>
              </a:r>
            </a:p>
          </p:txBody>
        </p:sp>
        <p:sp>
          <p:nvSpPr>
            <p:cNvPr id="12365" name="Rectangle 2"/>
            <p:cNvSpPr>
              <a:spLocks noChangeArrowheads="1"/>
            </p:cNvSpPr>
            <p:nvPr/>
          </p:nvSpPr>
          <p:spPr bwMode="auto">
            <a:xfrm>
              <a:off x="4679868" y="3468365"/>
              <a:ext cx="576000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en-US" altLang="th-TH" sz="1600" b="1" dirty="0">
                  <a:latin typeface="TH SarabunPSK" pitchFamily="34" charset="-34"/>
                  <a:cs typeface="TH SarabunPSK" pitchFamily="34" charset="-34"/>
                </a:rPr>
                <a:t>5</a:t>
              </a:r>
              <a:endParaRPr lang="th-TH" altLang="th-TH" sz="1600" b="1" dirty="0">
                <a:latin typeface="TH SarabunPSK" pitchFamily="34" charset="-34"/>
                <a:cs typeface="TH SarabunPSK" pitchFamily="34" charset="-34"/>
              </a:endParaRPr>
            </a:p>
          </p:txBody>
        </p:sp>
        <p:sp>
          <p:nvSpPr>
            <p:cNvPr id="12369" name="Rectangle 2"/>
            <p:cNvSpPr>
              <a:spLocks noChangeArrowheads="1"/>
            </p:cNvSpPr>
            <p:nvPr/>
          </p:nvSpPr>
          <p:spPr bwMode="auto">
            <a:xfrm>
              <a:off x="3203848" y="3789039"/>
              <a:ext cx="2052020" cy="325437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th-TH" altLang="th-TH" sz="1500" spc="-80" dirty="0">
                  <a:latin typeface="TH SarabunPSK" pitchFamily="34" charset="-34"/>
                  <a:cs typeface="TH SarabunPSK" pitchFamily="34" charset="-34"/>
                </a:rPr>
                <a:t>นักวิชาการพัฒนาชุมชน (ผอ.กง.) ชพ</a:t>
              </a:r>
              <a:r>
                <a:rPr lang="en-US" altLang="th-TH" sz="1500" spc="-80" dirty="0">
                  <a:latin typeface="TH SarabunPSK" pitchFamily="34" charset="-34"/>
                  <a:cs typeface="TH SarabunPSK" pitchFamily="34" charset="-34"/>
                </a:rPr>
                <a:t>. </a:t>
              </a:r>
              <a:r>
                <a:rPr lang="en-US" altLang="th-TH" sz="1000" spc="-80" dirty="0">
                  <a:solidFill>
                    <a:srgbClr val="FF0000"/>
                  </a:solidFill>
                  <a:latin typeface="TH SarabunPSK" pitchFamily="34" charset="-34"/>
                  <a:cs typeface="TH SarabunPSK" pitchFamily="34" charset="-34"/>
                </a:rPr>
                <a:t>(6430)</a:t>
              </a:r>
              <a:endParaRPr lang="th-TH" altLang="th-TH" sz="1000" spc="-80" dirty="0">
                <a:solidFill>
                  <a:srgbClr val="FF0000"/>
                </a:solidFill>
                <a:latin typeface="TH SarabunPSK" pitchFamily="34" charset="-34"/>
                <a:cs typeface="TH SarabunPSK" pitchFamily="34" charset="-34"/>
              </a:endParaRPr>
            </a:p>
          </p:txBody>
        </p:sp>
      </p:grpSp>
      <p:sp>
        <p:nvSpPr>
          <p:cNvPr id="128011" name="Text Box 17"/>
          <p:cNvSpPr txBox="1">
            <a:spLocks noChangeArrowheads="1"/>
          </p:cNvSpPr>
          <p:nvPr/>
        </p:nvSpPr>
        <p:spPr bwMode="auto">
          <a:xfrm>
            <a:off x="6969125" y="2425700"/>
            <a:ext cx="2087563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(616/6429/6439/6460)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5" name="Group 18"/>
          <p:cNvGrpSpPr>
            <a:grpSpLocks/>
          </p:cNvGrpSpPr>
          <p:nvPr/>
        </p:nvGrpSpPr>
        <p:grpSpPr bwMode="auto">
          <a:xfrm>
            <a:off x="6968737" y="1778090"/>
            <a:ext cx="2052637" cy="646113"/>
            <a:chOff x="3203848" y="3468365"/>
            <a:chExt cx="2052020" cy="646113"/>
          </a:xfrm>
          <a:solidFill>
            <a:schemeClr val="bg1"/>
          </a:solidFill>
        </p:grpSpPr>
        <p:sp>
          <p:nvSpPr>
            <p:cNvPr id="12361" name="Rectangle 2"/>
            <p:cNvSpPr>
              <a:spLocks noChangeArrowheads="1"/>
            </p:cNvSpPr>
            <p:nvPr/>
          </p:nvSpPr>
          <p:spPr bwMode="auto">
            <a:xfrm>
              <a:off x="3203848" y="3468365"/>
              <a:ext cx="1476000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lnSpc>
                  <a:spcPct val="70000"/>
                </a:lnSpc>
                <a:defRPr/>
              </a:pPr>
              <a:endParaRPr lang="th-TH" altLang="th-TH" sz="700" b="1" dirty="0">
                <a:latin typeface="TH SarabunPSK" pitchFamily="34" charset="-34"/>
                <a:cs typeface="TH SarabunPSK" pitchFamily="34" charset="-34"/>
              </a:endParaRPr>
            </a:p>
            <a:p>
              <a:pPr algn="ctr" eaLnBrk="0" hangingPunct="0">
                <a:lnSpc>
                  <a:spcPct val="70000"/>
                </a:lnSpc>
                <a:defRPr/>
              </a:pPr>
              <a:r>
                <a:rPr lang="th-TH" altLang="th-TH" sz="1400" b="1" dirty="0">
                  <a:latin typeface="TH SarabunPSK" pitchFamily="34" charset="-34"/>
                  <a:cs typeface="TH SarabunPSK" pitchFamily="34" charset="-34"/>
                </a:rPr>
                <a:t>กลุ่มงานสารสนเทศ</a:t>
              </a:r>
            </a:p>
            <a:p>
              <a:pPr algn="ctr" eaLnBrk="0" hangingPunct="0">
                <a:lnSpc>
                  <a:spcPct val="70000"/>
                </a:lnSpc>
                <a:defRPr/>
              </a:pPr>
              <a:r>
                <a:rPr lang="th-TH" altLang="th-TH" sz="1400" b="1" dirty="0">
                  <a:latin typeface="TH SarabunPSK" pitchFamily="34" charset="-34"/>
                  <a:cs typeface="TH SarabunPSK" pitchFamily="34" charset="-34"/>
                </a:rPr>
                <a:t>การพัฒนาชุมชน</a:t>
              </a:r>
            </a:p>
          </p:txBody>
        </p:sp>
        <p:sp>
          <p:nvSpPr>
            <p:cNvPr id="12362" name="Rectangle 2"/>
            <p:cNvSpPr>
              <a:spLocks noChangeArrowheads="1"/>
            </p:cNvSpPr>
            <p:nvPr/>
          </p:nvSpPr>
          <p:spPr bwMode="auto">
            <a:xfrm>
              <a:off x="4679868" y="3468365"/>
              <a:ext cx="576000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en-US" altLang="th-TH" sz="1600" b="1" dirty="0">
                  <a:latin typeface="TH SarabunPSK" pitchFamily="34" charset="-34"/>
                  <a:cs typeface="TH SarabunPSK" pitchFamily="34" charset="-34"/>
                </a:rPr>
                <a:t>5</a:t>
              </a:r>
              <a:endParaRPr lang="th-TH" altLang="th-TH" sz="1400" b="1" dirty="0">
                <a:latin typeface="TH SarabunPSK" pitchFamily="34" charset="-34"/>
                <a:cs typeface="TH SarabunPSK" pitchFamily="34" charset="-34"/>
              </a:endParaRPr>
            </a:p>
          </p:txBody>
        </p:sp>
        <p:sp>
          <p:nvSpPr>
            <p:cNvPr id="11342" name="Rectangle 2"/>
            <p:cNvSpPr>
              <a:spLocks noChangeArrowheads="1"/>
            </p:cNvSpPr>
            <p:nvPr/>
          </p:nvSpPr>
          <p:spPr bwMode="auto">
            <a:xfrm>
              <a:off x="3203848" y="3789040"/>
              <a:ext cx="2052020" cy="325438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th-TH" altLang="th-TH" sz="1500" spc="-60" dirty="0">
                  <a:latin typeface="TH SarabunPSK" pitchFamily="34" charset="-34"/>
                  <a:cs typeface="TH SarabunPSK" pitchFamily="34" charset="-34"/>
                </a:rPr>
                <a:t>นักวิชาการพัฒนาชุมชน (ผอ.กง.) ชพ</a:t>
              </a:r>
              <a:r>
                <a:rPr lang="en-US" altLang="th-TH" sz="1500" spc="-60" dirty="0">
                  <a:latin typeface="TH SarabunPSK" pitchFamily="34" charset="-34"/>
                  <a:cs typeface="TH SarabunPSK" pitchFamily="34" charset="-34"/>
                </a:rPr>
                <a:t>. </a:t>
              </a:r>
              <a:r>
                <a:rPr lang="en-US" altLang="th-TH" sz="1050" spc="-60" dirty="0">
                  <a:solidFill>
                    <a:srgbClr val="FF0000"/>
                  </a:solidFill>
                  <a:latin typeface="TH SarabunPSK" pitchFamily="34" charset="-34"/>
                  <a:cs typeface="TH SarabunPSK" pitchFamily="34" charset="-34"/>
                </a:rPr>
                <a:t>(530)</a:t>
              </a:r>
              <a:endParaRPr lang="th-TH" altLang="th-TH" sz="1050" spc="-60" dirty="0">
                <a:solidFill>
                  <a:srgbClr val="FF0000"/>
                </a:solidFill>
                <a:latin typeface="TH SarabunPSK" pitchFamily="34" charset="-34"/>
                <a:cs typeface="TH SarabunPSK" pitchFamily="34" charset="-34"/>
              </a:endParaRPr>
            </a:p>
          </p:txBody>
        </p:sp>
      </p:grpSp>
      <p:cxnSp>
        <p:nvCxnSpPr>
          <p:cNvPr id="78" name="Straight Connector 77"/>
          <p:cNvCxnSpPr/>
          <p:nvPr/>
        </p:nvCxnSpPr>
        <p:spPr>
          <a:xfrm>
            <a:off x="4572000" y="1419225"/>
            <a:ext cx="0" cy="223202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/>
          <p:cNvCxnSpPr/>
          <p:nvPr/>
        </p:nvCxnSpPr>
        <p:spPr>
          <a:xfrm>
            <a:off x="1116013" y="1628775"/>
            <a:ext cx="683895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8015" name="Rectangle 78"/>
          <p:cNvSpPr>
            <a:spLocks noChangeArrowheads="1"/>
          </p:cNvSpPr>
          <p:nvPr/>
        </p:nvSpPr>
        <p:spPr bwMode="auto">
          <a:xfrm>
            <a:off x="0" y="6611938"/>
            <a:ext cx="1619250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000" u="sng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หมายเหตุ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ภายในวงเล็บแสดงเลขที่ตำแหน่ง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128016" name="Group 49"/>
          <p:cNvGrpSpPr>
            <a:grpSpLocks/>
          </p:cNvGrpSpPr>
          <p:nvPr/>
        </p:nvGrpSpPr>
        <p:grpSpPr bwMode="auto">
          <a:xfrm>
            <a:off x="107950" y="3594100"/>
            <a:ext cx="2843213" cy="646113"/>
            <a:chOff x="107503" y="3717032"/>
            <a:chExt cx="2844257" cy="646113"/>
          </a:xfrm>
        </p:grpSpPr>
        <p:sp>
          <p:nvSpPr>
            <p:cNvPr id="128058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เมืองราชบุรี</a:t>
              </a:r>
            </a:p>
          </p:txBody>
        </p:sp>
        <p:sp>
          <p:nvSpPr>
            <p:cNvPr id="128059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8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28060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(6435)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28017" name="Text Box 17"/>
          <p:cNvSpPr txBox="1">
            <a:spLocks noChangeArrowheads="1"/>
          </p:cNvSpPr>
          <p:nvPr/>
        </p:nvSpPr>
        <p:spPr bwMode="auto">
          <a:xfrm>
            <a:off x="107950" y="4241800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7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(6437/6438/6441/6442/6443/6444/6445)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128018" name="Group 50"/>
          <p:cNvGrpSpPr>
            <a:grpSpLocks/>
          </p:cNvGrpSpPr>
          <p:nvPr/>
        </p:nvGrpSpPr>
        <p:grpSpPr bwMode="auto">
          <a:xfrm>
            <a:off x="3132138" y="3594100"/>
            <a:ext cx="2843212" cy="646113"/>
            <a:chOff x="107503" y="3717032"/>
            <a:chExt cx="2844257" cy="646113"/>
          </a:xfrm>
        </p:grpSpPr>
        <p:sp>
          <p:nvSpPr>
            <p:cNvPr id="128055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จอมบึง</a:t>
              </a:r>
            </a:p>
          </p:txBody>
        </p:sp>
        <p:sp>
          <p:nvSpPr>
            <p:cNvPr id="128056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28057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ชพ.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(6447)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28019" name="Text Box 17"/>
          <p:cNvSpPr txBox="1">
            <a:spLocks noChangeArrowheads="1"/>
          </p:cNvSpPr>
          <p:nvPr/>
        </p:nvSpPr>
        <p:spPr bwMode="auto">
          <a:xfrm>
            <a:off x="3132138" y="4241800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3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(6449/6450/6451)</a:t>
            </a:r>
          </a:p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เจ้าพนักงานพัฒนาชุมชน (ปง./ชง.)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1</a:t>
            </a: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6464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)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128020" name="Group 55"/>
          <p:cNvGrpSpPr>
            <a:grpSpLocks/>
          </p:cNvGrpSpPr>
          <p:nvPr/>
        </p:nvGrpSpPr>
        <p:grpSpPr bwMode="auto">
          <a:xfrm>
            <a:off x="6156325" y="3594100"/>
            <a:ext cx="2844800" cy="646113"/>
            <a:chOff x="107503" y="3717032"/>
            <a:chExt cx="2844257" cy="646113"/>
          </a:xfrm>
        </p:grpSpPr>
        <p:sp>
          <p:nvSpPr>
            <p:cNvPr id="128052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ดำเนินสะดวก</a:t>
              </a:r>
            </a:p>
          </p:txBody>
        </p:sp>
        <p:sp>
          <p:nvSpPr>
            <p:cNvPr id="128053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28054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(6453)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28021" name="Text Box 17"/>
          <p:cNvSpPr txBox="1">
            <a:spLocks noChangeArrowheads="1"/>
          </p:cNvSpPr>
          <p:nvPr/>
        </p:nvSpPr>
        <p:spPr bwMode="auto">
          <a:xfrm>
            <a:off x="6156325" y="4241800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(6454/6455/6456/6457)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128022" name="Group 60"/>
          <p:cNvGrpSpPr>
            <a:grpSpLocks/>
          </p:cNvGrpSpPr>
          <p:nvPr/>
        </p:nvGrpSpPr>
        <p:grpSpPr bwMode="auto">
          <a:xfrm>
            <a:off x="107950" y="4962525"/>
            <a:ext cx="2843213" cy="646113"/>
            <a:chOff x="107503" y="3717032"/>
            <a:chExt cx="2844257" cy="646113"/>
          </a:xfrm>
        </p:grpSpPr>
        <p:sp>
          <p:nvSpPr>
            <p:cNvPr id="128049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บ้านโป่ง</a:t>
              </a:r>
            </a:p>
          </p:txBody>
        </p:sp>
        <p:sp>
          <p:nvSpPr>
            <p:cNvPr id="128050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28051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(6463)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28023" name="Text Box 17"/>
          <p:cNvSpPr txBox="1">
            <a:spLocks noChangeArrowheads="1"/>
          </p:cNvSpPr>
          <p:nvPr/>
        </p:nvSpPr>
        <p:spPr bwMode="auto">
          <a:xfrm>
            <a:off x="107950" y="5610225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(6465/6466/6467/6468)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128024" name="Group 65"/>
          <p:cNvGrpSpPr>
            <a:grpSpLocks/>
          </p:cNvGrpSpPr>
          <p:nvPr/>
        </p:nvGrpSpPr>
        <p:grpSpPr bwMode="auto">
          <a:xfrm>
            <a:off x="3132138" y="4962525"/>
            <a:ext cx="2843212" cy="646113"/>
            <a:chOff x="107503" y="3717032"/>
            <a:chExt cx="2844257" cy="646113"/>
          </a:xfrm>
        </p:grpSpPr>
        <p:sp>
          <p:nvSpPr>
            <p:cNvPr id="128046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โพธาราม</a:t>
              </a:r>
            </a:p>
          </p:txBody>
        </p:sp>
        <p:sp>
          <p:nvSpPr>
            <p:cNvPr id="128047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28048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(6473)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28025" name="Text Box 17"/>
          <p:cNvSpPr txBox="1">
            <a:spLocks noChangeArrowheads="1"/>
          </p:cNvSpPr>
          <p:nvPr/>
        </p:nvSpPr>
        <p:spPr bwMode="auto">
          <a:xfrm>
            <a:off x="3132138" y="5610225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(6475/6476/6478/6480)</a:t>
            </a:r>
          </a:p>
          <a:p>
            <a:pPr eaLnBrk="1" hangingPunct="1"/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128026" name="Group 70"/>
          <p:cNvGrpSpPr>
            <a:grpSpLocks/>
          </p:cNvGrpSpPr>
          <p:nvPr/>
        </p:nvGrpSpPr>
        <p:grpSpPr bwMode="auto">
          <a:xfrm>
            <a:off x="6156325" y="4962525"/>
            <a:ext cx="2844800" cy="646113"/>
            <a:chOff x="107503" y="3717032"/>
            <a:chExt cx="2844257" cy="646113"/>
          </a:xfrm>
        </p:grpSpPr>
        <p:sp>
          <p:nvSpPr>
            <p:cNvPr id="128043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ปากท่อ</a:t>
              </a:r>
            </a:p>
          </p:txBody>
        </p:sp>
        <p:sp>
          <p:nvSpPr>
            <p:cNvPr id="128044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28045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(6485)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28027" name="Text Box 17"/>
          <p:cNvSpPr txBox="1">
            <a:spLocks noChangeArrowheads="1"/>
          </p:cNvSpPr>
          <p:nvPr/>
        </p:nvSpPr>
        <p:spPr bwMode="auto">
          <a:xfrm>
            <a:off x="6156325" y="5610225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(6487/6488/6489/6492)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cxnSp>
        <p:nvCxnSpPr>
          <p:cNvPr id="76" name="Straight Connector 75"/>
          <p:cNvCxnSpPr/>
          <p:nvPr/>
        </p:nvCxnSpPr>
        <p:spPr>
          <a:xfrm>
            <a:off x="1404938" y="3500438"/>
            <a:ext cx="604837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9" name="Straight Connector 78"/>
          <p:cNvCxnSpPr/>
          <p:nvPr/>
        </p:nvCxnSpPr>
        <p:spPr>
          <a:xfrm>
            <a:off x="1116013" y="1628775"/>
            <a:ext cx="0" cy="14446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" name="Straight Connector 80"/>
          <p:cNvCxnSpPr/>
          <p:nvPr/>
        </p:nvCxnSpPr>
        <p:spPr>
          <a:xfrm>
            <a:off x="3348038" y="1628775"/>
            <a:ext cx="0" cy="14446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" name="Straight Connector 81"/>
          <p:cNvCxnSpPr/>
          <p:nvPr/>
        </p:nvCxnSpPr>
        <p:spPr>
          <a:xfrm>
            <a:off x="5651500" y="1628775"/>
            <a:ext cx="0" cy="14446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3" name="Straight Connector 82"/>
          <p:cNvCxnSpPr/>
          <p:nvPr/>
        </p:nvCxnSpPr>
        <p:spPr>
          <a:xfrm>
            <a:off x="7956550" y="1628775"/>
            <a:ext cx="0" cy="14446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4" name="Straight Connector 83"/>
          <p:cNvCxnSpPr/>
          <p:nvPr/>
        </p:nvCxnSpPr>
        <p:spPr>
          <a:xfrm>
            <a:off x="1403350" y="3500438"/>
            <a:ext cx="0" cy="904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/>
          <p:cNvCxnSpPr/>
          <p:nvPr/>
        </p:nvCxnSpPr>
        <p:spPr>
          <a:xfrm>
            <a:off x="7451725" y="3500438"/>
            <a:ext cx="0" cy="904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" name="Straight Connector 85"/>
          <p:cNvCxnSpPr/>
          <p:nvPr/>
        </p:nvCxnSpPr>
        <p:spPr>
          <a:xfrm>
            <a:off x="3049588" y="3500438"/>
            <a:ext cx="0" cy="136842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7" name="Straight Connector 86"/>
          <p:cNvCxnSpPr/>
          <p:nvPr/>
        </p:nvCxnSpPr>
        <p:spPr>
          <a:xfrm>
            <a:off x="1403350" y="4868863"/>
            <a:ext cx="604837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9" name="Straight Connector 88"/>
          <p:cNvCxnSpPr/>
          <p:nvPr/>
        </p:nvCxnSpPr>
        <p:spPr>
          <a:xfrm>
            <a:off x="1403350" y="4868863"/>
            <a:ext cx="0" cy="904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0" name="Straight Connector 89"/>
          <p:cNvCxnSpPr/>
          <p:nvPr/>
        </p:nvCxnSpPr>
        <p:spPr>
          <a:xfrm>
            <a:off x="4427538" y="4868863"/>
            <a:ext cx="0" cy="904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1" name="Straight Connector 90"/>
          <p:cNvCxnSpPr/>
          <p:nvPr/>
        </p:nvCxnSpPr>
        <p:spPr>
          <a:xfrm>
            <a:off x="7451725" y="4868863"/>
            <a:ext cx="0" cy="904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28040" name="Group 74"/>
          <p:cNvGrpSpPr>
            <a:grpSpLocks/>
          </p:cNvGrpSpPr>
          <p:nvPr/>
        </p:nvGrpSpPr>
        <p:grpSpPr bwMode="auto">
          <a:xfrm>
            <a:off x="107950" y="1774825"/>
            <a:ext cx="2051050" cy="646113"/>
            <a:chOff x="107950" y="1775470"/>
            <a:chExt cx="2051050" cy="646112"/>
          </a:xfrm>
        </p:grpSpPr>
        <p:grpSp>
          <p:nvGrpSpPr>
            <p:cNvPr id="13" name="Group 18"/>
            <p:cNvGrpSpPr>
              <a:grpSpLocks/>
            </p:cNvGrpSpPr>
            <p:nvPr/>
          </p:nvGrpSpPr>
          <p:grpSpPr bwMode="auto">
            <a:xfrm>
              <a:off x="107950" y="1775470"/>
              <a:ext cx="2051050" cy="646112"/>
              <a:chOff x="3203848" y="3468365"/>
              <a:chExt cx="2052020" cy="646113"/>
            </a:xfrm>
            <a:solidFill>
              <a:schemeClr val="bg1"/>
            </a:solidFill>
          </p:grpSpPr>
          <p:sp>
            <p:nvSpPr>
              <p:cNvPr id="14387" name="Rectangle 2"/>
              <p:cNvSpPr>
                <a:spLocks noChangeArrowheads="1"/>
              </p:cNvSpPr>
              <p:nvPr/>
            </p:nvSpPr>
            <p:spPr bwMode="auto">
              <a:xfrm>
                <a:off x="4679868" y="3468365"/>
                <a:ext cx="576000" cy="323850"/>
              </a:xfrm>
              <a:prstGeom prst="rect">
                <a:avLst/>
              </a:prstGeom>
              <a:grpFill/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anchor="ctr"/>
              <a:lstStyle/>
              <a:p>
                <a:pPr algn="ctr" eaLnBrk="0" hangingPunct="0">
                  <a:defRPr/>
                </a:pPr>
                <a:r>
                  <a:rPr lang="en-US" altLang="th-TH" sz="1600" b="1" dirty="0">
                    <a:latin typeface="TH SarabunPSK" pitchFamily="34" charset="-34"/>
                    <a:cs typeface="TH SarabunPSK" pitchFamily="34" charset="-34"/>
                  </a:rPr>
                  <a:t>8</a:t>
                </a:r>
                <a:endParaRPr lang="th-TH" altLang="th-TH" sz="1400" b="1" dirty="0">
                  <a:latin typeface="TH SarabunPSK" pitchFamily="34" charset="-34"/>
                  <a:cs typeface="TH SarabunPSK" pitchFamily="34" charset="-34"/>
                </a:endParaRPr>
              </a:p>
            </p:txBody>
          </p:sp>
          <p:sp>
            <p:nvSpPr>
              <p:cNvPr id="14388" name="Rectangle 2"/>
              <p:cNvSpPr>
                <a:spLocks noChangeArrowheads="1"/>
              </p:cNvSpPr>
              <p:nvPr/>
            </p:nvSpPr>
            <p:spPr bwMode="auto">
              <a:xfrm>
                <a:off x="3203848" y="3789040"/>
                <a:ext cx="2052000" cy="325438"/>
              </a:xfrm>
              <a:prstGeom prst="rect">
                <a:avLst/>
              </a:prstGeom>
              <a:grpFill/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anchor="ctr"/>
              <a:lstStyle/>
              <a:p>
                <a:pPr algn="ctr" eaLnBrk="0" hangingPunct="0">
                  <a:defRPr/>
                </a:pPr>
                <a:r>
                  <a:rPr lang="th-TH" altLang="th-TH" sz="1400" spc="-40" dirty="0">
                    <a:latin typeface="TH SarabunPSK" pitchFamily="34" charset="-34"/>
                    <a:cs typeface="TH SarabunPSK" pitchFamily="34" charset="-34"/>
                  </a:rPr>
                  <a:t>นักวิชาการพัฒนาชุมชน (ผอ.กง.) </a:t>
                </a:r>
                <a:r>
                  <a:rPr lang="th-TH" altLang="th-TH" sz="1400" spc="-40" dirty="0" err="1">
                    <a:latin typeface="TH SarabunPSK" pitchFamily="34" charset="-34"/>
                    <a:cs typeface="TH SarabunPSK" pitchFamily="34" charset="-34"/>
                  </a:rPr>
                  <a:t>ชพ.</a:t>
                </a:r>
                <a:r>
                  <a:rPr lang="en-US" altLang="th-TH" sz="1400" spc="-40" dirty="0">
                    <a:latin typeface="TH SarabunPSK" pitchFamily="34" charset="-34"/>
                    <a:cs typeface="TH SarabunPSK" pitchFamily="34" charset="-34"/>
                  </a:rPr>
                  <a:t> </a:t>
                </a:r>
                <a:r>
                  <a:rPr lang="en-US" altLang="th-TH" sz="1000" spc="-40" dirty="0">
                    <a:solidFill>
                      <a:srgbClr val="FF0000"/>
                    </a:solidFill>
                    <a:latin typeface="TH SarabunPSK" pitchFamily="34" charset="-34"/>
                    <a:cs typeface="TH SarabunPSK" pitchFamily="34" charset="-34"/>
                  </a:rPr>
                  <a:t>(6421)</a:t>
                </a:r>
                <a:endParaRPr lang="th-TH" altLang="th-TH" sz="1000" spc="-40" dirty="0">
                  <a:solidFill>
                    <a:srgbClr val="FF0000"/>
                  </a:solidFill>
                  <a:latin typeface="TH SarabunPSK" pitchFamily="34" charset="-34"/>
                  <a:cs typeface="TH SarabunPSK" pitchFamily="34" charset="-34"/>
                </a:endParaRPr>
              </a:p>
            </p:txBody>
          </p:sp>
        </p:grpSp>
        <p:sp>
          <p:nvSpPr>
            <p:cNvPr id="128042" name="Rectangle 2"/>
            <p:cNvSpPr>
              <a:spLocks noChangeArrowheads="1"/>
            </p:cNvSpPr>
            <p:nvPr/>
          </p:nvSpPr>
          <p:spPr bwMode="auto">
            <a:xfrm>
              <a:off x="107950" y="1775470"/>
              <a:ext cx="1475302" cy="323849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th-TH" altLang="th-TH" sz="12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endParaRPr lang="th-TH" altLang="th-TH" sz="8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2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กลุ่มงานประสานและสนับสนุนการบริหารงานพัฒนาชุมชน</a:t>
              </a:r>
            </a:p>
            <a:p>
              <a:pPr algn="ctr"/>
              <a:endParaRPr lang="th-TH" altLang="th-TH" sz="12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9026" name="Rectangle 73"/>
          <p:cNvSpPr>
            <a:spLocks noChangeArrowheads="1"/>
          </p:cNvSpPr>
          <p:nvPr/>
        </p:nvSpPr>
        <p:spPr bwMode="auto">
          <a:xfrm>
            <a:off x="488950" y="106363"/>
            <a:ext cx="815498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/>
            <a:r>
              <a:rPr lang="th-TH" altLang="th-TH" sz="1600" b="1">
                <a:latin typeface="TH SarabunPSK" panose="020B0500040200020003" pitchFamily="34" charset="-34"/>
                <a:cs typeface="TH SarabunPSK" panose="020B0500040200020003" pitchFamily="34" charset="-34"/>
              </a:rPr>
              <a:t>แผนภูมิแสดงการแบ่งงานภายในและอัตรากำลังของกรมการพัฒนาชุมชน</a:t>
            </a:r>
            <a:r>
              <a:rPr lang="en-US" altLang="th-TH" sz="1600" b="1">
                <a:latin typeface="TH SarabunPSK" panose="020B0500040200020003" pitchFamily="34" charset="-34"/>
                <a:cs typeface="TH SarabunPSK" panose="020B0500040200020003" pitchFamily="34" charset="-34"/>
              </a:rPr>
              <a:t> </a:t>
            </a:r>
            <a:endParaRPr lang="th-TH" altLang="th-TH" sz="1600" b="1"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sp>
        <p:nvSpPr>
          <p:cNvPr id="129027" name="Text Box 9"/>
          <p:cNvSpPr txBox="1">
            <a:spLocks noChangeArrowheads="1"/>
          </p:cNvSpPr>
          <p:nvPr/>
        </p:nvSpPr>
        <p:spPr bwMode="auto">
          <a:xfrm>
            <a:off x="6980238" y="6269038"/>
            <a:ext cx="2160587" cy="588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ลูกจ้างประจำ - อัตรา </a:t>
            </a:r>
            <a:endParaRPr lang="th-TH" altLang="th-TH" sz="1400">
              <a:solidFill>
                <a:srgbClr val="FF0000"/>
              </a:solidFill>
              <a:latin typeface="TH SarabunPSK" panose="020B0500040200020003" pitchFamily="34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กรอบพนักงานราชการ 1 อัตรา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rPr>
              <a:t>(115)</a:t>
            </a:r>
          </a:p>
        </p:txBody>
      </p:sp>
      <p:grpSp>
        <p:nvGrpSpPr>
          <p:cNvPr id="129028" name="Group 81"/>
          <p:cNvGrpSpPr>
            <a:grpSpLocks/>
          </p:cNvGrpSpPr>
          <p:nvPr/>
        </p:nvGrpSpPr>
        <p:grpSpPr bwMode="auto">
          <a:xfrm>
            <a:off x="2843213" y="765175"/>
            <a:ext cx="3421062" cy="646113"/>
            <a:chOff x="2448080" y="857250"/>
            <a:chExt cx="3420000" cy="646113"/>
          </a:xfrm>
        </p:grpSpPr>
        <p:sp>
          <p:nvSpPr>
            <p:cNvPr id="129056" name="Rectangle 2"/>
            <p:cNvSpPr>
              <a:spLocks noChangeArrowheads="1"/>
            </p:cNvSpPr>
            <p:nvPr/>
          </p:nvSpPr>
          <p:spPr bwMode="auto">
            <a:xfrm>
              <a:off x="2448080" y="857250"/>
              <a:ext cx="2844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สำนักงานพัฒนาชุมชนจังหวัดราชบุรี</a:t>
              </a:r>
            </a:p>
          </p:txBody>
        </p:sp>
        <p:sp>
          <p:nvSpPr>
            <p:cNvPr id="129057" name="Rectangle 2"/>
            <p:cNvSpPr>
              <a:spLocks noChangeArrowheads="1"/>
            </p:cNvSpPr>
            <p:nvPr/>
          </p:nvSpPr>
          <p:spPr bwMode="auto">
            <a:xfrm>
              <a:off x="5290308" y="857250"/>
              <a:ext cx="575739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 eaLnBrk="1" hangingPunct="1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75</a:t>
              </a:r>
              <a:endParaRPr lang="th-TH" altLang="th-TH" sz="16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29058" name="Rectangle 2"/>
            <p:cNvSpPr>
              <a:spLocks noChangeArrowheads="1"/>
            </p:cNvSpPr>
            <p:nvPr/>
          </p:nvSpPr>
          <p:spPr bwMode="auto">
            <a:xfrm>
              <a:off x="2448080" y="1177925"/>
              <a:ext cx="3420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ผู้อำนวยการ (พัฒนาการจังหวัด) สูง</a:t>
              </a:r>
              <a:r>
                <a:rPr lang="en-US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(6420)</a:t>
              </a:r>
              <a:r>
                <a:rPr lang="en-US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endParaRPr lang="th-TH" altLang="th-TH" sz="1600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29029" name="Text Box 91"/>
          <p:cNvSpPr txBox="1">
            <a:spLocks noChangeArrowheads="1"/>
          </p:cNvSpPr>
          <p:nvPr/>
        </p:nvSpPr>
        <p:spPr bwMode="auto">
          <a:xfrm>
            <a:off x="3924300" y="404813"/>
            <a:ext cx="1368425" cy="277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Update </a:t>
            </a:r>
            <a:r>
              <a:rPr lang="th-TH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26 เมษายน 2564 </a:t>
            </a:r>
            <a:r>
              <a:rPr lang="en-US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         </a:t>
            </a:r>
            <a:endParaRPr lang="th-TH" altLang="th-TH" sz="1200"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cxnSp>
        <p:nvCxnSpPr>
          <p:cNvPr id="78" name="Straight Connector 77"/>
          <p:cNvCxnSpPr/>
          <p:nvPr/>
        </p:nvCxnSpPr>
        <p:spPr>
          <a:xfrm>
            <a:off x="4572000" y="1419225"/>
            <a:ext cx="0" cy="50482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9031" name="Rectangle 78"/>
          <p:cNvSpPr>
            <a:spLocks noChangeArrowheads="1"/>
          </p:cNvSpPr>
          <p:nvPr/>
        </p:nvSpPr>
        <p:spPr bwMode="auto">
          <a:xfrm>
            <a:off x="0" y="6611938"/>
            <a:ext cx="1619250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000" u="sng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หมายเหตุ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ภายในวงเล็บแสดงเลขที่ตำแหน่ง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129032" name="Group 49"/>
          <p:cNvGrpSpPr>
            <a:grpSpLocks/>
          </p:cNvGrpSpPr>
          <p:nvPr/>
        </p:nvGrpSpPr>
        <p:grpSpPr bwMode="auto">
          <a:xfrm>
            <a:off x="107950" y="1722438"/>
            <a:ext cx="2843213" cy="646112"/>
            <a:chOff x="107503" y="3717032"/>
            <a:chExt cx="2844257" cy="646113"/>
          </a:xfrm>
        </p:grpSpPr>
        <p:sp>
          <p:nvSpPr>
            <p:cNvPr id="129053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สวนผึ้ง</a:t>
              </a:r>
            </a:p>
          </p:txBody>
        </p:sp>
        <p:sp>
          <p:nvSpPr>
            <p:cNvPr id="129054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29055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ชพ.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(6494)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29033" name="Text Box 17"/>
          <p:cNvSpPr txBox="1">
            <a:spLocks noChangeArrowheads="1"/>
          </p:cNvSpPr>
          <p:nvPr/>
        </p:nvSpPr>
        <p:spPr bwMode="auto">
          <a:xfrm>
            <a:off x="107950" y="2370138"/>
            <a:ext cx="2879725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(6469/6470/6496/6497)</a:t>
            </a:r>
          </a:p>
        </p:txBody>
      </p:sp>
      <p:grpSp>
        <p:nvGrpSpPr>
          <p:cNvPr id="129034" name="Group 50"/>
          <p:cNvGrpSpPr>
            <a:grpSpLocks/>
          </p:cNvGrpSpPr>
          <p:nvPr/>
        </p:nvGrpSpPr>
        <p:grpSpPr bwMode="auto">
          <a:xfrm>
            <a:off x="3132138" y="1722438"/>
            <a:ext cx="2843212" cy="646112"/>
            <a:chOff x="107503" y="3717032"/>
            <a:chExt cx="2844257" cy="646113"/>
          </a:xfrm>
        </p:grpSpPr>
        <p:sp>
          <p:nvSpPr>
            <p:cNvPr id="129050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บางแพ</a:t>
              </a:r>
            </a:p>
          </p:txBody>
        </p:sp>
        <p:sp>
          <p:nvSpPr>
            <p:cNvPr id="129051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29052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ชพ.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(6498)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29035" name="Text Box 17"/>
          <p:cNvSpPr txBox="1">
            <a:spLocks noChangeArrowheads="1"/>
          </p:cNvSpPr>
          <p:nvPr/>
        </p:nvSpPr>
        <p:spPr bwMode="auto">
          <a:xfrm>
            <a:off x="3132138" y="2370138"/>
            <a:ext cx="2879725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(6458/6459/6500/6501)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129036" name="Group 55"/>
          <p:cNvGrpSpPr>
            <a:grpSpLocks/>
          </p:cNvGrpSpPr>
          <p:nvPr/>
        </p:nvGrpSpPr>
        <p:grpSpPr bwMode="auto">
          <a:xfrm>
            <a:off x="6156325" y="1722438"/>
            <a:ext cx="2844800" cy="646112"/>
            <a:chOff x="107503" y="3717032"/>
            <a:chExt cx="2844257" cy="646113"/>
          </a:xfrm>
        </p:grpSpPr>
        <p:sp>
          <p:nvSpPr>
            <p:cNvPr id="129047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วัดเพลง</a:t>
              </a:r>
            </a:p>
          </p:txBody>
        </p:sp>
        <p:sp>
          <p:nvSpPr>
            <p:cNvPr id="129048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29049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ชพ.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(6502)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29037" name="Text Box 17"/>
          <p:cNvSpPr txBox="1">
            <a:spLocks noChangeArrowheads="1"/>
          </p:cNvSpPr>
          <p:nvPr/>
        </p:nvSpPr>
        <p:spPr bwMode="auto">
          <a:xfrm>
            <a:off x="6156325" y="2370138"/>
            <a:ext cx="2879725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3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(6493/6503/6505)</a:t>
            </a:r>
          </a:p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เจ้าพนักงานพัฒนาชุมชน (ปง./ชง.)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1</a:t>
            </a: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6436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)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cxnSp>
        <p:nvCxnSpPr>
          <p:cNvPr id="76" name="Straight Connector 75"/>
          <p:cNvCxnSpPr/>
          <p:nvPr/>
        </p:nvCxnSpPr>
        <p:spPr>
          <a:xfrm>
            <a:off x="1404938" y="1628775"/>
            <a:ext cx="604837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4" name="Straight Connector 83"/>
          <p:cNvCxnSpPr/>
          <p:nvPr/>
        </p:nvCxnSpPr>
        <p:spPr>
          <a:xfrm>
            <a:off x="1403350" y="1628775"/>
            <a:ext cx="0" cy="9048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/>
          <p:cNvCxnSpPr/>
          <p:nvPr/>
        </p:nvCxnSpPr>
        <p:spPr>
          <a:xfrm>
            <a:off x="7451725" y="1628775"/>
            <a:ext cx="0" cy="9048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" name="Straight Connector 85"/>
          <p:cNvCxnSpPr/>
          <p:nvPr/>
        </p:nvCxnSpPr>
        <p:spPr>
          <a:xfrm>
            <a:off x="3049588" y="1628775"/>
            <a:ext cx="0" cy="187166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29042" name="Group 49"/>
          <p:cNvGrpSpPr>
            <a:grpSpLocks/>
          </p:cNvGrpSpPr>
          <p:nvPr/>
        </p:nvGrpSpPr>
        <p:grpSpPr bwMode="auto">
          <a:xfrm>
            <a:off x="1641475" y="3300413"/>
            <a:ext cx="2843213" cy="652462"/>
            <a:chOff x="107503" y="3710690"/>
            <a:chExt cx="2844257" cy="652455"/>
          </a:xfrm>
        </p:grpSpPr>
        <p:sp>
          <p:nvSpPr>
            <p:cNvPr id="129044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บ้านคา</a:t>
              </a:r>
            </a:p>
          </p:txBody>
        </p:sp>
        <p:sp>
          <p:nvSpPr>
            <p:cNvPr id="129045" name="Rectangle 2"/>
            <p:cNvSpPr>
              <a:spLocks noChangeArrowheads="1"/>
            </p:cNvSpPr>
            <p:nvPr/>
          </p:nvSpPr>
          <p:spPr bwMode="auto">
            <a:xfrm>
              <a:off x="2411760" y="3710690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29046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ชพ.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(6506)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29043" name="Text Box 17"/>
          <p:cNvSpPr txBox="1">
            <a:spLocks noChangeArrowheads="1"/>
          </p:cNvSpPr>
          <p:nvPr/>
        </p:nvSpPr>
        <p:spPr bwMode="auto">
          <a:xfrm>
            <a:off x="1641475" y="3954463"/>
            <a:ext cx="2879725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(6471/6483/6484/6508)</a:t>
            </a:r>
          </a:p>
          <a:p>
            <a:pPr eaLnBrk="1" hangingPunct="1"/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0050" name="Rectangle 73"/>
          <p:cNvSpPr>
            <a:spLocks noChangeArrowheads="1"/>
          </p:cNvSpPr>
          <p:nvPr/>
        </p:nvSpPr>
        <p:spPr bwMode="auto">
          <a:xfrm>
            <a:off x="488950" y="106363"/>
            <a:ext cx="815498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/>
            <a:r>
              <a:rPr lang="th-TH" altLang="th-TH" sz="1600" b="1">
                <a:latin typeface="TH SarabunPSK" panose="020B0500040200020003" pitchFamily="34" charset="-34"/>
                <a:cs typeface="TH SarabunPSK" panose="020B0500040200020003" pitchFamily="34" charset="-34"/>
              </a:rPr>
              <a:t>แผนภูมิแสดงการแบ่งงานภายในและอัตรากำลังของกรมการพัฒนาชุมชน</a:t>
            </a:r>
            <a:r>
              <a:rPr lang="en-US" altLang="th-TH" sz="1600" b="1">
                <a:latin typeface="TH SarabunPSK" panose="020B0500040200020003" pitchFamily="34" charset="-34"/>
                <a:cs typeface="TH SarabunPSK" panose="020B0500040200020003" pitchFamily="34" charset="-34"/>
              </a:rPr>
              <a:t> </a:t>
            </a:r>
            <a:endParaRPr lang="th-TH" altLang="th-TH" sz="1600" b="1"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sp>
        <p:nvSpPr>
          <p:cNvPr id="130051" name="Text Box 9"/>
          <p:cNvSpPr txBox="1">
            <a:spLocks noChangeArrowheads="1"/>
          </p:cNvSpPr>
          <p:nvPr/>
        </p:nvSpPr>
        <p:spPr bwMode="auto">
          <a:xfrm>
            <a:off x="6980238" y="6269038"/>
            <a:ext cx="2160587" cy="588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ลูกจ้างประจำ 1 อัตรา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rPr>
              <a:t>(66)</a:t>
            </a:r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 </a:t>
            </a:r>
            <a:endParaRPr lang="th-TH" altLang="th-TH" sz="1400">
              <a:solidFill>
                <a:srgbClr val="FF0000"/>
              </a:solidFill>
              <a:latin typeface="TH SarabunPSK" panose="020B0500040200020003" pitchFamily="34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กรอบพนักงานราชการ - อัตรา </a:t>
            </a:r>
            <a:endParaRPr lang="th-TH" altLang="th-TH" sz="1000">
              <a:solidFill>
                <a:srgbClr val="FF0000"/>
              </a:solidFill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grpSp>
        <p:nvGrpSpPr>
          <p:cNvPr id="130052" name="Group 81"/>
          <p:cNvGrpSpPr>
            <a:grpSpLocks/>
          </p:cNvGrpSpPr>
          <p:nvPr/>
        </p:nvGrpSpPr>
        <p:grpSpPr bwMode="auto">
          <a:xfrm>
            <a:off x="2843213" y="765175"/>
            <a:ext cx="3421062" cy="646113"/>
            <a:chOff x="2448080" y="857250"/>
            <a:chExt cx="3420000" cy="646113"/>
          </a:xfrm>
        </p:grpSpPr>
        <p:sp>
          <p:nvSpPr>
            <p:cNvPr id="130109" name="Rectangle 2"/>
            <p:cNvSpPr>
              <a:spLocks noChangeArrowheads="1"/>
            </p:cNvSpPr>
            <p:nvPr/>
          </p:nvSpPr>
          <p:spPr bwMode="auto">
            <a:xfrm>
              <a:off x="2448080" y="857250"/>
              <a:ext cx="2844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สำนักงานพัฒนาชุมชนจังหวัดลพบุรี</a:t>
              </a:r>
            </a:p>
          </p:txBody>
        </p:sp>
        <p:sp>
          <p:nvSpPr>
            <p:cNvPr id="130110" name="Rectangle 2"/>
            <p:cNvSpPr>
              <a:spLocks noChangeArrowheads="1"/>
            </p:cNvSpPr>
            <p:nvPr/>
          </p:nvSpPr>
          <p:spPr bwMode="auto">
            <a:xfrm>
              <a:off x="5290308" y="857250"/>
              <a:ext cx="575739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 eaLnBrk="1" hangingPunct="1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86</a:t>
              </a:r>
              <a:endParaRPr lang="th-TH" altLang="th-TH" sz="16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30111" name="Rectangle 2"/>
            <p:cNvSpPr>
              <a:spLocks noChangeArrowheads="1"/>
            </p:cNvSpPr>
            <p:nvPr/>
          </p:nvSpPr>
          <p:spPr bwMode="auto">
            <a:xfrm>
              <a:off x="2448080" y="1177925"/>
              <a:ext cx="3420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ผู้อำนวยการ (พัฒนาการจังหวัด) สูง</a:t>
              </a:r>
              <a:r>
                <a:rPr lang="en-US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(970)</a:t>
              </a:r>
              <a:r>
                <a:rPr lang="en-US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endParaRPr lang="th-TH" altLang="th-TH" sz="1600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30053" name="Text Box 91"/>
          <p:cNvSpPr txBox="1">
            <a:spLocks noChangeArrowheads="1"/>
          </p:cNvSpPr>
          <p:nvPr/>
        </p:nvSpPr>
        <p:spPr bwMode="auto">
          <a:xfrm>
            <a:off x="3924300" y="404813"/>
            <a:ext cx="1368425" cy="277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Update </a:t>
            </a:r>
            <a:r>
              <a:rPr lang="th-TH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26 เมษายน 2564 </a:t>
            </a:r>
            <a:r>
              <a:rPr lang="en-US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         </a:t>
            </a:r>
            <a:endParaRPr lang="th-TH" altLang="th-TH" sz="1200"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sp>
        <p:nvSpPr>
          <p:cNvPr id="130054" name="Text Box 17"/>
          <p:cNvSpPr txBox="1">
            <a:spLocks noChangeArrowheads="1"/>
          </p:cNvSpPr>
          <p:nvPr/>
        </p:nvSpPr>
        <p:spPr bwMode="auto">
          <a:xfrm>
            <a:off x="107950" y="2409825"/>
            <a:ext cx="3095625" cy="628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 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- 1 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(2172)</a:t>
            </a:r>
          </a:p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นักจัดการงานทั่วไป (ปก./ชก.)   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     </a:t>
            </a: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- 1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992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)</a:t>
            </a:r>
          </a:p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เจ้าพนักงานธุรการ (ปง./ชง.)    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      </a:t>
            </a: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3 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(381/972/975)</a:t>
            </a:r>
          </a:p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เจ้าพนักงานการเงินและบัญชี (ปง./ชง.)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- 2 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(973/974)</a:t>
            </a:r>
          </a:p>
          <a:p>
            <a:pPr eaLnBrk="1" hangingPunct="1"/>
            <a:r>
              <a:rPr lang="th-TH" altLang="th-TH" sz="1200">
                <a:solidFill>
                  <a:srgbClr val="00B05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พนักงานขับรถยนต์ (ลจป.)         </a:t>
            </a:r>
            <a:r>
              <a:rPr lang="en-US" altLang="th-TH" sz="1200">
                <a:solidFill>
                  <a:srgbClr val="00B05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   </a:t>
            </a:r>
            <a:r>
              <a:rPr lang="th-TH" altLang="th-TH" sz="1200">
                <a:solidFill>
                  <a:srgbClr val="00B05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- </a:t>
            </a:r>
            <a:r>
              <a:rPr lang="en-US" altLang="th-TH" sz="1200">
                <a:solidFill>
                  <a:srgbClr val="00B05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1</a:t>
            </a:r>
            <a:r>
              <a:rPr lang="th-TH" altLang="th-TH" sz="1200">
                <a:solidFill>
                  <a:srgbClr val="00B05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66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) (ไม่รวมในกรอบ ขรก.)</a:t>
            </a:r>
          </a:p>
          <a:p>
            <a:pPr eaLnBrk="1" hangingPunct="1"/>
            <a:endParaRPr lang="en-US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sp>
        <p:nvSpPr>
          <p:cNvPr id="130055" name="Text Box 17"/>
          <p:cNvSpPr txBox="1">
            <a:spLocks noChangeArrowheads="1"/>
          </p:cNvSpPr>
          <p:nvPr/>
        </p:nvSpPr>
        <p:spPr bwMode="auto">
          <a:xfrm>
            <a:off x="2411413" y="2408238"/>
            <a:ext cx="2087562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2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(977/978)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3" name="Group 18"/>
          <p:cNvGrpSpPr>
            <a:grpSpLocks/>
          </p:cNvGrpSpPr>
          <p:nvPr/>
        </p:nvGrpSpPr>
        <p:grpSpPr bwMode="auto">
          <a:xfrm>
            <a:off x="2411413" y="1772816"/>
            <a:ext cx="2052637" cy="646113"/>
            <a:chOff x="3203848" y="3468365"/>
            <a:chExt cx="2052020" cy="646113"/>
          </a:xfrm>
          <a:solidFill>
            <a:schemeClr val="bg1"/>
          </a:solidFill>
        </p:grpSpPr>
        <p:sp>
          <p:nvSpPr>
            <p:cNvPr id="12367" name="Rectangle 2"/>
            <p:cNvSpPr>
              <a:spLocks noChangeArrowheads="1"/>
            </p:cNvSpPr>
            <p:nvPr/>
          </p:nvSpPr>
          <p:spPr bwMode="auto">
            <a:xfrm>
              <a:off x="3203848" y="3468365"/>
              <a:ext cx="1476000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lnSpc>
                  <a:spcPct val="70000"/>
                </a:lnSpc>
                <a:defRPr/>
              </a:pPr>
              <a:endParaRPr lang="en-US" altLang="th-TH" sz="700" b="1" dirty="0">
                <a:latin typeface="TH SarabunPSK" pitchFamily="34" charset="-34"/>
                <a:cs typeface="TH SarabunPSK" pitchFamily="34" charset="-34"/>
              </a:endParaRPr>
            </a:p>
            <a:p>
              <a:pPr algn="ctr" eaLnBrk="0" hangingPunct="0">
                <a:lnSpc>
                  <a:spcPct val="70000"/>
                </a:lnSpc>
                <a:defRPr/>
              </a:pPr>
              <a:r>
                <a:rPr lang="th-TH" altLang="th-TH" sz="1400" b="1" dirty="0">
                  <a:latin typeface="TH SarabunPSK" pitchFamily="34" charset="-34"/>
                  <a:cs typeface="TH SarabunPSK" pitchFamily="34" charset="-34"/>
                </a:rPr>
                <a:t> กลุ่มงานยุทธศาสตร์</a:t>
              </a:r>
            </a:p>
            <a:p>
              <a:pPr algn="ctr" eaLnBrk="0" hangingPunct="0">
                <a:lnSpc>
                  <a:spcPct val="70000"/>
                </a:lnSpc>
                <a:defRPr/>
              </a:pPr>
              <a:r>
                <a:rPr lang="th-TH" altLang="th-TH" sz="1400" b="1" dirty="0">
                  <a:latin typeface="TH SarabunPSK" pitchFamily="34" charset="-34"/>
                  <a:cs typeface="TH SarabunPSK" pitchFamily="34" charset="-34"/>
                </a:rPr>
                <a:t>การพัฒนาชุมชน</a:t>
              </a:r>
            </a:p>
          </p:txBody>
        </p:sp>
        <p:sp>
          <p:nvSpPr>
            <p:cNvPr id="12368" name="Rectangle 2"/>
            <p:cNvSpPr>
              <a:spLocks noChangeArrowheads="1"/>
            </p:cNvSpPr>
            <p:nvPr/>
          </p:nvSpPr>
          <p:spPr bwMode="auto">
            <a:xfrm>
              <a:off x="4679868" y="3468365"/>
              <a:ext cx="576000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en-US" altLang="th-TH" sz="1600" b="1" dirty="0">
                  <a:latin typeface="TH SarabunPSK" pitchFamily="34" charset="-34"/>
                  <a:cs typeface="TH SarabunPSK" pitchFamily="34" charset="-34"/>
                </a:rPr>
                <a:t>3</a:t>
              </a:r>
              <a:endParaRPr lang="th-TH" altLang="th-TH" sz="1400" b="1" dirty="0">
                <a:latin typeface="TH SarabunPSK" pitchFamily="34" charset="-34"/>
                <a:cs typeface="TH SarabunPSK" pitchFamily="34" charset="-34"/>
              </a:endParaRPr>
            </a:p>
          </p:txBody>
        </p:sp>
        <p:sp>
          <p:nvSpPr>
            <p:cNvPr id="12372" name="Rectangle 2"/>
            <p:cNvSpPr>
              <a:spLocks noChangeArrowheads="1"/>
            </p:cNvSpPr>
            <p:nvPr/>
          </p:nvSpPr>
          <p:spPr bwMode="auto">
            <a:xfrm>
              <a:off x="3203848" y="3789040"/>
              <a:ext cx="2052020" cy="325438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th-TH" altLang="th-TH" sz="1500" spc="-70" dirty="0">
                  <a:latin typeface="TH SarabunPSK" pitchFamily="34" charset="-34"/>
                  <a:cs typeface="TH SarabunPSK" pitchFamily="34" charset="-34"/>
                </a:rPr>
                <a:t>นักวิชาการพัฒนาชุมชน (ผอ.กง.) ชพ</a:t>
              </a:r>
              <a:r>
                <a:rPr lang="en-US" altLang="th-TH" sz="1500" spc="-70" dirty="0">
                  <a:latin typeface="TH SarabunPSK" pitchFamily="34" charset="-34"/>
                  <a:cs typeface="TH SarabunPSK" pitchFamily="34" charset="-34"/>
                </a:rPr>
                <a:t>. </a:t>
              </a:r>
              <a:r>
                <a:rPr lang="en-US" altLang="th-TH" sz="1000" spc="-70" dirty="0">
                  <a:solidFill>
                    <a:srgbClr val="FF0000"/>
                  </a:solidFill>
                  <a:latin typeface="TH SarabunPSK" pitchFamily="34" charset="-34"/>
                  <a:cs typeface="TH SarabunPSK" pitchFamily="34" charset="-34"/>
                </a:rPr>
                <a:t>(976)</a:t>
              </a:r>
              <a:endParaRPr lang="th-TH" altLang="th-TH" sz="1000" spc="-70" dirty="0">
                <a:solidFill>
                  <a:srgbClr val="FF0000"/>
                </a:solidFill>
                <a:latin typeface="TH SarabunPSK" pitchFamily="34" charset="-34"/>
                <a:cs typeface="TH SarabunPSK" pitchFamily="34" charset="-34"/>
              </a:endParaRPr>
            </a:p>
          </p:txBody>
        </p:sp>
      </p:grpSp>
      <p:sp>
        <p:nvSpPr>
          <p:cNvPr id="130057" name="Text Box 17"/>
          <p:cNvSpPr txBox="1">
            <a:spLocks noChangeArrowheads="1"/>
          </p:cNvSpPr>
          <p:nvPr/>
        </p:nvSpPr>
        <p:spPr bwMode="auto">
          <a:xfrm>
            <a:off x="4665663" y="2420938"/>
            <a:ext cx="2087562" cy="628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(981/982/983/984)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4" name="Group 18"/>
          <p:cNvGrpSpPr>
            <a:grpSpLocks/>
          </p:cNvGrpSpPr>
          <p:nvPr/>
        </p:nvGrpSpPr>
        <p:grpSpPr bwMode="auto">
          <a:xfrm>
            <a:off x="4665274" y="1773328"/>
            <a:ext cx="2051050" cy="646110"/>
            <a:chOff x="3203848" y="3468365"/>
            <a:chExt cx="2052020" cy="646111"/>
          </a:xfrm>
          <a:solidFill>
            <a:schemeClr val="bg1"/>
          </a:solidFill>
        </p:grpSpPr>
        <p:sp>
          <p:nvSpPr>
            <p:cNvPr id="12364" name="Rectangle 2"/>
            <p:cNvSpPr>
              <a:spLocks noChangeArrowheads="1"/>
            </p:cNvSpPr>
            <p:nvPr/>
          </p:nvSpPr>
          <p:spPr bwMode="auto">
            <a:xfrm>
              <a:off x="3203848" y="3468365"/>
              <a:ext cx="1476000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lnSpc>
                  <a:spcPct val="70000"/>
                </a:lnSpc>
                <a:defRPr/>
              </a:pPr>
              <a:endParaRPr lang="th-TH" altLang="th-TH" sz="700" b="1" dirty="0">
                <a:latin typeface="TH SarabunPSK" pitchFamily="34" charset="-34"/>
                <a:cs typeface="TH SarabunPSK" pitchFamily="34" charset="-34"/>
              </a:endParaRPr>
            </a:p>
            <a:p>
              <a:pPr algn="ctr" eaLnBrk="0" hangingPunct="0">
                <a:lnSpc>
                  <a:spcPct val="70000"/>
                </a:lnSpc>
                <a:defRPr/>
              </a:pPr>
              <a:r>
                <a:rPr lang="th-TH" altLang="th-TH" sz="1400" b="1" dirty="0">
                  <a:latin typeface="TH SarabunPSK" pitchFamily="34" charset="-34"/>
                  <a:cs typeface="TH SarabunPSK" pitchFamily="34" charset="-34"/>
                </a:rPr>
                <a:t>กลุ่มงานส่งเสริม                      การพัฒนาชุมชน</a:t>
              </a:r>
            </a:p>
          </p:txBody>
        </p:sp>
        <p:sp>
          <p:nvSpPr>
            <p:cNvPr id="12365" name="Rectangle 2"/>
            <p:cNvSpPr>
              <a:spLocks noChangeArrowheads="1"/>
            </p:cNvSpPr>
            <p:nvPr/>
          </p:nvSpPr>
          <p:spPr bwMode="auto">
            <a:xfrm>
              <a:off x="4679868" y="3468365"/>
              <a:ext cx="576000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en-US" altLang="th-TH" sz="1600" b="1" dirty="0">
                  <a:latin typeface="TH SarabunPSK" pitchFamily="34" charset="-34"/>
                  <a:cs typeface="TH SarabunPSK" pitchFamily="34" charset="-34"/>
                </a:rPr>
                <a:t>5</a:t>
              </a:r>
              <a:endParaRPr lang="th-TH" altLang="th-TH" sz="1600" b="1" dirty="0">
                <a:latin typeface="TH SarabunPSK" pitchFamily="34" charset="-34"/>
                <a:cs typeface="TH SarabunPSK" pitchFamily="34" charset="-34"/>
              </a:endParaRPr>
            </a:p>
          </p:txBody>
        </p:sp>
        <p:sp>
          <p:nvSpPr>
            <p:cNvPr id="12369" name="Rectangle 2"/>
            <p:cNvSpPr>
              <a:spLocks noChangeArrowheads="1"/>
            </p:cNvSpPr>
            <p:nvPr/>
          </p:nvSpPr>
          <p:spPr bwMode="auto">
            <a:xfrm>
              <a:off x="3203848" y="3789039"/>
              <a:ext cx="2052020" cy="325437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th-TH" altLang="th-TH" sz="1500" spc="-80" dirty="0">
                  <a:latin typeface="TH SarabunPSK" pitchFamily="34" charset="-34"/>
                  <a:cs typeface="TH SarabunPSK" pitchFamily="34" charset="-34"/>
                </a:rPr>
                <a:t>นักวิชาการพัฒนาชุมชน (ผอ.กง.) ชพ</a:t>
              </a:r>
              <a:r>
                <a:rPr lang="en-US" altLang="th-TH" sz="1500" spc="-80" dirty="0">
                  <a:latin typeface="TH SarabunPSK" pitchFamily="34" charset="-34"/>
                  <a:cs typeface="TH SarabunPSK" pitchFamily="34" charset="-34"/>
                </a:rPr>
                <a:t>. </a:t>
              </a:r>
              <a:r>
                <a:rPr lang="en-US" altLang="th-TH" sz="1000" spc="-80" dirty="0">
                  <a:solidFill>
                    <a:srgbClr val="FF0000"/>
                  </a:solidFill>
                  <a:latin typeface="TH SarabunPSK" pitchFamily="34" charset="-34"/>
                  <a:cs typeface="TH SarabunPSK" pitchFamily="34" charset="-34"/>
                </a:rPr>
                <a:t>(980)</a:t>
              </a:r>
              <a:endParaRPr lang="th-TH" altLang="th-TH" sz="1000" spc="-80" dirty="0">
                <a:solidFill>
                  <a:srgbClr val="FF0000"/>
                </a:solidFill>
                <a:latin typeface="TH SarabunPSK" pitchFamily="34" charset="-34"/>
                <a:cs typeface="TH SarabunPSK" pitchFamily="34" charset="-34"/>
              </a:endParaRPr>
            </a:p>
          </p:txBody>
        </p:sp>
      </p:grpSp>
      <p:sp>
        <p:nvSpPr>
          <p:cNvPr id="130059" name="Text Box 17"/>
          <p:cNvSpPr txBox="1">
            <a:spLocks noChangeArrowheads="1"/>
          </p:cNvSpPr>
          <p:nvPr/>
        </p:nvSpPr>
        <p:spPr bwMode="auto">
          <a:xfrm>
            <a:off x="6969125" y="2425700"/>
            <a:ext cx="2087563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(396/979/991/1013)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5" name="Group 18"/>
          <p:cNvGrpSpPr>
            <a:grpSpLocks/>
          </p:cNvGrpSpPr>
          <p:nvPr/>
        </p:nvGrpSpPr>
        <p:grpSpPr bwMode="auto">
          <a:xfrm>
            <a:off x="6968737" y="1778090"/>
            <a:ext cx="2052637" cy="646113"/>
            <a:chOff x="3203848" y="3468365"/>
            <a:chExt cx="2052020" cy="646113"/>
          </a:xfrm>
          <a:solidFill>
            <a:schemeClr val="bg1"/>
          </a:solidFill>
        </p:grpSpPr>
        <p:sp>
          <p:nvSpPr>
            <p:cNvPr id="12361" name="Rectangle 2"/>
            <p:cNvSpPr>
              <a:spLocks noChangeArrowheads="1"/>
            </p:cNvSpPr>
            <p:nvPr/>
          </p:nvSpPr>
          <p:spPr bwMode="auto">
            <a:xfrm>
              <a:off x="3203848" y="3468365"/>
              <a:ext cx="1476000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lnSpc>
                  <a:spcPct val="70000"/>
                </a:lnSpc>
                <a:defRPr/>
              </a:pPr>
              <a:endParaRPr lang="th-TH" altLang="th-TH" sz="700" b="1" dirty="0">
                <a:latin typeface="TH SarabunPSK" pitchFamily="34" charset="-34"/>
                <a:cs typeface="TH SarabunPSK" pitchFamily="34" charset="-34"/>
              </a:endParaRPr>
            </a:p>
            <a:p>
              <a:pPr algn="ctr" eaLnBrk="0" hangingPunct="0">
                <a:lnSpc>
                  <a:spcPct val="70000"/>
                </a:lnSpc>
                <a:defRPr/>
              </a:pPr>
              <a:r>
                <a:rPr lang="th-TH" altLang="th-TH" sz="1400" b="1" dirty="0">
                  <a:latin typeface="TH SarabunPSK" pitchFamily="34" charset="-34"/>
                  <a:cs typeface="TH SarabunPSK" pitchFamily="34" charset="-34"/>
                </a:rPr>
                <a:t>กลุ่มงานสารสนเทศ</a:t>
              </a:r>
            </a:p>
            <a:p>
              <a:pPr algn="ctr" eaLnBrk="0" hangingPunct="0">
                <a:lnSpc>
                  <a:spcPct val="70000"/>
                </a:lnSpc>
                <a:defRPr/>
              </a:pPr>
              <a:r>
                <a:rPr lang="th-TH" altLang="th-TH" sz="1400" b="1" dirty="0">
                  <a:latin typeface="TH SarabunPSK" pitchFamily="34" charset="-34"/>
                  <a:cs typeface="TH SarabunPSK" pitchFamily="34" charset="-34"/>
                </a:rPr>
                <a:t>การพัฒนาชุมชน</a:t>
              </a:r>
            </a:p>
          </p:txBody>
        </p:sp>
        <p:sp>
          <p:nvSpPr>
            <p:cNvPr id="12362" name="Rectangle 2"/>
            <p:cNvSpPr>
              <a:spLocks noChangeArrowheads="1"/>
            </p:cNvSpPr>
            <p:nvPr/>
          </p:nvSpPr>
          <p:spPr bwMode="auto">
            <a:xfrm>
              <a:off x="4679868" y="3468365"/>
              <a:ext cx="576000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en-US" altLang="th-TH" sz="1600" b="1" dirty="0">
                  <a:latin typeface="TH SarabunPSK" pitchFamily="34" charset="-34"/>
                  <a:cs typeface="TH SarabunPSK" pitchFamily="34" charset="-34"/>
                </a:rPr>
                <a:t>5</a:t>
              </a:r>
              <a:endParaRPr lang="th-TH" altLang="th-TH" sz="1400" b="1" dirty="0">
                <a:latin typeface="TH SarabunPSK" pitchFamily="34" charset="-34"/>
                <a:cs typeface="TH SarabunPSK" pitchFamily="34" charset="-34"/>
              </a:endParaRPr>
            </a:p>
          </p:txBody>
        </p:sp>
        <p:sp>
          <p:nvSpPr>
            <p:cNvPr id="11342" name="Rectangle 2"/>
            <p:cNvSpPr>
              <a:spLocks noChangeArrowheads="1"/>
            </p:cNvSpPr>
            <p:nvPr/>
          </p:nvSpPr>
          <p:spPr bwMode="auto">
            <a:xfrm>
              <a:off x="3203848" y="3789040"/>
              <a:ext cx="2052020" cy="325438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th-TH" altLang="th-TH" sz="1500" spc="-60" dirty="0">
                  <a:latin typeface="TH SarabunPSK" pitchFamily="34" charset="-34"/>
                  <a:cs typeface="TH SarabunPSK" pitchFamily="34" charset="-34"/>
                </a:rPr>
                <a:t>นักวิชาการพัฒนาชุมชน (ผอ.กง.) ชพ</a:t>
              </a:r>
              <a:r>
                <a:rPr lang="en-US" altLang="th-TH" sz="1500" spc="-60" dirty="0">
                  <a:latin typeface="TH SarabunPSK" pitchFamily="34" charset="-34"/>
                  <a:cs typeface="TH SarabunPSK" pitchFamily="34" charset="-34"/>
                </a:rPr>
                <a:t>. </a:t>
              </a:r>
              <a:r>
                <a:rPr lang="en-US" altLang="th-TH" sz="1050" spc="-60" dirty="0">
                  <a:solidFill>
                    <a:srgbClr val="FF0000"/>
                  </a:solidFill>
                  <a:latin typeface="TH SarabunPSK" pitchFamily="34" charset="-34"/>
                  <a:cs typeface="TH SarabunPSK" pitchFamily="34" charset="-34"/>
                </a:rPr>
                <a:t>(390)</a:t>
              </a:r>
              <a:endParaRPr lang="th-TH" altLang="th-TH" sz="1050" spc="-60" dirty="0">
                <a:solidFill>
                  <a:srgbClr val="FF0000"/>
                </a:solidFill>
                <a:latin typeface="TH SarabunPSK" pitchFamily="34" charset="-34"/>
                <a:cs typeface="TH SarabunPSK" pitchFamily="34" charset="-34"/>
              </a:endParaRPr>
            </a:p>
          </p:txBody>
        </p:sp>
      </p:grpSp>
      <p:cxnSp>
        <p:nvCxnSpPr>
          <p:cNvPr id="78" name="Straight Connector 77"/>
          <p:cNvCxnSpPr/>
          <p:nvPr/>
        </p:nvCxnSpPr>
        <p:spPr>
          <a:xfrm>
            <a:off x="4572000" y="1419225"/>
            <a:ext cx="0" cy="223202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/>
          <p:cNvCxnSpPr/>
          <p:nvPr/>
        </p:nvCxnSpPr>
        <p:spPr>
          <a:xfrm>
            <a:off x="1116013" y="1628775"/>
            <a:ext cx="683895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0063" name="Rectangle 78"/>
          <p:cNvSpPr>
            <a:spLocks noChangeArrowheads="1"/>
          </p:cNvSpPr>
          <p:nvPr/>
        </p:nvSpPr>
        <p:spPr bwMode="auto">
          <a:xfrm>
            <a:off x="0" y="6611938"/>
            <a:ext cx="1619250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000" u="sng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หมายเหตุ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ภายในวงเล็บแสดงเลขที่ตำแหน่ง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130064" name="Group 49"/>
          <p:cNvGrpSpPr>
            <a:grpSpLocks/>
          </p:cNvGrpSpPr>
          <p:nvPr/>
        </p:nvGrpSpPr>
        <p:grpSpPr bwMode="auto">
          <a:xfrm>
            <a:off x="107950" y="3594100"/>
            <a:ext cx="2843213" cy="646113"/>
            <a:chOff x="107503" y="3717032"/>
            <a:chExt cx="2844257" cy="646113"/>
          </a:xfrm>
        </p:grpSpPr>
        <p:sp>
          <p:nvSpPr>
            <p:cNvPr id="130106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เมืองลพบุรี</a:t>
              </a:r>
            </a:p>
          </p:txBody>
        </p:sp>
        <p:sp>
          <p:nvSpPr>
            <p:cNvPr id="130107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9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30108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(985)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30065" name="Text Box 17"/>
          <p:cNvSpPr txBox="1">
            <a:spLocks noChangeArrowheads="1"/>
          </p:cNvSpPr>
          <p:nvPr/>
        </p:nvSpPr>
        <p:spPr bwMode="auto">
          <a:xfrm>
            <a:off x="107950" y="4241800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8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(987/988/989/990/994/995/996/997)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130066" name="Group 50"/>
          <p:cNvGrpSpPr>
            <a:grpSpLocks/>
          </p:cNvGrpSpPr>
          <p:nvPr/>
        </p:nvGrpSpPr>
        <p:grpSpPr bwMode="auto">
          <a:xfrm>
            <a:off x="3132138" y="3594100"/>
            <a:ext cx="2843212" cy="646113"/>
            <a:chOff x="107503" y="3717032"/>
            <a:chExt cx="2844257" cy="646113"/>
          </a:xfrm>
        </p:grpSpPr>
        <p:sp>
          <p:nvSpPr>
            <p:cNvPr id="130103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พัฒนานิคม</a:t>
              </a:r>
            </a:p>
          </p:txBody>
        </p:sp>
        <p:sp>
          <p:nvSpPr>
            <p:cNvPr id="130104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30105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(1000)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30067" name="Text Box 17"/>
          <p:cNvSpPr txBox="1">
            <a:spLocks noChangeArrowheads="1"/>
          </p:cNvSpPr>
          <p:nvPr/>
        </p:nvSpPr>
        <p:spPr bwMode="auto">
          <a:xfrm>
            <a:off x="3132138" y="4241800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(1002/1003/1004/1005)</a:t>
            </a:r>
          </a:p>
          <a:p>
            <a:pPr eaLnBrk="1" hangingPunct="1"/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130068" name="Group 55"/>
          <p:cNvGrpSpPr>
            <a:grpSpLocks/>
          </p:cNvGrpSpPr>
          <p:nvPr/>
        </p:nvGrpSpPr>
        <p:grpSpPr bwMode="auto">
          <a:xfrm>
            <a:off x="6156325" y="3594100"/>
            <a:ext cx="2844800" cy="646113"/>
            <a:chOff x="107503" y="3717032"/>
            <a:chExt cx="2844257" cy="646113"/>
          </a:xfrm>
        </p:grpSpPr>
        <p:sp>
          <p:nvSpPr>
            <p:cNvPr id="130100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โคกสำโรง</a:t>
              </a:r>
            </a:p>
          </p:txBody>
        </p:sp>
        <p:sp>
          <p:nvSpPr>
            <p:cNvPr id="130101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6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30102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(1008)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30069" name="Text Box 17"/>
          <p:cNvSpPr txBox="1">
            <a:spLocks noChangeArrowheads="1"/>
          </p:cNvSpPr>
          <p:nvPr/>
        </p:nvSpPr>
        <p:spPr bwMode="auto">
          <a:xfrm>
            <a:off x="6156325" y="4241800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5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(1010/1011/1012/1014/1015)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130070" name="Group 60"/>
          <p:cNvGrpSpPr>
            <a:grpSpLocks/>
          </p:cNvGrpSpPr>
          <p:nvPr/>
        </p:nvGrpSpPr>
        <p:grpSpPr bwMode="auto">
          <a:xfrm>
            <a:off x="107950" y="4962525"/>
            <a:ext cx="2843213" cy="646113"/>
            <a:chOff x="107503" y="3717032"/>
            <a:chExt cx="2844257" cy="646113"/>
          </a:xfrm>
        </p:grpSpPr>
        <p:sp>
          <p:nvSpPr>
            <p:cNvPr id="130097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หนองม่วง</a:t>
              </a:r>
            </a:p>
          </p:txBody>
        </p:sp>
        <p:sp>
          <p:nvSpPr>
            <p:cNvPr id="130098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30099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(1018)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30071" name="Text Box 17"/>
          <p:cNvSpPr txBox="1">
            <a:spLocks noChangeArrowheads="1"/>
          </p:cNvSpPr>
          <p:nvPr/>
        </p:nvSpPr>
        <p:spPr bwMode="auto">
          <a:xfrm>
            <a:off x="107950" y="5610225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(1020/1021/1022/1023)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130072" name="Group 65"/>
          <p:cNvGrpSpPr>
            <a:grpSpLocks/>
          </p:cNvGrpSpPr>
          <p:nvPr/>
        </p:nvGrpSpPr>
        <p:grpSpPr bwMode="auto">
          <a:xfrm>
            <a:off x="3132138" y="4962525"/>
            <a:ext cx="2843212" cy="646113"/>
            <a:chOff x="107503" y="3717032"/>
            <a:chExt cx="2844257" cy="646113"/>
          </a:xfrm>
        </p:grpSpPr>
        <p:sp>
          <p:nvSpPr>
            <p:cNvPr id="130094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ชัยบาดาล</a:t>
              </a:r>
            </a:p>
          </p:txBody>
        </p:sp>
        <p:sp>
          <p:nvSpPr>
            <p:cNvPr id="130095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7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30096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(1024)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30073" name="Text Box 17"/>
          <p:cNvSpPr txBox="1">
            <a:spLocks noChangeArrowheads="1"/>
          </p:cNvSpPr>
          <p:nvPr/>
        </p:nvSpPr>
        <p:spPr bwMode="auto">
          <a:xfrm>
            <a:off x="3132138" y="5610225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6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(1026/1029/1030/1031/1032/1033)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130074" name="Group 70"/>
          <p:cNvGrpSpPr>
            <a:grpSpLocks/>
          </p:cNvGrpSpPr>
          <p:nvPr/>
        </p:nvGrpSpPr>
        <p:grpSpPr bwMode="auto">
          <a:xfrm>
            <a:off x="6156325" y="4962525"/>
            <a:ext cx="2844800" cy="646113"/>
            <a:chOff x="107503" y="3717032"/>
            <a:chExt cx="2844257" cy="646113"/>
          </a:xfrm>
        </p:grpSpPr>
        <p:sp>
          <p:nvSpPr>
            <p:cNvPr id="130091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ลำสนธิ</a:t>
              </a:r>
            </a:p>
          </p:txBody>
        </p:sp>
        <p:sp>
          <p:nvSpPr>
            <p:cNvPr id="130092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30093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(1036)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30075" name="Text Box 17"/>
          <p:cNvSpPr txBox="1">
            <a:spLocks noChangeArrowheads="1"/>
          </p:cNvSpPr>
          <p:nvPr/>
        </p:nvSpPr>
        <p:spPr bwMode="auto">
          <a:xfrm>
            <a:off x="6156325" y="5610225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(1038/1039/1040/1041)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cxnSp>
        <p:nvCxnSpPr>
          <p:cNvPr id="76" name="Straight Connector 75"/>
          <p:cNvCxnSpPr/>
          <p:nvPr/>
        </p:nvCxnSpPr>
        <p:spPr>
          <a:xfrm>
            <a:off x="1404938" y="3500438"/>
            <a:ext cx="604837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9" name="Straight Connector 78"/>
          <p:cNvCxnSpPr/>
          <p:nvPr/>
        </p:nvCxnSpPr>
        <p:spPr>
          <a:xfrm>
            <a:off x="1116013" y="1628775"/>
            <a:ext cx="0" cy="14446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" name="Straight Connector 80"/>
          <p:cNvCxnSpPr/>
          <p:nvPr/>
        </p:nvCxnSpPr>
        <p:spPr>
          <a:xfrm>
            <a:off x="3348038" y="1628775"/>
            <a:ext cx="0" cy="14446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" name="Straight Connector 81"/>
          <p:cNvCxnSpPr/>
          <p:nvPr/>
        </p:nvCxnSpPr>
        <p:spPr>
          <a:xfrm>
            <a:off x="5651500" y="1628775"/>
            <a:ext cx="0" cy="14446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3" name="Straight Connector 82"/>
          <p:cNvCxnSpPr/>
          <p:nvPr/>
        </p:nvCxnSpPr>
        <p:spPr>
          <a:xfrm>
            <a:off x="7956550" y="1628775"/>
            <a:ext cx="0" cy="14446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4" name="Straight Connector 83"/>
          <p:cNvCxnSpPr/>
          <p:nvPr/>
        </p:nvCxnSpPr>
        <p:spPr>
          <a:xfrm>
            <a:off x="1403350" y="3500438"/>
            <a:ext cx="0" cy="904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/>
          <p:cNvCxnSpPr/>
          <p:nvPr/>
        </p:nvCxnSpPr>
        <p:spPr>
          <a:xfrm>
            <a:off x="7451725" y="3500438"/>
            <a:ext cx="0" cy="904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" name="Straight Connector 85"/>
          <p:cNvCxnSpPr/>
          <p:nvPr/>
        </p:nvCxnSpPr>
        <p:spPr>
          <a:xfrm>
            <a:off x="3049588" y="3500438"/>
            <a:ext cx="0" cy="136842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7" name="Straight Connector 86"/>
          <p:cNvCxnSpPr/>
          <p:nvPr/>
        </p:nvCxnSpPr>
        <p:spPr>
          <a:xfrm>
            <a:off x="1403350" y="4868863"/>
            <a:ext cx="604837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9" name="Straight Connector 88"/>
          <p:cNvCxnSpPr/>
          <p:nvPr/>
        </p:nvCxnSpPr>
        <p:spPr>
          <a:xfrm>
            <a:off x="1403350" y="4868863"/>
            <a:ext cx="0" cy="904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0" name="Straight Connector 89"/>
          <p:cNvCxnSpPr/>
          <p:nvPr/>
        </p:nvCxnSpPr>
        <p:spPr>
          <a:xfrm>
            <a:off x="4427538" y="4868863"/>
            <a:ext cx="0" cy="904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1" name="Straight Connector 90"/>
          <p:cNvCxnSpPr/>
          <p:nvPr/>
        </p:nvCxnSpPr>
        <p:spPr>
          <a:xfrm>
            <a:off x="7451725" y="4868863"/>
            <a:ext cx="0" cy="904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30088" name="Group 74"/>
          <p:cNvGrpSpPr>
            <a:grpSpLocks/>
          </p:cNvGrpSpPr>
          <p:nvPr/>
        </p:nvGrpSpPr>
        <p:grpSpPr bwMode="auto">
          <a:xfrm>
            <a:off x="107950" y="1774825"/>
            <a:ext cx="2051050" cy="646113"/>
            <a:chOff x="107950" y="1775470"/>
            <a:chExt cx="2051050" cy="646112"/>
          </a:xfrm>
        </p:grpSpPr>
        <p:grpSp>
          <p:nvGrpSpPr>
            <p:cNvPr id="13" name="Group 18"/>
            <p:cNvGrpSpPr>
              <a:grpSpLocks/>
            </p:cNvGrpSpPr>
            <p:nvPr/>
          </p:nvGrpSpPr>
          <p:grpSpPr bwMode="auto">
            <a:xfrm>
              <a:off x="107950" y="1775470"/>
              <a:ext cx="2051050" cy="646112"/>
              <a:chOff x="3203848" y="3468365"/>
              <a:chExt cx="2052020" cy="646113"/>
            </a:xfrm>
            <a:solidFill>
              <a:schemeClr val="bg1"/>
            </a:solidFill>
          </p:grpSpPr>
          <p:sp>
            <p:nvSpPr>
              <p:cNvPr id="14387" name="Rectangle 2"/>
              <p:cNvSpPr>
                <a:spLocks noChangeArrowheads="1"/>
              </p:cNvSpPr>
              <p:nvPr/>
            </p:nvSpPr>
            <p:spPr bwMode="auto">
              <a:xfrm>
                <a:off x="4679868" y="3468365"/>
                <a:ext cx="576000" cy="323850"/>
              </a:xfrm>
              <a:prstGeom prst="rect">
                <a:avLst/>
              </a:prstGeom>
              <a:grpFill/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anchor="ctr"/>
              <a:lstStyle/>
              <a:p>
                <a:pPr algn="ctr" eaLnBrk="0" hangingPunct="0">
                  <a:defRPr/>
                </a:pPr>
                <a:r>
                  <a:rPr lang="en-US" altLang="th-TH" sz="1600" b="1" dirty="0">
                    <a:latin typeface="TH SarabunPSK" pitchFamily="34" charset="-34"/>
                    <a:cs typeface="TH SarabunPSK" pitchFamily="34" charset="-34"/>
                  </a:rPr>
                  <a:t>8</a:t>
                </a:r>
                <a:endParaRPr lang="th-TH" altLang="th-TH" sz="1400" b="1" dirty="0">
                  <a:latin typeface="TH SarabunPSK" pitchFamily="34" charset="-34"/>
                  <a:cs typeface="TH SarabunPSK" pitchFamily="34" charset="-34"/>
                </a:endParaRPr>
              </a:p>
            </p:txBody>
          </p:sp>
          <p:sp>
            <p:nvSpPr>
              <p:cNvPr id="14388" name="Rectangle 2"/>
              <p:cNvSpPr>
                <a:spLocks noChangeArrowheads="1"/>
              </p:cNvSpPr>
              <p:nvPr/>
            </p:nvSpPr>
            <p:spPr bwMode="auto">
              <a:xfrm>
                <a:off x="3203848" y="3789040"/>
                <a:ext cx="2052000" cy="325438"/>
              </a:xfrm>
              <a:prstGeom prst="rect">
                <a:avLst/>
              </a:prstGeom>
              <a:grpFill/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anchor="ctr"/>
              <a:lstStyle/>
              <a:p>
                <a:pPr algn="ctr" eaLnBrk="0" hangingPunct="0">
                  <a:defRPr/>
                </a:pPr>
                <a:r>
                  <a:rPr lang="th-TH" altLang="th-TH" sz="1400" spc="-30" dirty="0">
                    <a:latin typeface="TH SarabunPSK" pitchFamily="34" charset="-34"/>
                    <a:cs typeface="TH SarabunPSK" pitchFamily="34" charset="-34"/>
                  </a:rPr>
                  <a:t>นักวิชาการพัฒนาชุมชน (ผอ.กง.) </a:t>
                </a:r>
                <a:r>
                  <a:rPr lang="th-TH" altLang="th-TH" sz="1400" spc="-30" dirty="0" err="1">
                    <a:latin typeface="TH SarabunPSK" pitchFamily="34" charset="-34"/>
                    <a:cs typeface="TH SarabunPSK" pitchFamily="34" charset="-34"/>
                  </a:rPr>
                  <a:t>ชพ.</a:t>
                </a:r>
                <a:r>
                  <a:rPr lang="en-US" altLang="th-TH" sz="1400" spc="-30" dirty="0">
                    <a:latin typeface="TH SarabunPSK" pitchFamily="34" charset="-34"/>
                    <a:cs typeface="TH SarabunPSK" pitchFamily="34" charset="-34"/>
                  </a:rPr>
                  <a:t> </a:t>
                </a:r>
                <a:r>
                  <a:rPr lang="en-US" altLang="th-TH" sz="1000" spc="-30" dirty="0">
                    <a:solidFill>
                      <a:srgbClr val="FF0000"/>
                    </a:solidFill>
                    <a:latin typeface="TH SarabunPSK" pitchFamily="34" charset="-34"/>
                    <a:cs typeface="TH SarabunPSK" pitchFamily="34" charset="-34"/>
                  </a:rPr>
                  <a:t>(971)</a:t>
                </a:r>
                <a:endParaRPr lang="th-TH" altLang="th-TH" sz="1000" spc="-30" dirty="0">
                  <a:solidFill>
                    <a:srgbClr val="FF0000"/>
                  </a:solidFill>
                  <a:latin typeface="TH SarabunPSK" pitchFamily="34" charset="-34"/>
                  <a:cs typeface="TH SarabunPSK" pitchFamily="34" charset="-34"/>
                </a:endParaRPr>
              </a:p>
            </p:txBody>
          </p:sp>
        </p:grpSp>
        <p:sp>
          <p:nvSpPr>
            <p:cNvPr id="130090" name="Rectangle 2"/>
            <p:cNvSpPr>
              <a:spLocks noChangeArrowheads="1"/>
            </p:cNvSpPr>
            <p:nvPr/>
          </p:nvSpPr>
          <p:spPr bwMode="auto">
            <a:xfrm>
              <a:off x="107950" y="1775470"/>
              <a:ext cx="1475302" cy="323849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th-TH" altLang="th-TH" sz="12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endParaRPr lang="th-TH" altLang="th-TH" sz="8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2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กลุ่มงานประสานและสนับสนุนการบริหารงานพัฒนาชุมชน</a:t>
              </a:r>
            </a:p>
            <a:p>
              <a:pPr algn="ctr"/>
              <a:endParaRPr lang="th-TH" altLang="th-TH" sz="12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1074" name="Rectangle 73"/>
          <p:cNvSpPr>
            <a:spLocks noChangeArrowheads="1"/>
          </p:cNvSpPr>
          <p:nvPr/>
        </p:nvSpPr>
        <p:spPr bwMode="auto">
          <a:xfrm>
            <a:off x="488950" y="106363"/>
            <a:ext cx="815498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/>
            <a:r>
              <a:rPr lang="th-TH" altLang="th-TH" sz="1600" b="1">
                <a:latin typeface="TH SarabunPSK" panose="020B0500040200020003" pitchFamily="34" charset="-34"/>
                <a:cs typeface="TH SarabunPSK" panose="020B0500040200020003" pitchFamily="34" charset="-34"/>
              </a:rPr>
              <a:t>แผนภูมิแสดงการแบ่งงานภายในและอัตรากำลังของกรมการพัฒนาชุมชน</a:t>
            </a:r>
            <a:r>
              <a:rPr lang="en-US" altLang="th-TH" sz="1600" b="1">
                <a:latin typeface="TH SarabunPSK" panose="020B0500040200020003" pitchFamily="34" charset="-34"/>
                <a:cs typeface="TH SarabunPSK" panose="020B0500040200020003" pitchFamily="34" charset="-34"/>
              </a:rPr>
              <a:t> </a:t>
            </a:r>
            <a:endParaRPr lang="th-TH" altLang="th-TH" sz="1600" b="1"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sp>
        <p:nvSpPr>
          <p:cNvPr id="131075" name="Text Box 9"/>
          <p:cNvSpPr txBox="1">
            <a:spLocks noChangeArrowheads="1"/>
          </p:cNvSpPr>
          <p:nvPr/>
        </p:nvSpPr>
        <p:spPr bwMode="auto">
          <a:xfrm>
            <a:off x="6980238" y="6269038"/>
            <a:ext cx="2160587" cy="588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ลูกจ้างประจำ 1 อัตรา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rPr>
              <a:t>(66)</a:t>
            </a:r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 </a:t>
            </a:r>
            <a:endParaRPr lang="th-TH" altLang="th-TH" sz="1400">
              <a:solidFill>
                <a:srgbClr val="FF0000"/>
              </a:solidFill>
              <a:latin typeface="TH SarabunPSK" panose="020B0500040200020003" pitchFamily="34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กรอบพนักงานราชการ - อัตรา </a:t>
            </a:r>
            <a:endParaRPr lang="th-TH" altLang="th-TH" sz="1000">
              <a:solidFill>
                <a:srgbClr val="FF0000"/>
              </a:solidFill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grpSp>
        <p:nvGrpSpPr>
          <p:cNvPr id="131076" name="Group 81"/>
          <p:cNvGrpSpPr>
            <a:grpSpLocks/>
          </p:cNvGrpSpPr>
          <p:nvPr/>
        </p:nvGrpSpPr>
        <p:grpSpPr bwMode="auto">
          <a:xfrm>
            <a:off x="2843213" y="765175"/>
            <a:ext cx="3421062" cy="646113"/>
            <a:chOff x="2448080" y="857250"/>
            <a:chExt cx="3420000" cy="646113"/>
          </a:xfrm>
        </p:grpSpPr>
        <p:sp>
          <p:nvSpPr>
            <p:cNvPr id="131112" name="Rectangle 2"/>
            <p:cNvSpPr>
              <a:spLocks noChangeArrowheads="1"/>
            </p:cNvSpPr>
            <p:nvPr/>
          </p:nvSpPr>
          <p:spPr bwMode="auto">
            <a:xfrm>
              <a:off x="2448080" y="857250"/>
              <a:ext cx="2844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สำนักงานพัฒนาชุมชนจังหวัดลพบุรี</a:t>
              </a:r>
            </a:p>
          </p:txBody>
        </p:sp>
        <p:sp>
          <p:nvSpPr>
            <p:cNvPr id="131113" name="Rectangle 2"/>
            <p:cNvSpPr>
              <a:spLocks noChangeArrowheads="1"/>
            </p:cNvSpPr>
            <p:nvPr/>
          </p:nvSpPr>
          <p:spPr bwMode="auto">
            <a:xfrm>
              <a:off x="5290308" y="857250"/>
              <a:ext cx="575739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 eaLnBrk="1" hangingPunct="1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86</a:t>
              </a:r>
              <a:endParaRPr lang="th-TH" altLang="th-TH" sz="16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31114" name="Rectangle 2"/>
            <p:cNvSpPr>
              <a:spLocks noChangeArrowheads="1"/>
            </p:cNvSpPr>
            <p:nvPr/>
          </p:nvSpPr>
          <p:spPr bwMode="auto">
            <a:xfrm>
              <a:off x="2448080" y="1177925"/>
              <a:ext cx="3420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ผู้อำนวยการ (พัฒนาการจังหวัด) สูง</a:t>
              </a:r>
              <a:r>
                <a:rPr lang="en-US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(970)</a:t>
              </a:r>
              <a:r>
                <a:rPr lang="en-US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endParaRPr lang="th-TH" altLang="th-TH" sz="1600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31077" name="Text Box 91"/>
          <p:cNvSpPr txBox="1">
            <a:spLocks noChangeArrowheads="1"/>
          </p:cNvSpPr>
          <p:nvPr/>
        </p:nvSpPr>
        <p:spPr bwMode="auto">
          <a:xfrm>
            <a:off x="3924300" y="404813"/>
            <a:ext cx="1368425" cy="277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Update </a:t>
            </a:r>
            <a:r>
              <a:rPr lang="th-TH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26 เมษายน 2564 </a:t>
            </a:r>
            <a:r>
              <a:rPr lang="en-US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         </a:t>
            </a:r>
            <a:endParaRPr lang="th-TH" altLang="th-TH" sz="1200"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cxnSp>
        <p:nvCxnSpPr>
          <p:cNvPr id="78" name="Straight Connector 77"/>
          <p:cNvCxnSpPr/>
          <p:nvPr/>
        </p:nvCxnSpPr>
        <p:spPr>
          <a:xfrm>
            <a:off x="4572000" y="1419225"/>
            <a:ext cx="0" cy="50482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1079" name="Rectangle 78"/>
          <p:cNvSpPr>
            <a:spLocks noChangeArrowheads="1"/>
          </p:cNvSpPr>
          <p:nvPr/>
        </p:nvSpPr>
        <p:spPr bwMode="auto">
          <a:xfrm>
            <a:off x="0" y="6611938"/>
            <a:ext cx="1619250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000" u="sng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หมายเหตุ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ภายในวงเล็บแสดงเลขที่ตำแหน่ง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131080" name="Group 49"/>
          <p:cNvGrpSpPr>
            <a:grpSpLocks/>
          </p:cNvGrpSpPr>
          <p:nvPr/>
        </p:nvGrpSpPr>
        <p:grpSpPr bwMode="auto">
          <a:xfrm>
            <a:off x="107950" y="1722438"/>
            <a:ext cx="2843213" cy="646112"/>
            <a:chOff x="107503" y="3717032"/>
            <a:chExt cx="2844257" cy="646113"/>
          </a:xfrm>
        </p:grpSpPr>
        <p:sp>
          <p:nvSpPr>
            <p:cNvPr id="131109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ท่าหลวง</a:t>
              </a:r>
            </a:p>
          </p:txBody>
        </p:sp>
        <p:sp>
          <p:nvSpPr>
            <p:cNvPr id="131110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31111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(1042)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31081" name="Text Box 17"/>
          <p:cNvSpPr txBox="1">
            <a:spLocks noChangeArrowheads="1"/>
          </p:cNvSpPr>
          <p:nvPr/>
        </p:nvSpPr>
        <p:spPr bwMode="auto">
          <a:xfrm>
            <a:off x="107950" y="2370138"/>
            <a:ext cx="2879725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(1044/1045/1046/1047)</a:t>
            </a:r>
          </a:p>
        </p:txBody>
      </p:sp>
      <p:grpSp>
        <p:nvGrpSpPr>
          <p:cNvPr id="131082" name="Group 50"/>
          <p:cNvGrpSpPr>
            <a:grpSpLocks/>
          </p:cNvGrpSpPr>
          <p:nvPr/>
        </p:nvGrpSpPr>
        <p:grpSpPr bwMode="auto">
          <a:xfrm>
            <a:off x="3132138" y="1722438"/>
            <a:ext cx="2843212" cy="646112"/>
            <a:chOff x="107503" y="3717032"/>
            <a:chExt cx="2844257" cy="646113"/>
          </a:xfrm>
        </p:grpSpPr>
        <p:sp>
          <p:nvSpPr>
            <p:cNvPr id="131106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ท่าวุ้ง</a:t>
              </a:r>
            </a:p>
          </p:txBody>
        </p:sp>
        <p:sp>
          <p:nvSpPr>
            <p:cNvPr id="131107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6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31108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(1048)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31083" name="Text Box 17"/>
          <p:cNvSpPr txBox="1">
            <a:spLocks noChangeArrowheads="1"/>
          </p:cNvSpPr>
          <p:nvPr/>
        </p:nvSpPr>
        <p:spPr bwMode="auto">
          <a:xfrm>
            <a:off x="3132138" y="2370138"/>
            <a:ext cx="2879725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5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(1050/1051/1052/1053/1054)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131084" name="Group 55"/>
          <p:cNvGrpSpPr>
            <a:grpSpLocks/>
          </p:cNvGrpSpPr>
          <p:nvPr/>
        </p:nvGrpSpPr>
        <p:grpSpPr bwMode="auto">
          <a:xfrm>
            <a:off x="6156325" y="1722438"/>
            <a:ext cx="2844800" cy="646112"/>
            <a:chOff x="107503" y="3717032"/>
            <a:chExt cx="2844257" cy="646113"/>
          </a:xfrm>
        </p:grpSpPr>
        <p:sp>
          <p:nvSpPr>
            <p:cNvPr id="131103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บ้านหมี่</a:t>
              </a:r>
            </a:p>
          </p:txBody>
        </p:sp>
        <p:sp>
          <p:nvSpPr>
            <p:cNvPr id="131104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6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31105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(1057)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31085" name="Text Box 17"/>
          <p:cNvSpPr txBox="1">
            <a:spLocks noChangeArrowheads="1"/>
          </p:cNvSpPr>
          <p:nvPr/>
        </p:nvSpPr>
        <p:spPr bwMode="auto">
          <a:xfrm>
            <a:off x="6156325" y="2370138"/>
            <a:ext cx="2879725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5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(1060/1061/1062/1063/1064)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cxnSp>
        <p:nvCxnSpPr>
          <p:cNvPr id="76" name="Straight Connector 75"/>
          <p:cNvCxnSpPr/>
          <p:nvPr/>
        </p:nvCxnSpPr>
        <p:spPr>
          <a:xfrm>
            <a:off x="1404938" y="1628775"/>
            <a:ext cx="604837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4" name="Straight Connector 83"/>
          <p:cNvCxnSpPr/>
          <p:nvPr/>
        </p:nvCxnSpPr>
        <p:spPr>
          <a:xfrm>
            <a:off x="1403350" y="1628775"/>
            <a:ext cx="0" cy="9048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/>
          <p:cNvCxnSpPr/>
          <p:nvPr/>
        </p:nvCxnSpPr>
        <p:spPr>
          <a:xfrm>
            <a:off x="7451725" y="1628775"/>
            <a:ext cx="0" cy="9048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" name="Straight Connector 85"/>
          <p:cNvCxnSpPr/>
          <p:nvPr/>
        </p:nvCxnSpPr>
        <p:spPr>
          <a:xfrm>
            <a:off x="3049588" y="1628775"/>
            <a:ext cx="0" cy="158432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31090" name="Group 49"/>
          <p:cNvGrpSpPr>
            <a:grpSpLocks/>
          </p:cNvGrpSpPr>
          <p:nvPr/>
        </p:nvGrpSpPr>
        <p:grpSpPr bwMode="auto">
          <a:xfrm>
            <a:off x="107950" y="3300413"/>
            <a:ext cx="2843213" cy="652462"/>
            <a:chOff x="107503" y="3710690"/>
            <a:chExt cx="2844257" cy="652455"/>
          </a:xfrm>
        </p:grpSpPr>
        <p:sp>
          <p:nvSpPr>
            <p:cNvPr id="131100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สระโบสถ์</a:t>
              </a:r>
            </a:p>
          </p:txBody>
        </p:sp>
        <p:sp>
          <p:nvSpPr>
            <p:cNvPr id="131101" name="Rectangle 2"/>
            <p:cNvSpPr>
              <a:spLocks noChangeArrowheads="1"/>
            </p:cNvSpPr>
            <p:nvPr/>
          </p:nvSpPr>
          <p:spPr bwMode="auto">
            <a:xfrm>
              <a:off x="2411760" y="3710690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31102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ชพ.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(1072)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31091" name="Text Box 17"/>
          <p:cNvSpPr txBox="1">
            <a:spLocks noChangeArrowheads="1"/>
          </p:cNvSpPr>
          <p:nvPr/>
        </p:nvSpPr>
        <p:spPr bwMode="auto">
          <a:xfrm>
            <a:off x="107950" y="3954463"/>
            <a:ext cx="2879725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3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(1074/1075/1076)</a:t>
            </a:r>
          </a:p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เจ้าพนักงานพัฒนาชุมชน (ปง./ชง.)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1</a:t>
            </a: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1043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)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131092" name="Group 50"/>
          <p:cNvGrpSpPr>
            <a:grpSpLocks/>
          </p:cNvGrpSpPr>
          <p:nvPr/>
        </p:nvGrpSpPr>
        <p:grpSpPr bwMode="auto">
          <a:xfrm>
            <a:off x="3132138" y="3300413"/>
            <a:ext cx="2843212" cy="652462"/>
            <a:chOff x="107503" y="3710690"/>
            <a:chExt cx="2844257" cy="652455"/>
          </a:xfrm>
        </p:grpSpPr>
        <p:sp>
          <p:nvSpPr>
            <p:cNvPr id="131097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โคกเจริญ</a:t>
              </a:r>
            </a:p>
          </p:txBody>
        </p:sp>
        <p:sp>
          <p:nvSpPr>
            <p:cNvPr id="131098" name="Rectangle 2"/>
            <p:cNvSpPr>
              <a:spLocks noChangeArrowheads="1"/>
            </p:cNvSpPr>
            <p:nvPr/>
          </p:nvSpPr>
          <p:spPr bwMode="auto">
            <a:xfrm>
              <a:off x="2411760" y="3710690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31099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ชพ.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(1077)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31093" name="Text Box 17"/>
          <p:cNvSpPr txBox="1">
            <a:spLocks noChangeArrowheads="1"/>
          </p:cNvSpPr>
          <p:nvPr/>
        </p:nvSpPr>
        <p:spPr bwMode="auto">
          <a:xfrm>
            <a:off x="3132138" y="3954463"/>
            <a:ext cx="2879725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3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(1079/1080/1081)</a:t>
            </a:r>
          </a:p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เจ้าพนักงานพัฒนาชุมชน (ปง./ชง.)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1</a:t>
            </a: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1025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)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cxnSp>
        <p:nvCxnSpPr>
          <p:cNvPr id="105" name="Straight Connector 104"/>
          <p:cNvCxnSpPr/>
          <p:nvPr/>
        </p:nvCxnSpPr>
        <p:spPr>
          <a:xfrm>
            <a:off x="1404938" y="3213100"/>
            <a:ext cx="295275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6" name="Straight Connector 105"/>
          <p:cNvCxnSpPr/>
          <p:nvPr/>
        </p:nvCxnSpPr>
        <p:spPr>
          <a:xfrm>
            <a:off x="1403350" y="3213100"/>
            <a:ext cx="0" cy="9048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9" name="Straight Connector 108"/>
          <p:cNvCxnSpPr/>
          <p:nvPr/>
        </p:nvCxnSpPr>
        <p:spPr>
          <a:xfrm>
            <a:off x="4356100" y="3213100"/>
            <a:ext cx="0" cy="9048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2098" name="Rectangle 73"/>
          <p:cNvSpPr>
            <a:spLocks noChangeArrowheads="1"/>
          </p:cNvSpPr>
          <p:nvPr/>
        </p:nvSpPr>
        <p:spPr bwMode="auto">
          <a:xfrm>
            <a:off x="488950" y="106363"/>
            <a:ext cx="815498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/>
            <a:r>
              <a:rPr lang="th-TH" altLang="th-TH" sz="1600" b="1">
                <a:latin typeface="TH SarabunPSK" panose="020B0500040200020003" pitchFamily="34" charset="-34"/>
                <a:cs typeface="TH SarabunPSK" panose="020B0500040200020003" pitchFamily="34" charset="-34"/>
              </a:rPr>
              <a:t>แผนภูมิแสดงการแบ่งงานภายในและอัตรากำลังของกรมการพัฒนาชุมชน</a:t>
            </a:r>
            <a:r>
              <a:rPr lang="en-US" altLang="th-TH" sz="1600" b="1">
                <a:latin typeface="TH SarabunPSK" panose="020B0500040200020003" pitchFamily="34" charset="-34"/>
                <a:cs typeface="TH SarabunPSK" panose="020B0500040200020003" pitchFamily="34" charset="-34"/>
              </a:rPr>
              <a:t> </a:t>
            </a:r>
            <a:endParaRPr lang="th-TH" altLang="th-TH" sz="1600" b="1"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sp>
        <p:nvSpPr>
          <p:cNvPr id="132099" name="Text Box 9"/>
          <p:cNvSpPr txBox="1">
            <a:spLocks noChangeArrowheads="1"/>
          </p:cNvSpPr>
          <p:nvPr/>
        </p:nvSpPr>
        <p:spPr bwMode="auto">
          <a:xfrm>
            <a:off x="6980238" y="6269038"/>
            <a:ext cx="2160587" cy="588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ลูกจ้างประจำ - อัตรา </a:t>
            </a:r>
            <a:endParaRPr lang="th-TH" altLang="th-TH" sz="1400">
              <a:solidFill>
                <a:srgbClr val="FF0000"/>
              </a:solidFill>
              <a:latin typeface="TH SarabunPSK" panose="020B0500040200020003" pitchFamily="34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กรอบพนักงานราชการ 1 อัตรา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rPr>
              <a:t>(97)</a:t>
            </a:r>
          </a:p>
        </p:txBody>
      </p:sp>
      <p:grpSp>
        <p:nvGrpSpPr>
          <p:cNvPr id="132100" name="Group 81"/>
          <p:cNvGrpSpPr>
            <a:grpSpLocks/>
          </p:cNvGrpSpPr>
          <p:nvPr/>
        </p:nvGrpSpPr>
        <p:grpSpPr bwMode="auto">
          <a:xfrm>
            <a:off x="2843213" y="765175"/>
            <a:ext cx="3421062" cy="646113"/>
            <a:chOff x="2448080" y="857250"/>
            <a:chExt cx="3420000" cy="646113"/>
          </a:xfrm>
        </p:grpSpPr>
        <p:sp>
          <p:nvSpPr>
            <p:cNvPr id="132157" name="Rectangle 2"/>
            <p:cNvSpPr>
              <a:spLocks noChangeArrowheads="1"/>
            </p:cNvSpPr>
            <p:nvPr/>
          </p:nvSpPr>
          <p:spPr bwMode="auto">
            <a:xfrm>
              <a:off x="2448080" y="857250"/>
              <a:ext cx="2844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สำนักงานพัฒนาชุมชนจังหวัดลำปาง</a:t>
              </a:r>
            </a:p>
          </p:txBody>
        </p:sp>
        <p:sp>
          <p:nvSpPr>
            <p:cNvPr id="132158" name="Rectangle 2"/>
            <p:cNvSpPr>
              <a:spLocks noChangeArrowheads="1"/>
            </p:cNvSpPr>
            <p:nvPr/>
          </p:nvSpPr>
          <p:spPr bwMode="auto">
            <a:xfrm>
              <a:off x="5290308" y="857250"/>
              <a:ext cx="575739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 eaLnBrk="1" hangingPunct="1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87</a:t>
              </a:r>
              <a:endParaRPr lang="th-TH" altLang="th-TH" sz="16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32159" name="Rectangle 2"/>
            <p:cNvSpPr>
              <a:spLocks noChangeArrowheads="1"/>
            </p:cNvSpPr>
            <p:nvPr/>
          </p:nvSpPr>
          <p:spPr bwMode="auto">
            <a:xfrm>
              <a:off x="2448080" y="1177925"/>
              <a:ext cx="3420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ผู้อำนวยการ (พัฒนาการจังหวัด) สูง</a:t>
              </a:r>
              <a:r>
                <a:rPr lang="en-US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(5160)</a:t>
              </a:r>
              <a:r>
                <a:rPr lang="en-US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endParaRPr lang="th-TH" altLang="th-TH" sz="1600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32101" name="Text Box 91"/>
          <p:cNvSpPr txBox="1">
            <a:spLocks noChangeArrowheads="1"/>
          </p:cNvSpPr>
          <p:nvPr/>
        </p:nvSpPr>
        <p:spPr bwMode="auto">
          <a:xfrm>
            <a:off x="3924300" y="404813"/>
            <a:ext cx="1368425" cy="277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Update </a:t>
            </a:r>
            <a:r>
              <a:rPr lang="th-TH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26 เมษายน 2564 </a:t>
            </a:r>
            <a:r>
              <a:rPr lang="en-US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         </a:t>
            </a:r>
            <a:endParaRPr lang="th-TH" altLang="th-TH" sz="1200"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sp>
        <p:nvSpPr>
          <p:cNvPr id="132102" name="Text Box 17"/>
          <p:cNvSpPr txBox="1">
            <a:spLocks noChangeArrowheads="1"/>
          </p:cNvSpPr>
          <p:nvPr/>
        </p:nvSpPr>
        <p:spPr bwMode="auto">
          <a:xfrm>
            <a:off x="107950" y="2409825"/>
            <a:ext cx="3240088" cy="628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 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- 1 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(7872)</a:t>
            </a:r>
          </a:p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นักจัดการงานทั่วไป (ปก./ชก.)   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     </a:t>
            </a: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- 1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5183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)</a:t>
            </a:r>
          </a:p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เจ้าพนักงานธุรการ (ปง./ชง.) 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     </a:t>
            </a: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3 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(553/5162/5165)</a:t>
            </a:r>
          </a:p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เจ้าพนักงานการเงินและบัญชี (ปง./ชง.)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- 2 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(5163/5164)</a:t>
            </a:r>
            <a:endParaRPr lang="th-TH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endParaRPr lang="en-US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sp>
        <p:nvSpPr>
          <p:cNvPr id="132103" name="Text Box 17"/>
          <p:cNvSpPr txBox="1">
            <a:spLocks noChangeArrowheads="1"/>
          </p:cNvSpPr>
          <p:nvPr/>
        </p:nvSpPr>
        <p:spPr bwMode="auto">
          <a:xfrm>
            <a:off x="2411413" y="2408238"/>
            <a:ext cx="2087562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2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(5167/5168)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3" name="Group 18"/>
          <p:cNvGrpSpPr>
            <a:grpSpLocks/>
          </p:cNvGrpSpPr>
          <p:nvPr/>
        </p:nvGrpSpPr>
        <p:grpSpPr bwMode="auto">
          <a:xfrm>
            <a:off x="2411413" y="1772816"/>
            <a:ext cx="2052637" cy="646113"/>
            <a:chOff x="3203848" y="3468365"/>
            <a:chExt cx="2052020" cy="646113"/>
          </a:xfrm>
          <a:solidFill>
            <a:schemeClr val="bg1"/>
          </a:solidFill>
        </p:grpSpPr>
        <p:sp>
          <p:nvSpPr>
            <p:cNvPr id="12367" name="Rectangle 2"/>
            <p:cNvSpPr>
              <a:spLocks noChangeArrowheads="1"/>
            </p:cNvSpPr>
            <p:nvPr/>
          </p:nvSpPr>
          <p:spPr bwMode="auto">
            <a:xfrm>
              <a:off x="3203848" y="3468365"/>
              <a:ext cx="1476000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lnSpc>
                  <a:spcPct val="70000"/>
                </a:lnSpc>
                <a:defRPr/>
              </a:pPr>
              <a:endParaRPr lang="en-US" altLang="th-TH" sz="700" b="1" dirty="0">
                <a:latin typeface="TH SarabunPSK" pitchFamily="34" charset="-34"/>
                <a:cs typeface="TH SarabunPSK" pitchFamily="34" charset="-34"/>
              </a:endParaRPr>
            </a:p>
            <a:p>
              <a:pPr algn="ctr" eaLnBrk="0" hangingPunct="0">
                <a:lnSpc>
                  <a:spcPct val="70000"/>
                </a:lnSpc>
                <a:defRPr/>
              </a:pPr>
              <a:r>
                <a:rPr lang="th-TH" altLang="th-TH" sz="1400" b="1" dirty="0">
                  <a:latin typeface="TH SarabunPSK" pitchFamily="34" charset="-34"/>
                  <a:cs typeface="TH SarabunPSK" pitchFamily="34" charset="-34"/>
                </a:rPr>
                <a:t> กลุ่มงานยุทธศาสตร์</a:t>
              </a:r>
            </a:p>
            <a:p>
              <a:pPr algn="ctr" eaLnBrk="0" hangingPunct="0">
                <a:lnSpc>
                  <a:spcPct val="70000"/>
                </a:lnSpc>
                <a:defRPr/>
              </a:pPr>
              <a:r>
                <a:rPr lang="th-TH" altLang="th-TH" sz="1400" b="1" dirty="0">
                  <a:latin typeface="TH SarabunPSK" pitchFamily="34" charset="-34"/>
                  <a:cs typeface="TH SarabunPSK" pitchFamily="34" charset="-34"/>
                </a:rPr>
                <a:t>การพัฒนาชุมชน</a:t>
              </a:r>
            </a:p>
          </p:txBody>
        </p:sp>
        <p:sp>
          <p:nvSpPr>
            <p:cNvPr id="12368" name="Rectangle 2"/>
            <p:cNvSpPr>
              <a:spLocks noChangeArrowheads="1"/>
            </p:cNvSpPr>
            <p:nvPr/>
          </p:nvSpPr>
          <p:spPr bwMode="auto">
            <a:xfrm>
              <a:off x="4679868" y="3468365"/>
              <a:ext cx="576000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en-US" altLang="th-TH" sz="1600" b="1" dirty="0">
                  <a:latin typeface="TH SarabunPSK" pitchFamily="34" charset="-34"/>
                  <a:cs typeface="TH SarabunPSK" pitchFamily="34" charset="-34"/>
                </a:rPr>
                <a:t>3</a:t>
              </a:r>
              <a:endParaRPr lang="th-TH" altLang="th-TH" sz="1400" b="1" dirty="0">
                <a:latin typeface="TH SarabunPSK" pitchFamily="34" charset="-34"/>
                <a:cs typeface="TH SarabunPSK" pitchFamily="34" charset="-34"/>
              </a:endParaRPr>
            </a:p>
          </p:txBody>
        </p:sp>
        <p:sp>
          <p:nvSpPr>
            <p:cNvPr id="12372" name="Rectangle 2"/>
            <p:cNvSpPr>
              <a:spLocks noChangeArrowheads="1"/>
            </p:cNvSpPr>
            <p:nvPr/>
          </p:nvSpPr>
          <p:spPr bwMode="auto">
            <a:xfrm>
              <a:off x="3203848" y="3789040"/>
              <a:ext cx="2052020" cy="325438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th-TH" altLang="th-TH" sz="1500" spc="-70" dirty="0">
                  <a:latin typeface="TH SarabunPSK" pitchFamily="34" charset="-34"/>
                  <a:cs typeface="TH SarabunPSK" pitchFamily="34" charset="-34"/>
                </a:rPr>
                <a:t>นักวิชาการพัฒนาชุมชน (ผอ.กง.) ชพ</a:t>
              </a:r>
              <a:r>
                <a:rPr lang="en-US" altLang="th-TH" sz="1500" spc="-70" dirty="0">
                  <a:latin typeface="TH SarabunPSK" pitchFamily="34" charset="-34"/>
                  <a:cs typeface="TH SarabunPSK" pitchFamily="34" charset="-34"/>
                </a:rPr>
                <a:t>. </a:t>
              </a:r>
              <a:r>
                <a:rPr lang="en-US" altLang="th-TH" sz="1000" spc="-70" dirty="0">
                  <a:solidFill>
                    <a:srgbClr val="FF0000"/>
                  </a:solidFill>
                  <a:latin typeface="TH SarabunPSK" pitchFamily="34" charset="-34"/>
                  <a:cs typeface="TH SarabunPSK" pitchFamily="34" charset="-34"/>
                </a:rPr>
                <a:t>(5166)</a:t>
              </a:r>
              <a:endParaRPr lang="th-TH" altLang="th-TH" sz="1000" spc="-70" dirty="0">
                <a:solidFill>
                  <a:srgbClr val="FF0000"/>
                </a:solidFill>
                <a:latin typeface="TH SarabunPSK" pitchFamily="34" charset="-34"/>
                <a:cs typeface="TH SarabunPSK" pitchFamily="34" charset="-34"/>
              </a:endParaRPr>
            </a:p>
          </p:txBody>
        </p:sp>
      </p:grpSp>
      <p:sp>
        <p:nvSpPr>
          <p:cNvPr id="132105" name="Text Box 17"/>
          <p:cNvSpPr txBox="1">
            <a:spLocks noChangeArrowheads="1"/>
          </p:cNvSpPr>
          <p:nvPr/>
        </p:nvSpPr>
        <p:spPr bwMode="auto">
          <a:xfrm>
            <a:off x="4665663" y="2420938"/>
            <a:ext cx="2930525" cy="628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(5171/5172/5173/5174)</a:t>
            </a:r>
          </a:p>
          <a:p>
            <a:pPr eaLnBrk="1" hangingPunct="1"/>
            <a:r>
              <a:rPr lang="th-TH" altLang="th-TH" sz="12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นักส่งเสริมการพัฒนาชุมชน (พรก.)</a:t>
            </a:r>
            <a:r>
              <a:rPr lang="en-US" altLang="th-TH" sz="12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12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 </a:t>
            </a:r>
            <a:r>
              <a:rPr lang="en-US" altLang="th-TH" sz="12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1</a:t>
            </a:r>
            <a:r>
              <a:rPr lang="th-TH" altLang="th-TH" sz="12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97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)</a:t>
            </a:r>
            <a:endParaRPr lang="th-TH" altLang="th-TH" sz="1000">
              <a:solidFill>
                <a:srgbClr val="0070C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th-TH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(กรอบฯ </a:t>
            </a:r>
            <a:r>
              <a:rPr lang="en-US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2564</a:t>
            </a:r>
            <a:r>
              <a:rPr lang="th-TH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en-US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</a:t>
            </a:r>
            <a:r>
              <a:rPr lang="th-TH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en-US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2567)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(จ้างแล้ว)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              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(ไม่รวมในกรอบ ขรก.)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4" name="Group 18"/>
          <p:cNvGrpSpPr>
            <a:grpSpLocks/>
          </p:cNvGrpSpPr>
          <p:nvPr/>
        </p:nvGrpSpPr>
        <p:grpSpPr bwMode="auto">
          <a:xfrm>
            <a:off x="4665274" y="1773328"/>
            <a:ext cx="2051050" cy="646110"/>
            <a:chOff x="3203848" y="3468365"/>
            <a:chExt cx="2052020" cy="646111"/>
          </a:xfrm>
          <a:solidFill>
            <a:schemeClr val="bg1"/>
          </a:solidFill>
        </p:grpSpPr>
        <p:sp>
          <p:nvSpPr>
            <p:cNvPr id="12364" name="Rectangle 2"/>
            <p:cNvSpPr>
              <a:spLocks noChangeArrowheads="1"/>
            </p:cNvSpPr>
            <p:nvPr/>
          </p:nvSpPr>
          <p:spPr bwMode="auto">
            <a:xfrm>
              <a:off x="3203848" y="3468365"/>
              <a:ext cx="1476000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lnSpc>
                  <a:spcPct val="70000"/>
                </a:lnSpc>
                <a:defRPr/>
              </a:pPr>
              <a:endParaRPr lang="th-TH" altLang="th-TH" sz="700" b="1" dirty="0">
                <a:latin typeface="TH SarabunPSK" pitchFamily="34" charset="-34"/>
                <a:cs typeface="TH SarabunPSK" pitchFamily="34" charset="-34"/>
              </a:endParaRPr>
            </a:p>
            <a:p>
              <a:pPr algn="ctr" eaLnBrk="0" hangingPunct="0">
                <a:lnSpc>
                  <a:spcPct val="70000"/>
                </a:lnSpc>
                <a:defRPr/>
              </a:pPr>
              <a:r>
                <a:rPr lang="th-TH" altLang="th-TH" sz="1400" b="1" dirty="0">
                  <a:latin typeface="TH SarabunPSK" pitchFamily="34" charset="-34"/>
                  <a:cs typeface="TH SarabunPSK" pitchFamily="34" charset="-34"/>
                </a:rPr>
                <a:t>กลุ่มงานส่งเสริม                      การพัฒนาชุมชน</a:t>
              </a:r>
            </a:p>
          </p:txBody>
        </p:sp>
        <p:sp>
          <p:nvSpPr>
            <p:cNvPr id="12365" name="Rectangle 2"/>
            <p:cNvSpPr>
              <a:spLocks noChangeArrowheads="1"/>
            </p:cNvSpPr>
            <p:nvPr/>
          </p:nvSpPr>
          <p:spPr bwMode="auto">
            <a:xfrm>
              <a:off x="4679868" y="3468365"/>
              <a:ext cx="576000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en-US" altLang="th-TH" sz="1600" b="1" dirty="0">
                  <a:latin typeface="TH SarabunPSK" pitchFamily="34" charset="-34"/>
                  <a:cs typeface="TH SarabunPSK" pitchFamily="34" charset="-34"/>
                </a:rPr>
                <a:t>5</a:t>
              </a:r>
              <a:endParaRPr lang="th-TH" altLang="th-TH" sz="1400" b="1" dirty="0">
                <a:latin typeface="TH SarabunPSK" pitchFamily="34" charset="-34"/>
                <a:cs typeface="TH SarabunPSK" pitchFamily="34" charset="-34"/>
              </a:endParaRPr>
            </a:p>
          </p:txBody>
        </p:sp>
        <p:sp>
          <p:nvSpPr>
            <p:cNvPr id="12369" name="Rectangle 2"/>
            <p:cNvSpPr>
              <a:spLocks noChangeArrowheads="1"/>
            </p:cNvSpPr>
            <p:nvPr/>
          </p:nvSpPr>
          <p:spPr bwMode="auto">
            <a:xfrm>
              <a:off x="3203848" y="3789039"/>
              <a:ext cx="2052020" cy="325437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th-TH" altLang="th-TH" sz="1500" spc="-80" dirty="0">
                  <a:latin typeface="TH SarabunPSK" pitchFamily="34" charset="-34"/>
                  <a:cs typeface="TH SarabunPSK" pitchFamily="34" charset="-34"/>
                </a:rPr>
                <a:t>นักวิชาการพัฒนาชุมชน (ผอ.กง.) ชพ</a:t>
              </a:r>
              <a:r>
                <a:rPr lang="en-US" altLang="th-TH" sz="1500" spc="-80" dirty="0">
                  <a:latin typeface="TH SarabunPSK" pitchFamily="34" charset="-34"/>
                  <a:cs typeface="TH SarabunPSK" pitchFamily="34" charset="-34"/>
                </a:rPr>
                <a:t>. </a:t>
              </a:r>
              <a:r>
                <a:rPr lang="en-US" altLang="th-TH" sz="1000" spc="-80" dirty="0">
                  <a:solidFill>
                    <a:srgbClr val="FF0000"/>
                  </a:solidFill>
                  <a:latin typeface="TH SarabunPSK" pitchFamily="34" charset="-34"/>
                  <a:cs typeface="TH SarabunPSK" pitchFamily="34" charset="-34"/>
                </a:rPr>
                <a:t>(5170)</a:t>
              </a:r>
              <a:endParaRPr lang="th-TH" altLang="th-TH" sz="1000" spc="-80" dirty="0">
                <a:solidFill>
                  <a:srgbClr val="FF0000"/>
                </a:solidFill>
                <a:latin typeface="TH SarabunPSK" pitchFamily="34" charset="-34"/>
                <a:cs typeface="TH SarabunPSK" pitchFamily="34" charset="-34"/>
              </a:endParaRPr>
            </a:p>
          </p:txBody>
        </p:sp>
      </p:grpSp>
      <p:sp>
        <p:nvSpPr>
          <p:cNvPr id="132107" name="Text Box 17"/>
          <p:cNvSpPr txBox="1">
            <a:spLocks noChangeArrowheads="1"/>
          </p:cNvSpPr>
          <p:nvPr/>
        </p:nvSpPr>
        <p:spPr bwMode="auto">
          <a:xfrm>
            <a:off x="6969125" y="2425700"/>
            <a:ext cx="2087563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(587/5169/5181/5191)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5" name="Group 18"/>
          <p:cNvGrpSpPr>
            <a:grpSpLocks/>
          </p:cNvGrpSpPr>
          <p:nvPr/>
        </p:nvGrpSpPr>
        <p:grpSpPr bwMode="auto">
          <a:xfrm>
            <a:off x="6968737" y="1778090"/>
            <a:ext cx="2052637" cy="646113"/>
            <a:chOff x="3203848" y="3468365"/>
            <a:chExt cx="2052020" cy="646113"/>
          </a:xfrm>
          <a:solidFill>
            <a:schemeClr val="bg1"/>
          </a:solidFill>
        </p:grpSpPr>
        <p:sp>
          <p:nvSpPr>
            <p:cNvPr id="12361" name="Rectangle 2"/>
            <p:cNvSpPr>
              <a:spLocks noChangeArrowheads="1"/>
            </p:cNvSpPr>
            <p:nvPr/>
          </p:nvSpPr>
          <p:spPr bwMode="auto">
            <a:xfrm>
              <a:off x="3203848" y="3468365"/>
              <a:ext cx="1476000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lnSpc>
                  <a:spcPct val="70000"/>
                </a:lnSpc>
                <a:defRPr/>
              </a:pPr>
              <a:endParaRPr lang="th-TH" altLang="th-TH" sz="700" b="1" dirty="0">
                <a:latin typeface="TH SarabunPSK" pitchFamily="34" charset="-34"/>
                <a:cs typeface="TH SarabunPSK" pitchFamily="34" charset="-34"/>
              </a:endParaRPr>
            </a:p>
            <a:p>
              <a:pPr algn="ctr" eaLnBrk="0" hangingPunct="0">
                <a:lnSpc>
                  <a:spcPct val="70000"/>
                </a:lnSpc>
                <a:defRPr/>
              </a:pPr>
              <a:r>
                <a:rPr lang="th-TH" altLang="th-TH" sz="1400" b="1" dirty="0">
                  <a:latin typeface="TH SarabunPSK" pitchFamily="34" charset="-34"/>
                  <a:cs typeface="TH SarabunPSK" pitchFamily="34" charset="-34"/>
                </a:rPr>
                <a:t>กลุ่มงานสารสนเทศ</a:t>
              </a:r>
            </a:p>
            <a:p>
              <a:pPr algn="ctr" eaLnBrk="0" hangingPunct="0">
                <a:lnSpc>
                  <a:spcPct val="70000"/>
                </a:lnSpc>
                <a:defRPr/>
              </a:pPr>
              <a:r>
                <a:rPr lang="th-TH" altLang="th-TH" sz="1400" b="1" dirty="0">
                  <a:latin typeface="TH SarabunPSK" pitchFamily="34" charset="-34"/>
                  <a:cs typeface="TH SarabunPSK" pitchFamily="34" charset="-34"/>
                </a:rPr>
                <a:t>การพัฒนาชุมชน</a:t>
              </a:r>
            </a:p>
          </p:txBody>
        </p:sp>
        <p:sp>
          <p:nvSpPr>
            <p:cNvPr id="12362" name="Rectangle 2"/>
            <p:cNvSpPr>
              <a:spLocks noChangeArrowheads="1"/>
            </p:cNvSpPr>
            <p:nvPr/>
          </p:nvSpPr>
          <p:spPr bwMode="auto">
            <a:xfrm>
              <a:off x="4679868" y="3468365"/>
              <a:ext cx="576000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en-US" altLang="th-TH" sz="1600" b="1" dirty="0">
                  <a:latin typeface="TH SarabunPSK" pitchFamily="34" charset="-34"/>
                  <a:cs typeface="TH SarabunPSK" pitchFamily="34" charset="-34"/>
                </a:rPr>
                <a:t>5</a:t>
              </a:r>
              <a:endParaRPr lang="th-TH" altLang="th-TH" sz="1400" b="1" dirty="0">
                <a:latin typeface="TH SarabunPSK" pitchFamily="34" charset="-34"/>
                <a:cs typeface="TH SarabunPSK" pitchFamily="34" charset="-34"/>
              </a:endParaRPr>
            </a:p>
          </p:txBody>
        </p:sp>
        <p:sp>
          <p:nvSpPr>
            <p:cNvPr id="11342" name="Rectangle 2"/>
            <p:cNvSpPr>
              <a:spLocks noChangeArrowheads="1"/>
            </p:cNvSpPr>
            <p:nvPr/>
          </p:nvSpPr>
          <p:spPr bwMode="auto">
            <a:xfrm>
              <a:off x="3203848" y="3789040"/>
              <a:ext cx="2052020" cy="325438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th-TH" altLang="th-TH" sz="1500" spc="-60" dirty="0">
                  <a:latin typeface="TH SarabunPSK" pitchFamily="34" charset="-34"/>
                  <a:cs typeface="TH SarabunPSK" pitchFamily="34" charset="-34"/>
                </a:rPr>
                <a:t>นักวิชาการพัฒนาชุมชน (ผอ.กง.) ชพ</a:t>
              </a:r>
              <a:r>
                <a:rPr lang="en-US" altLang="th-TH" sz="1500" spc="-60" dirty="0">
                  <a:latin typeface="TH SarabunPSK" pitchFamily="34" charset="-34"/>
                  <a:cs typeface="TH SarabunPSK" pitchFamily="34" charset="-34"/>
                </a:rPr>
                <a:t>. </a:t>
              </a:r>
              <a:r>
                <a:rPr lang="en-US" altLang="th-TH" sz="1050" spc="-60" dirty="0">
                  <a:solidFill>
                    <a:srgbClr val="FF0000"/>
                  </a:solidFill>
                  <a:latin typeface="TH SarabunPSK" pitchFamily="34" charset="-34"/>
                  <a:cs typeface="TH SarabunPSK" pitchFamily="34" charset="-34"/>
                </a:rPr>
                <a:t>(563)</a:t>
              </a:r>
              <a:endParaRPr lang="th-TH" altLang="th-TH" sz="1050" spc="-60" dirty="0">
                <a:solidFill>
                  <a:srgbClr val="FF0000"/>
                </a:solidFill>
                <a:latin typeface="TH SarabunPSK" pitchFamily="34" charset="-34"/>
                <a:cs typeface="TH SarabunPSK" pitchFamily="34" charset="-34"/>
              </a:endParaRPr>
            </a:p>
          </p:txBody>
        </p:sp>
      </p:grpSp>
      <p:cxnSp>
        <p:nvCxnSpPr>
          <p:cNvPr id="78" name="Straight Connector 77"/>
          <p:cNvCxnSpPr/>
          <p:nvPr/>
        </p:nvCxnSpPr>
        <p:spPr>
          <a:xfrm>
            <a:off x="4572000" y="1419225"/>
            <a:ext cx="0" cy="223202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/>
          <p:cNvCxnSpPr/>
          <p:nvPr/>
        </p:nvCxnSpPr>
        <p:spPr>
          <a:xfrm>
            <a:off x="1116013" y="1628775"/>
            <a:ext cx="683895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2111" name="Rectangle 78"/>
          <p:cNvSpPr>
            <a:spLocks noChangeArrowheads="1"/>
          </p:cNvSpPr>
          <p:nvPr/>
        </p:nvSpPr>
        <p:spPr bwMode="auto">
          <a:xfrm>
            <a:off x="0" y="6611938"/>
            <a:ext cx="1619250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000" u="sng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หมายเหตุ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ภายในวงเล็บแสดงเลขที่ตำแหน่ง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132112" name="Group 49"/>
          <p:cNvGrpSpPr>
            <a:grpSpLocks/>
          </p:cNvGrpSpPr>
          <p:nvPr/>
        </p:nvGrpSpPr>
        <p:grpSpPr bwMode="auto">
          <a:xfrm>
            <a:off x="107950" y="3594100"/>
            <a:ext cx="2843213" cy="646113"/>
            <a:chOff x="107503" y="3717032"/>
            <a:chExt cx="2844257" cy="646113"/>
          </a:xfrm>
        </p:grpSpPr>
        <p:sp>
          <p:nvSpPr>
            <p:cNvPr id="132154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เมืองลำปาง</a:t>
              </a:r>
            </a:p>
          </p:txBody>
        </p:sp>
        <p:sp>
          <p:nvSpPr>
            <p:cNvPr id="132155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32156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(5175)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32113" name="Text Box 17"/>
          <p:cNvSpPr txBox="1">
            <a:spLocks noChangeArrowheads="1"/>
          </p:cNvSpPr>
          <p:nvPr/>
        </p:nvSpPr>
        <p:spPr bwMode="auto">
          <a:xfrm>
            <a:off x="107950" y="4241800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(5177/5178/5179/5180)</a:t>
            </a:r>
          </a:p>
        </p:txBody>
      </p:sp>
      <p:grpSp>
        <p:nvGrpSpPr>
          <p:cNvPr id="132114" name="Group 50"/>
          <p:cNvGrpSpPr>
            <a:grpSpLocks/>
          </p:cNvGrpSpPr>
          <p:nvPr/>
        </p:nvGrpSpPr>
        <p:grpSpPr bwMode="auto">
          <a:xfrm>
            <a:off x="3132138" y="3594100"/>
            <a:ext cx="2843212" cy="646113"/>
            <a:chOff x="107503" y="3717032"/>
            <a:chExt cx="2844257" cy="646113"/>
          </a:xfrm>
        </p:grpSpPr>
        <p:sp>
          <p:nvSpPr>
            <p:cNvPr id="132151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เกาะคา</a:t>
              </a:r>
            </a:p>
          </p:txBody>
        </p:sp>
        <p:sp>
          <p:nvSpPr>
            <p:cNvPr id="132152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32153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(5184)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32115" name="Text Box 17"/>
          <p:cNvSpPr txBox="1">
            <a:spLocks noChangeArrowheads="1"/>
          </p:cNvSpPr>
          <p:nvPr/>
        </p:nvSpPr>
        <p:spPr bwMode="auto">
          <a:xfrm>
            <a:off x="3132138" y="4241800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(5186/5187/5188/5189)</a:t>
            </a:r>
          </a:p>
        </p:txBody>
      </p:sp>
      <p:grpSp>
        <p:nvGrpSpPr>
          <p:cNvPr id="132116" name="Group 55"/>
          <p:cNvGrpSpPr>
            <a:grpSpLocks/>
          </p:cNvGrpSpPr>
          <p:nvPr/>
        </p:nvGrpSpPr>
        <p:grpSpPr bwMode="auto">
          <a:xfrm>
            <a:off x="6156325" y="3594100"/>
            <a:ext cx="2844800" cy="646113"/>
            <a:chOff x="107503" y="3717032"/>
            <a:chExt cx="2844257" cy="646113"/>
          </a:xfrm>
        </p:grpSpPr>
        <p:sp>
          <p:nvSpPr>
            <p:cNvPr id="132148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งาว</a:t>
              </a:r>
            </a:p>
          </p:txBody>
        </p:sp>
        <p:sp>
          <p:nvSpPr>
            <p:cNvPr id="132149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32150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(5192)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32117" name="Text Box 17"/>
          <p:cNvSpPr txBox="1">
            <a:spLocks noChangeArrowheads="1"/>
          </p:cNvSpPr>
          <p:nvPr/>
        </p:nvSpPr>
        <p:spPr bwMode="auto">
          <a:xfrm>
            <a:off x="6156325" y="4241800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(5194/5195/5196/5197)</a:t>
            </a:r>
          </a:p>
        </p:txBody>
      </p:sp>
      <p:grpSp>
        <p:nvGrpSpPr>
          <p:cNvPr id="132118" name="Group 60"/>
          <p:cNvGrpSpPr>
            <a:grpSpLocks/>
          </p:cNvGrpSpPr>
          <p:nvPr/>
        </p:nvGrpSpPr>
        <p:grpSpPr bwMode="auto">
          <a:xfrm>
            <a:off x="107950" y="4962525"/>
            <a:ext cx="2843213" cy="646113"/>
            <a:chOff x="107503" y="3717032"/>
            <a:chExt cx="2844257" cy="646113"/>
          </a:xfrm>
        </p:grpSpPr>
        <p:sp>
          <p:nvSpPr>
            <p:cNvPr id="132145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แจ้ห่ม</a:t>
              </a:r>
            </a:p>
          </p:txBody>
        </p:sp>
        <p:sp>
          <p:nvSpPr>
            <p:cNvPr id="132146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32147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ชพ.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(5200)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32119" name="Text Box 17"/>
          <p:cNvSpPr txBox="1">
            <a:spLocks noChangeArrowheads="1"/>
          </p:cNvSpPr>
          <p:nvPr/>
        </p:nvSpPr>
        <p:spPr bwMode="auto">
          <a:xfrm>
            <a:off x="107950" y="5610225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(5202/5203/5205/5225)</a:t>
            </a:r>
          </a:p>
        </p:txBody>
      </p:sp>
      <p:grpSp>
        <p:nvGrpSpPr>
          <p:cNvPr id="132120" name="Group 65"/>
          <p:cNvGrpSpPr>
            <a:grpSpLocks/>
          </p:cNvGrpSpPr>
          <p:nvPr/>
        </p:nvGrpSpPr>
        <p:grpSpPr bwMode="auto">
          <a:xfrm>
            <a:off x="3132138" y="4962525"/>
            <a:ext cx="2843212" cy="646113"/>
            <a:chOff x="107503" y="3717032"/>
            <a:chExt cx="2844257" cy="646113"/>
          </a:xfrm>
        </p:grpSpPr>
        <p:sp>
          <p:nvSpPr>
            <p:cNvPr id="132142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วังเหนือ</a:t>
              </a:r>
            </a:p>
          </p:txBody>
        </p:sp>
        <p:sp>
          <p:nvSpPr>
            <p:cNvPr id="132143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32144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(5206)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32121" name="Text Box 17"/>
          <p:cNvSpPr txBox="1">
            <a:spLocks noChangeArrowheads="1"/>
          </p:cNvSpPr>
          <p:nvPr/>
        </p:nvSpPr>
        <p:spPr bwMode="auto">
          <a:xfrm>
            <a:off x="3132138" y="5610225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(5208/5209/5210/5211)</a:t>
            </a:r>
          </a:p>
        </p:txBody>
      </p:sp>
      <p:grpSp>
        <p:nvGrpSpPr>
          <p:cNvPr id="132122" name="Group 70"/>
          <p:cNvGrpSpPr>
            <a:grpSpLocks/>
          </p:cNvGrpSpPr>
          <p:nvPr/>
        </p:nvGrpSpPr>
        <p:grpSpPr bwMode="auto">
          <a:xfrm>
            <a:off x="6156325" y="4962525"/>
            <a:ext cx="2844800" cy="646113"/>
            <a:chOff x="107503" y="3717032"/>
            <a:chExt cx="2844257" cy="646113"/>
          </a:xfrm>
        </p:grpSpPr>
        <p:sp>
          <p:nvSpPr>
            <p:cNvPr id="132139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เถิน</a:t>
              </a:r>
            </a:p>
          </p:txBody>
        </p:sp>
        <p:sp>
          <p:nvSpPr>
            <p:cNvPr id="132140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32141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(5213)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32123" name="Text Box 17"/>
          <p:cNvSpPr txBox="1">
            <a:spLocks noChangeArrowheads="1"/>
          </p:cNvSpPr>
          <p:nvPr/>
        </p:nvSpPr>
        <p:spPr bwMode="auto">
          <a:xfrm>
            <a:off x="6156325" y="5610225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(5215/5216/5217/5218)</a:t>
            </a:r>
          </a:p>
        </p:txBody>
      </p:sp>
      <p:cxnSp>
        <p:nvCxnSpPr>
          <p:cNvPr id="76" name="Straight Connector 75"/>
          <p:cNvCxnSpPr/>
          <p:nvPr/>
        </p:nvCxnSpPr>
        <p:spPr>
          <a:xfrm>
            <a:off x="1404938" y="3500438"/>
            <a:ext cx="604837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9" name="Straight Connector 78"/>
          <p:cNvCxnSpPr/>
          <p:nvPr/>
        </p:nvCxnSpPr>
        <p:spPr>
          <a:xfrm>
            <a:off x="1116013" y="1628775"/>
            <a:ext cx="0" cy="14446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" name="Straight Connector 80"/>
          <p:cNvCxnSpPr/>
          <p:nvPr/>
        </p:nvCxnSpPr>
        <p:spPr>
          <a:xfrm>
            <a:off x="3348038" y="1628775"/>
            <a:ext cx="0" cy="14446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" name="Straight Connector 81"/>
          <p:cNvCxnSpPr/>
          <p:nvPr/>
        </p:nvCxnSpPr>
        <p:spPr>
          <a:xfrm>
            <a:off x="5651500" y="1628775"/>
            <a:ext cx="0" cy="14446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3" name="Straight Connector 82"/>
          <p:cNvCxnSpPr/>
          <p:nvPr/>
        </p:nvCxnSpPr>
        <p:spPr>
          <a:xfrm>
            <a:off x="7956550" y="1628775"/>
            <a:ext cx="0" cy="14446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4" name="Straight Connector 83"/>
          <p:cNvCxnSpPr/>
          <p:nvPr/>
        </p:nvCxnSpPr>
        <p:spPr>
          <a:xfrm>
            <a:off x="1403350" y="3500438"/>
            <a:ext cx="0" cy="904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/>
          <p:cNvCxnSpPr/>
          <p:nvPr/>
        </p:nvCxnSpPr>
        <p:spPr>
          <a:xfrm>
            <a:off x="7451725" y="3500438"/>
            <a:ext cx="0" cy="904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" name="Straight Connector 85"/>
          <p:cNvCxnSpPr/>
          <p:nvPr/>
        </p:nvCxnSpPr>
        <p:spPr>
          <a:xfrm>
            <a:off x="3049588" y="3500438"/>
            <a:ext cx="0" cy="136842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7" name="Straight Connector 86"/>
          <p:cNvCxnSpPr/>
          <p:nvPr/>
        </p:nvCxnSpPr>
        <p:spPr>
          <a:xfrm>
            <a:off x="1403350" y="4868863"/>
            <a:ext cx="604837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9" name="Straight Connector 88"/>
          <p:cNvCxnSpPr/>
          <p:nvPr/>
        </p:nvCxnSpPr>
        <p:spPr>
          <a:xfrm>
            <a:off x="1403350" y="4868863"/>
            <a:ext cx="0" cy="904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0" name="Straight Connector 89"/>
          <p:cNvCxnSpPr/>
          <p:nvPr/>
        </p:nvCxnSpPr>
        <p:spPr>
          <a:xfrm>
            <a:off x="4427538" y="4868863"/>
            <a:ext cx="0" cy="904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1" name="Straight Connector 90"/>
          <p:cNvCxnSpPr/>
          <p:nvPr/>
        </p:nvCxnSpPr>
        <p:spPr>
          <a:xfrm>
            <a:off x="7451725" y="4868863"/>
            <a:ext cx="0" cy="904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32136" name="Group 74"/>
          <p:cNvGrpSpPr>
            <a:grpSpLocks/>
          </p:cNvGrpSpPr>
          <p:nvPr/>
        </p:nvGrpSpPr>
        <p:grpSpPr bwMode="auto">
          <a:xfrm>
            <a:off x="107950" y="1774825"/>
            <a:ext cx="2051050" cy="646113"/>
            <a:chOff x="107950" y="1775470"/>
            <a:chExt cx="2051050" cy="646112"/>
          </a:xfrm>
        </p:grpSpPr>
        <p:grpSp>
          <p:nvGrpSpPr>
            <p:cNvPr id="13" name="Group 18"/>
            <p:cNvGrpSpPr>
              <a:grpSpLocks/>
            </p:cNvGrpSpPr>
            <p:nvPr/>
          </p:nvGrpSpPr>
          <p:grpSpPr bwMode="auto">
            <a:xfrm>
              <a:off x="107950" y="1775470"/>
              <a:ext cx="2051050" cy="646112"/>
              <a:chOff x="3203848" y="3468365"/>
              <a:chExt cx="2052020" cy="646113"/>
            </a:xfrm>
            <a:solidFill>
              <a:schemeClr val="bg1"/>
            </a:solidFill>
          </p:grpSpPr>
          <p:sp>
            <p:nvSpPr>
              <p:cNvPr id="14387" name="Rectangle 2"/>
              <p:cNvSpPr>
                <a:spLocks noChangeArrowheads="1"/>
              </p:cNvSpPr>
              <p:nvPr/>
            </p:nvSpPr>
            <p:spPr bwMode="auto">
              <a:xfrm>
                <a:off x="4679868" y="3468365"/>
                <a:ext cx="576000" cy="323850"/>
              </a:xfrm>
              <a:prstGeom prst="rect">
                <a:avLst/>
              </a:prstGeom>
              <a:grpFill/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anchor="ctr"/>
              <a:lstStyle/>
              <a:p>
                <a:pPr algn="ctr" eaLnBrk="0" hangingPunct="0">
                  <a:defRPr/>
                </a:pPr>
                <a:r>
                  <a:rPr lang="en-US" altLang="th-TH" sz="1600" b="1" dirty="0">
                    <a:latin typeface="TH SarabunPSK" pitchFamily="34" charset="-34"/>
                    <a:cs typeface="TH SarabunPSK" pitchFamily="34" charset="-34"/>
                  </a:rPr>
                  <a:t>8</a:t>
                </a:r>
                <a:endParaRPr lang="th-TH" altLang="th-TH" sz="1400" b="1" dirty="0">
                  <a:latin typeface="TH SarabunPSK" pitchFamily="34" charset="-34"/>
                  <a:cs typeface="TH SarabunPSK" pitchFamily="34" charset="-34"/>
                </a:endParaRPr>
              </a:p>
            </p:txBody>
          </p:sp>
          <p:sp>
            <p:nvSpPr>
              <p:cNvPr id="14388" name="Rectangle 2"/>
              <p:cNvSpPr>
                <a:spLocks noChangeArrowheads="1"/>
              </p:cNvSpPr>
              <p:nvPr/>
            </p:nvSpPr>
            <p:spPr bwMode="auto">
              <a:xfrm>
                <a:off x="3203848" y="3789040"/>
                <a:ext cx="2052000" cy="325438"/>
              </a:xfrm>
              <a:prstGeom prst="rect">
                <a:avLst/>
              </a:prstGeom>
              <a:grpFill/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anchor="ctr"/>
              <a:lstStyle/>
              <a:p>
                <a:pPr algn="ctr" eaLnBrk="0" hangingPunct="0">
                  <a:defRPr/>
                </a:pPr>
                <a:r>
                  <a:rPr lang="th-TH" altLang="th-TH" sz="1400" spc="-40" dirty="0">
                    <a:latin typeface="TH SarabunPSK" pitchFamily="34" charset="-34"/>
                    <a:cs typeface="TH SarabunPSK" pitchFamily="34" charset="-34"/>
                  </a:rPr>
                  <a:t>นักวิชาการพัฒนาชุมชน (ผอ.กง.) </a:t>
                </a:r>
                <a:r>
                  <a:rPr lang="th-TH" altLang="th-TH" sz="1400" spc="-40" dirty="0" err="1">
                    <a:latin typeface="TH SarabunPSK" pitchFamily="34" charset="-34"/>
                    <a:cs typeface="TH SarabunPSK" pitchFamily="34" charset="-34"/>
                  </a:rPr>
                  <a:t>ชพ.</a:t>
                </a:r>
                <a:r>
                  <a:rPr lang="en-US" altLang="th-TH" sz="1400" spc="-40" dirty="0">
                    <a:latin typeface="TH SarabunPSK" pitchFamily="34" charset="-34"/>
                    <a:cs typeface="TH SarabunPSK" pitchFamily="34" charset="-34"/>
                  </a:rPr>
                  <a:t> </a:t>
                </a:r>
                <a:r>
                  <a:rPr lang="en-US" altLang="th-TH" sz="1000" spc="-40" dirty="0">
                    <a:solidFill>
                      <a:srgbClr val="FF0000"/>
                    </a:solidFill>
                    <a:latin typeface="TH SarabunPSK" pitchFamily="34" charset="-34"/>
                    <a:cs typeface="TH SarabunPSK" pitchFamily="34" charset="-34"/>
                  </a:rPr>
                  <a:t>(5161)</a:t>
                </a:r>
                <a:endParaRPr lang="th-TH" altLang="th-TH" sz="1000" spc="-40" dirty="0">
                  <a:solidFill>
                    <a:srgbClr val="FF0000"/>
                  </a:solidFill>
                  <a:latin typeface="TH SarabunPSK" pitchFamily="34" charset="-34"/>
                  <a:cs typeface="TH SarabunPSK" pitchFamily="34" charset="-34"/>
                </a:endParaRPr>
              </a:p>
            </p:txBody>
          </p:sp>
        </p:grpSp>
        <p:sp>
          <p:nvSpPr>
            <p:cNvPr id="132138" name="Rectangle 2"/>
            <p:cNvSpPr>
              <a:spLocks noChangeArrowheads="1"/>
            </p:cNvSpPr>
            <p:nvPr/>
          </p:nvSpPr>
          <p:spPr bwMode="auto">
            <a:xfrm>
              <a:off x="107950" y="1775470"/>
              <a:ext cx="1475302" cy="323849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th-TH" altLang="th-TH" sz="12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endParaRPr lang="th-TH" altLang="th-TH" sz="8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2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กลุ่มงานประสานและสนับสนุนการบริหารงานพัฒนาชุมชน</a:t>
              </a:r>
            </a:p>
            <a:p>
              <a:pPr algn="ctr"/>
              <a:endParaRPr lang="th-TH" altLang="th-TH" sz="12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22" name="Rectangle 73"/>
          <p:cNvSpPr>
            <a:spLocks noChangeArrowheads="1"/>
          </p:cNvSpPr>
          <p:nvPr/>
        </p:nvSpPr>
        <p:spPr bwMode="auto">
          <a:xfrm>
            <a:off x="488950" y="106363"/>
            <a:ext cx="815498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/>
            <a:r>
              <a:rPr lang="th-TH" altLang="th-TH" sz="1600" b="1">
                <a:latin typeface="TH SarabunPSK" panose="020B0500040200020003" pitchFamily="34" charset="-34"/>
                <a:cs typeface="TH SarabunPSK" panose="020B0500040200020003" pitchFamily="34" charset="-34"/>
              </a:rPr>
              <a:t>แผนภูมิแสดงการแบ่งงานภายในและอัตรากำลังของกรมการพัฒนาชุมชน</a:t>
            </a:r>
            <a:r>
              <a:rPr lang="en-US" altLang="th-TH" sz="1600" b="1">
                <a:latin typeface="TH SarabunPSK" panose="020B0500040200020003" pitchFamily="34" charset="-34"/>
                <a:cs typeface="TH SarabunPSK" panose="020B0500040200020003" pitchFamily="34" charset="-34"/>
              </a:rPr>
              <a:t> </a:t>
            </a:r>
            <a:endParaRPr lang="th-TH" altLang="th-TH" sz="1600" b="1"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sp>
        <p:nvSpPr>
          <p:cNvPr id="133123" name="Text Box 9"/>
          <p:cNvSpPr txBox="1">
            <a:spLocks noChangeArrowheads="1"/>
          </p:cNvSpPr>
          <p:nvPr/>
        </p:nvSpPr>
        <p:spPr bwMode="auto">
          <a:xfrm>
            <a:off x="6980238" y="6269038"/>
            <a:ext cx="2160587" cy="588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ลูกจ้างประจำ - อัตรา </a:t>
            </a:r>
            <a:endParaRPr lang="th-TH" altLang="th-TH" sz="1400">
              <a:solidFill>
                <a:srgbClr val="FF0000"/>
              </a:solidFill>
              <a:latin typeface="TH SarabunPSK" panose="020B0500040200020003" pitchFamily="34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กรอบพนักงานราชการ 1 อัตรา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rPr>
              <a:t>(97)</a:t>
            </a:r>
          </a:p>
        </p:txBody>
      </p:sp>
      <p:grpSp>
        <p:nvGrpSpPr>
          <p:cNvPr id="133124" name="Group 81"/>
          <p:cNvGrpSpPr>
            <a:grpSpLocks/>
          </p:cNvGrpSpPr>
          <p:nvPr/>
        </p:nvGrpSpPr>
        <p:grpSpPr bwMode="auto">
          <a:xfrm>
            <a:off x="2843213" y="765175"/>
            <a:ext cx="3421062" cy="646113"/>
            <a:chOff x="2448080" y="857250"/>
            <a:chExt cx="3420000" cy="646113"/>
          </a:xfrm>
        </p:grpSpPr>
        <p:sp>
          <p:nvSpPr>
            <p:cNvPr id="133171" name="Rectangle 2"/>
            <p:cNvSpPr>
              <a:spLocks noChangeArrowheads="1"/>
            </p:cNvSpPr>
            <p:nvPr/>
          </p:nvSpPr>
          <p:spPr bwMode="auto">
            <a:xfrm>
              <a:off x="2448080" y="857250"/>
              <a:ext cx="2844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สำนักงานพัฒนาชุมชนจังหวัดลำปาง</a:t>
              </a:r>
            </a:p>
          </p:txBody>
        </p:sp>
        <p:sp>
          <p:nvSpPr>
            <p:cNvPr id="133172" name="Rectangle 2"/>
            <p:cNvSpPr>
              <a:spLocks noChangeArrowheads="1"/>
            </p:cNvSpPr>
            <p:nvPr/>
          </p:nvSpPr>
          <p:spPr bwMode="auto">
            <a:xfrm>
              <a:off x="5290308" y="857250"/>
              <a:ext cx="575739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 eaLnBrk="1" hangingPunct="1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87</a:t>
              </a:r>
              <a:endParaRPr lang="th-TH" altLang="th-TH" sz="16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33173" name="Rectangle 2"/>
            <p:cNvSpPr>
              <a:spLocks noChangeArrowheads="1"/>
            </p:cNvSpPr>
            <p:nvPr/>
          </p:nvSpPr>
          <p:spPr bwMode="auto">
            <a:xfrm>
              <a:off x="2448080" y="1177925"/>
              <a:ext cx="3420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ผู้อำนวยการ (พัฒนาการจังหวัด) สูง</a:t>
              </a:r>
              <a:r>
                <a:rPr lang="en-US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(5160)</a:t>
              </a:r>
              <a:r>
                <a:rPr lang="en-US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endParaRPr lang="th-TH" altLang="th-TH" sz="1600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33125" name="Text Box 91"/>
          <p:cNvSpPr txBox="1">
            <a:spLocks noChangeArrowheads="1"/>
          </p:cNvSpPr>
          <p:nvPr/>
        </p:nvSpPr>
        <p:spPr bwMode="auto">
          <a:xfrm>
            <a:off x="3924300" y="404813"/>
            <a:ext cx="1368425" cy="277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Update </a:t>
            </a:r>
            <a:r>
              <a:rPr lang="th-TH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26 เมษายน 2564 </a:t>
            </a:r>
            <a:r>
              <a:rPr lang="en-US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         </a:t>
            </a:r>
            <a:endParaRPr lang="th-TH" altLang="th-TH" sz="1200"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cxnSp>
        <p:nvCxnSpPr>
          <p:cNvPr id="78" name="Straight Connector 77"/>
          <p:cNvCxnSpPr/>
          <p:nvPr/>
        </p:nvCxnSpPr>
        <p:spPr>
          <a:xfrm>
            <a:off x="4572000" y="1419225"/>
            <a:ext cx="0" cy="50482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3127" name="Rectangle 78"/>
          <p:cNvSpPr>
            <a:spLocks noChangeArrowheads="1"/>
          </p:cNvSpPr>
          <p:nvPr/>
        </p:nvSpPr>
        <p:spPr bwMode="auto">
          <a:xfrm>
            <a:off x="0" y="6611938"/>
            <a:ext cx="1619250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000" u="sng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หมายเหตุ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ภายในวงเล็บแสดงเลขที่ตำแหน่ง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133128" name="Group 49"/>
          <p:cNvGrpSpPr>
            <a:grpSpLocks/>
          </p:cNvGrpSpPr>
          <p:nvPr/>
        </p:nvGrpSpPr>
        <p:grpSpPr bwMode="auto">
          <a:xfrm>
            <a:off x="107950" y="1722438"/>
            <a:ext cx="2843213" cy="646112"/>
            <a:chOff x="107503" y="3717032"/>
            <a:chExt cx="2844257" cy="646113"/>
          </a:xfrm>
        </p:grpSpPr>
        <p:sp>
          <p:nvSpPr>
            <p:cNvPr id="133168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แม่ทะ</a:t>
              </a:r>
            </a:p>
          </p:txBody>
        </p:sp>
        <p:sp>
          <p:nvSpPr>
            <p:cNvPr id="133169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6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33170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(5219)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33129" name="Text Box 17"/>
          <p:cNvSpPr txBox="1">
            <a:spLocks noChangeArrowheads="1"/>
          </p:cNvSpPr>
          <p:nvPr/>
        </p:nvSpPr>
        <p:spPr bwMode="auto">
          <a:xfrm>
            <a:off x="107950" y="2370138"/>
            <a:ext cx="2879725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(5220/5221/5222/5223)</a:t>
            </a:r>
          </a:p>
        </p:txBody>
      </p:sp>
      <p:grpSp>
        <p:nvGrpSpPr>
          <p:cNvPr id="133130" name="Group 50"/>
          <p:cNvGrpSpPr>
            <a:grpSpLocks/>
          </p:cNvGrpSpPr>
          <p:nvPr/>
        </p:nvGrpSpPr>
        <p:grpSpPr bwMode="auto">
          <a:xfrm>
            <a:off x="3132138" y="1722438"/>
            <a:ext cx="2843212" cy="646112"/>
            <a:chOff x="107503" y="3717032"/>
            <a:chExt cx="2844257" cy="646113"/>
          </a:xfrm>
        </p:grpSpPr>
        <p:sp>
          <p:nvSpPr>
            <p:cNvPr id="133165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ห้างฉัตร</a:t>
              </a:r>
            </a:p>
          </p:txBody>
        </p:sp>
        <p:sp>
          <p:nvSpPr>
            <p:cNvPr id="133166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33167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(5227)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33131" name="Text Box 17"/>
          <p:cNvSpPr txBox="1">
            <a:spLocks noChangeArrowheads="1"/>
          </p:cNvSpPr>
          <p:nvPr/>
        </p:nvSpPr>
        <p:spPr bwMode="auto">
          <a:xfrm>
            <a:off x="3132138" y="2370138"/>
            <a:ext cx="2879725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(5229/5230/5231/5232)</a:t>
            </a:r>
          </a:p>
        </p:txBody>
      </p:sp>
      <p:grpSp>
        <p:nvGrpSpPr>
          <p:cNvPr id="133132" name="Group 55"/>
          <p:cNvGrpSpPr>
            <a:grpSpLocks/>
          </p:cNvGrpSpPr>
          <p:nvPr/>
        </p:nvGrpSpPr>
        <p:grpSpPr bwMode="auto">
          <a:xfrm>
            <a:off x="6156325" y="1722438"/>
            <a:ext cx="2844800" cy="646112"/>
            <a:chOff x="107503" y="3717032"/>
            <a:chExt cx="2844257" cy="646113"/>
          </a:xfrm>
        </p:grpSpPr>
        <p:sp>
          <p:nvSpPr>
            <p:cNvPr id="133162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แม่เมาะ</a:t>
              </a:r>
            </a:p>
          </p:txBody>
        </p:sp>
        <p:sp>
          <p:nvSpPr>
            <p:cNvPr id="133163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33164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ชพ.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(5233)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33133" name="Text Box 17"/>
          <p:cNvSpPr txBox="1">
            <a:spLocks noChangeArrowheads="1"/>
          </p:cNvSpPr>
          <p:nvPr/>
        </p:nvSpPr>
        <p:spPr bwMode="auto">
          <a:xfrm>
            <a:off x="6156325" y="2370138"/>
            <a:ext cx="2879725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(5190/5198/5235/5236)</a:t>
            </a:r>
          </a:p>
        </p:txBody>
      </p:sp>
      <p:grpSp>
        <p:nvGrpSpPr>
          <p:cNvPr id="133134" name="Group 60"/>
          <p:cNvGrpSpPr>
            <a:grpSpLocks/>
          </p:cNvGrpSpPr>
          <p:nvPr/>
        </p:nvGrpSpPr>
        <p:grpSpPr bwMode="auto">
          <a:xfrm>
            <a:off x="1692275" y="4962525"/>
            <a:ext cx="2843213" cy="646113"/>
            <a:chOff x="107503" y="3717032"/>
            <a:chExt cx="2844257" cy="646113"/>
          </a:xfrm>
        </p:grpSpPr>
        <p:sp>
          <p:nvSpPr>
            <p:cNvPr id="133159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สบปราบ</a:t>
              </a:r>
            </a:p>
          </p:txBody>
        </p:sp>
        <p:sp>
          <p:nvSpPr>
            <p:cNvPr id="133160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33161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ชพ.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(5251)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33135" name="Text Box 17"/>
          <p:cNvSpPr txBox="1">
            <a:spLocks noChangeArrowheads="1"/>
          </p:cNvSpPr>
          <p:nvPr/>
        </p:nvSpPr>
        <p:spPr bwMode="auto">
          <a:xfrm>
            <a:off x="1692275" y="5610225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(5253/5254/5782/5784)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cxnSp>
        <p:nvCxnSpPr>
          <p:cNvPr id="76" name="Straight Connector 75"/>
          <p:cNvCxnSpPr/>
          <p:nvPr/>
        </p:nvCxnSpPr>
        <p:spPr>
          <a:xfrm>
            <a:off x="1404938" y="1628775"/>
            <a:ext cx="604837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4" name="Straight Connector 83"/>
          <p:cNvCxnSpPr/>
          <p:nvPr/>
        </p:nvCxnSpPr>
        <p:spPr>
          <a:xfrm>
            <a:off x="1403350" y="1628775"/>
            <a:ext cx="0" cy="9048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/>
          <p:cNvCxnSpPr/>
          <p:nvPr/>
        </p:nvCxnSpPr>
        <p:spPr>
          <a:xfrm>
            <a:off x="7451725" y="1628775"/>
            <a:ext cx="0" cy="9048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" name="Straight Connector 85"/>
          <p:cNvCxnSpPr/>
          <p:nvPr/>
        </p:nvCxnSpPr>
        <p:spPr>
          <a:xfrm>
            <a:off x="3049588" y="1628775"/>
            <a:ext cx="0" cy="333057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33140" name="Group 49"/>
          <p:cNvGrpSpPr>
            <a:grpSpLocks/>
          </p:cNvGrpSpPr>
          <p:nvPr/>
        </p:nvGrpSpPr>
        <p:grpSpPr bwMode="auto">
          <a:xfrm>
            <a:off x="107950" y="3300413"/>
            <a:ext cx="2843213" cy="652462"/>
            <a:chOff x="107503" y="3710690"/>
            <a:chExt cx="2844257" cy="652455"/>
          </a:xfrm>
        </p:grpSpPr>
        <p:sp>
          <p:nvSpPr>
            <p:cNvPr id="133156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เสริมงาม</a:t>
              </a:r>
            </a:p>
          </p:txBody>
        </p:sp>
        <p:sp>
          <p:nvSpPr>
            <p:cNvPr id="133157" name="Rectangle 2"/>
            <p:cNvSpPr>
              <a:spLocks noChangeArrowheads="1"/>
            </p:cNvSpPr>
            <p:nvPr/>
          </p:nvSpPr>
          <p:spPr bwMode="auto">
            <a:xfrm>
              <a:off x="2411760" y="3710690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33158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ชพ.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(5238)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33141" name="Text Box 17"/>
          <p:cNvSpPr txBox="1">
            <a:spLocks noChangeArrowheads="1"/>
          </p:cNvSpPr>
          <p:nvPr/>
        </p:nvSpPr>
        <p:spPr bwMode="auto">
          <a:xfrm>
            <a:off x="107950" y="3954463"/>
            <a:ext cx="2879725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(5212/5240/5828/5829)</a:t>
            </a:r>
          </a:p>
        </p:txBody>
      </p:sp>
      <p:grpSp>
        <p:nvGrpSpPr>
          <p:cNvPr id="133142" name="Group 50"/>
          <p:cNvGrpSpPr>
            <a:grpSpLocks/>
          </p:cNvGrpSpPr>
          <p:nvPr/>
        </p:nvGrpSpPr>
        <p:grpSpPr bwMode="auto">
          <a:xfrm>
            <a:off x="3132138" y="3300413"/>
            <a:ext cx="2843212" cy="652462"/>
            <a:chOff x="107503" y="3710690"/>
            <a:chExt cx="2844257" cy="652455"/>
          </a:xfrm>
        </p:grpSpPr>
        <p:sp>
          <p:nvSpPr>
            <p:cNvPr id="133153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เมืองปาน</a:t>
              </a:r>
            </a:p>
          </p:txBody>
        </p:sp>
        <p:sp>
          <p:nvSpPr>
            <p:cNvPr id="133154" name="Rectangle 2"/>
            <p:cNvSpPr>
              <a:spLocks noChangeArrowheads="1"/>
            </p:cNvSpPr>
            <p:nvPr/>
          </p:nvSpPr>
          <p:spPr bwMode="auto">
            <a:xfrm>
              <a:off x="2411760" y="3710690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33155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ชพ.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(5242)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33143" name="Text Box 17"/>
          <p:cNvSpPr txBox="1">
            <a:spLocks noChangeArrowheads="1"/>
          </p:cNvSpPr>
          <p:nvPr/>
        </p:nvSpPr>
        <p:spPr bwMode="auto">
          <a:xfrm>
            <a:off x="3132138" y="3954463"/>
            <a:ext cx="2879725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(5226/5244/5245/5246)</a:t>
            </a:r>
          </a:p>
        </p:txBody>
      </p:sp>
      <p:grpSp>
        <p:nvGrpSpPr>
          <p:cNvPr id="133144" name="Group 55"/>
          <p:cNvGrpSpPr>
            <a:grpSpLocks/>
          </p:cNvGrpSpPr>
          <p:nvPr/>
        </p:nvGrpSpPr>
        <p:grpSpPr bwMode="auto">
          <a:xfrm>
            <a:off x="6156325" y="3300413"/>
            <a:ext cx="2844800" cy="652462"/>
            <a:chOff x="107503" y="3710690"/>
            <a:chExt cx="2844257" cy="652455"/>
          </a:xfrm>
        </p:grpSpPr>
        <p:sp>
          <p:nvSpPr>
            <p:cNvPr id="133150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แม่พริก</a:t>
              </a:r>
            </a:p>
          </p:txBody>
        </p:sp>
        <p:sp>
          <p:nvSpPr>
            <p:cNvPr id="133151" name="Rectangle 2"/>
            <p:cNvSpPr>
              <a:spLocks noChangeArrowheads="1"/>
            </p:cNvSpPr>
            <p:nvPr/>
          </p:nvSpPr>
          <p:spPr bwMode="auto">
            <a:xfrm>
              <a:off x="2411760" y="3710690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6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33152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ชพ.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(5247)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33145" name="Text Box 17"/>
          <p:cNvSpPr txBox="1">
            <a:spLocks noChangeArrowheads="1"/>
          </p:cNvSpPr>
          <p:nvPr/>
        </p:nvSpPr>
        <p:spPr bwMode="auto">
          <a:xfrm>
            <a:off x="6156325" y="3954463"/>
            <a:ext cx="2879725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(5224/5249/5250/5798)</a:t>
            </a:r>
          </a:p>
        </p:txBody>
      </p:sp>
      <p:cxnSp>
        <p:nvCxnSpPr>
          <p:cNvPr id="105" name="Straight Connector 104"/>
          <p:cNvCxnSpPr/>
          <p:nvPr/>
        </p:nvCxnSpPr>
        <p:spPr>
          <a:xfrm>
            <a:off x="1404938" y="3213100"/>
            <a:ext cx="604837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6" name="Straight Connector 105"/>
          <p:cNvCxnSpPr/>
          <p:nvPr/>
        </p:nvCxnSpPr>
        <p:spPr>
          <a:xfrm>
            <a:off x="1403350" y="3213100"/>
            <a:ext cx="0" cy="9048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7" name="Straight Connector 106"/>
          <p:cNvCxnSpPr/>
          <p:nvPr/>
        </p:nvCxnSpPr>
        <p:spPr>
          <a:xfrm>
            <a:off x="7451725" y="3213100"/>
            <a:ext cx="0" cy="9048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9" name="Straight Connector 108"/>
          <p:cNvCxnSpPr/>
          <p:nvPr/>
        </p:nvCxnSpPr>
        <p:spPr>
          <a:xfrm>
            <a:off x="4356100" y="3213100"/>
            <a:ext cx="0" cy="9048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67" name="Straight Connector 66"/>
          <p:cNvCxnSpPr/>
          <p:nvPr/>
        </p:nvCxnSpPr>
        <p:spPr>
          <a:xfrm>
            <a:off x="7596188" y="3276600"/>
            <a:ext cx="0" cy="215900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8" name="Straight Connector 67"/>
          <p:cNvCxnSpPr/>
          <p:nvPr/>
        </p:nvCxnSpPr>
        <p:spPr>
          <a:xfrm>
            <a:off x="1403350" y="3276600"/>
            <a:ext cx="0" cy="215900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" name="Straight Connector 68"/>
          <p:cNvCxnSpPr/>
          <p:nvPr/>
        </p:nvCxnSpPr>
        <p:spPr>
          <a:xfrm>
            <a:off x="4468813" y="3284538"/>
            <a:ext cx="0" cy="2159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Straight Connector 69"/>
          <p:cNvCxnSpPr/>
          <p:nvPr/>
        </p:nvCxnSpPr>
        <p:spPr>
          <a:xfrm>
            <a:off x="1403350" y="3276600"/>
            <a:ext cx="6192838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4" name="Straight Connector 63"/>
          <p:cNvCxnSpPr/>
          <p:nvPr/>
        </p:nvCxnSpPr>
        <p:spPr>
          <a:xfrm>
            <a:off x="7596188" y="1773238"/>
            <a:ext cx="0" cy="215900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3" name="Straight Connector 62"/>
          <p:cNvCxnSpPr/>
          <p:nvPr/>
        </p:nvCxnSpPr>
        <p:spPr>
          <a:xfrm>
            <a:off x="1403350" y="1773238"/>
            <a:ext cx="0" cy="215900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9" name="Straight Connector 58"/>
          <p:cNvCxnSpPr/>
          <p:nvPr/>
        </p:nvCxnSpPr>
        <p:spPr>
          <a:xfrm>
            <a:off x="4468813" y="1492250"/>
            <a:ext cx="0" cy="50323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4345" name="Group 18"/>
          <p:cNvGrpSpPr>
            <a:grpSpLocks/>
          </p:cNvGrpSpPr>
          <p:nvPr/>
        </p:nvGrpSpPr>
        <p:grpSpPr bwMode="auto">
          <a:xfrm>
            <a:off x="2843213" y="860425"/>
            <a:ext cx="3240087" cy="646113"/>
            <a:chOff x="3203848" y="3468365"/>
            <a:chExt cx="3240360" cy="646113"/>
          </a:xfrm>
        </p:grpSpPr>
        <p:sp>
          <p:nvSpPr>
            <p:cNvPr id="14364" name="Rectangle 2"/>
            <p:cNvSpPr>
              <a:spLocks noChangeArrowheads="1"/>
            </p:cNvSpPr>
            <p:nvPr/>
          </p:nvSpPr>
          <p:spPr bwMode="auto">
            <a:xfrm>
              <a:off x="3203848" y="3468365"/>
              <a:ext cx="2664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สำนักพัฒนาทุนและองค์กรการเงินชุมชน</a:t>
              </a:r>
            </a:p>
          </p:txBody>
        </p:sp>
        <p:sp>
          <p:nvSpPr>
            <p:cNvPr id="14365" name="Rectangle 2"/>
            <p:cNvSpPr>
              <a:spLocks noChangeArrowheads="1"/>
            </p:cNvSpPr>
            <p:nvPr/>
          </p:nvSpPr>
          <p:spPr bwMode="auto">
            <a:xfrm>
              <a:off x="5868208" y="3468365"/>
              <a:ext cx="576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47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4366" name="Rectangle 2"/>
            <p:cNvSpPr>
              <a:spLocks noChangeArrowheads="1"/>
            </p:cNvSpPr>
            <p:nvPr/>
          </p:nvSpPr>
          <p:spPr bwMode="auto">
            <a:xfrm>
              <a:off x="3203848" y="3789040"/>
              <a:ext cx="3240088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ผู้อำนวยการ (ผู้อำนวยการสำนัก) สูง </a:t>
              </a:r>
              <a:r>
                <a:rPr lang="th-TH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(373)</a:t>
              </a:r>
            </a:p>
          </p:txBody>
        </p:sp>
      </p:grpSp>
      <p:sp>
        <p:nvSpPr>
          <p:cNvPr id="14346" name="Rectangle 73"/>
          <p:cNvSpPr>
            <a:spLocks noChangeArrowheads="1"/>
          </p:cNvSpPr>
          <p:nvPr/>
        </p:nvSpPr>
        <p:spPr bwMode="auto">
          <a:xfrm>
            <a:off x="488950" y="106363"/>
            <a:ext cx="815498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/>
            <a:r>
              <a:rPr lang="th-TH" altLang="th-TH" sz="1600" b="1">
                <a:latin typeface="TH SarabunPSK" panose="020B0500040200020003" pitchFamily="34" charset="-34"/>
                <a:cs typeface="TH SarabunPSK" panose="020B0500040200020003" pitchFamily="34" charset="-34"/>
              </a:rPr>
              <a:t>แผนภูมิแสดงการแบ่งงานภายในและอัตรากำลังของกรมการพัฒนาชุมชน</a:t>
            </a:r>
            <a:r>
              <a:rPr lang="en-US" altLang="th-TH" sz="1600" b="1">
                <a:latin typeface="TH SarabunPSK" panose="020B0500040200020003" pitchFamily="34" charset="-34"/>
                <a:cs typeface="TH SarabunPSK" panose="020B0500040200020003" pitchFamily="34" charset="-34"/>
              </a:rPr>
              <a:t> </a:t>
            </a:r>
            <a:endParaRPr lang="th-TH" altLang="th-TH" sz="1600" b="1"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sp>
        <p:nvSpPr>
          <p:cNvPr id="14347" name="Text Box 9"/>
          <p:cNvSpPr txBox="1">
            <a:spLocks noChangeArrowheads="1"/>
          </p:cNvSpPr>
          <p:nvPr/>
        </p:nvSpPr>
        <p:spPr bwMode="auto">
          <a:xfrm>
            <a:off x="6840538" y="6296025"/>
            <a:ext cx="2268537" cy="588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ลูกจ้างประจำ </a:t>
            </a:r>
            <a:r>
              <a:rPr lang="en-US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1</a:t>
            </a:r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 อัตรา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rPr>
              <a:t>(46)</a:t>
            </a:r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 </a:t>
            </a:r>
          </a:p>
          <a:p>
            <a:pPr eaLnBrk="1" hangingPunct="1"/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กรอบพนักงานราชการ </a:t>
            </a:r>
            <a:r>
              <a:rPr lang="en-US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- </a:t>
            </a:r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อัตรา</a:t>
            </a:r>
          </a:p>
        </p:txBody>
      </p:sp>
      <p:sp>
        <p:nvSpPr>
          <p:cNvPr id="14348" name="Text Box 91"/>
          <p:cNvSpPr txBox="1">
            <a:spLocks noChangeArrowheads="1"/>
          </p:cNvSpPr>
          <p:nvPr/>
        </p:nvSpPr>
        <p:spPr bwMode="auto">
          <a:xfrm>
            <a:off x="3779838" y="476250"/>
            <a:ext cx="1368425" cy="277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Update </a:t>
            </a:r>
            <a:r>
              <a:rPr lang="th-TH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26 เมษายน 2564 </a:t>
            </a:r>
            <a:r>
              <a:rPr lang="en-US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         </a:t>
            </a:r>
            <a:endParaRPr lang="th-TH" altLang="th-TH" sz="1200"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sp>
        <p:nvSpPr>
          <p:cNvPr id="14349" name="Text Box 17"/>
          <p:cNvSpPr txBox="1">
            <a:spLocks noChangeArrowheads="1"/>
          </p:cNvSpPr>
          <p:nvPr/>
        </p:nvSpPr>
        <p:spPr bwMode="auto">
          <a:xfrm>
            <a:off x="107950" y="2598738"/>
            <a:ext cx="2879725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นักจัดการงานทั่วไป (ปก./ชก.)        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1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615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)</a:t>
            </a:r>
            <a:endParaRPr lang="th-TH" altLang="th-TH" sz="10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เจ้าพนักงานธุรการ  (ปง./ชง.)         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5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248/251/319/321/322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)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th-TH" altLang="th-TH" sz="1200">
                <a:solidFill>
                  <a:srgbClr val="00B05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พนักงานสถานที่ (ลจป.)            </a:t>
            </a:r>
            <a:r>
              <a:rPr lang="en-US" altLang="th-TH" sz="1200">
                <a:solidFill>
                  <a:srgbClr val="00B05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   </a:t>
            </a:r>
            <a:r>
              <a:rPr lang="th-TH" altLang="th-TH" sz="1200">
                <a:solidFill>
                  <a:srgbClr val="00B05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 - </a:t>
            </a:r>
            <a:r>
              <a:rPr lang="en-US" altLang="th-TH" sz="1200">
                <a:solidFill>
                  <a:srgbClr val="00B05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1</a:t>
            </a:r>
            <a:r>
              <a:rPr lang="th-TH" altLang="th-TH" sz="1200">
                <a:solidFill>
                  <a:srgbClr val="00B05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46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) (ไม่รวมในกรอบ ขรก.)</a:t>
            </a:r>
            <a:endParaRPr lang="en-US" altLang="th-TH" sz="10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3" name="Group 18"/>
          <p:cNvGrpSpPr>
            <a:grpSpLocks/>
          </p:cNvGrpSpPr>
          <p:nvPr/>
        </p:nvGrpSpPr>
        <p:grpSpPr bwMode="auto">
          <a:xfrm>
            <a:off x="107504" y="1949782"/>
            <a:ext cx="2844571" cy="646113"/>
            <a:chOff x="3203847" y="3468365"/>
            <a:chExt cx="2843712" cy="646113"/>
          </a:xfrm>
          <a:solidFill>
            <a:schemeClr val="bg1"/>
          </a:solidFill>
        </p:grpSpPr>
        <p:sp>
          <p:nvSpPr>
            <p:cNvPr id="8248" name="Rectangle 2"/>
            <p:cNvSpPr>
              <a:spLocks noChangeArrowheads="1"/>
            </p:cNvSpPr>
            <p:nvPr/>
          </p:nvSpPr>
          <p:spPr bwMode="auto">
            <a:xfrm>
              <a:off x="3203847" y="3468365"/>
              <a:ext cx="2303304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th-TH" altLang="th-TH" sz="1600" b="1" dirty="0">
                  <a:latin typeface="TH SarabunPSK" pitchFamily="34" charset="-34"/>
                  <a:cs typeface="TH SarabunPSK" pitchFamily="34" charset="-34"/>
                </a:rPr>
                <a:t>ฝ่ายอำนวยการ</a:t>
              </a:r>
            </a:p>
          </p:txBody>
        </p:sp>
        <p:sp>
          <p:nvSpPr>
            <p:cNvPr id="8249" name="Rectangle 2"/>
            <p:cNvSpPr>
              <a:spLocks noChangeArrowheads="1"/>
            </p:cNvSpPr>
            <p:nvPr/>
          </p:nvSpPr>
          <p:spPr bwMode="auto">
            <a:xfrm>
              <a:off x="5507407" y="3468365"/>
              <a:ext cx="539837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en-US" altLang="th-TH" sz="1600" b="1" dirty="0">
                  <a:latin typeface="TH SarabunPSK" pitchFamily="34" charset="-34"/>
                  <a:cs typeface="TH SarabunPSK" pitchFamily="34" charset="-34"/>
                </a:rPr>
                <a:t>7</a:t>
              </a:r>
              <a:endParaRPr lang="th-TH" altLang="th-TH" sz="1600" b="1" dirty="0">
                <a:latin typeface="TH SarabunPSK" pitchFamily="34" charset="-34"/>
                <a:cs typeface="TH SarabunPSK" pitchFamily="34" charset="-34"/>
              </a:endParaRPr>
            </a:p>
          </p:txBody>
        </p:sp>
        <p:sp>
          <p:nvSpPr>
            <p:cNvPr id="8250" name="Rectangle 2"/>
            <p:cNvSpPr>
              <a:spLocks noChangeArrowheads="1"/>
            </p:cNvSpPr>
            <p:nvPr/>
          </p:nvSpPr>
          <p:spPr bwMode="auto">
            <a:xfrm>
              <a:off x="3204418" y="3789040"/>
              <a:ext cx="2843141" cy="325438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th-TH" altLang="th-TH" sz="1600" dirty="0">
                  <a:latin typeface="TH SarabunPSK" pitchFamily="34" charset="-34"/>
                  <a:cs typeface="TH SarabunPSK" pitchFamily="34" charset="-34"/>
                </a:rPr>
                <a:t>นักจัดการงานทั่วไป</a:t>
              </a:r>
              <a:r>
                <a:rPr lang="en-US" altLang="th-TH" sz="1600" dirty="0">
                  <a:latin typeface="TH SarabunPSK" pitchFamily="34" charset="-34"/>
                  <a:cs typeface="TH SarabunPSK" pitchFamily="34" charset="-34"/>
                </a:rPr>
                <a:t> </a:t>
              </a:r>
              <a:r>
                <a:rPr lang="th-TH" altLang="th-TH" sz="1600" dirty="0">
                  <a:latin typeface="TH SarabunPSK" pitchFamily="34" charset="-34"/>
                  <a:cs typeface="TH SarabunPSK" pitchFamily="34" charset="-34"/>
                </a:rPr>
                <a:t>(</a:t>
              </a:r>
              <a:r>
                <a:rPr lang="th-TH" altLang="th-TH" sz="1600" dirty="0" err="1">
                  <a:latin typeface="TH SarabunPSK" pitchFamily="34" charset="-34"/>
                  <a:cs typeface="TH SarabunPSK" pitchFamily="34" charset="-34"/>
                </a:rPr>
                <a:t>หน.ฝ.</a:t>
              </a:r>
              <a:r>
                <a:rPr lang="th-TH" altLang="th-TH" sz="1600" dirty="0">
                  <a:latin typeface="TH SarabunPSK" pitchFamily="34" charset="-34"/>
                  <a:cs typeface="TH SarabunPSK" pitchFamily="34" charset="-34"/>
                </a:rPr>
                <a:t>) ชก</a:t>
              </a:r>
              <a:r>
                <a:rPr lang="en-US" altLang="th-TH" sz="1600" dirty="0">
                  <a:latin typeface="TH SarabunPSK" pitchFamily="34" charset="-34"/>
                  <a:cs typeface="TH SarabunPSK" pitchFamily="34" charset="-34"/>
                </a:rPr>
                <a:t>. </a:t>
              </a:r>
              <a:r>
                <a:rPr lang="th-TH" altLang="th-TH" sz="1000" dirty="0">
                  <a:solidFill>
                    <a:srgbClr val="FF0000"/>
                  </a:solidFill>
                  <a:latin typeface="TH SarabunPSK" pitchFamily="34" charset="-34"/>
                  <a:cs typeface="TH SarabunPSK" pitchFamily="34" charset="-34"/>
                </a:rPr>
                <a:t>(</a:t>
              </a:r>
              <a:r>
                <a:rPr lang="en-US" altLang="th-TH" sz="1000" dirty="0">
                  <a:solidFill>
                    <a:srgbClr val="FF0000"/>
                  </a:solidFill>
                  <a:latin typeface="TH SarabunPSK" pitchFamily="34" charset="-34"/>
                  <a:cs typeface="TH SarabunPSK" pitchFamily="34" charset="-34"/>
                </a:rPr>
                <a:t>331</a:t>
              </a:r>
              <a:r>
                <a:rPr lang="th-TH" altLang="th-TH" sz="1000" dirty="0">
                  <a:solidFill>
                    <a:srgbClr val="FF0000"/>
                  </a:solidFill>
                  <a:latin typeface="TH SarabunPSK" pitchFamily="34" charset="-34"/>
                  <a:cs typeface="TH SarabunPSK" pitchFamily="34" charset="-34"/>
                </a:rPr>
                <a:t>)</a:t>
              </a:r>
            </a:p>
          </p:txBody>
        </p:sp>
      </p:grpSp>
      <p:sp>
        <p:nvSpPr>
          <p:cNvPr id="14351" name="Text Box 17"/>
          <p:cNvSpPr txBox="1">
            <a:spLocks noChangeArrowheads="1"/>
          </p:cNvSpPr>
          <p:nvPr/>
        </p:nvSpPr>
        <p:spPr bwMode="auto">
          <a:xfrm>
            <a:off x="3240088" y="2595563"/>
            <a:ext cx="2952750" cy="628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   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5</a:t>
            </a: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(275/326/327/328/701)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4" name="Group 18"/>
          <p:cNvGrpSpPr>
            <a:grpSpLocks/>
          </p:cNvGrpSpPr>
          <p:nvPr/>
        </p:nvGrpSpPr>
        <p:grpSpPr bwMode="auto">
          <a:xfrm>
            <a:off x="3239912" y="1948195"/>
            <a:ext cx="2844256" cy="646112"/>
            <a:chOff x="3203847" y="3468365"/>
            <a:chExt cx="2845600" cy="646113"/>
          </a:xfrm>
          <a:solidFill>
            <a:schemeClr val="bg1"/>
          </a:solidFill>
        </p:grpSpPr>
        <p:sp>
          <p:nvSpPr>
            <p:cNvPr id="8245" name="Rectangle 2"/>
            <p:cNvSpPr>
              <a:spLocks noChangeArrowheads="1"/>
            </p:cNvSpPr>
            <p:nvPr/>
          </p:nvSpPr>
          <p:spPr bwMode="auto">
            <a:xfrm>
              <a:off x="3203847" y="3468365"/>
              <a:ext cx="2305089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th-TH" altLang="th-TH" sz="1600" b="1" dirty="0">
                  <a:latin typeface="TH SarabunPSK" pitchFamily="34" charset="-34"/>
                  <a:cs typeface="TH SarabunPSK" pitchFamily="34" charset="-34"/>
                </a:rPr>
                <a:t>กลุ่มงานประสานแผนและยุทธศาสตร์</a:t>
              </a:r>
            </a:p>
          </p:txBody>
        </p:sp>
        <p:sp>
          <p:nvSpPr>
            <p:cNvPr id="8246" name="Rectangle 2"/>
            <p:cNvSpPr>
              <a:spLocks noChangeArrowheads="1"/>
            </p:cNvSpPr>
            <p:nvPr/>
          </p:nvSpPr>
          <p:spPr bwMode="auto">
            <a:xfrm>
              <a:off x="5509192" y="3468365"/>
              <a:ext cx="540255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en-US" altLang="th-TH" sz="1600" b="1" dirty="0">
                  <a:latin typeface="TH SarabunPSK" pitchFamily="34" charset="-34"/>
                  <a:cs typeface="TH SarabunPSK" pitchFamily="34" charset="-34"/>
                </a:rPr>
                <a:t>6</a:t>
              </a:r>
              <a:endParaRPr lang="th-TH" altLang="th-TH" sz="1400" b="1" dirty="0">
                <a:latin typeface="TH SarabunPSK" pitchFamily="34" charset="-34"/>
                <a:cs typeface="TH SarabunPSK" pitchFamily="34" charset="-34"/>
              </a:endParaRPr>
            </a:p>
          </p:txBody>
        </p:sp>
        <p:sp>
          <p:nvSpPr>
            <p:cNvPr id="8247" name="Rectangle 2"/>
            <p:cNvSpPr>
              <a:spLocks noChangeArrowheads="1"/>
            </p:cNvSpPr>
            <p:nvPr/>
          </p:nvSpPr>
          <p:spPr bwMode="auto">
            <a:xfrm>
              <a:off x="3203847" y="3789040"/>
              <a:ext cx="2845344" cy="325438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th-TH" altLang="th-TH" sz="1600" dirty="0">
                  <a:latin typeface="TH SarabunPSK" pitchFamily="34" charset="-34"/>
                  <a:cs typeface="TH SarabunPSK" pitchFamily="34" charset="-34"/>
                </a:rPr>
                <a:t>นักวิชาการพัฒนาชุมชน (ผอ.กง.) ชพ.</a:t>
              </a:r>
              <a:r>
                <a:rPr lang="en-US" altLang="th-TH" sz="1000" dirty="0">
                  <a:solidFill>
                    <a:srgbClr val="FF0000"/>
                  </a:solidFill>
                  <a:latin typeface="TH SarabunPSK" pitchFamily="34" charset="-34"/>
                  <a:cs typeface="TH SarabunPSK" pitchFamily="34" charset="-34"/>
                </a:rPr>
                <a:t> (323)</a:t>
              </a:r>
              <a:endParaRPr lang="th-TH" altLang="th-TH" sz="1000" dirty="0">
                <a:solidFill>
                  <a:srgbClr val="FF0000"/>
                </a:solidFill>
                <a:latin typeface="TH SarabunPSK" pitchFamily="34" charset="-34"/>
                <a:cs typeface="TH SarabunPSK" pitchFamily="34" charset="-34"/>
              </a:endParaRPr>
            </a:p>
          </p:txBody>
        </p:sp>
      </p:grpSp>
      <p:sp>
        <p:nvSpPr>
          <p:cNvPr id="14353" name="Text Box 17"/>
          <p:cNvSpPr txBox="1">
            <a:spLocks noChangeArrowheads="1"/>
          </p:cNvSpPr>
          <p:nvPr/>
        </p:nvSpPr>
        <p:spPr bwMode="auto">
          <a:xfrm>
            <a:off x="6113463" y="2595563"/>
            <a:ext cx="2922587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   </a:t>
            </a: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</a:t>
            </a: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9 </a:t>
            </a:r>
            <a:r>
              <a:rPr lang="en-US" altLang="th-TH" sz="12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367/368/371/372/614/745/7842/7843/7844)</a:t>
            </a:r>
            <a:endParaRPr lang="en-US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นักวิเคราะห์นโยบายและแผน (ปก./ชก.) 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- 3 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(7839/7840/7841)</a:t>
            </a:r>
            <a:endParaRPr lang="th-TH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5" name="Group 18"/>
          <p:cNvGrpSpPr>
            <a:grpSpLocks/>
          </p:cNvGrpSpPr>
          <p:nvPr/>
        </p:nvGrpSpPr>
        <p:grpSpPr bwMode="auto">
          <a:xfrm>
            <a:off x="6192240" y="1947946"/>
            <a:ext cx="2844256" cy="646113"/>
            <a:chOff x="3203846" y="3468364"/>
            <a:chExt cx="2843397" cy="646114"/>
          </a:xfrm>
          <a:solidFill>
            <a:schemeClr val="bg1"/>
          </a:solidFill>
        </p:grpSpPr>
        <p:sp>
          <p:nvSpPr>
            <p:cNvPr id="8239" name="Rectangle 2"/>
            <p:cNvSpPr>
              <a:spLocks noChangeArrowheads="1"/>
            </p:cNvSpPr>
            <p:nvPr/>
          </p:nvSpPr>
          <p:spPr bwMode="auto">
            <a:xfrm>
              <a:off x="3203849" y="3468364"/>
              <a:ext cx="2303304" cy="323849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th-TH" altLang="th-TH" sz="1600" b="1" dirty="0">
                  <a:latin typeface="TH SarabunPSK" pitchFamily="34" charset="-34"/>
                  <a:cs typeface="TH SarabunPSK" pitchFamily="34" charset="-34"/>
                </a:rPr>
                <a:t>กลุ่มงานส่งเสริมและพัฒนาทุนชุมชน</a:t>
              </a:r>
            </a:p>
          </p:txBody>
        </p:sp>
        <p:sp>
          <p:nvSpPr>
            <p:cNvPr id="8240" name="Rectangle 2"/>
            <p:cNvSpPr>
              <a:spLocks noChangeArrowheads="1"/>
            </p:cNvSpPr>
            <p:nvPr/>
          </p:nvSpPr>
          <p:spPr bwMode="auto">
            <a:xfrm>
              <a:off x="5507406" y="3468365"/>
              <a:ext cx="539837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en-US" altLang="th-TH" sz="1600" b="1" dirty="0">
                  <a:latin typeface="TH SarabunPSK" pitchFamily="34" charset="-34"/>
                  <a:cs typeface="TH SarabunPSK" pitchFamily="34" charset="-34"/>
                </a:rPr>
                <a:t>13</a:t>
              </a:r>
              <a:endParaRPr lang="th-TH" altLang="th-TH" sz="1400" b="1" dirty="0">
                <a:latin typeface="TH SarabunPSK" pitchFamily="34" charset="-34"/>
                <a:cs typeface="TH SarabunPSK" pitchFamily="34" charset="-34"/>
              </a:endParaRPr>
            </a:p>
          </p:txBody>
        </p:sp>
        <p:sp>
          <p:nvSpPr>
            <p:cNvPr id="8241" name="Rectangle 2"/>
            <p:cNvSpPr>
              <a:spLocks noChangeArrowheads="1"/>
            </p:cNvSpPr>
            <p:nvPr/>
          </p:nvSpPr>
          <p:spPr bwMode="auto">
            <a:xfrm>
              <a:off x="3203846" y="3789040"/>
              <a:ext cx="2843141" cy="325438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th-TH" altLang="th-TH" sz="1600" dirty="0">
                  <a:latin typeface="TH SarabunPSK" pitchFamily="34" charset="-34"/>
                  <a:cs typeface="TH SarabunPSK" pitchFamily="34" charset="-34"/>
                </a:rPr>
                <a:t>นักวิชาการพัฒนาชุมชน (ผอ.กง.) ชพ.</a:t>
              </a:r>
              <a:r>
                <a:rPr lang="en-US" altLang="th-TH" sz="1000" dirty="0">
                  <a:solidFill>
                    <a:srgbClr val="FF0000"/>
                  </a:solidFill>
                  <a:latin typeface="TH SarabunPSK" pitchFamily="34" charset="-34"/>
                  <a:cs typeface="TH SarabunPSK" pitchFamily="34" charset="-34"/>
                </a:rPr>
                <a:t> (461)</a:t>
              </a:r>
              <a:endParaRPr lang="th-TH" altLang="th-TH" sz="1000" dirty="0">
                <a:solidFill>
                  <a:srgbClr val="FF0000"/>
                </a:solidFill>
                <a:latin typeface="TH SarabunPSK" pitchFamily="34" charset="-34"/>
                <a:cs typeface="TH SarabunPSK" pitchFamily="34" charset="-34"/>
              </a:endParaRPr>
            </a:p>
          </p:txBody>
        </p:sp>
      </p:grpSp>
      <p:sp>
        <p:nvSpPr>
          <p:cNvPr id="14355" name="Text Box 17"/>
          <p:cNvSpPr txBox="1">
            <a:spLocks noChangeArrowheads="1"/>
          </p:cNvSpPr>
          <p:nvPr/>
        </p:nvSpPr>
        <p:spPr bwMode="auto">
          <a:xfrm>
            <a:off x="107950" y="4092575"/>
            <a:ext cx="2879725" cy="628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   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7</a:t>
            </a: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(291/363/535/544/611/758/762)</a:t>
            </a:r>
          </a:p>
        </p:txBody>
      </p:sp>
      <p:grpSp>
        <p:nvGrpSpPr>
          <p:cNvPr id="6" name="Group 18"/>
          <p:cNvGrpSpPr>
            <a:grpSpLocks/>
          </p:cNvGrpSpPr>
          <p:nvPr/>
        </p:nvGrpSpPr>
        <p:grpSpPr bwMode="auto">
          <a:xfrm>
            <a:off x="107504" y="3445951"/>
            <a:ext cx="2844256" cy="646113"/>
            <a:chOff x="3203847" y="3468365"/>
            <a:chExt cx="2845600" cy="646113"/>
          </a:xfrm>
          <a:solidFill>
            <a:schemeClr val="bg1"/>
          </a:solidFill>
        </p:grpSpPr>
        <p:sp>
          <p:nvSpPr>
            <p:cNvPr id="8236" name="Rectangle 2"/>
            <p:cNvSpPr>
              <a:spLocks noChangeArrowheads="1"/>
            </p:cNvSpPr>
            <p:nvPr/>
          </p:nvSpPr>
          <p:spPr bwMode="auto">
            <a:xfrm>
              <a:off x="3203847" y="3468365"/>
              <a:ext cx="2305089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lnSpc>
                  <a:spcPct val="70000"/>
                </a:lnSpc>
                <a:defRPr/>
              </a:pPr>
              <a:endParaRPr lang="en-US" altLang="th-TH" sz="500" b="1" spc="-40" dirty="0">
                <a:latin typeface="TH SarabunPSK" pitchFamily="34" charset="-34"/>
                <a:cs typeface="TH SarabunPSK" pitchFamily="34" charset="-34"/>
              </a:endParaRPr>
            </a:p>
            <a:p>
              <a:pPr algn="ctr" eaLnBrk="0" hangingPunct="0">
                <a:lnSpc>
                  <a:spcPct val="70000"/>
                </a:lnSpc>
                <a:defRPr/>
              </a:pPr>
              <a:r>
                <a:rPr lang="th-TH" altLang="th-TH" sz="1300" b="1" spc="-40" dirty="0">
                  <a:latin typeface="TH SarabunPSK" pitchFamily="34" charset="-34"/>
                  <a:cs typeface="TH SarabunPSK" pitchFamily="34" charset="-34"/>
                </a:rPr>
                <a:t>กลุ่มงานส่งเสริมและพัฒนา</a:t>
              </a:r>
              <a:endParaRPr lang="en-US" altLang="th-TH" sz="1300" b="1" spc="-40" dirty="0">
                <a:latin typeface="TH SarabunPSK" pitchFamily="34" charset="-34"/>
                <a:cs typeface="TH SarabunPSK" pitchFamily="34" charset="-34"/>
              </a:endParaRPr>
            </a:p>
            <a:p>
              <a:pPr algn="ctr" eaLnBrk="0" hangingPunct="0">
                <a:lnSpc>
                  <a:spcPct val="70000"/>
                </a:lnSpc>
                <a:defRPr/>
              </a:pPr>
              <a:r>
                <a:rPr lang="th-TH" altLang="th-TH" sz="1300" b="1" spc="-40" dirty="0">
                  <a:latin typeface="TH SarabunPSK" pitchFamily="34" charset="-34"/>
                  <a:cs typeface="TH SarabunPSK" pitchFamily="34" charset="-34"/>
                </a:rPr>
                <a:t>องค์กรการเงินชุมชน</a:t>
              </a:r>
            </a:p>
          </p:txBody>
        </p:sp>
        <p:sp>
          <p:nvSpPr>
            <p:cNvPr id="8237" name="Rectangle 2"/>
            <p:cNvSpPr>
              <a:spLocks noChangeArrowheads="1"/>
            </p:cNvSpPr>
            <p:nvPr/>
          </p:nvSpPr>
          <p:spPr bwMode="auto">
            <a:xfrm>
              <a:off x="5509192" y="3468365"/>
              <a:ext cx="540255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en-US" altLang="th-TH" sz="1600" b="1" dirty="0">
                  <a:latin typeface="TH SarabunPSK" pitchFamily="34" charset="-34"/>
                  <a:cs typeface="TH SarabunPSK" pitchFamily="34" charset="-34"/>
                </a:rPr>
                <a:t>8</a:t>
              </a:r>
              <a:endParaRPr lang="th-TH" altLang="th-TH" sz="1600" b="1" dirty="0">
                <a:latin typeface="TH SarabunPSK" pitchFamily="34" charset="-34"/>
                <a:cs typeface="TH SarabunPSK" pitchFamily="34" charset="-34"/>
              </a:endParaRPr>
            </a:p>
          </p:txBody>
        </p:sp>
        <p:sp>
          <p:nvSpPr>
            <p:cNvPr id="8238" name="Rectangle 2"/>
            <p:cNvSpPr>
              <a:spLocks noChangeArrowheads="1"/>
            </p:cNvSpPr>
            <p:nvPr/>
          </p:nvSpPr>
          <p:spPr bwMode="auto">
            <a:xfrm>
              <a:off x="3203847" y="3789040"/>
              <a:ext cx="2845344" cy="325438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th-TH" altLang="th-TH" sz="1600" dirty="0">
                  <a:latin typeface="TH SarabunPSK" pitchFamily="34" charset="-34"/>
                  <a:cs typeface="TH SarabunPSK" pitchFamily="34" charset="-34"/>
                </a:rPr>
                <a:t>นักวิชาการพัฒนาชุมชน (ผอ.กง.) ชพ.</a:t>
              </a:r>
              <a:r>
                <a:rPr lang="en-US" altLang="th-TH" sz="1000" dirty="0">
                  <a:solidFill>
                    <a:srgbClr val="FF0000"/>
                  </a:solidFill>
                  <a:latin typeface="TH SarabunPSK" pitchFamily="34" charset="-34"/>
                  <a:cs typeface="TH SarabunPSK" pitchFamily="34" charset="-34"/>
                </a:rPr>
                <a:t> (360)</a:t>
              </a:r>
              <a:endParaRPr lang="th-TH" altLang="th-TH" sz="1000" dirty="0">
                <a:solidFill>
                  <a:srgbClr val="FF0000"/>
                </a:solidFill>
                <a:latin typeface="TH SarabunPSK" pitchFamily="34" charset="-34"/>
                <a:cs typeface="TH SarabunPSK" pitchFamily="34" charset="-34"/>
              </a:endParaRPr>
            </a:p>
          </p:txBody>
        </p:sp>
      </p:grpSp>
      <p:sp>
        <p:nvSpPr>
          <p:cNvPr id="14357" name="Text Box 17"/>
          <p:cNvSpPr txBox="1">
            <a:spLocks noChangeArrowheads="1"/>
          </p:cNvSpPr>
          <p:nvPr/>
        </p:nvSpPr>
        <p:spPr bwMode="auto">
          <a:xfrm>
            <a:off x="3240088" y="4097338"/>
            <a:ext cx="2844800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   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6</a:t>
            </a: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(288/374/375/613/627/631)</a:t>
            </a:r>
          </a:p>
        </p:txBody>
      </p:sp>
      <p:grpSp>
        <p:nvGrpSpPr>
          <p:cNvPr id="7" name="Group 18"/>
          <p:cNvGrpSpPr>
            <a:grpSpLocks/>
          </p:cNvGrpSpPr>
          <p:nvPr/>
        </p:nvGrpSpPr>
        <p:grpSpPr bwMode="auto">
          <a:xfrm>
            <a:off x="3240168" y="3449910"/>
            <a:ext cx="2844000" cy="646113"/>
            <a:chOff x="3203847" y="3468365"/>
            <a:chExt cx="2845344" cy="646113"/>
          </a:xfrm>
          <a:solidFill>
            <a:schemeClr val="bg1"/>
          </a:solidFill>
        </p:grpSpPr>
        <p:sp>
          <p:nvSpPr>
            <p:cNvPr id="8233" name="Rectangle 2"/>
            <p:cNvSpPr>
              <a:spLocks noChangeArrowheads="1"/>
            </p:cNvSpPr>
            <p:nvPr/>
          </p:nvSpPr>
          <p:spPr bwMode="auto">
            <a:xfrm>
              <a:off x="3203847" y="3468365"/>
              <a:ext cx="2305089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lnSpc>
                  <a:spcPct val="70000"/>
                </a:lnSpc>
                <a:defRPr/>
              </a:pPr>
              <a:endParaRPr lang="en-US" altLang="th-TH" sz="600" b="1" dirty="0">
                <a:latin typeface="TH SarabunPSK" pitchFamily="34" charset="-34"/>
                <a:cs typeface="TH SarabunPSK" pitchFamily="34" charset="-34"/>
              </a:endParaRPr>
            </a:p>
            <a:p>
              <a:pPr algn="ctr" eaLnBrk="0" hangingPunct="0">
                <a:lnSpc>
                  <a:spcPct val="70000"/>
                </a:lnSpc>
                <a:defRPr/>
              </a:pPr>
              <a:r>
                <a:rPr lang="th-TH" altLang="th-TH" sz="1300" b="1" dirty="0">
                  <a:latin typeface="TH SarabunPSK" pitchFamily="34" charset="-34"/>
                  <a:cs typeface="TH SarabunPSK" pitchFamily="34" charset="-34"/>
                </a:rPr>
                <a:t>กลุ่มงานพัฒนาทุนชุมชน</a:t>
              </a:r>
              <a:endParaRPr lang="en-US" altLang="th-TH" sz="1300" b="1" dirty="0">
                <a:latin typeface="TH SarabunPSK" pitchFamily="34" charset="-34"/>
                <a:cs typeface="TH SarabunPSK" pitchFamily="34" charset="-34"/>
              </a:endParaRPr>
            </a:p>
            <a:p>
              <a:pPr algn="ctr" eaLnBrk="0" hangingPunct="0">
                <a:lnSpc>
                  <a:spcPct val="70000"/>
                </a:lnSpc>
                <a:defRPr/>
              </a:pPr>
              <a:r>
                <a:rPr lang="th-TH" altLang="th-TH" sz="1300" b="1" dirty="0">
                  <a:latin typeface="TH SarabunPSK" pitchFamily="34" charset="-34"/>
                  <a:cs typeface="TH SarabunPSK" pitchFamily="34" charset="-34"/>
                </a:rPr>
                <a:t>ตามแนวพระราชดำริ</a:t>
              </a:r>
            </a:p>
          </p:txBody>
        </p:sp>
        <p:sp>
          <p:nvSpPr>
            <p:cNvPr id="8" name="Rectangle 2"/>
            <p:cNvSpPr>
              <a:spLocks noChangeArrowheads="1"/>
            </p:cNvSpPr>
            <p:nvPr/>
          </p:nvSpPr>
          <p:spPr bwMode="auto">
            <a:xfrm>
              <a:off x="5508936" y="3468365"/>
              <a:ext cx="540255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en-US" altLang="th-TH" sz="1600" b="1" dirty="0">
                  <a:latin typeface="TH SarabunPSK" pitchFamily="34" charset="-34"/>
                  <a:cs typeface="TH SarabunPSK" pitchFamily="34" charset="-34"/>
                </a:rPr>
                <a:t>7</a:t>
              </a:r>
              <a:endParaRPr lang="th-TH" altLang="th-TH" sz="1600" b="1" dirty="0">
                <a:latin typeface="TH SarabunPSK" pitchFamily="34" charset="-34"/>
                <a:cs typeface="TH SarabunPSK" pitchFamily="34" charset="-34"/>
              </a:endParaRPr>
            </a:p>
          </p:txBody>
        </p:sp>
        <p:sp>
          <p:nvSpPr>
            <p:cNvPr id="9" name="Rectangle 2"/>
            <p:cNvSpPr>
              <a:spLocks noChangeArrowheads="1"/>
            </p:cNvSpPr>
            <p:nvPr/>
          </p:nvSpPr>
          <p:spPr bwMode="auto">
            <a:xfrm>
              <a:off x="3203847" y="3789040"/>
              <a:ext cx="2845344" cy="325438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th-TH" altLang="th-TH" sz="1600" dirty="0">
                  <a:latin typeface="TH SarabunPSK" pitchFamily="34" charset="-34"/>
                  <a:cs typeface="TH SarabunPSK" pitchFamily="34" charset="-34"/>
                </a:rPr>
                <a:t>นักวิชาการพัฒนาชุมชน (ผอ.กง.) ชพ.</a:t>
              </a:r>
              <a:r>
                <a:rPr lang="en-US" altLang="th-TH" sz="1000" dirty="0">
                  <a:solidFill>
                    <a:srgbClr val="FF0000"/>
                  </a:solidFill>
                  <a:latin typeface="TH SarabunPSK" pitchFamily="34" charset="-34"/>
                  <a:cs typeface="TH SarabunPSK" pitchFamily="34" charset="-34"/>
                </a:rPr>
                <a:t> (350)</a:t>
              </a:r>
              <a:endParaRPr lang="th-TH" altLang="th-TH" sz="1000" dirty="0">
                <a:solidFill>
                  <a:srgbClr val="FF0000"/>
                </a:solidFill>
                <a:latin typeface="TH SarabunPSK" pitchFamily="34" charset="-34"/>
                <a:cs typeface="TH SarabunPSK" pitchFamily="34" charset="-34"/>
              </a:endParaRPr>
            </a:p>
          </p:txBody>
        </p:sp>
      </p:grpSp>
      <p:sp>
        <p:nvSpPr>
          <p:cNvPr id="14359" name="Text Box 17"/>
          <p:cNvSpPr txBox="1">
            <a:spLocks noChangeArrowheads="1"/>
          </p:cNvSpPr>
          <p:nvPr/>
        </p:nvSpPr>
        <p:spPr bwMode="auto">
          <a:xfrm>
            <a:off x="6229350" y="4097338"/>
            <a:ext cx="2806700" cy="554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   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</a:t>
            </a: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(362/364/365/366)</a:t>
            </a:r>
          </a:p>
        </p:txBody>
      </p:sp>
      <p:grpSp>
        <p:nvGrpSpPr>
          <p:cNvPr id="10" name="Group 18"/>
          <p:cNvGrpSpPr>
            <a:grpSpLocks/>
          </p:cNvGrpSpPr>
          <p:nvPr/>
        </p:nvGrpSpPr>
        <p:grpSpPr bwMode="auto">
          <a:xfrm>
            <a:off x="6228977" y="3449910"/>
            <a:ext cx="2848137" cy="646113"/>
            <a:chOff x="3203846" y="3468365"/>
            <a:chExt cx="2847277" cy="646113"/>
          </a:xfrm>
          <a:solidFill>
            <a:schemeClr val="bg1"/>
          </a:solidFill>
        </p:grpSpPr>
        <p:sp>
          <p:nvSpPr>
            <p:cNvPr id="122" name="Rectangle 2"/>
            <p:cNvSpPr>
              <a:spLocks noChangeArrowheads="1"/>
            </p:cNvSpPr>
            <p:nvPr/>
          </p:nvSpPr>
          <p:spPr bwMode="auto">
            <a:xfrm>
              <a:off x="3203846" y="3468365"/>
              <a:ext cx="2267315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lnSpc>
                  <a:spcPct val="70000"/>
                </a:lnSpc>
                <a:defRPr/>
              </a:pPr>
              <a:endParaRPr lang="en-US" altLang="th-TH" sz="500" b="1" dirty="0">
                <a:latin typeface="TH SarabunPSK" pitchFamily="34" charset="-34"/>
                <a:cs typeface="TH SarabunPSK" pitchFamily="34" charset="-34"/>
              </a:endParaRPr>
            </a:p>
            <a:p>
              <a:pPr algn="ctr" eaLnBrk="0" hangingPunct="0">
                <a:lnSpc>
                  <a:spcPct val="70000"/>
                </a:lnSpc>
                <a:defRPr/>
              </a:pPr>
              <a:r>
                <a:rPr lang="th-TH" altLang="th-TH" sz="1300" b="1" dirty="0">
                  <a:latin typeface="TH SarabunPSK" pitchFamily="34" charset="-34"/>
                  <a:cs typeface="TH SarabunPSK" pitchFamily="34" charset="-34"/>
                </a:rPr>
                <a:t>กลุ่มงานเสริมสร้าง</a:t>
              </a:r>
            </a:p>
            <a:p>
              <a:pPr algn="ctr" eaLnBrk="0" hangingPunct="0">
                <a:lnSpc>
                  <a:spcPct val="70000"/>
                </a:lnSpc>
                <a:defRPr/>
              </a:pPr>
              <a:r>
                <a:rPr lang="th-TH" altLang="th-TH" sz="1300" b="1" dirty="0">
                  <a:latin typeface="TH SarabunPSK" pitchFamily="34" charset="-34"/>
                  <a:cs typeface="TH SarabunPSK" pitchFamily="34" charset="-34"/>
                </a:rPr>
                <a:t>ธรรมาภิบาลทุนชุมชน</a:t>
              </a:r>
            </a:p>
          </p:txBody>
        </p:sp>
        <p:sp>
          <p:nvSpPr>
            <p:cNvPr id="8234" name="Rectangle 2"/>
            <p:cNvSpPr>
              <a:spLocks noChangeArrowheads="1"/>
            </p:cNvSpPr>
            <p:nvPr/>
          </p:nvSpPr>
          <p:spPr bwMode="auto">
            <a:xfrm>
              <a:off x="5475124" y="3468365"/>
              <a:ext cx="575999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en-US" altLang="th-TH" sz="1600" b="1" dirty="0">
                  <a:latin typeface="TH SarabunPSK" pitchFamily="34" charset="-34"/>
                  <a:cs typeface="TH SarabunPSK" pitchFamily="34" charset="-34"/>
                </a:rPr>
                <a:t>5</a:t>
              </a:r>
              <a:endParaRPr lang="th-TH" altLang="th-TH" sz="1600" b="1" dirty="0">
                <a:latin typeface="TH SarabunPSK" pitchFamily="34" charset="-34"/>
                <a:cs typeface="TH SarabunPSK" pitchFamily="34" charset="-34"/>
              </a:endParaRPr>
            </a:p>
          </p:txBody>
        </p:sp>
        <p:sp>
          <p:nvSpPr>
            <p:cNvPr id="8235" name="Rectangle 2"/>
            <p:cNvSpPr>
              <a:spLocks noChangeArrowheads="1"/>
            </p:cNvSpPr>
            <p:nvPr/>
          </p:nvSpPr>
          <p:spPr bwMode="auto">
            <a:xfrm>
              <a:off x="3203846" y="3789040"/>
              <a:ext cx="2843141" cy="325438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th-TH" altLang="th-TH" sz="1600" dirty="0">
                  <a:latin typeface="TH SarabunPSK" pitchFamily="34" charset="-34"/>
                  <a:cs typeface="TH SarabunPSK" pitchFamily="34" charset="-34"/>
                </a:rPr>
                <a:t>นักวิชาการพัฒนาชุมชน (ผอ.กง.) ชพ.</a:t>
              </a:r>
              <a:r>
                <a:rPr lang="en-US" altLang="th-TH" sz="1000" dirty="0">
                  <a:solidFill>
                    <a:srgbClr val="FF0000"/>
                  </a:solidFill>
                  <a:latin typeface="TH SarabunPSK" pitchFamily="34" charset="-34"/>
                  <a:cs typeface="TH SarabunPSK" pitchFamily="34" charset="-34"/>
                </a:rPr>
                <a:t> (361)</a:t>
              </a:r>
              <a:endParaRPr lang="th-TH" altLang="th-TH" sz="1000" dirty="0">
                <a:solidFill>
                  <a:srgbClr val="FF0000"/>
                </a:solidFill>
                <a:latin typeface="TH SarabunPSK" pitchFamily="34" charset="-34"/>
                <a:cs typeface="TH SarabunPSK" pitchFamily="34" charset="-34"/>
              </a:endParaRPr>
            </a:p>
          </p:txBody>
        </p:sp>
      </p:grpSp>
      <p:sp>
        <p:nvSpPr>
          <p:cNvPr id="14361" name="Rectangle 81"/>
          <p:cNvSpPr>
            <a:spLocks noChangeArrowheads="1"/>
          </p:cNvSpPr>
          <p:nvPr/>
        </p:nvSpPr>
        <p:spPr bwMode="auto">
          <a:xfrm>
            <a:off x="0" y="6611938"/>
            <a:ext cx="1619250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000" u="sng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หมายเหตุ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ภายในวงเล็บแสดงเลขที่ตำแหน่ง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cxnSp>
        <p:nvCxnSpPr>
          <p:cNvPr id="61" name="Straight Connector 60"/>
          <p:cNvCxnSpPr/>
          <p:nvPr/>
        </p:nvCxnSpPr>
        <p:spPr>
          <a:xfrm>
            <a:off x="1403350" y="1773238"/>
            <a:ext cx="6192838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6" name="Straight Connector 65"/>
          <p:cNvCxnSpPr/>
          <p:nvPr/>
        </p:nvCxnSpPr>
        <p:spPr>
          <a:xfrm>
            <a:off x="3094038" y="1773238"/>
            <a:ext cx="0" cy="15113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4146" name="Rectangle 73"/>
          <p:cNvSpPr>
            <a:spLocks noChangeArrowheads="1"/>
          </p:cNvSpPr>
          <p:nvPr/>
        </p:nvSpPr>
        <p:spPr bwMode="auto">
          <a:xfrm>
            <a:off x="488950" y="106363"/>
            <a:ext cx="815498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/>
            <a:r>
              <a:rPr lang="th-TH" altLang="th-TH" sz="1600" b="1">
                <a:latin typeface="TH SarabunPSK" panose="020B0500040200020003" pitchFamily="34" charset="-34"/>
                <a:cs typeface="TH SarabunPSK" panose="020B0500040200020003" pitchFamily="34" charset="-34"/>
              </a:rPr>
              <a:t>แผนภูมิแสดงการแบ่งงานภายในและอัตรากำลังของกรมการพัฒนาชุมชน</a:t>
            </a:r>
            <a:r>
              <a:rPr lang="en-US" altLang="th-TH" sz="1600" b="1">
                <a:latin typeface="TH SarabunPSK" panose="020B0500040200020003" pitchFamily="34" charset="-34"/>
                <a:cs typeface="TH SarabunPSK" panose="020B0500040200020003" pitchFamily="34" charset="-34"/>
              </a:rPr>
              <a:t> </a:t>
            </a:r>
            <a:endParaRPr lang="th-TH" altLang="th-TH" sz="1600" b="1"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sp>
        <p:nvSpPr>
          <p:cNvPr id="134147" name="Text Box 9"/>
          <p:cNvSpPr txBox="1">
            <a:spLocks noChangeArrowheads="1"/>
          </p:cNvSpPr>
          <p:nvPr/>
        </p:nvSpPr>
        <p:spPr bwMode="auto">
          <a:xfrm>
            <a:off x="6980238" y="6269038"/>
            <a:ext cx="2160587" cy="588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ลูกจ้างประจำ - อัตรา  </a:t>
            </a:r>
            <a:endParaRPr lang="th-TH" altLang="th-TH" sz="1400">
              <a:solidFill>
                <a:srgbClr val="FF0000"/>
              </a:solidFill>
              <a:latin typeface="TH SarabunPSK" panose="020B0500040200020003" pitchFamily="34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กรอบพนักงานราชการ - อัตรา </a:t>
            </a:r>
            <a:endParaRPr lang="th-TH" altLang="th-TH" sz="1000">
              <a:solidFill>
                <a:srgbClr val="FF0000"/>
              </a:solidFill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grpSp>
        <p:nvGrpSpPr>
          <p:cNvPr id="134148" name="Group 81"/>
          <p:cNvGrpSpPr>
            <a:grpSpLocks/>
          </p:cNvGrpSpPr>
          <p:nvPr/>
        </p:nvGrpSpPr>
        <p:grpSpPr bwMode="auto">
          <a:xfrm>
            <a:off x="2843213" y="765175"/>
            <a:ext cx="3421062" cy="646113"/>
            <a:chOff x="2448080" y="857250"/>
            <a:chExt cx="3420000" cy="646113"/>
          </a:xfrm>
        </p:grpSpPr>
        <p:sp>
          <p:nvSpPr>
            <p:cNvPr id="134205" name="Rectangle 2"/>
            <p:cNvSpPr>
              <a:spLocks noChangeArrowheads="1"/>
            </p:cNvSpPr>
            <p:nvPr/>
          </p:nvSpPr>
          <p:spPr bwMode="auto">
            <a:xfrm>
              <a:off x="2448080" y="857250"/>
              <a:ext cx="2844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สำนักงานพัฒนาชุมชนจังหวัดลำพูน</a:t>
              </a:r>
            </a:p>
          </p:txBody>
        </p:sp>
        <p:sp>
          <p:nvSpPr>
            <p:cNvPr id="134206" name="Rectangle 2"/>
            <p:cNvSpPr>
              <a:spLocks noChangeArrowheads="1"/>
            </p:cNvSpPr>
            <p:nvPr/>
          </p:nvSpPr>
          <p:spPr bwMode="auto">
            <a:xfrm>
              <a:off x="5290308" y="857250"/>
              <a:ext cx="575739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 eaLnBrk="1" hangingPunct="1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60</a:t>
              </a:r>
              <a:endParaRPr lang="th-TH" altLang="th-TH" sz="16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34207" name="Rectangle 2"/>
            <p:cNvSpPr>
              <a:spLocks noChangeArrowheads="1"/>
            </p:cNvSpPr>
            <p:nvPr/>
          </p:nvSpPr>
          <p:spPr bwMode="auto">
            <a:xfrm>
              <a:off x="2448080" y="1177925"/>
              <a:ext cx="3420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ผู้อำนวยการ (พัฒนาการจังหวัด) สูง</a:t>
              </a:r>
              <a:r>
                <a:rPr lang="en-US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(5255)</a:t>
              </a:r>
              <a:r>
                <a:rPr lang="en-US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endParaRPr lang="th-TH" altLang="th-TH" sz="1600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34149" name="Text Box 91"/>
          <p:cNvSpPr txBox="1">
            <a:spLocks noChangeArrowheads="1"/>
          </p:cNvSpPr>
          <p:nvPr/>
        </p:nvSpPr>
        <p:spPr bwMode="auto">
          <a:xfrm>
            <a:off x="3924300" y="404813"/>
            <a:ext cx="1368425" cy="277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Update </a:t>
            </a:r>
            <a:r>
              <a:rPr lang="th-TH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26 เมษายน 2564 </a:t>
            </a:r>
            <a:r>
              <a:rPr lang="en-US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         </a:t>
            </a:r>
            <a:endParaRPr lang="th-TH" altLang="th-TH" sz="1200"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sp>
        <p:nvSpPr>
          <p:cNvPr id="134150" name="Text Box 17"/>
          <p:cNvSpPr txBox="1">
            <a:spLocks noChangeArrowheads="1"/>
          </p:cNvSpPr>
          <p:nvPr/>
        </p:nvSpPr>
        <p:spPr bwMode="auto">
          <a:xfrm>
            <a:off x="107950" y="2409825"/>
            <a:ext cx="2376488" cy="628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 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- 1 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(4689)</a:t>
            </a:r>
          </a:p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นักจัดการงานทั่วไป (ปก./ชก.)   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     </a:t>
            </a: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- 1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5271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)</a:t>
            </a:r>
          </a:p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เจ้าพนักงานธุรการ (ปง./ชง.)    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      </a:t>
            </a: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2 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(5257/5259)</a:t>
            </a:r>
          </a:p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เจ้าพนักงานการเงินและบัญชี (ปง./ชง.)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- 1 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(5258)</a:t>
            </a:r>
            <a:endParaRPr lang="th-TH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endParaRPr lang="en-US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sp>
        <p:nvSpPr>
          <p:cNvPr id="134151" name="Text Box 17"/>
          <p:cNvSpPr txBox="1">
            <a:spLocks noChangeArrowheads="1"/>
          </p:cNvSpPr>
          <p:nvPr/>
        </p:nvSpPr>
        <p:spPr bwMode="auto">
          <a:xfrm>
            <a:off x="2411413" y="2408238"/>
            <a:ext cx="2087562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2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(5261/5262)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3" name="Group 18"/>
          <p:cNvGrpSpPr>
            <a:grpSpLocks/>
          </p:cNvGrpSpPr>
          <p:nvPr/>
        </p:nvGrpSpPr>
        <p:grpSpPr bwMode="auto">
          <a:xfrm>
            <a:off x="2411413" y="1772816"/>
            <a:ext cx="2052637" cy="646113"/>
            <a:chOff x="3203848" y="3468365"/>
            <a:chExt cx="2052020" cy="646113"/>
          </a:xfrm>
          <a:solidFill>
            <a:schemeClr val="bg1"/>
          </a:solidFill>
        </p:grpSpPr>
        <p:sp>
          <p:nvSpPr>
            <p:cNvPr id="12367" name="Rectangle 2"/>
            <p:cNvSpPr>
              <a:spLocks noChangeArrowheads="1"/>
            </p:cNvSpPr>
            <p:nvPr/>
          </p:nvSpPr>
          <p:spPr bwMode="auto">
            <a:xfrm>
              <a:off x="3203848" y="3468365"/>
              <a:ext cx="1476000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lnSpc>
                  <a:spcPct val="70000"/>
                </a:lnSpc>
                <a:defRPr/>
              </a:pPr>
              <a:endParaRPr lang="en-US" altLang="th-TH" sz="700" b="1" dirty="0">
                <a:latin typeface="TH SarabunPSK" pitchFamily="34" charset="-34"/>
                <a:cs typeface="TH SarabunPSK" pitchFamily="34" charset="-34"/>
              </a:endParaRPr>
            </a:p>
            <a:p>
              <a:pPr algn="ctr" eaLnBrk="0" hangingPunct="0">
                <a:lnSpc>
                  <a:spcPct val="70000"/>
                </a:lnSpc>
                <a:defRPr/>
              </a:pPr>
              <a:r>
                <a:rPr lang="th-TH" altLang="th-TH" sz="1400" b="1" dirty="0">
                  <a:latin typeface="TH SarabunPSK" pitchFamily="34" charset="-34"/>
                  <a:cs typeface="TH SarabunPSK" pitchFamily="34" charset="-34"/>
                </a:rPr>
                <a:t> กลุ่มงานยุทธศาสตร์</a:t>
              </a:r>
            </a:p>
            <a:p>
              <a:pPr algn="ctr" eaLnBrk="0" hangingPunct="0">
                <a:lnSpc>
                  <a:spcPct val="70000"/>
                </a:lnSpc>
                <a:defRPr/>
              </a:pPr>
              <a:r>
                <a:rPr lang="th-TH" altLang="th-TH" sz="1400" b="1" dirty="0">
                  <a:latin typeface="TH SarabunPSK" pitchFamily="34" charset="-34"/>
                  <a:cs typeface="TH SarabunPSK" pitchFamily="34" charset="-34"/>
                </a:rPr>
                <a:t>การพัฒนาชุมชน</a:t>
              </a:r>
            </a:p>
          </p:txBody>
        </p:sp>
        <p:sp>
          <p:nvSpPr>
            <p:cNvPr id="12368" name="Rectangle 2"/>
            <p:cNvSpPr>
              <a:spLocks noChangeArrowheads="1"/>
            </p:cNvSpPr>
            <p:nvPr/>
          </p:nvSpPr>
          <p:spPr bwMode="auto">
            <a:xfrm>
              <a:off x="4679868" y="3468365"/>
              <a:ext cx="576000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en-US" altLang="th-TH" sz="1600" b="1" dirty="0">
                  <a:latin typeface="TH SarabunPSK" pitchFamily="34" charset="-34"/>
                  <a:cs typeface="TH SarabunPSK" pitchFamily="34" charset="-34"/>
                </a:rPr>
                <a:t>3</a:t>
              </a:r>
              <a:endParaRPr lang="th-TH" altLang="th-TH" sz="1400" b="1" dirty="0">
                <a:latin typeface="TH SarabunPSK" pitchFamily="34" charset="-34"/>
                <a:cs typeface="TH SarabunPSK" pitchFamily="34" charset="-34"/>
              </a:endParaRPr>
            </a:p>
          </p:txBody>
        </p:sp>
        <p:sp>
          <p:nvSpPr>
            <p:cNvPr id="12372" name="Rectangle 2"/>
            <p:cNvSpPr>
              <a:spLocks noChangeArrowheads="1"/>
            </p:cNvSpPr>
            <p:nvPr/>
          </p:nvSpPr>
          <p:spPr bwMode="auto">
            <a:xfrm>
              <a:off x="3203848" y="3789040"/>
              <a:ext cx="2052020" cy="325438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th-TH" altLang="th-TH" sz="1500" spc="-70" dirty="0">
                  <a:latin typeface="TH SarabunPSK" pitchFamily="34" charset="-34"/>
                  <a:cs typeface="TH SarabunPSK" pitchFamily="34" charset="-34"/>
                </a:rPr>
                <a:t>นักวิชาการพัฒนาชุมชน (ผอ.กง.) ชพ</a:t>
              </a:r>
              <a:r>
                <a:rPr lang="en-US" altLang="th-TH" sz="1500" spc="-70" dirty="0">
                  <a:latin typeface="TH SarabunPSK" pitchFamily="34" charset="-34"/>
                  <a:cs typeface="TH SarabunPSK" pitchFamily="34" charset="-34"/>
                </a:rPr>
                <a:t>. </a:t>
              </a:r>
              <a:r>
                <a:rPr lang="en-US" altLang="th-TH" sz="1000" spc="-70" dirty="0">
                  <a:solidFill>
                    <a:srgbClr val="FF0000"/>
                  </a:solidFill>
                  <a:latin typeface="TH SarabunPSK" pitchFamily="34" charset="-34"/>
                  <a:cs typeface="TH SarabunPSK" pitchFamily="34" charset="-34"/>
                </a:rPr>
                <a:t>(5260)</a:t>
              </a:r>
              <a:endParaRPr lang="th-TH" altLang="th-TH" sz="1000" spc="-70" dirty="0">
                <a:solidFill>
                  <a:srgbClr val="FF0000"/>
                </a:solidFill>
                <a:latin typeface="TH SarabunPSK" pitchFamily="34" charset="-34"/>
                <a:cs typeface="TH SarabunPSK" pitchFamily="34" charset="-34"/>
              </a:endParaRPr>
            </a:p>
          </p:txBody>
        </p:sp>
      </p:grpSp>
      <p:sp>
        <p:nvSpPr>
          <p:cNvPr id="134153" name="Text Box 17"/>
          <p:cNvSpPr txBox="1">
            <a:spLocks noChangeArrowheads="1"/>
          </p:cNvSpPr>
          <p:nvPr/>
        </p:nvSpPr>
        <p:spPr bwMode="auto">
          <a:xfrm>
            <a:off x="4665663" y="2420938"/>
            <a:ext cx="2087562" cy="628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(5264/5265/5266/5984)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4" name="Group 18"/>
          <p:cNvGrpSpPr>
            <a:grpSpLocks/>
          </p:cNvGrpSpPr>
          <p:nvPr/>
        </p:nvGrpSpPr>
        <p:grpSpPr bwMode="auto">
          <a:xfrm>
            <a:off x="4665274" y="1773328"/>
            <a:ext cx="2051050" cy="646110"/>
            <a:chOff x="3203848" y="3468365"/>
            <a:chExt cx="2052020" cy="646111"/>
          </a:xfrm>
          <a:solidFill>
            <a:schemeClr val="bg1"/>
          </a:solidFill>
        </p:grpSpPr>
        <p:sp>
          <p:nvSpPr>
            <p:cNvPr id="12364" name="Rectangle 2"/>
            <p:cNvSpPr>
              <a:spLocks noChangeArrowheads="1"/>
            </p:cNvSpPr>
            <p:nvPr/>
          </p:nvSpPr>
          <p:spPr bwMode="auto">
            <a:xfrm>
              <a:off x="3203848" y="3468365"/>
              <a:ext cx="1476000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lnSpc>
                  <a:spcPct val="70000"/>
                </a:lnSpc>
                <a:defRPr/>
              </a:pPr>
              <a:endParaRPr lang="th-TH" altLang="th-TH" sz="700" b="1" dirty="0">
                <a:latin typeface="TH SarabunPSK" pitchFamily="34" charset="-34"/>
                <a:cs typeface="TH SarabunPSK" pitchFamily="34" charset="-34"/>
              </a:endParaRPr>
            </a:p>
            <a:p>
              <a:pPr algn="ctr" eaLnBrk="0" hangingPunct="0">
                <a:lnSpc>
                  <a:spcPct val="70000"/>
                </a:lnSpc>
                <a:defRPr/>
              </a:pPr>
              <a:r>
                <a:rPr lang="th-TH" altLang="th-TH" sz="1400" b="1" dirty="0">
                  <a:latin typeface="TH SarabunPSK" pitchFamily="34" charset="-34"/>
                  <a:cs typeface="TH SarabunPSK" pitchFamily="34" charset="-34"/>
                </a:rPr>
                <a:t>กลุ่มงานส่งเสริม                      การพัฒนาชุมชน</a:t>
              </a:r>
            </a:p>
          </p:txBody>
        </p:sp>
        <p:sp>
          <p:nvSpPr>
            <p:cNvPr id="12365" name="Rectangle 2"/>
            <p:cNvSpPr>
              <a:spLocks noChangeArrowheads="1"/>
            </p:cNvSpPr>
            <p:nvPr/>
          </p:nvSpPr>
          <p:spPr bwMode="auto">
            <a:xfrm>
              <a:off x="4679868" y="3468365"/>
              <a:ext cx="576000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en-US" altLang="th-TH" sz="1600" b="1" dirty="0">
                  <a:latin typeface="TH SarabunPSK" pitchFamily="34" charset="-34"/>
                  <a:cs typeface="TH SarabunPSK" pitchFamily="34" charset="-34"/>
                </a:rPr>
                <a:t>5</a:t>
              </a:r>
              <a:endParaRPr lang="th-TH" altLang="th-TH" sz="1600" b="1" dirty="0">
                <a:latin typeface="TH SarabunPSK" pitchFamily="34" charset="-34"/>
                <a:cs typeface="TH SarabunPSK" pitchFamily="34" charset="-34"/>
              </a:endParaRPr>
            </a:p>
          </p:txBody>
        </p:sp>
        <p:sp>
          <p:nvSpPr>
            <p:cNvPr id="12369" name="Rectangle 2"/>
            <p:cNvSpPr>
              <a:spLocks noChangeArrowheads="1"/>
            </p:cNvSpPr>
            <p:nvPr/>
          </p:nvSpPr>
          <p:spPr bwMode="auto">
            <a:xfrm>
              <a:off x="3203848" y="3789039"/>
              <a:ext cx="2052020" cy="325437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th-TH" altLang="th-TH" sz="1500" spc="-80" dirty="0">
                  <a:latin typeface="TH SarabunPSK" pitchFamily="34" charset="-34"/>
                  <a:cs typeface="TH SarabunPSK" pitchFamily="34" charset="-34"/>
                </a:rPr>
                <a:t>นักวิชาการพัฒนาชุมชน (ผอ.กง.) ชพ</a:t>
              </a:r>
              <a:r>
                <a:rPr lang="en-US" altLang="th-TH" sz="1500" spc="-80" dirty="0">
                  <a:latin typeface="TH SarabunPSK" pitchFamily="34" charset="-34"/>
                  <a:cs typeface="TH SarabunPSK" pitchFamily="34" charset="-34"/>
                </a:rPr>
                <a:t>. </a:t>
              </a:r>
              <a:r>
                <a:rPr lang="en-US" altLang="th-TH" sz="1000" spc="-80" dirty="0">
                  <a:solidFill>
                    <a:srgbClr val="FF0000"/>
                  </a:solidFill>
                  <a:latin typeface="TH SarabunPSK" pitchFamily="34" charset="-34"/>
                  <a:cs typeface="TH SarabunPSK" pitchFamily="34" charset="-34"/>
                </a:rPr>
                <a:t>(5263)</a:t>
              </a:r>
              <a:endParaRPr lang="th-TH" altLang="th-TH" sz="1000" spc="-80" dirty="0">
                <a:solidFill>
                  <a:srgbClr val="FF0000"/>
                </a:solidFill>
                <a:latin typeface="TH SarabunPSK" pitchFamily="34" charset="-34"/>
                <a:cs typeface="TH SarabunPSK" pitchFamily="34" charset="-34"/>
              </a:endParaRPr>
            </a:p>
          </p:txBody>
        </p:sp>
      </p:grpSp>
      <p:sp>
        <p:nvSpPr>
          <p:cNvPr id="134155" name="Text Box 17"/>
          <p:cNvSpPr txBox="1">
            <a:spLocks noChangeArrowheads="1"/>
          </p:cNvSpPr>
          <p:nvPr/>
        </p:nvSpPr>
        <p:spPr bwMode="auto">
          <a:xfrm>
            <a:off x="6969125" y="2425700"/>
            <a:ext cx="2087563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(549/5275/5291/5294)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5" name="Group 18"/>
          <p:cNvGrpSpPr>
            <a:grpSpLocks/>
          </p:cNvGrpSpPr>
          <p:nvPr/>
        </p:nvGrpSpPr>
        <p:grpSpPr bwMode="auto">
          <a:xfrm>
            <a:off x="6968737" y="1778090"/>
            <a:ext cx="2052637" cy="646113"/>
            <a:chOff x="3203848" y="3468365"/>
            <a:chExt cx="2052020" cy="646113"/>
          </a:xfrm>
          <a:solidFill>
            <a:schemeClr val="bg1"/>
          </a:solidFill>
        </p:grpSpPr>
        <p:sp>
          <p:nvSpPr>
            <p:cNvPr id="12361" name="Rectangle 2"/>
            <p:cNvSpPr>
              <a:spLocks noChangeArrowheads="1"/>
            </p:cNvSpPr>
            <p:nvPr/>
          </p:nvSpPr>
          <p:spPr bwMode="auto">
            <a:xfrm>
              <a:off x="3203848" y="3468365"/>
              <a:ext cx="1476000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lnSpc>
                  <a:spcPct val="70000"/>
                </a:lnSpc>
                <a:defRPr/>
              </a:pPr>
              <a:endParaRPr lang="th-TH" altLang="th-TH" sz="700" b="1" dirty="0">
                <a:latin typeface="TH SarabunPSK" pitchFamily="34" charset="-34"/>
                <a:cs typeface="TH SarabunPSK" pitchFamily="34" charset="-34"/>
              </a:endParaRPr>
            </a:p>
            <a:p>
              <a:pPr algn="ctr" eaLnBrk="0" hangingPunct="0">
                <a:lnSpc>
                  <a:spcPct val="70000"/>
                </a:lnSpc>
                <a:defRPr/>
              </a:pPr>
              <a:r>
                <a:rPr lang="th-TH" altLang="th-TH" sz="1400" b="1" dirty="0">
                  <a:latin typeface="TH SarabunPSK" pitchFamily="34" charset="-34"/>
                  <a:cs typeface="TH SarabunPSK" pitchFamily="34" charset="-34"/>
                </a:rPr>
                <a:t>กลุ่มงานสารสนเทศ</a:t>
              </a:r>
            </a:p>
            <a:p>
              <a:pPr algn="ctr" eaLnBrk="0" hangingPunct="0">
                <a:lnSpc>
                  <a:spcPct val="70000"/>
                </a:lnSpc>
                <a:defRPr/>
              </a:pPr>
              <a:r>
                <a:rPr lang="th-TH" altLang="th-TH" sz="1400" b="1" dirty="0">
                  <a:latin typeface="TH SarabunPSK" pitchFamily="34" charset="-34"/>
                  <a:cs typeface="TH SarabunPSK" pitchFamily="34" charset="-34"/>
                </a:rPr>
                <a:t>การพัฒนาชุมชน</a:t>
              </a:r>
            </a:p>
          </p:txBody>
        </p:sp>
        <p:sp>
          <p:nvSpPr>
            <p:cNvPr id="12362" name="Rectangle 2"/>
            <p:cNvSpPr>
              <a:spLocks noChangeArrowheads="1"/>
            </p:cNvSpPr>
            <p:nvPr/>
          </p:nvSpPr>
          <p:spPr bwMode="auto">
            <a:xfrm>
              <a:off x="4679868" y="3468365"/>
              <a:ext cx="576000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en-US" altLang="th-TH" sz="1600" b="1" dirty="0">
                  <a:latin typeface="TH SarabunPSK" pitchFamily="34" charset="-34"/>
                  <a:cs typeface="TH SarabunPSK" pitchFamily="34" charset="-34"/>
                </a:rPr>
                <a:t>5</a:t>
              </a:r>
              <a:endParaRPr lang="th-TH" altLang="th-TH" sz="1400" b="1" dirty="0">
                <a:latin typeface="TH SarabunPSK" pitchFamily="34" charset="-34"/>
                <a:cs typeface="TH SarabunPSK" pitchFamily="34" charset="-34"/>
              </a:endParaRPr>
            </a:p>
          </p:txBody>
        </p:sp>
        <p:sp>
          <p:nvSpPr>
            <p:cNvPr id="11342" name="Rectangle 2"/>
            <p:cNvSpPr>
              <a:spLocks noChangeArrowheads="1"/>
            </p:cNvSpPr>
            <p:nvPr/>
          </p:nvSpPr>
          <p:spPr bwMode="auto">
            <a:xfrm>
              <a:off x="3203848" y="3789040"/>
              <a:ext cx="2052020" cy="325438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th-TH" altLang="th-TH" sz="1500" spc="-80" dirty="0">
                  <a:latin typeface="TH SarabunPSK" pitchFamily="34" charset="-34"/>
                  <a:cs typeface="TH SarabunPSK" pitchFamily="34" charset="-34"/>
                </a:rPr>
                <a:t>นักวิชาการพัฒนาชุมชน (ผอ.กง.) ชพ</a:t>
              </a:r>
              <a:r>
                <a:rPr lang="en-US" altLang="th-TH" sz="1500" spc="-80" dirty="0">
                  <a:latin typeface="TH SarabunPSK" pitchFamily="34" charset="-34"/>
                  <a:cs typeface="TH SarabunPSK" pitchFamily="34" charset="-34"/>
                </a:rPr>
                <a:t>. </a:t>
              </a:r>
              <a:r>
                <a:rPr lang="en-US" altLang="th-TH" sz="1050" spc="-60" dirty="0">
                  <a:solidFill>
                    <a:srgbClr val="FF0000"/>
                  </a:solidFill>
                  <a:latin typeface="TH SarabunPSK" pitchFamily="34" charset="-34"/>
                  <a:cs typeface="TH SarabunPSK" pitchFamily="34" charset="-34"/>
                </a:rPr>
                <a:t>(393)</a:t>
              </a:r>
              <a:endParaRPr lang="th-TH" altLang="th-TH" sz="1050" spc="-60" dirty="0">
                <a:solidFill>
                  <a:srgbClr val="FF0000"/>
                </a:solidFill>
                <a:latin typeface="TH SarabunPSK" pitchFamily="34" charset="-34"/>
                <a:cs typeface="TH SarabunPSK" pitchFamily="34" charset="-34"/>
              </a:endParaRPr>
            </a:p>
          </p:txBody>
        </p:sp>
      </p:grpSp>
      <p:cxnSp>
        <p:nvCxnSpPr>
          <p:cNvPr id="78" name="Straight Connector 77"/>
          <p:cNvCxnSpPr/>
          <p:nvPr/>
        </p:nvCxnSpPr>
        <p:spPr>
          <a:xfrm>
            <a:off x="4572000" y="1419225"/>
            <a:ext cx="0" cy="223202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/>
          <p:cNvCxnSpPr/>
          <p:nvPr/>
        </p:nvCxnSpPr>
        <p:spPr>
          <a:xfrm>
            <a:off x="1116013" y="1628775"/>
            <a:ext cx="683895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4159" name="Rectangle 78"/>
          <p:cNvSpPr>
            <a:spLocks noChangeArrowheads="1"/>
          </p:cNvSpPr>
          <p:nvPr/>
        </p:nvSpPr>
        <p:spPr bwMode="auto">
          <a:xfrm>
            <a:off x="0" y="6611938"/>
            <a:ext cx="1619250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000" u="sng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หมายเหตุ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ภายในวงเล็บแสดงเลขที่ตำแหน่ง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134160" name="Group 49"/>
          <p:cNvGrpSpPr>
            <a:grpSpLocks/>
          </p:cNvGrpSpPr>
          <p:nvPr/>
        </p:nvGrpSpPr>
        <p:grpSpPr bwMode="auto">
          <a:xfrm>
            <a:off x="107950" y="3594100"/>
            <a:ext cx="2843213" cy="646113"/>
            <a:chOff x="107503" y="3717032"/>
            <a:chExt cx="2844257" cy="646113"/>
          </a:xfrm>
        </p:grpSpPr>
        <p:sp>
          <p:nvSpPr>
            <p:cNvPr id="134202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เมืองลำพูน</a:t>
              </a:r>
            </a:p>
          </p:txBody>
        </p:sp>
        <p:sp>
          <p:nvSpPr>
            <p:cNvPr id="134203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34204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(5267)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34161" name="Text Box 17"/>
          <p:cNvSpPr txBox="1">
            <a:spLocks noChangeArrowheads="1"/>
          </p:cNvSpPr>
          <p:nvPr/>
        </p:nvSpPr>
        <p:spPr bwMode="auto">
          <a:xfrm>
            <a:off x="107950" y="4241800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(5269/5270/5272/5273)</a:t>
            </a:r>
          </a:p>
        </p:txBody>
      </p:sp>
      <p:grpSp>
        <p:nvGrpSpPr>
          <p:cNvPr id="134162" name="Group 50"/>
          <p:cNvGrpSpPr>
            <a:grpSpLocks/>
          </p:cNvGrpSpPr>
          <p:nvPr/>
        </p:nvGrpSpPr>
        <p:grpSpPr bwMode="auto">
          <a:xfrm>
            <a:off x="3132138" y="3594100"/>
            <a:ext cx="2843212" cy="646113"/>
            <a:chOff x="107503" y="3717032"/>
            <a:chExt cx="2844257" cy="646113"/>
          </a:xfrm>
        </p:grpSpPr>
        <p:sp>
          <p:nvSpPr>
            <p:cNvPr id="134199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แม่ทา</a:t>
              </a:r>
            </a:p>
          </p:txBody>
        </p:sp>
        <p:sp>
          <p:nvSpPr>
            <p:cNvPr id="134200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34201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(5276)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34163" name="Text Box 17"/>
          <p:cNvSpPr txBox="1">
            <a:spLocks noChangeArrowheads="1"/>
          </p:cNvSpPr>
          <p:nvPr/>
        </p:nvSpPr>
        <p:spPr bwMode="auto">
          <a:xfrm>
            <a:off x="3132138" y="4241800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(5278/5279/5280/5281)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134164" name="Group 55"/>
          <p:cNvGrpSpPr>
            <a:grpSpLocks/>
          </p:cNvGrpSpPr>
          <p:nvPr/>
        </p:nvGrpSpPr>
        <p:grpSpPr bwMode="auto">
          <a:xfrm>
            <a:off x="6156325" y="3594100"/>
            <a:ext cx="2844800" cy="646113"/>
            <a:chOff x="107503" y="3717032"/>
            <a:chExt cx="2844257" cy="646113"/>
          </a:xfrm>
        </p:grpSpPr>
        <p:sp>
          <p:nvSpPr>
            <p:cNvPr id="134196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ลี้</a:t>
              </a:r>
            </a:p>
          </p:txBody>
        </p:sp>
        <p:sp>
          <p:nvSpPr>
            <p:cNvPr id="134197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34198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(5282)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34165" name="Text Box 17"/>
          <p:cNvSpPr txBox="1">
            <a:spLocks noChangeArrowheads="1"/>
          </p:cNvSpPr>
          <p:nvPr/>
        </p:nvSpPr>
        <p:spPr bwMode="auto">
          <a:xfrm>
            <a:off x="6156325" y="4241800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3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(5284/5285/5286)</a:t>
            </a:r>
          </a:p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เจ้าพนักงานพัฒนาชุมชน (ปง./ชง.)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1</a:t>
            </a: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5283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)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134166" name="Group 60"/>
          <p:cNvGrpSpPr>
            <a:grpSpLocks/>
          </p:cNvGrpSpPr>
          <p:nvPr/>
        </p:nvGrpSpPr>
        <p:grpSpPr bwMode="auto">
          <a:xfrm>
            <a:off x="107950" y="4962525"/>
            <a:ext cx="2843213" cy="646113"/>
            <a:chOff x="107503" y="3717032"/>
            <a:chExt cx="2844257" cy="646113"/>
          </a:xfrm>
        </p:grpSpPr>
        <p:sp>
          <p:nvSpPr>
            <p:cNvPr id="134193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ป่าซาง</a:t>
              </a:r>
            </a:p>
          </p:txBody>
        </p:sp>
        <p:sp>
          <p:nvSpPr>
            <p:cNvPr id="134194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34195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(5289)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34167" name="Text Box 17"/>
          <p:cNvSpPr txBox="1">
            <a:spLocks noChangeArrowheads="1"/>
          </p:cNvSpPr>
          <p:nvPr/>
        </p:nvSpPr>
        <p:spPr bwMode="auto">
          <a:xfrm>
            <a:off x="107950" y="5610225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3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(5292/5293/5295)</a:t>
            </a:r>
          </a:p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เจ้าพนักงานพัฒนาชุมชน (ปง./ชง.)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1</a:t>
            </a: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5290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)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134168" name="Group 65"/>
          <p:cNvGrpSpPr>
            <a:grpSpLocks/>
          </p:cNvGrpSpPr>
          <p:nvPr/>
        </p:nvGrpSpPr>
        <p:grpSpPr bwMode="auto">
          <a:xfrm>
            <a:off x="3132138" y="4962525"/>
            <a:ext cx="2843212" cy="646113"/>
            <a:chOff x="107503" y="3717032"/>
            <a:chExt cx="2844257" cy="646113"/>
          </a:xfrm>
        </p:grpSpPr>
        <p:sp>
          <p:nvSpPr>
            <p:cNvPr id="134190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บ้านธิ</a:t>
              </a:r>
            </a:p>
          </p:txBody>
        </p:sp>
        <p:sp>
          <p:nvSpPr>
            <p:cNvPr id="134191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34192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ชพ.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(5296)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34169" name="Text Box 17"/>
          <p:cNvSpPr txBox="1">
            <a:spLocks noChangeArrowheads="1"/>
          </p:cNvSpPr>
          <p:nvPr/>
        </p:nvSpPr>
        <p:spPr bwMode="auto">
          <a:xfrm>
            <a:off x="3132138" y="5610225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(2095/2096/5298/5299)</a:t>
            </a:r>
          </a:p>
        </p:txBody>
      </p:sp>
      <p:grpSp>
        <p:nvGrpSpPr>
          <p:cNvPr id="134170" name="Group 70"/>
          <p:cNvGrpSpPr>
            <a:grpSpLocks/>
          </p:cNvGrpSpPr>
          <p:nvPr/>
        </p:nvGrpSpPr>
        <p:grpSpPr bwMode="auto">
          <a:xfrm>
            <a:off x="6156325" y="4962525"/>
            <a:ext cx="2844800" cy="646113"/>
            <a:chOff x="107503" y="3717032"/>
            <a:chExt cx="2844257" cy="646113"/>
          </a:xfrm>
        </p:grpSpPr>
        <p:sp>
          <p:nvSpPr>
            <p:cNvPr id="134187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บ้านโฮ่ง</a:t>
              </a:r>
            </a:p>
          </p:txBody>
        </p:sp>
        <p:sp>
          <p:nvSpPr>
            <p:cNvPr id="134188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34189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(5300)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34171" name="Text Box 17"/>
          <p:cNvSpPr txBox="1">
            <a:spLocks noChangeArrowheads="1"/>
          </p:cNvSpPr>
          <p:nvPr/>
        </p:nvSpPr>
        <p:spPr bwMode="auto">
          <a:xfrm>
            <a:off x="6156325" y="5610225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3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(5302/5303/5304)</a:t>
            </a:r>
          </a:p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เจ้าพนักงานพัฒนาชุมชน (ปง./ชง.)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1</a:t>
            </a: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5301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)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cxnSp>
        <p:nvCxnSpPr>
          <p:cNvPr id="76" name="Straight Connector 75"/>
          <p:cNvCxnSpPr/>
          <p:nvPr/>
        </p:nvCxnSpPr>
        <p:spPr>
          <a:xfrm>
            <a:off x="1404938" y="3500438"/>
            <a:ext cx="604837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9" name="Straight Connector 78"/>
          <p:cNvCxnSpPr/>
          <p:nvPr/>
        </p:nvCxnSpPr>
        <p:spPr>
          <a:xfrm>
            <a:off x="1116013" y="1628775"/>
            <a:ext cx="0" cy="14446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" name="Straight Connector 80"/>
          <p:cNvCxnSpPr/>
          <p:nvPr/>
        </p:nvCxnSpPr>
        <p:spPr>
          <a:xfrm>
            <a:off x="3348038" y="1628775"/>
            <a:ext cx="0" cy="14446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" name="Straight Connector 81"/>
          <p:cNvCxnSpPr/>
          <p:nvPr/>
        </p:nvCxnSpPr>
        <p:spPr>
          <a:xfrm>
            <a:off x="5651500" y="1628775"/>
            <a:ext cx="0" cy="14446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3" name="Straight Connector 82"/>
          <p:cNvCxnSpPr/>
          <p:nvPr/>
        </p:nvCxnSpPr>
        <p:spPr>
          <a:xfrm>
            <a:off x="7956550" y="1628775"/>
            <a:ext cx="0" cy="14446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4" name="Straight Connector 83"/>
          <p:cNvCxnSpPr/>
          <p:nvPr/>
        </p:nvCxnSpPr>
        <p:spPr>
          <a:xfrm>
            <a:off x="1403350" y="3500438"/>
            <a:ext cx="0" cy="904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/>
          <p:cNvCxnSpPr/>
          <p:nvPr/>
        </p:nvCxnSpPr>
        <p:spPr>
          <a:xfrm>
            <a:off x="7451725" y="3500438"/>
            <a:ext cx="0" cy="904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" name="Straight Connector 85"/>
          <p:cNvCxnSpPr/>
          <p:nvPr/>
        </p:nvCxnSpPr>
        <p:spPr>
          <a:xfrm>
            <a:off x="3049588" y="3500438"/>
            <a:ext cx="0" cy="136842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7" name="Straight Connector 86"/>
          <p:cNvCxnSpPr/>
          <p:nvPr/>
        </p:nvCxnSpPr>
        <p:spPr>
          <a:xfrm>
            <a:off x="1403350" y="4868863"/>
            <a:ext cx="604837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9" name="Straight Connector 88"/>
          <p:cNvCxnSpPr/>
          <p:nvPr/>
        </p:nvCxnSpPr>
        <p:spPr>
          <a:xfrm>
            <a:off x="1403350" y="4868863"/>
            <a:ext cx="0" cy="904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0" name="Straight Connector 89"/>
          <p:cNvCxnSpPr/>
          <p:nvPr/>
        </p:nvCxnSpPr>
        <p:spPr>
          <a:xfrm>
            <a:off x="4427538" y="4868863"/>
            <a:ext cx="0" cy="904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1" name="Straight Connector 90"/>
          <p:cNvCxnSpPr/>
          <p:nvPr/>
        </p:nvCxnSpPr>
        <p:spPr>
          <a:xfrm>
            <a:off x="7451725" y="4868863"/>
            <a:ext cx="0" cy="904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34184" name="Group 74"/>
          <p:cNvGrpSpPr>
            <a:grpSpLocks/>
          </p:cNvGrpSpPr>
          <p:nvPr/>
        </p:nvGrpSpPr>
        <p:grpSpPr bwMode="auto">
          <a:xfrm>
            <a:off x="107950" y="1774825"/>
            <a:ext cx="2051050" cy="646113"/>
            <a:chOff x="107950" y="1775470"/>
            <a:chExt cx="2051050" cy="646112"/>
          </a:xfrm>
        </p:grpSpPr>
        <p:grpSp>
          <p:nvGrpSpPr>
            <p:cNvPr id="13" name="Group 18"/>
            <p:cNvGrpSpPr>
              <a:grpSpLocks/>
            </p:cNvGrpSpPr>
            <p:nvPr/>
          </p:nvGrpSpPr>
          <p:grpSpPr bwMode="auto">
            <a:xfrm>
              <a:off x="107950" y="1775470"/>
              <a:ext cx="2051050" cy="646112"/>
              <a:chOff x="3203848" y="3468365"/>
              <a:chExt cx="2052020" cy="646113"/>
            </a:xfrm>
            <a:solidFill>
              <a:schemeClr val="bg1"/>
            </a:solidFill>
          </p:grpSpPr>
          <p:sp>
            <p:nvSpPr>
              <p:cNvPr id="14387" name="Rectangle 2"/>
              <p:cNvSpPr>
                <a:spLocks noChangeArrowheads="1"/>
              </p:cNvSpPr>
              <p:nvPr/>
            </p:nvSpPr>
            <p:spPr bwMode="auto">
              <a:xfrm>
                <a:off x="4679868" y="3468365"/>
                <a:ext cx="576000" cy="323850"/>
              </a:xfrm>
              <a:prstGeom prst="rect">
                <a:avLst/>
              </a:prstGeom>
              <a:grpFill/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anchor="ctr"/>
              <a:lstStyle/>
              <a:p>
                <a:pPr algn="ctr" eaLnBrk="0" hangingPunct="0">
                  <a:defRPr/>
                </a:pPr>
                <a:r>
                  <a:rPr lang="en-US" altLang="th-TH" sz="1600" b="1" dirty="0">
                    <a:latin typeface="TH SarabunPSK" pitchFamily="34" charset="-34"/>
                    <a:cs typeface="TH SarabunPSK" pitchFamily="34" charset="-34"/>
                  </a:rPr>
                  <a:t>6</a:t>
                </a:r>
                <a:endParaRPr lang="th-TH" altLang="th-TH" sz="1400" b="1" dirty="0">
                  <a:latin typeface="TH SarabunPSK" pitchFamily="34" charset="-34"/>
                  <a:cs typeface="TH SarabunPSK" pitchFamily="34" charset="-34"/>
                </a:endParaRPr>
              </a:p>
            </p:txBody>
          </p:sp>
          <p:sp>
            <p:nvSpPr>
              <p:cNvPr id="14388" name="Rectangle 2"/>
              <p:cNvSpPr>
                <a:spLocks noChangeArrowheads="1"/>
              </p:cNvSpPr>
              <p:nvPr/>
            </p:nvSpPr>
            <p:spPr bwMode="auto">
              <a:xfrm>
                <a:off x="3203848" y="3789040"/>
                <a:ext cx="2052000" cy="325438"/>
              </a:xfrm>
              <a:prstGeom prst="rect">
                <a:avLst/>
              </a:prstGeom>
              <a:grpFill/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anchor="ctr"/>
              <a:lstStyle/>
              <a:p>
                <a:pPr algn="ctr" eaLnBrk="0" hangingPunct="0">
                  <a:defRPr/>
                </a:pPr>
                <a:r>
                  <a:rPr lang="th-TH" altLang="th-TH" sz="1400" spc="-40" dirty="0">
                    <a:latin typeface="TH SarabunPSK" pitchFamily="34" charset="-34"/>
                    <a:cs typeface="TH SarabunPSK" pitchFamily="34" charset="-34"/>
                  </a:rPr>
                  <a:t>นักวิชาการพัฒนาชุมชน (ผอ.กง.) </a:t>
                </a:r>
                <a:r>
                  <a:rPr lang="th-TH" altLang="th-TH" sz="1400" spc="-40" dirty="0" err="1">
                    <a:latin typeface="TH SarabunPSK" pitchFamily="34" charset="-34"/>
                    <a:cs typeface="TH SarabunPSK" pitchFamily="34" charset="-34"/>
                  </a:rPr>
                  <a:t>ชพ.</a:t>
                </a:r>
                <a:r>
                  <a:rPr lang="en-US" altLang="th-TH" sz="1400" spc="-40" dirty="0">
                    <a:latin typeface="TH SarabunPSK" pitchFamily="34" charset="-34"/>
                    <a:cs typeface="TH SarabunPSK" pitchFamily="34" charset="-34"/>
                  </a:rPr>
                  <a:t> </a:t>
                </a:r>
                <a:r>
                  <a:rPr lang="en-US" altLang="th-TH" sz="1000" spc="-40" dirty="0">
                    <a:solidFill>
                      <a:srgbClr val="FF0000"/>
                    </a:solidFill>
                    <a:latin typeface="TH SarabunPSK" pitchFamily="34" charset="-34"/>
                    <a:cs typeface="TH SarabunPSK" pitchFamily="34" charset="-34"/>
                  </a:rPr>
                  <a:t>(5256)</a:t>
                </a:r>
                <a:endParaRPr lang="th-TH" altLang="th-TH" sz="1000" spc="-40" dirty="0">
                  <a:solidFill>
                    <a:srgbClr val="FF0000"/>
                  </a:solidFill>
                  <a:latin typeface="TH SarabunPSK" pitchFamily="34" charset="-34"/>
                  <a:cs typeface="TH SarabunPSK" pitchFamily="34" charset="-34"/>
                </a:endParaRPr>
              </a:p>
            </p:txBody>
          </p:sp>
        </p:grpSp>
        <p:sp>
          <p:nvSpPr>
            <p:cNvPr id="134186" name="Rectangle 2"/>
            <p:cNvSpPr>
              <a:spLocks noChangeArrowheads="1"/>
            </p:cNvSpPr>
            <p:nvPr/>
          </p:nvSpPr>
          <p:spPr bwMode="auto">
            <a:xfrm>
              <a:off x="107950" y="1775470"/>
              <a:ext cx="1475302" cy="323849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th-TH" altLang="th-TH" sz="12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endParaRPr lang="th-TH" altLang="th-TH" sz="8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2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กลุ่มงานประสานและสนับสนุนการบริหารงานพัฒนาชุมชน</a:t>
              </a:r>
            </a:p>
            <a:p>
              <a:pPr algn="ctr"/>
              <a:endParaRPr lang="th-TH" altLang="th-TH" sz="12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170" name="Rectangle 73"/>
          <p:cNvSpPr>
            <a:spLocks noChangeArrowheads="1"/>
          </p:cNvSpPr>
          <p:nvPr/>
        </p:nvSpPr>
        <p:spPr bwMode="auto">
          <a:xfrm>
            <a:off x="488950" y="106363"/>
            <a:ext cx="815498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/>
            <a:r>
              <a:rPr lang="th-TH" altLang="th-TH" sz="1600" b="1">
                <a:latin typeface="TH SarabunPSK" panose="020B0500040200020003" pitchFamily="34" charset="-34"/>
                <a:cs typeface="TH SarabunPSK" panose="020B0500040200020003" pitchFamily="34" charset="-34"/>
              </a:rPr>
              <a:t>แผนภูมิแสดงการแบ่งงานภายในและอัตรากำลังของกรมการพัฒนาชุมชน</a:t>
            </a:r>
            <a:r>
              <a:rPr lang="en-US" altLang="th-TH" sz="1600" b="1">
                <a:latin typeface="TH SarabunPSK" panose="020B0500040200020003" pitchFamily="34" charset="-34"/>
                <a:cs typeface="TH SarabunPSK" panose="020B0500040200020003" pitchFamily="34" charset="-34"/>
              </a:rPr>
              <a:t> </a:t>
            </a:r>
            <a:endParaRPr lang="th-TH" altLang="th-TH" sz="1600" b="1"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sp>
        <p:nvSpPr>
          <p:cNvPr id="135171" name="Text Box 9"/>
          <p:cNvSpPr txBox="1">
            <a:spLocks noChangeArrowheads="1"/>
          </p:cNvSpPr>
          <p:nvPr/>
        </p:nvSpPr>
        <p:spPr bwMode="auto">
          <a:xfrm>
            <a:off x="6980238" y="6269038"/>
            <a:ext cx="2160587" cy="588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ลูกจ้างประจำ - อัตรา  </a:t>
            </a:r>
            <a:endParaRPr lang="th-TH" altLang="th-TH" sz="1400">
              <a:solidFill>
                <a:srgbClr val="FF0000"/>
              </a:solidFill>
              <a:latin typeface="TH SarabunPSK" panose="020B0500040200020003" pitchFamily="34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กรอบพนักงานราชการ - อัตรา </a:t>
            </a:r>
            <a:endParaRPr lang="th-TH" altLang="th-TH" sz="1000">
              <a:solidFill>
                <a:srgbClr val="FF0000"/>
              </a:solidFill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grpSp>
        <p:nvGrpSpPr>
          <p:cNvPr id="135172" name="Group 81"/>
          <p:cNvGrpSpPr>
            <a:grpSpLocks/>
          </p:cNvGrpSpPr>
          <p:nvPr/>
        </p:nvGrpSpPr>
        <p:grpSpPr bwMode="auto">
          <a:xfrm>
            <a:off x="2843213" y="765175"/>
            <a:ext cx="3421062" cy="646113"/>
            <a:chOff x="2448080" y="857250"/>
            <a:chExt cx="3420000" cy="646113"/>
          </a:xfrm>
        </p:grpSpPr>
        <p:sp>
          <p:nvSpPr>
            <p:cNvPr id="135189" name="Rectangle 2"/>
            <p:cNvSpPr>
              <a:spLocks noChangeArrowheads="1"/>
            </p:cNvSpPr>
            <p:nvPr/>
          </p:nvSpPr>
          <p:spPr bwMode="auto">
            <a:xfrm>
              <a:off x="2448080" y="857250"/>
              <a:ext cx="2844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สำนักงานพัฒนาชุมชนจังหวัดลำพูน</a:t>
              </a:r>
            </a:p>
          </p:txBody>
        </p:sp>
        <p:sp>
          <p:nvSpPr>
            <p:cNvPr id="135190" name="Rectangle 2"/>
            <p:cNvSpPr>
              <a:spLocks noChangeArrowheads="1"/>
            </p:cNvSpPr>
            <p:nvPr/>
          </p:nvSpPr>
          <p:spPr bwMode="auto">
            <a:xfrm>
              <a:off x="5290308" y="857250"/>
              <a:ext cx="575739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 eaLnBrk="1" hangingPunct="1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60</a:t>
              </a:r>
              <a:endParaRPr lang="th-TH" altLang="th-TH" sz="16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35191" name="Rectangle 2"/>
            <p:cNvSpPr>
              <a:spLocks noChangeArrowheads="1"/>
            </p:cNvSpPr>
            <p:nvPr/>
          </p:nvSpPr>
          <p:spPr bwMode="auto">
            <a:xfrm>
              <a:off x="2448080" y="1177925"/>
              <a:ext cx="3420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ผู้อำนวยการ (พัฒนาการจังหวัด) สูง</a:t>
              </a:r>
              <a:r>
                <a:rPr lang="en-US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(5255)</a:t>
              </a:r>
              <a:r>
                <a:rPr lang="en-US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endParaRPr lang="th-TH" altLang="th-TH" sz="1600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35173" name="Text Box 91"/>
          <p:cNvSpPr txBox="1">
            <a:spLocks noChangeArrowheads="1"/>
          </p:cNvSpPr>
          <p:nvPr/>
        </p:nvSpPr>
        <p:spPr bwMode="auto">
          <a:xfrm>
            <a:off x="3924300" y="404813"/>
            <a:ext cx="1368425" cy="277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Update </a:t>
            </a:r>
            <a:r>
              <a:rPr lang="th-TH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26 เมษายน 2564 </a:t>
            </a:r>
            <a:r>
              <a:rPr lang="en-US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         </a:t>
            </a:r>
            <a:endParaRPr lang="th-TH" altLang="th-TH" sz="1200"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cxnSp>
        <p:nvCxnSpPr>
          <p:cNvPr id="78" name="Straight Connector 77"/>
          <p:cNvCxnSpPr/>
          <p:nvPr/>
        </p:nvCxnSpPr>
        <p:spPr>
          <a:xfrm>
            <a:off x="4572000" y="1409700"/>
            <a:ext cx="0" cy="2159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5175" name="Rectangle 78"/>
          <p:cNvSpPr>
            <a:spLocks noChangeArrowheads="1"/>
          </p:cNvSpPr>
          <p:nvPr/>
        </p:nvSpPr>
        <p:spPr bwMode="auto">
          <a:xfrm>
            <a:off x="0" y="6611938"/>
            <a:ext cx="1619250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000" u="sng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หมายเหตุ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ภายในวงเล็บแสดงเลขที่ตำแหน่ง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135176" name="Group 49"/>
          <p:cNvGrpSpPr>
            <a:grpSpLocks/>
          </p:cNvGrpSpPr>
          <p:nvPr/>
        </p:nvGrpSpPr>
        <p:grpSpPr bwMode="auto">
          <a:xfrm>
            <a:off x="1116013" y="1722438"/>
            <a:ext cx="2843212" cy="646112"/>
            <a:chOff x="107503" y="3717032"/>
            <a:chExt cx="2844257" cy="646113"/>
          </a:xfrm>
        </p:grpSpPr>
        <p:sp>
          <p:nvSpPr>
            <p:cNvPr id="135186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ทุ่งหัวช้าง</a:t>
              </a:r>
            </a:p>
          </p:txBody>
        </p:sp>
        <p:sp>
          <p:nvSpPr>
            <p:cNvPr id="135187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35188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ชพ.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(5305)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35177" name="Text Box 17"/>
          <p:cNvSpPr txBox="1">
            <a:spLocks noChangeArrowheads="1"/>
          </p:cNvSpPr>
          <p:nvPr/>
        </p:nvSpPr>
        <p:spPr bwMode="auto">
          <a:xfrm>
            <a:off x="1116013" y="2370138"/>
            <a:ext cx="2879725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3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(2128/5307/5308)</a:t>
            </a:r>
          </a:p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เจ้าพนักงานพัฒนาชุมชน (ปง./ชง.)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1</a:t>
            </a: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5306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)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135178" name="Group 55"/>
          <p:cNvGrpSpPr>
            <a:grpSpLocks/>
          </p:cNvGrpSpPr>
          <p:nvPr/>
        </p:nvGrpSpPr>
        <p:grpSpPr bwMode="auto">
          <a:xfrm>
            <a:off x="5219700" y="1722438"/>
            <a:ext cx="2844800" cy="646112"/>
            <a:chOff x="107503" y="3717032"/>
            <a:chExt cx="2844257" cy="646113"/>
          </a:xfrm>
        </p:grpSpPr>
        <p:sp>
          <p:nvSpPr>
            <p:cNvPr id="135183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เวียงหนองล่อง</a:t>
              </a:r>
            </a:p>
          </p:txBody>
        </p:sp>
        <p:sp>
          <p:nvSpPr>
            <p:cNvPr id="135184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35185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ชพ.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(5309)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35179" name="Text Box 17"/>
          <p:cNvSpPr txBox="1">
            <a:spLocks noChangeArrowheads="1"/>
          </p:cNvSpPr>
          <p:nvPr/>
        </p:nvSpPr>
        <p:spPr bwMode="auto">
          <a:xfrm>
            <a:off x="5219700" y="2370138"/>
            <a:ext cx="2881313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(2099/2103/5311/5312)</a:t>
            </a:r>
          </a:p>
        </p:txBody>
      </p:sp>
      <p:cxnSp>
        <p:nvCxnSpPr>
          <p:cNvPr id="76" name="Straight Connector 75"/>
          <p:cNvCxnSpPr/>
          <p:nvPr/>
        </p:nvCxnSpPr>
        <p:spPr>
          <a:xfrm>
            <a:off x="2339975" y="1628775"/>
            <a:ext cx="4103688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4" name="Straight Connector 83"/>
          <p:cNvCxnSpPr/>
          <p:nvPr/>
        </p:nvCxnSpPr>
        <p:spPr>
          <a:xfrm>
            <a:off x="2339975" y="1628775"/>
            <a:ext cx="0" cy="9048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/>
          <p:cNvCxnSpPr/>
          <p:nvPr/>
        </p:nvCxnSpPr>
        <p:spPr>
          <a:xfrm>
            <a:off x="6443663" y="1628775"/>
            <a:ext cx="0" cy="9048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194" name="Rectangle 73"/>
          <p:cNvSpPr>
            <a:spLocks noChangeArrowheads="1"/>
          </p:cNvSpPr>
          <p:nvPr/>
        </p:nvSpPr>
        <p:spPr bwMode="auto">
          <a:xfrm>
            <a:off x="488950" y="106363"/>
            <a:ext cx="815498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/>
            <a:r>
              <a:rPr lang="th-TH" altLang="th-TH" sz="1600" b="1">
                <a:latin typeface="TH SarabunPSK" panose="020B0500040200020003" pitchFamily="34" charset="-34"/>
                <a:cs typeface="TH SarabunPSK" panose="020B0500040200020003" pitchFamily="34" charset="-34"/>
              </a:rPr>
              <a:t>แผนภูมิแสดงการแบ่งงานภายในและอัตรากำลังของกรมการพัฒนาชุมชน</a:t>
            </a:r>
            <a:r>
              <a:rPr lang="en-US" altLang="th-TH" sz="1600" b="1">
                <a:latin typeface="TH SarabunPSK" panose="020B0500040200020003" pitchFamily="34" charset="-34"/>
                <a:cs typeface="TH SarabunPSK" panose="020B0500040200020003" pitchFamily="34" charset="-34"/>
              </a:rPr>
              <a:t> </a:t>
            </a:r>
            <a:endParaRPr lang="th-TH" altLang="th-TH" sz="1600" b="1"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sp>
        <p:nvSpPr>
          <p:cNvPr id="136195" name="Text Box 9"/>
          <p:cNvSpPr txBox="1">
            <a:spLocks noChangeArrowheads="1"/>
          </p:cNvSpPr>
          <p:nvPr/>
        </p:nvSpPr>
        <p:spPr bwMode="auto">
          <a:xfrm>
            <a:off x="6980238" y="6269038"/>
            <a:ext cx="2160587" cy="588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ลูกจ้างประจำ - อัตรา </a:t>
            </a:r>
            <a:endParaRPr lang="th-TH" altLang="th-TH" sz="1400">
              <a:solidFill>
                <a:srgbClr val="FF0000"/>
              </a:solidFill>
              <a:latin typeface="TH SarabunPSK" panose="020B0500040200020003" pitchFamily="34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กรอบพนักงานราชการ 1 อัตรา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rPr>
              <a:t>(98)</a:t>
            </a:r>
          </a:p>
        </p:txBody>
      </p:sp>
      <p:grpSp>
        <p:nvGrpSpPr>
          <p:cNvPr id="136196" name="Group 81"/>
          <p:cNvGrpSpPr>
            <a:grpSpLocks/>
          </p:cNvGrpSpPr>
          <p:nvPr/>
        </p:nvGrpSpPr>
        <p:grpSpPr bwMode="auto">
          <a:xfrm>
            <a:off x="2843213" y="765175"/>
            <a:ext cx="3421062" cy="646113"/>
            <a:chOff x="2448080" y="857250"/>
            <a:chExt cx="3420000" cy="646113"/>
          </a:xfrm>
        </p:grpSpPr>
        <p:sp>
          <p:nvSpPr>
            <p:cNvPr id="136253" name="Rectangle 2"/>
            <p:cNvSpPr>
              <a:spLocks noChangeArrowheads="1"/>
            </p:cNvSpPr>
            <p:nvPr/>
          </p:nvSpPr>
          <p:spPr bwMode="auto">
            <a:xfrm>
              <a:off x="2448080" y="857250"/>
              <a:ext cx="2844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สำนักงานพัฒนาชุมชนจังหวัดเลย</a:t>
              </a:r>
            </a:p>
          </p:txBody>
        </p:sp>
        <p:sp>
          <p:nvSpPr>
            <p:cNvPr id="136254" name="Rectangle 2"/>
            <p:cNvSpPr>
              <a:spLocks noChangeArrowheads="1"/>
            </p:cNvSpPr>
            <p:nvPr/>
          </p:nvSpPr>
          <p:spPr bwMode="auto">
            <a:xfrm>
              <a:off x="5290308" y="857250"/>
              <a:ext cx="575739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 eaLnBrk="1" hangingPunct="1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92</a:t>
              </a:r>
              <a:endParaRPr lang="th-TH" altLang="th-TH" sz="16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36255" name="Rectangle 2"/>
            <p:cNvSpPr>
              <a:spLocks noChangeArrowheads="1"/>
            </p:cNvSpPr>
            <p:nvPr/>
          </p:nvSpPr>
          <p:spPr bwMode="auto">
            <a:xfrm>
              <a:off x="2448080" y="1177925"/>
              <a:ext cx="3420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ผู้อำนวยการ (พัฒนาการจังหวัด) สูง</a:t>
              </a:r>
              <a:r>
                <a:rPr lang="en-US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(4450)</a:t>
              </a:r>
              <a:r>
                <a:rPr lang="en-US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endParaRPr lang="th-TH" altLang="th-TH" sz="1600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36197" name="Text Box 91"/>
          <p:cNvSpPr txBox="1">
            <a:spLocks noChangeArrowheads="1"/>
          </p:cNvSpPr>
          <p:nvPr/>
        </p:nvSpPr>
        <p:spPr bwMode="auto">
          <a:xfrm>
            <a:off x="3924300" y="404813"/>
            <a:ext cx="1368425" cy="277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Update </a:t>
            </a:r>
            <a:r>
              <a:rPr lang="th-TH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26 เมษายน 2564 </a:t>
            </a:r>
            <a:r>
              <a:rPr lang="en-US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         </a:t>
            </a:r>
            <a:endParaRPr lang="th-TH" altLang="th-TH" sz="1200"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sp>
        <p:nvSpPr>
          <p:cNvPr id="136198" name="Text Box 17"/>
          <p:cNvSpPr txBox="1">
            <a:spLocks noChangeArrowheads="1"/>
          </p:cNvSpPr>
          <p:nvPr/>
        </p:nvSpPr>
        <p:spPr bwMode="auto">
          <a:xfrm>
            <a:off x="107950" y="2409825"/>
            <a:ext cx="2808288" cy="628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 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- 1 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(4463)</a:t>
            </a:r>
          </a:p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นักจัดการงานทั่วไป (ปก./ชก.)   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     </a:t>
            </a: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- 1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4473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)</a:t>
            </a:r>
          </a:p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เจ้าพนักงานธุรการ (ปง./ชง.)    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      </a:t>
            </a: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3 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(514/4452/4455)</a:t>
            </a:r>
          </a:p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เจ้าพนักงานการเงินและบัญชี (ปง./ชง.)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- 2 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(4453/4454)</a:t>
            </a:r>
            <a:endParaRPr lang="th-TH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endParaRPr lang="en-US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sp>
        <p:nvSpPr>
          <p:cNvPr id="136199" name="Text Box 17"/>
          <p:cNvSpPr txBox="1">
            <a:spLocks noChangeArrowheads="1"/>
          </p:cNvSpPr>
          <p:nvPr/>
        </p:nvSpPr>
        <p:spPr bwMode="auto">
          <a:xfrm>
            <a:off x="2411413" y="2408238"/>
            <a:ext cx="2087562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2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(4457/4458)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3" name="Group 18"/>
          <p:cNvGrpSpPr>
            <a:grpSpLocks/>
          </p:cNvGrpSpPr>
          <p:nvPr/>
        </p:nvGrpSpPr>
        <p:grpSpPr bwMode="auto">
          <a:xfrm>
            <a:off x="2411413" y="1772816"/>
            <a:ext cx="2052637" cy="646113"/>
            <a:chOff x="3203848" y="3468365"/>
            <a:chExt cx="2052020" cy="646113"/>
          </a:xfrm>
          <a:solidFill>
            <a:schemeClr val="bg1"/>
          </a:solidFill>
        </p:grpSpPr>
        <p:sp>
          <p:nvSpPr>
            <p:cNvPr id="12367" name="Rectangle 2"/>
            <p:cNvSpPr>
              <a:spLocks noChangeArrowheads="1"/>
            </p:cNvSpPr>
            <p:nvPr/>
          </p:nvSpPr>
          <p:spPr bwMode="auto">
            <a:xfrm>
              <a:off x="3203848" y="3468365"/>
              <a:ext cx="1476000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lnSpc>
                  <a:spcPct val="70000"/>
                </a:lnSpc>
                <a:defRPr/>
              </a:pPr>
              <a:endParaRPr lang="en-US" altLang="th-TH" sz="700" b="1" dirty="0">
                <a:latin typeface="TH SarabunPSK" pitchFamily="34" charset="-34"/>
                <a:cs typeface="TH SarabunPSK" pitchFamily="34" charset="-34"/>
              </a:endParaRPr>
            </a:p>
            <a:p>
              <a:pPr algn="ctr" eaLnBrk="0" hangingPunct="0">
                <a:lnSpc>
                  <a:spcPct val="70000"/>
                </a:lnSpc>
                <a:defRPr/>
              </a:pPr>
              <a:r>
                <a:rPr lang="th-TH" altLang="th-TH" sz="1400" b="1" dirty="0">
                  <a:latin typeface="TH SarabunPSK" pitchFamily="34" charset="-34"/>
                  <a:cs typeface="TH SarabunPSK" pitchFamily="34" charset="-34"/>
                </a:rPr>
                <a:t> กลุ่มงานยุทธศาสตร์</a:t>
              </a:r>
            </a:p>
            <a:p>
              <a:pPr algn="ctr" eaLnBrk="0" hangingPunct="0">
                <a:lnSpc>
                  <a:spcPct val="70000"/>
                </a:lnSpc>
                <a:defRPr/>
              </a:pPr>
              <a:r>
                <a:rPr lang="th-TH" altLang="th-TH" sz="1400" b="1" dirty="0">
                  <a:latin typeface="TH SarabunPSK" pitchFamily="34" charset="-34"/>
                  <a:cs typeface="TH SarabunPSK" pitchFamily="34" charset="-34"/>
                </a:rPr>
                <a:t>การพัฒนาชุมชน</a:t>
              </a:r>
            </a:p>
          </p:txBody>
        </p:sp>
        <p:sp>
          <p:nvSpPr>
            <p:cNvPr id="12368" name="Rectangle 2"/>
            <p:cNvSpPr>
              <a:spLocks noChangeArrowheads="1"/>
            </p:cNvSpPr>
            <p:nvPr/>
          </p:nvSpPr>
          <p:spPr bwMode="auto">
            <a:xfrm>
              <a:off x="4679868" y="3468365"/>
              <a:ext cx="576000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en-US" altLang="th-TH" sz="1600" b="1" dirty="0">
                  <a:latin typeface="TH SarabunPSK" pitchFamily="34" charset="-34"/>
                  <a:cs typeface="TH SarabunPSK" pitchFamily="34" charset="-34"/>
                </a:rPr>
                <a:t>3</a:t>
              </a:r>
              <a:endParaRPr lang="th-TH" altLang="th-TH" sz="1400" b="1" dirty="0">
                <a:latin typeface="TH SarabunPSK" pitchFamily="34" charset="-34"/>
                <a:cs typeface="TH SarabunPSK" pitchFamily="34" charset="-34"/>
              </a:endParaRPr>
            </a:p>
          </p:txBody>
        </p:sp>
        <p:sp>
          <p:nvSpPr>
            <p:cNvPr id="12372" name="Rectangle 2"/>
            <p:cNvSpPr>
              <a:spLocks noChangeArrowheads="1"/>
            </p:cNvSpPr>
            <p:nvPr/>
          </p:nvSpPr>
          <p:spPr bwMode="auto">
            <a:xfrm>
              <a:off x="3203848" y="3789040"/>
              <a:ext cx="2052020" cy="325438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th-TH" altLang="th-TH" sz="1500" spc="-70" dirty="0">
                  <a:latin typeface="TH SarabunPSK" pitchFamily="34" charset="-34"/>
                  <a:cs typeface="TH SarabunPSK" pitchFamily="34" charset="-34"/>
                </a:rPr>
                <a:t>นักวิชาการพัฒนาชุมชน (ผอ.กง.) ชพ</a:t>
              </a:r>
              <a:r>
                <a:rPr lang="en-US" altLang="th-TH" sz="1500" spc="-70" dirty="0">
                  <a:latin typeface="TH SarabunPSK" pitchFamily="34" charset="-34"/>
                  <a:cs typeface="TH SarabunPSK" pitchFamily="34" charset="-34"/>
                </a:rPr>
                <a:t>. </a:t>
              </a:r>
              <a:r>
                <a:rPr lang="en-US" altLang="th-TH" sz="1000" spc="-70" dirty="0">
                  <a:solidFill>
                    <a:srgbClr val="FF0000"/>
                  </a:solidFill>
                  <a:latin typeface="TH SarabunPSK" pitchFamily="34" charset="-34"/>
                  <a:cs typeface="TH SarabunPSK" pitchFamily="34" charset="-34"/>
                </a:rPr>
                <a:t>(4456)</a:t>
              </a:r>
              <a:endParaRPr lang="th-TH" altLang="th-TH" sz="1000" spc="-70" dirty="0">
                <a:solidFill>
                  <a:srgbClr val="FF0000"/>
                </a:solidFill>
                <a:latin typeface="TH SarabunPSK" pitchFamily="34" charset="-34"/>
                <a:cs typeface="TH SarabunPSK" pitchFamily="34" charset="-34"/>
              </a:endParaRPr>
            </a:p>
          </p:txBody>
        </p:sp>
      </p:grpSp>
      <p:sp>
        <p:nvSpPr>
          <p:cNvPr id="136201" name="Text Box 17"/>
          <p:cNvSpPr txBox="1">
            <a:spLocks noChangeArrowheads="1"/>
          </p:cNvSpPr>
          <p:nvPr/>
        </p:nvSpPr>
        <p:spPr bwMode="auto">
          <a:xfrm>
            <a:off x="4665663" y="2420938"/>
            <a:ext cx="2786062" cy="628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(4461/4462/4464/4465)</a:t>
            </a:r>
          </a:p>
          <a:p>
            <a:pPr eaLnBrk="1" hangingPunct="1"/>
            <a:r>
              <a:rPr lang="th-TH" altLang="th-TH" sz="12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นักส่งเสริมการพัฒนาชุมชน (พรก.)</a:t>
            </a:r>
            <a:r>
              <a:rPr lang="en-US" altLang="th-TH" sz="12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12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 </a:t>
            </a:r>
            <a:r>
              <a:rPr lang="en-US" altLang="th-TH" sz="12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1</a:t>
            </a:r>
            <a:r>
              <a:rPr lang="th-TH" altLang="th-TH" sz="12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98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)</a:t>
            </a:r>
            <a:endParaRPr lang="th-TH" altLang="th-TH" sz="1000">
              <a:solidFill>
                <a:srgbClr val="0070C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th-TH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(กรอบฯ </a:t>
            </a:r>
            <a:r>
              <a:rPr lang="en-US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2564</a:t>
            </a:r>
            <a:r>
              <a:rPr lang="th-TH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en-US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</a:t>
            </a:r>
            <a:r>
              <a:rPr lang="th-TH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en-US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2567)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(จ้างแล้ว)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              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(ไม่รวมในกรอบ ขรก.)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sp>
        <p:nvSpPr>
          <p:cNvPr id="136202" name="Text Box 17"/>
          <p:cNvSpPr txBox="1">
            <a:spLocks noChangeArrowheads="1"/>
          </p:cNvSpPr>
          <p:nvPr/>
        </p:nvSpPr>
        <p:spPr bwMode="auto">
          <a:xfrm>
            <a:off x="6969125" y="2425700"/>
            <a:ext cx="2087563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(4459/4475/4515/4516)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4" name="Group 18"/>
          <p:cNvGrpSpPr>
            <a:grpSpLocks/>
          </p:cNvGrpSpPr>
          <p:nvPr/>
        </p:nvGrpSpPr>
        <p:grpSpPr bwMode="auto">
          <a:xfrm>
            <a:off x="6968737" y="1778090"/>
            <a:ext cx="2052637" cy="646113"/>
            <a:chOff x="3203848" y="3468365"/>
            <a:chExt cx="2052020" cy="646113"/>
          </a:xfrm>
          <a:solidFill>
            <a:schemeClr val="bg1"/>
          </a:solidFill>
        </p:grpSpPr>
        <p:sp>
          <p:nvSpPr>
            <p:cNvPr id="12361" name="Rectangle 2"/>
            <p:cNvSpPr>
              <a:spLocks noChangeArrowheads="1"/>
            </p:cNvSpPr>
            <p:nvPr/>
          </p:nvSpPr>
          <p:spPr bwMode="auto">
            <a:xfrm>
              <a:off x="3203848" y="3468365"/>
              <a:ext cx="1476000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lnSpc>
                  <a:spcPct val="70000"/>
                </a:lnSpc>
                <a:defRPr/>
              </a:pPr>
              <a:endParaRPr lang="th-TH" altLang="th-TH" sz="700" b="1" dirty="0">
                <a:latin typeface="TH SarabunPSK" pitchFamily="34" charset="-34"/>
                <a:cs typeface="TH SarabunPSK" pitchFamily="34" charset="-34"/>
              </a:endParaRPr>
            </a:p>
            <a:p>
              <a:pPr algn="ctr" eaLnBrk="0" hangingPunct="0">
                <a:lnSpc>
                  <a:spcPct val="70000"/>
                </a:lnSpc>
                <a:defRPr/>
              </a:pPr>
              <a:r>
                <a:rPr lang="th-TH" altLang="th-TH" sz="1400" b="1" dirty="0">
                  <a:latin typeface="TH SarabunPSK" pitchFamily="34" charset="-34"/>
                  <a:cs typeface="TH SarabunPSK" pitchFamily="34" charset="-34"/>
                </a:rPr>
                <a:t>กลุ่มงานสารสนเทศ</a:t>
              </a:r>
            </a:p>
            <a:p>
              <a:pPr algn="ctr" eaLnBrk="0" hangingPunct="0">
                <a:lnSpc>
                  <a:spcPct val="70000"/>
                </a:lnSpc>
                <a:defRPr/>
              </a:pPr>
              <a:r>
                <a:rPr lang="th-TH" altLang="th-TH" sz="1400" b="1" dirty="0">
                  <a:latin typeface="TH SarabunPSK" pitchFamily="34" charset="-34"/>
                  <a:cs typeface="TH SarabunPSK" pitchFamily="34" charset="-34"/>
                </a:rPr>
                <a:t>การพัฒนาชุมชน</a:t>
              </a:r>
            </a:p>
          </p:txBody>
        </p:sp>
        <p:sp>
          <p:nvSpPr>
            <p:cNvPr id="12362" name="Rectangle 2"/>
            <p:cNvSpPr>
              <a:spLocks noChangeArrowheads="1"/>
            </p:cNvSpPr>
            <p:nvPr/>
          </p:nvSpPr>
          <p:spPr bwMode="auto">
            <a:xfrm>
              <a:off x="4679868" y="3468365"/>
              <a:ext cx="576000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en-US" altLang="th-TH" sz="1600" b="1" dirty="0">
                  <a:latin typeface="TH SarabunPSK" pitchFamily="34" charset="-34"/>
                  <a:cs typeface="TH SarabunPSK" pitchFamily="34" charset="-34"/>
                </a:rPr>
                <a:t>5</a:t>
              </a:r>
              <a:endParaRPr lang="th-TH" altLang="th-TH" sz="1400" b="1" dirty="0">
                <a:latin typeface="TH SarabunPSK" pitchFamily="34" charset="-34"/>
                <a:cs typeface="TH SarabunPSK" pitchFamily="34" charset="-34"/>
              </a:endParaRPr>
            </a:p>
          </p:txBody>
        </p:sp>
        <p:sp>
          <p:nvSpPr>
            <p:cNvPr id="11342" name="Rectangle 2"/>
            <p:cNvSpPr>
              <a:spLocks noChangeArrowheads="1"/>
            </p:cNvSpPr>
            <p:nvPr/>
          </p:nvSpPr>
          <p:spPr bwMode="auto">
            <a:xfrm>
              <a:off x="3203848" y="3789040"/>
              <a:ext cx="2052020" cy="325438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th-TH" altLang="th-TH" sz="1500" spc="-60" dirty="0">
                  <a:latin typeface="TH SarabunPSK" pitchFamily="34" charset="-34"/>
                  <a:cs typeface="TH SarabunPSK" pitchFamily="34" charset="-34"/>
                </a:rPr>
                <a:t>นักวิชาการพัฒนาชุมชน (ผอ.กง.) ชพ</a:t>
              </a:r>
              <a:r>
                <a:rPr lang="en-US" altLang="th-TH" sz="1500" spc="-60" dirty="0">
                  <a:latin typeface="TH SarabunPSK" pitchFamily="34" charset="-34"/>
                  <a:cs typeface="TH SarabunPSK" pitchFamily="34" charset="-34"/>
                </a:rPr>
                <a:t>. </a:t>
              </a:r>
              <a:r>
                <a:rPr lang="en-US" altLang="th-TH" sz="1050" spc="-60" dirty="0">
                  <a:solidFill>
                    <a:srgbClr val="FF0000"/>
                  </a:solidFill>
                  <a:latin typeface="TH SarabunPSK" pitchFamily="34" charset="-34"/>
                  <a:cs typeface="TH SarabunPSK" pitchFamily="34" charset="-34"/>
                </a:rPr>
                <a:t>(394)</a:t>
              </a:r>
              <a:endParaRPr lang="th-TH" altLang="th-TH" sz="1050" spc="-60" dirty="0">
                <a:solidFill>
                  <a:srgbClr val="FF0000"/>
                </a:solidFill>
                <a:latin typeface="TH SarabunPSK" pitchFamily="34" charset="-34"/>
                <a:cs typeface="TH SarabunPSK" pitchFamily="34" charset="-34"/>
              </a:endParaRPr>
            </a:p>
          </p:txBody>
        </p:sp>
      </p:grpSp>
      <p:cxnSp>
        <p:nvCxnSpPr>
          <p:cNvPr id="78" name="Straight Connector 77"/>
          <p:cNvCxnSpPr/>
          <p:nvPr/>
        </p:nvCxnSpPr>
        <p:spPr>
          <a:xfrm>
            <a:off x="4572000" y="1419225"/>
            <a:ext cx="0" cy="223202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/>
          <p:cNvCxnSpPr/>
          <p:nvPr/>
        </p:nvCxnSpPr>
        <p:spPr>
          <a:xfrm>
            <a:off x="1116013" y="1628775"/>
            <a:ext cx="683895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6206" name="Rectangle 78"/>
          <p:cNvSpPr>
            <a:spLocks noChangeArrowheads="1"/>
          </p:cNvSpPr>
          <p:nvPr/>
        </p:nvSpPr>
        <p:spPr bwMode="auto">
          <a:xfrm>
            <a:off x="0" y="6611938"/>
            <a:ext cx="1619250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000" u="sng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หมายเหตุ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ภายในวงเล็บแสดงเลขที่ตำแหน่ง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136207" name="Group 49"/>
          <p:cNvGrpSpPr>
            <a:grpSpLocks/>
          </p:cNvGrpSpPr>
          <p:nvPr/>
        </p:nvGrpSpPr>
        <p:grpSpPr bwMode="auto">
          <a:xfrm>
            <a:off x="107950" y="3594100"/>
            <a:ext cx="2843213" cy="646113"/>
            <a:chOff x="107503" y="3717032"/>
            <a:chExt cx="2844257" cy="646113"/>
          </a:xfrm>
        </p:grpSpPr>
        <p:sp>
          <p:nvSpPr>
            <p:cNvPr id="136250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เมืองเลย</a:t>
              </a:r>
            </a:p>
          </p:txBody>
        </p:sp>
        <p:sp>
          <p:nvSpPr>
            <p:cNvPr id="136251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36252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(4466)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36208" name="Text Box 17"/>
          <p:cNvSpPr txBox="1">
            <a:spLocks noChangeArrowheads="1"/>
          </p:cNvSpPr>
          <p:nvPr/>
        </p:nvSpPr>
        <p:spPr bwMode="auto">
          <a:xfrm>
            <a:off x="107950" y="4241800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(4468/4469/4472/4474)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136209" name="Group 50"/>
          <p:cNvGrpSpPr>
            <a:grpSpLocks/>
          </p:cNvGrpSpPr>
          <p:nvPr/>
        </p:nvGrpSpPr>
        <p:grpSpPr bwMode="auto">
          <a:xfrm>
            <a:off x="3132138" y="3594100"/>
            <a:ext cx="2843212" cy="646113"/>
            <a:chOff x="107503" y="3717032"/>
            <a:chExt cx="2844257" cy="646113"/>
          </a:xfrm>
        </p:grpSpPr>
        <p:sp>
          <p:nvSpPr>
            <p:cNvPr id="136247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เชียงคาน</a:t>
              </a:r>
            </a:p>
          </p:txBody>
        </p:sp>
        <p:sp>
          <p:nvSpPr>
            <p:cNvPr id="136248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36249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(4476)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36210" name="Text Box 17"/>
          <p:cNvSpPr txBox="1">
            <a:spLocks noChangeArrowheads="1"/>
          </p:cNvSpPr>
          <p:nvPr/>
        </p:nvSpPr>
        <p:spPr bwMode="auto">
          <a:xfrm>
            <a:off x="3132138" y="4241800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(4478/4479/4480/4482)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136211" name="Group 55"/>
          <p:cNvGrpSpPr>
            <a:grpSpLocks/>
          </p:cNvGrpSpPr>
          <p:nvPr/>
        </p:nvGrpSpPr>
        <p:grpSpPr bwMode="auto">
          <a:xfrm>
            <a:off x="6156325" y="3594100"/>
            <a:ext cx="2844800" cy="646113"/>
            <a:chOff x="107503" y="3717032"/>
            <a:chExt cx="2844257" cy="646113"/>
          </a:xfrm>
        </p:grpSpPr>
        <p:sp>
          <p:nvSpPr>
            <p:cNvPr id="136244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ปากชม</a:t>
              </a:r>
            </a:p>
          </p:txBody>
        </p:sp>
        <p:sp>
          <p:nvSpPr>
            <p:cNvPr id="136245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36246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(4483)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36212" name="Text Box 17"/>
          <p:cNvSpPr txBox="1">
            <a:spLocks noChangeArrowheads="1"/>
          </p:cNvSpPr>
          <p:nvPr/>
        </p:nvSpPr>
        <p:spPr bwMode="auto">
          <a:xfrm>
            <a:off x="6156325" y="4241800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(4484/4485/4486/4487)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136213" name="Group 60"/>
          <p:cNvGrpSpPr>
            <a:grpSpLocks/>
          </p:cNvGrpSpPr>
          <p:nvPr/>
        </p:nvGrpSpPr>
        <p:grpSpPr bwMode="auto">
          <a:xfrm>
            <a:off x="107950" y="4962525"/>
            <a:ext cx="2843213" cy="646113"/>
            <a:chOff x="107503" y="3717032"/>
            <a:chExt cx="2844257" cy="646113"/>
          </a:xfrm>
        </p:grpSpPr>
        <p:sp>
          <p:nvSpPr>
            <p:cNvPr id="136241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ด่านซ้าย</a:t>
              </a:r>
            </a:p>
          </p:txBody>
        </p:sp>
        <p:sp>
          <p:nvSpPr>
            <p:cNvPr id="136242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36243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(4489)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36214" name="Text Box 17"/>
          <p:cNvSpPr txBox="1">
            <a:spLocks noChangeArrowheads="1"/>
          </p:cNvSpPr>
          <p:nvPr/>
        </p:nvSpPr>
        <p:spPr bwMode="auto">
          <a:xfrm>
            <a:off x="107950" y="5610225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(4492/4493/4494/4495)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136215" name="Group 65"/>
          <p:cNvGrpSpPr>
            <a:grpSpLocks/>
          </p:cNvGrpSpPr>
          <p:nvPr/>
        </p:nvGrpSpPr>
        <p:grpSpPr bwMode="auto">
          <a:xfrm>
            <a:off x="3132138" y="4962525"/>
            <a:ext cx="2843212" cy="646113"/>
            <a:chOff x="107503" y="3717032"/>
            <a:chExt cx="2844257" cy="646113"/>
          </a:xfrm>
        </p:grpSpPr>
        <p:sp>
          <p:nvSpPr>
            <p:cNvPr id="136238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ภูเรือ</a:t>
              </a:r>
            </a:p>
          </p:txBody>
        </p:sp>
        <p:sp>
          <p:nvSpPr>
            <p:cNvPr id="136239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36240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(4497)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36216" name="Text Box 17"/>
          <p:cNvSpPr txBox="1">
            <a:spLocks noChangeArrowheads="1"/>
          </p:cNvSpPr>
          <p:nvPr/>
        </p:nvSpPr>
        <p:spPr bwMode="auto">
          <a:xfrm>
            <a:off x="3132138" y="5610225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(4499/4500/4501/4502)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136217" name="Group 70"/>
          <p:cNvGrpSpPr>
            <a:grpSpLocks/>
          </p:cNvGrpSpPr>
          <p:nvPr/>
        </p:nvGrpSpPr>
        <p:grpSpPr bwMode="auto">
          <a:xfrm>
            <a:off x="6156325" y="4962525"/>
            <a:ext cx="2844800" cy="646113"/>
            <a:chOff x="107503" y="3717032"/>
            <a:chExt cx="2844257" cy="646113"/>
          </a:xfrm>
        </p:grpSpPr>
        <p:sp>
          <p:nvSpPr>
            <p:cNvPr id="136235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ท่าลี่</a:t>
              </a:r>
            </a:p>
          </p:txBody>
        </p:sp>
        <p:sp>
          <p:nvSpPr>
            <p:cNvPr id="136236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36237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</a:t>
              </a:r>
              <a:r>
                <a:rPr lang="th-TH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4503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36218" name="Text Box 17"/>
          <p:cNvSpPr txBox="1">
            <a:spLocks noChangeArrowheads="1"/>
          </p:cNvSpPr>
          <p:nvPr/>
        </p:nvSpPr>
        <p:spPr bwMode="auto">
          <a:xfrm>
            <a:off x="6156325" y="5610225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(4505/4506/4507/4508)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cxnSp>
        <p:nvCxnSpPr>
          <p:cNvPr id="76" name="Straight Connector 75"/>
          <p:cNvCxnSpPr/>
          <p:nvPr/>
        </p:nvCxnSpPr>
        <p:spPr>
          <a:xfrm>
            <a:off x="1404938" y="3500438"/>
            <a:ext cx="604837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9" name="Straight Connector 78"/>
          <p:cNvCxnSpPr/>
          <p:nvPr/>
        </p:nvCxnSpPr>
        <p:spPr>
          <a:xfrm>
            <a:off x="1116013" y="1628775"/>
            <a:ext cx="0" cy="14446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" name="Straight Connector 80"/>
          <p:cNvCxnSpPr/>
          <p:nvPr/>
        </p:nvCxnSpPr>
        <p:spPr>
          <a:xfrm>
            <a:off x="3348038" y="1628775"/>
            <a:ext cx="0" cy="14446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" name="Straight Connector 81"/>
          <p:cNvCxnSpPr/>
          <p:nvPr/>
        </p:nvCxnSpPr>
        <p:spPr>
          <a:xfrm>
            <a:off x="5651500" y="1628775"/>
            <a:ext cx="0" cy="14446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3" name="Straight Connector 82"/>
          <p:cNvCxnSpPr/>
          <p:nvPr/>
        </p:nvCxnSpPr>
        <p:spPr>
          <a:xfrm>
            <a:off x="7956550" y="1628775"/>
            <a:ext cx="0" cy="14446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4" name="Straight Connector 83"/>
          <p:cNvCxnSpPr/>
          <p:nvPr/>
        </p:nvCxnSpPr>
        <p:spPr>
          <a:xfrm>
            <a:off x="1403350" y="3500438"/>
            <a:ext cx="0" cy="904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/>
          <p:cNvCxnSpPr/>
          <p:nvPr/>
        </p:nvCxnSpPr>
        <p:spPr>
          <a:xfrm>
            <a:off x="7451725" y="3500438"/>
            <a:ext cx="0" cy="904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" name="Straight Connector 85"/>
          <p:cNvCxnSpPr/>
          <p:nvPr/>
        </p:nvCxnSpPr>
        <p:spPr>
          <a:xfrm>
            <a:off x="3049588" y="3500438"/>
            <a:ext cx="0" cy="136842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7" name="Straight Connector 86"/>
          <p:cNvCxnSpPr/>
          <p:nvPr/>
        </p:nvCxnSpPr>
        <p:spPr>
          <a:xfrm>
            <a:off x="1403350" y="4868863"/>
            <a:ext cx="604837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9" name="Straight Connector 88"/>
          <p:cNvCxnSpPr/>
          <p:nvPr/>
        </p:nvCxnSpPr>
        <p:spPr>
          <a:xfrm>
            <a:off x="1403350" y="4868863"/>
            <a:ext cx="0" cy="904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0" name="Straight Connector 89"/>
          <p:cNvCxnSpPr/>
          <p:nvPr/>
        </p:nvCxnSpPr>
        <p:spPr>
          <a:xfrm>
            <a:off x="4427538" y="4868863"/>
            <a:ext cx="0" cy="904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1" name="Straight Connector 90"/>
          <p:cNvCxnSpPr/>
          <p:nvPr/>
        </p:nvCxnSpPr>
        <p:spPr>
          <a:xfrm>
            <a:off x="7451725" y="4868863"/>
            <a:ext cx="0" cy="904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1" name="Group 18"/>
          <p:cNvGrpSpPr>
            <a:grpSpLocks/>
          </p:cNvGrpSpPr>
          <p:nvPr/>
        </p:nvGrpSpPr>
        <p:grpSpPr bwMode="auto">
          <a:xfrm>
            <a:off x="4626756" y="1772816"/>
            <a:ext cx="2052637" cy="646113"/>
            <a:chOff x="3203848" y="3468365"/>
            <a:chExt cx="2052020" cy="646113"/>
          </a:xfrm>
          <a:solidFill>
            <a:schemeClr val="bg1"/>
          </a:solidFill>
        </p:grpSpPr>
        <p:sp>
          <p:nvSpPr>
            <p:cNvPr id="75" name="Rectangle 2"/>
            <p:cNvSpPr>
              <a:spLocks noChangeArrowheads="1"/>
            </p:cNvSpPr>
            <p:nvPr/>
          </p:nvSpPr>
          <p:spPr bwMode="auto">
            <a:xfrm>
              <a:off x="3203848" y="3468365"/>
              <a:ext cx="1476000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lnSpc>
                  <a:spcPct val="70000"/>
                </a:lnSpc>
                <a:defRPr/>
              </a:pPr>
              <a:endParaRPr lang="en-US" altLang="th-TH" sz="700" b="1" dirty="0">
                <a:latin typeface="TH SarabunPSK" pitchFamily="34" charset="-34"/>
                <a:cs typeface="TH SarabunPSK" pitchFamily="34" charset="-34"/>
              </a:endParaRPr>
            </a:p>
            <a:p>
              <a:pPr algn="ctr" eaLnBrk="0" hangingPunct="0">
                <a:lnSpc>
                  <a:spcPct val="70000"/>
                </a:lnSpc>
                <a:defRPr/>
              </a:pPr>
              <a:r>
                <a:rPr lang="th-TH" altLang="th-TH" sz="1400" b="1" dirty="0">
                  <a:latin typeface="TH SarabunPSK" pitchFamily="34" charset="-34"/>
                  <a:cs typeface="TH SarabunPSK" pitchFamily="34" charset="-34"/>
                </a:rPr>
                <a:t> กลุ่มงานส่งเสริม</a:t>
              </a:r>
            </a:p>
            <a:p>
              <a:pPr algn="ctr" eaLnBrk="0" hangingPunct="0">
                <a:lnSpc>
                  <a:spcPct val="70000"/>
                </a:lnSpc>
                <a:defRPr/>
              </a:pPr>
              <a:r>
                <a:rPr lang="th-TH" altLang="th-TH" sz="1400" b="1" dirty="0">
                  <a:latin typeface="TH SarabunPSK" pitchFamily="34" charset="-34"/>
                  <a:cs typeface="TH SarabunPSK" pitchFamily="34" charset="-34"/>
                </a:rPr>
                <a:t>การพัฒนาชุมชน</a:t>
              </a:r>
            </a:p>
          </p:txBody>
        </p:sp>
        <p:sp>
          <p:nvSpPr>
            <p:cNvPr id="77" name="Rectangle 2"/>
            <p:cNvSpPr>
              <a:spLocks noChangeArrowheads="1"/>
            </p:cNvSpPr>
            <p:nvPr/>
          </p:nvSpPr>
          <p:spPr bwMode="auto">
            <a:xfrm>
              <a:off x="4679868" y="3468365"/>
              <a:ext cx="576000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th-TH" altLang="th-TH" sz="1600" b="1" dirty="0">
                  <a:latin typeface="TH SarabunPSK" pitchFamily="34" charset="-34"/>
                  <a:cs typeface="TH SarabunPSK" pitchFamily="34" charset="-34"/>
                </a:rPr>
                <a:t>5</a:t>
              </a:r>
              <a:endParaRPr lang="th-TH" altLang="th-TH" sz="1400" b="1" dirty="0">
                <a:latin typeface="TH SarabunPSK" pitchFamily="34" charset="-34"/>
                <a:cs typeface="TH SarabunPSK" pitchFamily="34" charset="-34"/>
              </a:endParaRPr>
            </a:p>
          </p:txBody>
        </p:sp>
        <p:sp>
          <p:nvSpPr>
            <p:cNvPr id="88" name="Rectangle 2"/>
            <p:cNvSpPr>
              <a:spLocks noChangeArrowheads="1"/>
            </p:cNvSpPr>
            <p:nvPr/>
          </p:nvSpPr>
          <p:spPr bwMode="auto">
            <a:xfrm>
              <a:off x="3203848" y="3789040"/>
              <a:ext cx="2052020" cy="325438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th-TH" altLang="th-TH" sz="1500" spc="-70" dirty="0">
                  <a:latin typeface="TH SarabunPSK" pitchFamily="34" charset="-34"/>
                  <a:cs typeface="TH SarabunPSK" pitchFamily="34" charset="-34"/>
                </a:rPr>
                <a:t>นักวิชาการพัฒนาชุมชน (ผอ.กง.) ชพ</a:t>
              </a:r>
              <a:r>
                <a:rPr lang="en-US" altLang="th-TH" sz="1500" spc="-70" dirty="0">
                  <a:latin typeface="TH SarabunPSK" pitchFamily="34" charset="-34"/>
                  <a:cs typeface="TH SarabunPSK" pitchFamily="34" charset="-34"/>
                </a:rPr>
                <a:t>. </a:t>
              </a:r>
              <a:r>
                <a:rPr lang="en-US" altLang="th-TH" sz="1000" spc="-70" dirty="0">
                  <a:solidFill>
                    <a:srgbClr val="FF0000"/>
                  </a:solidFill>
                  <a:latin typeface="TH SarabunPSK" pitchFamily="34" charset="-34"/>
                  <a:cs typeface="TH SarabunPSK" pitchFamily="34" charset="-34"/>
                </a:rPr>
                <a:t>(4460)</a:t>
              </a:r>
              <a:endParaRPr lang="th-TH" altLang="th-TH" sz="1000" spc="-70" dirty="0">
                <a:solidFill>
                  <a:srgbClr val="FF0000"/>
                </a:solidFill>
                <a:latin typeface="TH SarabunPSK" pitchFamily="34" charset="-34"/>
                <a:cs typeface="TH SarabunPSK" pitchFamily="34" charset="-34"/>
              </a:endParaRPr>
            </a:p>
          </p:txBody>
        </p:sp>
      </p:grpSp>
      <p:grpSp>
        <p:nvGrpSpPr>
          <p:cNvPr id="136232" name="Group 91"/>
          <p:cNvGrpSpPr>
            <a:grpSpLocks/>
          </p:cNvGrpSpPr>
          <p:nvPr/>
        </p:nvGrpSpPr>
        <p:grpSpPr bwMode="auto">
          <a:xfrm>
            <a:off x="107950" y="1774825"/>
            <a:ext cx="2051050" cy="646113"/>
            <a:chOff x="107950" y="1775470"/>
            <a:chExt cx="2051050" cy="646112"/>
          </a:xfrm>
        </p:grpSpPr>
        <p:grpSp>
          <p:nvGrpSpPr>
            <p:cNvPr id="13" name="Group 18"/>
            <p:cNvGrpSpPr>
              <a:grpSpLocks/>
            </p:cNvGrpSpPr>
            <p:nvPr/>
          </p:nvGrpSpPr>
          <p:grpSpPr bwMode="auto">
            <a:xfrm>
              <a:off x="107950" y="1775470"/>
              <a:ext cx="2051050" cy="646112"/>
              <a:chOff x="3203848" y="3468365"/>
              <a:chExt cx="2052020" cy="646113"/>
            </a:xfrm>
            <a:solidFill>
              <a:schemeClr val="bg1"/>
            </a:solidFill>
          </p:grpSpPr>
          <p:sp>
            <p:nvSpPr>
              <p:cNvPr id="14387" name="Rectangle 2"/>
              <p:cNvSpPr>
                <a:spLocks noChangeArrowheads="1"/>
              </p:cNvSpPr>
              <p:nvPr/>
            </p:nvSpPr>
            <p:spPr bwMode="auto">
              <a:xfrm>
                <a:off x="4679868" y="3468365"/>
                <a:ext cx="576000" cy="323850"/>
              </a:xfrm>
              <a:prstGeom prst="rect">
                <a:avLst/>
              </a:prstGeom>
              <a:grpFill/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anchor="ctr"/>
              <a:lstStyle/>
              <a:p>
                <a:pPr algn="ctr" eaLnBrk="0" hangingPunct="0">
                  <a:defRPr/>
                </a:pPr>
                <a:r>
                  <a:rPr lang="en-US" altLang="th-TH" sz="1600" b="1" dirty="0">
                    <a:latin typeface="TH SarabunPSK" pitchFamily="34" charset="-34"/>
                    <a:cs typeface="TH SarabunPSK" pitchFamily="34" charset="-34"/>
                  </a:rPr>
                  <a:t>8</a:t>
                </a:r>
                <a:endParaRPr lang="th-TH" altLang="th-TH" sz="1400" b="1" dirty="0">
                  <a:latin typeface="TH SarabunPSK" pitchFamily="34" charset="-34"/>
                  <a:cs typeface="TH SarabunPSK" pitchFamily="34" charset="-34"/>
                </a:endParaRPr>
              </a:p>
            </p:txBody>
          </p:sp>
          <p:sp>
            <p:nvSpPr>
              <p:cNvPr id="14388" name="Rectangle 2"/>
              <p:cNvSpPr>
                <a:spLocks noChangeArrowheads="1"/>
              </p:cNvSpPr>
              <p:nvPr/>
            </p:nvSpPr>
            <p:spPr bwMode="auto">
              <a:xfrm>
                <a:off x="3203848" y="3789040"/>
                <a:ext cx="2052000" cy="325438"/>
              </a:xfrm>
              <a:prstGeom prst="rect">
                <a:avLst/>
              </a:prstGeom>
              <a:grpFill/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anchor="ctr"/>
              <a:lstStyle/>
              <a:p>
                <a:pPr algn="ctr" eaLnBrk="0" hangingPunct="0">
                  <a:defRPr/>
                </a:pPr>
                <a:r>
                  <a:rPr lang="th-TH" altLang="th-TH" sz="1400" spc="-40" dirty="0">
                    <a:latin typeface="TH SarabunPSK" pitchFamily="34" charset="-34"/>
                    <a:cs typeface="TH SarabunPSK" pitchFamily="34" charset="-34"/>
                  </a:rPr>
                  <a:t>นักวิชาการพัฒนาชุมชน (ผอ.กง.) </a:t>
                </a:r>
                <a:r>
                  <a:rPr lang="th-TH" altLang="th-TH" sz="1400" spc="-40" dirty="0" err="1">
                    <a:latin typeface="TH SarabunPSK" pitchFamily="34" charset="-34"/>
                    <a:cs typeface="TH SarabunPSK" pitchFamily="34" charset="-34"/>
                  </a:rPr>
                  <a:t>ชพ.</a:t>
                </a:r>
                <a:r>
                  <a:rPr lang="en-US" altLang="th-TH" sz="1400" spc="-40" dirty="0">
                    <a:latin typeface="TH SarabunPSK" pitchFamily="34" charset="-34"/>
                    <a:cs typeface="TH SarabunPSK" pitchFamily="34" charset="-34"/>
                  </a:rPr>
                  <a:t> </a:t>
                </a:r>
                <a:r>
                  <a:rPr lang="en-US" altLang="th-TH" sz="1000" spc="-40" dirty="0">
                    <a:solidFill>
                      <a:srgbClr val="FF0000"/>
                    </a:solidFill>
                    <a:latin typeface="TH SarabunPSK" pitchFamily="34" charset="-34"/>
                    <a:cs typeface="TH SarabunPSK" pitchFamily="34" charset="-34"/>
                  </a:rPr>
                  <a:t>(4451)</a:t>
                </a:r>
                <a:endParaRPr lang="th-TH" altLang="th-TH" sz="1000" spc="-40" dirty="0">
                  <a:solidFill>
                    <a:srgbClr val="FF0000"/>
                  </a:solidFill>
                  <a:latin typeface="TH SarabunPSK" pitchFamily="34" charset="-34"/>
                  <a:cs typeface="TH SarabunPSK" pitchFamily="34" charset="-34"/>
                </a:endParaRPr>
              </a:p>
            </p:txBody>
          </p:sp>
        </p:grpSp>
        <p:sp>
          <p:nvSpPr>
            <p:cNvPr id="136234" name="Rectangle 2"/>
            <p:cNvSpPr>
              <a:spLocks noChangeArrowheads="1"/>
            </p:cNvSpPr>
            <p:nvPr/>
          </p:nvSpPr>
          <p:spPr bwMode="auto">
            <a:xfrm>
              <a:off x="107950" y="1775470"/>
              <a:ext cx="1475302" cy="323849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th-TH" altLang="th-TH" sz="12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endParaRPr lang="th-TH" altLang="th-TH" sz="8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2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กลุ่มงานประสานและสนับสนุนการบริหารงานพัฒนาชุมชน</a:t>
              </a:r>
            </a:p>
            <a:p>
              <a:pPr algn="ctr"/>
              <a:endParaRPr lang="th-TH" altLang="th-TH" sz="12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7218" name="Rectangle 73"/>
          <p:cNvSpPr>
            <a:spLocks noChangeArrowheads="1"/>
          </p:cNvSpPr>
          <p:nvPr/>
        </p:nvSpPr>
        <p:spPr bwMode="auto">
          <a:xfrm>
            <a:off x="488950" y="106363"/>
            <a:ext cx="815498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/>
            <a:r>
              <a:rPr lang="th-TH" altLang="th-TH" sz="1600" b="1">
                <a:latin typeface="TH SarabunPSK" panose="020B0500040200020003" pitchFamily="34" charset="-34"/>
                <a:cs typeface="TH SarabunPSK" panose="020B0500040200020003" pitchFamily="34" charset="-34"/>
              </a:rPr>
              <a:t>แผนภูมิแสดงการแบ่งงานภายในและอัตรากำลังของกรมการพัฒนาชุมชน</a:t>
            </a:r>
            <a:r>
              <a:rPr lang="en-US" altLang="th-TH" sz="1600" b="1">
                <a:latin typeface="TH SarabunPSK" panose="020B0500040200020003" pitchFamily="34" charset="-34"/>
                <a:cs typeface="TH SarabunPSK" panose="020B0500040200020003" pitchFamily="34" charset="-34"/>
              </a:rPr>
              <a:t> </a:t>
            </a:r>
            <a:endParaRPr lang="th-TH" altLang="th-TH" sz="1600" b="1"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sp>
        <p:nvSpPr>
          <p:cNvPr id="137219" name="Text Box 9"/>
          <p:cNvSpPr txBox="1">
            <a:spLocks noChangeArrowheads="1"/>
          </p:cNvSpPr>
          <p:nvPr/>
        </p:nvSpPr>
        <p:spPr bwMode="auto">
          <a:xfrm>
            <a:off x="6980238" y="6269038"/>
            <a:ext cx="2160587" cy="588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ลูกจ้างประจำ - อัตรา  </a:t>
            </a:r>
            <a:endParaRPr lang="th-TH" altLang="th-TH" sz="1400">
              <a:solidFill>
                <a:srgbClr val="FF0000"/>
              </a:solidFill>
              <a:latin typeface="TH SarabunPSK" panose="020B0500040200020003" pitchFamily="34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กรอบพนักงานราชการ 1 อัตรา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rPr>
              <a:t>(98)</a:t>
            </a:r>
          </a:p>
        </p:txBody>
      </p:sp>
      <p:grpSp>
        <p:nvGrpSpPr>
          <p:cNvPr id="137220" name="Group 81"/>
          <p:cNvGrpSpPr>
            <a:grpSpLocks/>
          </p:cNvGrpSpPr>
          <p:nvPr/>
        </p:nvGrpSpPr>
        <p:grpSpPr bwMode="auto">
          <a:xfrm>
            <a:off x="2843213" y="765175"/>
            <a:ext cx="3421062" cy="646113"/>
            <a:chOff x="2448080" y="857250"/>
            <a:chExt cx="3420000" cy="646113"/>
          </a:xfrm>
        </p:grpSpPr>
        <p:sp>
          <p:nvSpPr>
            <p:cNvPr id="137275" name="Rectangle 2"/>
            <p:cNvSpPr>
              <a:spLocks noChangeArrowheads="1"/>
            </p:cNvSpPr>
            <p:nvPr/>
          </p:nvSpPr>
          <p:spPr bwMode="auto">
            <a:xfrm>
              <a:off x="2448080" y="857250"/>
              <a:ext cx="2844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สำนักงานพัฒนาชุมชนจังหวัดเลย</a:t>
              </a:r>
            </a:p>
          </p:txBody>
        </p:sp>
        <p:sp>
          <p:nvSpPr>
            <p:cNvPr id="137276" name="Rectangle 2"/>
            <p:cNvSpPr>
              <a:spLocks noChangeArrowheads="1"/>
            </p:cNvSpPr>
            <p:nvPr/>
          </p:nvSpPr>
          <p:spPr bwMode="auto">
            <a:xfrm>
              <a:off x="5290308" y="857250"/>
              <a:ext cx="575739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 eaLnBrk="1" hangingPunct="1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92</a:t>
              </a:r>
              <a:endParaRPr lang="th-TH" altLang="th-TH" sz="16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37277" name="Rectangle 2"/>
            <p:cNvSpPr>
              <a:spLocks noChangeArrowheads="1"/>
            </p:cNvSpPr>
            <p:nvPr/>
          </p:nvSpPr>
          <p:spPr bwMode="auto">
            <a:xfrm>
              <a:off x="2448080" y="1177925"/>
              <a:ext cx="3420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ผู้อำนวยการ (พัฒนาการจังหวัด) สูง</a:t>
              </a:r>
              <a:r>
                <a:rPr lang="en-US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(4450)</a:t>
              </a:r>
              <a:r>
                <a:rPr lang="en-US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endParaRPr lang="th-TH" altLang="th-TH" sz="1600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37221" name="Text Box 91"/>
          <p:cNvSpPr txBox="1">
            <a:spLocks noChangeArrowheads="1"/>
          </p:cNvSpPr>
          <p:nvPr/>
        </p:nvSpPr>
        <p:spPr bwMode="auto">
          <a:xfrm>
            <a:off x="3924300" y="404813"/>
            <a:ext cx="1368425" cy="277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Update </a:t>
            </a:r>
            <a:r>
              <a:rPr lang="th-TH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26 เมษายน 2564 </a:t>
            </a:r>
            <a:r>
              <a:rPr lang="en-US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         </a:t>
            </a:r>
            <a:endParaRPr lang="th-TH" altLang="th-TH" sz="1200"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cxnSp>
        <p:nvCxnSpPr>
          <p:cNvPr id="78" name="Straight Connector 77"/>
          <p:cNvCxnSpPr/>
          <p:nvPr/>
        </p:nvCxnSpPr>
        <p:spPr>
          <a:xfrm>
            <a:off x="4572000" y="1419225"/>
            <a:ext cx="0" cy="50482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7223" name="Rectangle 78"/>
          <p:cNvSpPr>
            <a:spLocks noChangeArrowheads="1"/>
          </p:cNvSpPr>
          <p:nvPr/>
        </p:nvSpPr>
        <p:spPr bwMode="auto">
          <a:xfrm>
            <a:off x="0" y="6611938"/>
            <a:ext cx="1619250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000" u="sng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หมายเหตุ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ภายในวงเล็บแสดงเลขที่ตำแหน่ง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137224" name="Group 49"/>
          <p:cNvGrpSpPr>
            <a:grpSpLocks/>
          </p:cNvGrpSpPr>
          <p:nvPr/>
        </p:nvGrpSpPr>
        <p:grpSpPr bwMode="auto">
          <a:xfrm>
            <a:off x="107950" y="1722438"/>
            <a:ext cx="2843213" cy="646112"/>
            <a:chOff x="107503" y="3717032"/>
            <a:chExt cx="2844257" cy="646113"/>
          </a:xfrm>
        </p:grpSpPr>
        <p:sp>
          <p:nvSpPr>
            <p:cNvPr id="137272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วังสะพุง</a:t>
              </a:r>
            </a:p>
          </p:txBody>
        </p:sp>
        <p:sp>
          <p:nvSpPr>
            <p:cNvPr id="137273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37274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(4509)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37225" name="Text Box 17"/>
          <p:cNvSpPr txBox="1">
            <a:spLocks noChangeArrowheads="1"/>
          </p:cNvSpPr>
          <p:nvPr/>
        </p:nvSpPr>
        <p:spPr bwMode="auto">
          <a:xfrm>
            <a:off x="107950" y="2370138"/>
            <a:ext cx="2879725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(4511/4512/4513/4514)</a:t>
            </a:r>
          </a:p>
          <a:p>
            <a:pPr eaLnBrk="1" hangingPunct="1"/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137226" name="Group 50"/>
          <p:cNvGrpSpPr>
            <a:grpSpLocks/>
          </p:cNvGrpSpPr>
          <p:nvPr/>
        </p:nvGrpSpPr>
        <p:grpSpPr bwMode="auto">
          <a:xfrm>
            <a:off x="3132138" y="1722438"/>
            <a:ext cx="2843212" cy="646112"/>
            <a:chOff x="107503" y="3717032"/>
            <a:chExt cx="2844257" cy="646113"/>
          </a:xfrm>
        </p:grpSpPr>
        <p:sp>
          <p:nvSpPr>
            <p:cNvPr id="137269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นาด้วง</a:t>
              </a:r>
            </a:p>
          </p:txBody>
        </p:sp>
        <p:sp>
          <p:nvSpPr>
            <p:cNvPr id="137270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37271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ชพ.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(4517)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37227" name="Text Box 17"/>
          <p:cNvSpPr txBox="1">
            <a:spLocks noChangeArrowheads="1"/>
          </p:cNvSpPr>
          <p:nvPr/>
        </p:nvSpPr>
        <p:spPr bwMode="auto">
          <a:xfrm>
            <a:off x="3132138" y="2370138"/>
            <a:ext cx="2879725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(3972/3980/4490/4519)</a:t>
            </a:r>
          </a:p>
          <a:p>
            <a:pPr eaLnBrk="1" hangingPunct="1"/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137228" name="Group 55"/>
          <p:cNvGrpSpPr>
            <a:grpSpLocks/>
          </p:cNvGrpSpPr>
          <p:nvPr/>
        </p:nvGrpSpPr>
        <p:grpSpPr bwMode="auto">
          <a:xfrm>
            <a:off x="6156325" y="1722438"/>
            <a:ext cx="2844800" cy="646112"/>
            <a:chOff x="107503" y="3717032"/>
            <a:chExt cx="2844257" cy="646113"/>
          </a:xfrm>
        </p:grpSpPr>
        <p:sp>
          <p:nvSpPr>
            <p:cNvPr id="137266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นาแห้ว</a:t>
              </a:r>
            </a:p>
          </p:txBody>
        </p:sp>
        <p:sp>
          <p:nvSpPr>
            <p:cNvPr id="137267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37268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ชพ.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(4521)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37229" name="Text Box 17"/>
          <p:cNvSpPr txBox="1">
            <a:spLocks noChangeArrowheads="1"/>
          </p:cNvSpPr>
          <p:nvPr/>
        </p:nvSpPr>
        <p:spPr bwMode="auto">
          <a:xfrm>
            <a:off x="6156325" y="2370138"/>
            <a:ext cx="2879725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(2375/2376/4523/4524)</a:t>
            </a:r>
          </a:p>
        </p:txBody>
      </p:sp>
      <p:grpSp>
        <p:nvGrpSpPr>
          <p:cNvPr id="137230" name="Group 60"/>
          <p:cNvGrpSpPr>
            <a:grpSpLocks/>
          </p:cNvGrpSpPr>
          <p:nvPr/>
        </p:nvGrpSpPr>
        <p:grpSpPr bwMode="auto">
          <a:xfrm>
            <a:off x="107950" y="4962525"/>
            <a:ext cx="2843213" cy="646113"/>
            <a:chOff x="107503" y="3717032"/>
            <a:chExt cx="2844257" cy="646113"/>
          </a:xfrm>
        </p:grpSpPr>
        <p:sp>
          <p:nvSpPr>
            <p:cNvPr id="137263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เอราวัณ</a:t>
              </a:r>
            </a:p>
          </p:txBody>
        </p:sp>
        <p:sp>
          <p:nvSpPr>
            <p:cNvPr id="137264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37265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ชพ.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(4539)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37231" name="Text Box 17"/>
          <p:cNvSpPr txBox="1">
            <a:spLocks noChangeArrowheads="1"/>
          </p:cNvSpPr>
          <p:nvPr/>
        </p:nvSpPr>
        <p:spPr bwMode="auto">
          <a:xfrm>
            <a:off x="107950" y="5610225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(3176/3177/4541/4542)</a:t>
            </a:r>
          </a:p>
        </p:txBody>
      </p:sp>
      <p:grpSp>
        <p:nvGrpSpPr>
          <p:cNvPr id="137232" name="Group 65"/>
          <p:cNvGrpSpPr>
            <a:grpSpLocks/>
          </p:cNvGrpSpPr>
          <p:nvPr/>
        </p:nvGrpSpPr>
        <p:grpSpPr bwMode="auto">
          <a:xfrm>
            <a:off x="3132138" y="4962525"/>
            <a:ext cx="2843212" cy="646113"/>
            <a:chOff x="107503" y="3717032"/>
            <a:chExt cx="2844257" cy="646113"/>
          </a:xfrm>
        </p:grpSpPr>
        <p:sp>
          <p:nvSpPr>
            <p:cNvPr id="137260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หนองหิน</a:t>
              </a:r>
            </a:p>
          </p:txBody>
        </p:sp>
        <p:sp>
          <p:nvSpPr>
            <p:cNvPr id="137261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37262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ชพ.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(4543)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37233" name="Text Box 17"/>
          <p:cNvSpPr txBox="1">
            <a:spLocks noChangeArrowheads="1"/>
          </p:cNvSpPr>
          <p:nvPr/>
        </p:nvSpPr>
        <p:spPr bwMode="auto">
          <a:xfrm>
            <a:off x="3132138" y="5610225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3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(3142/4545/4546)</a:t>
            </a:r>
          </a:p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เจ้าพนักงานพัฒนาชุมชน (ปง./ชง.)    - 1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3093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)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cxnSp>
        <p:nvCxnSpPr>
          <p:cNvPr id="76" name="Straight Connector 75"/>
          <p:cNvCxnSpPr/>
          <p:nvPr/>
        </p:nvCxnSpPr>
        <p:spPr>
          <a:xfrm>
            <a:off x="1404938" y="1628775"/>
            <a:ext cx="604837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4" name="Straight Connector 83"/>
          <p:cNvCxnSpPr/>
          <p:nvPr/>
        </p:nvCxnSpPr>
        <p:spPr>
          <a:xfrm>
            <a:off x="1403350" y="1628775"/>
            <a:ext cx="0" cy="9048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/>
          <p:cNvCxnSpPr/>
          <p:nvPr/>
        </p:nvCxnSpPr>
        <p:spPr>
          <a:xfrm>
            <a:off x="7451725" y="1628775"/>
            <a:ext cx="0" cy="9048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" name="Straight Connector 85"/>
          <p:cNvCxnSpPr/>
          <p:nvPr/>
        </p:nvCxnSpPr>
        <p:spPr>
          <a:xfrm>
            <a:off x="3049588" y="1628775"/>
            <a:ext cx="0" cy="324008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7" name="Straight Connector 86"/>
          <p:cNvCxnSpPr/>
          <p:nvPr/>
        </p:nvCxnSpPr>
        <p:spPr>
          <a:xfrm>
            <a:off x="1403350" y="4868863"/>
            <a:ext cx="3024188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9" name="Straight Connector 88"/>
          <p:cNvCxnSpPr/>
          <p:nvPr/>
        </p:nvCxnSpPr>
        <p:spPr>
          <a:xfrm>
            <a:off x="1403350" y="4868863"/>
            <a:ext cx="0" cy="904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0" name="Straight Connector 89"/>
          <p:cNvCxnSpPr/>
          <p:nvPr/>
        </p:nvCxnSpPr>
        <p:spPr>
          <a:xfrm>
            <a:off x="4427538" y="4868863"/>
            <a:ext cx="0" cy="904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37241" name="Group 49"/>
          <p:cNvGrpSpPr>
            <a:grpSpLocks/>
          </p:cNvGrpSpPr>
          <p:nvPr/>
        </p:nvGrpSpPr>
        <p:grpSpPr bwMode="auto">
          <a:xfrm>
            <a:off x="107950" y="3300413"/>
            <a:ext cx="2843213" cy="652462"/>
            <a:chOff x="107503" y="3710690"/>
            <a:chExt cx="2844257" cy="652455"/>
          </a:xfrm>
        </p:grpSpPr>
        <p:sp>
          <p:nvSpPr>
            <p:cNvPr id="137257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ภูกระดึง</a:t>
              </a:r>
            </a:p>
          </p:txBody>
        </p:sp>
        <p:sp>
          <p:nvSpPr>
            <p:cNvPr id="137258" name="Rectangle 2"/>
            <p:cNvSpPr>
              <a:spLocks noChangeArrowheads="1"/>
            </p:cNvSpPr>
            <p:nvPr/>
          </p:nvSpPr>
          <p:spPr bwMode="auto">
            <a:xfrm>
              <a:off x="2411760" y="3710690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37259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ชพ.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(4525)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37242" name="Text Box 17"/>
          <p:cNvSpPr txBox="1">
            <a:spLocks noChangeArrowheads="1"/>
          </p:cNvSpPr>
          <p:nvPr/>
        </p:nvSpPr>
        <p:spPr bwMode="auto">
          <a:xfrm>
            <a:off x="107950" y="3954463"/>
            <a:ext cx="2879725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2 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(2880/4527)</a:t>
            </a:r>
          </a:p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เจ้าพนักงานพัฒนาชุมชน (ปง./ชง.)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2</a:t>
            </a: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4467/4526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)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137243" name="Group 50"/>
          <p:cNvGrpSpPr>
            <a:grpSpLocks/>
          </p:cNvGrpSpPr>
          <p:nvPr/>
        </p:nvGrpSpPr>
        <p:grpSpPr bwMode="auto">
          <a:xfrm>
            <a:off x="3132138" y="3300413"/>
            <a:ext cx="2843212" cy="652462"/>
            <a:chOff x="107503" y="3710690"/>
            <a:chExt cx="2844257" cy="652455"/>
          </a:xfrm>
        </p:grpSpPr>
        <p:sp>
          <p:nvSpPr>
            <p:cNvPr id="137254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ภูหลวง</a:t>
              </a:r>
            </a:p>
          </p:txBody>
        </p:sp>
        <p:sp>
          <p:nvSpPr>
            <p:cNvPr id="137255" name="Rectangle 2"/>
            <p:cNvSpPr>
              <a:spLocks noChangeArrowheads="1"/>
            </p:cNvSpPr>
            <p:nvPr/>
          </p:nvSpPr>
          <p:spPr bwMode="auto">
            <a:xfrm>
              <a:off x="2411760" y="3710690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37256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ชพ.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(4529)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37244" name="Text Box 17"/>
          <p:cNvSpPr txBox="1">
            <a:spLocks noChangeArrowheads="1"/>
          </p:cNvSpPr>
          <p:nvPr/>
        </p:nvSpPr>
        <p:spPr bwMode="auto">
          <a:xfrm>
            <a:off x="3132138" y="3954463"/>
            <a:ext cx="2879725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(2317/2318/4531/4532)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137245" name="Group 55"/>
          <p:cNvGrpSpPr>
            <a:grpSpLocks/>
          </p:cNvGrpSpPr>
          <p:nvPr/>
        </p:nvGrpSpPr>
        <p:grpSpPr bwMode="auto">
          <a:xfrm>
            <a:off x="6156325" y="3300413"/>
            <a:ext cx="2844800" cy="652462"/>
            <a:chOff x="107503" y="3710690"/>
            <a:chExt cx="2844257" cy="652455"/>
          </a:xfrm>
        </p:grpSpPr>
        <p:sp>
          <p:nvSpPr>
            <p:cNvPr id="137251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ผาขาว</a:t>
              </a:r>
            </a:p>
          </p:txBody>
        </p:sp>
        <p:sp>
          <p:nvSpPr>
            <p:cNvPr id="137252" name="Rectangle 2"/>
            <p:cNvSpPr>
              <a:spLocks noChangeArrowheads="1"/>
            </p:cNvSpPr>
            <p:nvPr/>
          </p:nvSpPr>
          <p:spPr bwMode="auto">
            <a:xfrm>
              <a:off x="2411760" y="3710690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37253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ชพ.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(4534)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37246" name="Text Box 17"/>
          <p:cNvSpPr txBox="1">
            <a:spLocks noChangeArrowheads="1"/>
          </p:cNvSpPr>
          <p:nvPr/>
        </p:nvSpPr>
        <p:spPr bwMode="auto">
          <a:xfrm>
            <a:off x="6156325" y="3954463"/>
            <a:ext cx="2879725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(4488/4536/4537/4538)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cxnSp>
        <p:nvCxnSpPr>
          <p:cNvPr id="105" name="Straight Connector 104"/>
          <p:cNvCxnSpPr/>
          <p:nvPr/>
        </p:nvCxnSpPr>
        <p:spPr>
          <a:xfrm>
            <a:off x="1404938" y="3213100"/>
            <a:ext cx="604837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6" name="Straight Connector 105"/>
          <p:cNvCxnSpPr/>
          <p:nvPr/>
        </p:nvCxnSpPr>
        <p:spPr>
          <a:xfrm>
            <a:off x="1403350" y="3213100"/>
            <a:ext cx="0" cy="9048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7" name="Straight Connector 106"/>
          <p:cNvCxnSpPr/>
          <p:nvPr/>
        </p:nvCxnSpPr>
        <p:spPr>
          <a:xfrm>
            <a:off x="7451725" y="3213100"/>
            <a:ext cx="0" cy="9048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9" name="Straight Connector 108"/>
          <p:cNvCxnSpPr/>
          <p:nvPr/>
        </p:nvCxnSpPr>
        <p:spPr>
          <a:xfrm>
            <a:off x="4356100" y="3213100"/>
            <a:ext cx="0" cy="9048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8242" name="Rectangle 73"/>
          <p:cNvSpPr>
            <a:spLocks noChangeArrowheads="1"/>
          </p:cNvSpPr>
          <p:nvPr/>
        </p:nvSpPr>
        <p:spPr bwMode="auto">
          <a:xfrm>
            <a:off x="488950" y="106363"/>
            <a:ext cx="815498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/>
            <a:r>
              <a:rPr lang="th-TH" altLang="th-TH" sz="1600" b="1">
                <a:latin typeface="TH SarabunPSK" panose="020B0500040200020003" pitchFamily="34" charset="-34"/>
                <a:cs typeface="TH SarabunPSK" panose="020B0500040200020003" pitchFamily="34" charset="-34"/>
              </a:rPr>
              <a:t>แผนภูมิแสดงการแบ่งงานภายในและอัตรากำลังของกรมการพัฒนาชุมชน</a:t>
            </a:r>
            <a:r>
              <a:rPr lang="en-US" altLang="th-TH" sz="1600" b="1">
                <a:latin typeface="TH SarabunPSK" panose="020B0500040200020003" pitchFamily="34" charset="-34"/>
                <a:cs typeface="TH SarabunPSK" panose="020B0500040200020003" pitchFamily="34" charset="-34"/>
              </a:rPr>
              <a:t> </a:t>
            </a:r>
            <a:endParaRPr lang="th-TH" altLang="th-TH" sz="1600" b="1"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sp>
        <p:nvSpPr>
          <p:cNvPr id="138243" name="Text Box 9"/>
          <p:cNvSpPr txBox="1">
            <a:spLocks noChangeArrowheads="1"/>
          </p:cNvSpPr>
          <p:nvPr/>
        </p:nvSpPr>
        <p:spPr bwMode="auto">
          <a:xfrm>
            <a:off x="6980238" y="6269038"/>
            <a:ext cx="2160587" cy="588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ลูกจ้างประจำ 1 อัตรา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rPr>
              <a:t>(116)</a:t>
            </a:r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 </a:t>
            </a:r>
            <a:endParaRPr lang="th-TH" altLang="th-TH" sz="1400">
              <a:solidFill>
                <a:srgbClr val="FF0000"/>
              </a:solidFill>
              <a:latin typeface="TH SarabunPSK" panose="020B0500040200020003" pitchFamily="34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กรอบพนักงานราชการ 1 อัตรา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rPr>
              <a:t>(99)</a:t>
            </a:r>
          </a:p>
        </p:txBody>
      </p:sp>
      <p:grpSp>
        <p:nvGrpSpPr>
          <p:cNvPr id="138244" name="Group 81"/>
          <p:cNvGrpSpPr>
            <a:grpSpLocks/>
          </p:cNvGrpSpPr>
          <p:nvPr/>
        </p:nvGrpSpPr>
        <p:grpSpPr bwMode="auto">
          <a:xfrm>
            <a:off x="2843213" y="765175"/>
            <a:ext cx="3421062" cy="646113"/>
            <a:chOff x="2448080" y="857250"/>
            <a:chExt cx="3420000" cy="646113"/>
          </a:xfrm>
        </p:grpSpPr>
        <p:sp>
          <p:nvSpPr>
            <p:cNvPr id="138301" name="Rectangle 2"/>
            <p:cNvSpPr>
              <a:spLocks noChangeArrowheads="1"/>
            </p:cNvSpPr>
            <p:nvPr/>
          </p:nvSpPr>
          <p:spPr bwMode="auto">
            <a:xfrm>
              <a:off x="2448080" y="857250"/>
              <a:ext cx="2844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สำนักงานพัฒนาชุมชนจังหวัดศรีสะเกษ</a:t>
              </a:r>
            </a:p>
          </p:txBody>
        </p:sp>
        <p:sp>
          <p:nvSpPr>
            <p:cNvPr id="138302" name="Rectangle 2"/>
            <p:cNvSpPr>
              <a:spLocks noChangeArrowheads="1"/>
            </p:cNvSpPr>
            <p:nvPr/>
          </p:nvSpPr>
          <p:spPr bwMode="auto">
            <a:xfrm>
              <a:off x="5290308" y="857250"/>
              <a:ext cx="575739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 eaLnBrk="1" hangingPunct="1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141</a:t>
              </a:r>
              <a:endParaRPr lang="th-TH" altLang="th-TH" sz="16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38303" name="Rectangle 2"/>
            <p:cNvSpPr>
              <a:spLocks noChangeArrowheads="1"/>
            </p:cNvSpPr>
            <p:nvPr/>
          </p:nvSpPr>
          <p:spPr bwMode="auto">
            <a:xfrm>
              <a:off x="2448080" y="1177925"/>
              <a:ext cx="3420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ผู้อำนวยการ (พัฒนาการจังหวัด) สูง</a:t>
              </a:r>
              <a:r>
                <a:rPr lang="en-US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(2746)</a:t>
              </a:r>
              <a:r>
                <a:rPr lang="en-US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endParaRPr lang="th-TH" altLang="th-TH" sz="1600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38245" name="Text Box 91"/>
          <p:cNvSpPr txBox="1">
            <a:spLocks noChangeArrowheads="1"/>
          </p:cNvSpPr>
          <p:nvPr/>
        </p:nvSpPr>
        <p:spPr bwMode="auto">
          <a:xfrm>
            <a:off x="3924300" y="404813"/>
            <a:ext cx="1368425" cy="277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Update </a:t>
            </a:r>
            <a:r>
              <a:rPr lang="th-TH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26 เมษายน 2564 </a:t>
            </a:r>
            <a:r>
              <a:rPr lang="en-US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         </a:t>
            </a:r>
            <a:endParaRPr lang="th-TH" altLang="th-TH" sz="1200"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sp>
        <p:nvSpPr>
          <p:cNvPr id="138246" name="Text Box 17"/>
          <p:cNvSpPr txBox="1">
            <a:spLocks noChangeArrowheads="1"/>
          </p:cNvSpPr>
          <p:nvPr/>
        </p:nvSpPr>
        <p:spPr bwMode="auto">
          <a:xfrm>
            <a:off x="107950" y="2409825"/>
            <a:ext cx="2879725" cy="628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 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- 1 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(7850)</a:t>
            </a:r>
          </a:p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นักจัดการงานทั่วไป (ปก./ชก.)   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     </a:t>
            </a: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- 1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2796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)</a:t>
            </a:r>
          </a:p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เจ้าพนักงานธุรการ (ปง./ชง.)    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      </a:t>
            </a: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3 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(2748/2749/2752)</a:t>
            </a:r>
          </a:p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เจ้าพนักงานการเงินและบัญชี (ปง./ชง.)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- 2 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(2750/2751)</a:t>
            </a:r>
            <a:endParaRPr lang="th-TH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th-TH" altLang="th-TH" sz="1200">
                <a:solidFill>
                  <a:srgbClr val="00B05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พนักงานขับรถยนต์ (ลจป.)         </a:t>
            </a:r>
            <a:r>
              <a:rPr lang="en-US" altLang="th-TH" sz="1200">
                <a:solidFill>
                  <a:srgbClr val="00B05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   </a:t>
            </a:r>
            <a:r>
              <a:rPr lang="th-TH" altLang="th-TH" sz="1200">
                <a:solidFill>
                  <a:srgbClr val="00B05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- </a:t>
            </a:r>
            <a:r>
              <a:rPr lang="en-US" altLang="th-TH" sz="1200">
                <a:solidFill>
                  <a:srgbClr val="00B05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1</a:t>
            </a:r>
            <a:r>
              <a:rPr lang="th-TH" altLang="th-TH" sz="1200">
                <a:solidFill>
                  <a:srgbClr val="00B05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116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) (ไม่รวมในกรอบ ขรก.)</a:t>
            </a:r>
            <a:endParaRPr lang="en-US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sp>
        <p:nvSpPr>
          <p:cNvPr id="138247" name="Text Box 17"/>
          <p:cNvSpPr txBox="1">
            <a:spLocks noChangeArrowheads="1"/>
          </p:cNvSpPr>
          <p:nvPr/>
        </p:nvSpPr>
        <p:spPr bwMode="auto">
          <a:xfrm>
            <a:off x="2411413" y="2408238"/>
            <a:ext cx="2087562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2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(2754/2755)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3" name="Group 18"/>
          <p:cNvGrpSpPr>
            <a:grpSpLocks/>
          </p:cNvGrpSpPr>
          <p:nvPr/>
        </p:nvGrpSpPr>
        <p:grpSpPr bwMode="auto">
          <a:xfrm>
            <a:off x="2411413" y="1772816"/>
            <a:ext cx="2052637" cy="646113"/>
            <a:chOff x="3203848" y="3468365"/>
            <a:chExt cx="2052020" cy="646113"/>
          </a:xfrm>
          <a:solidFill>
            <a:schemeClr val="bg1"/>
          </a:solidFill>
        </p:grpSpPr>
        <p:sp>
          <p:nvSpPr>
            <p:cNvPr id="12367" name="Rectangle 2"/>
            <p:cNvSpPr>
              <a:spLocks noChangeArrowheads="1"/>
            </p:cNvSpPr>
            <p:nvPr/>
          </p:nvSpPr>
          <p:spPr bwMode="auto">
            <a:xfrm>
              <a:off x="3203848" y="3468365"/>
              <a:ext cx="1476000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lnSpc>
                  <a:spcPct val="70000"/>
                </a:lnSpc>
                <a:defRPr/>
              </a:pPr>
              <a:endParaRPr lang="en-US" altLang="th-TH" sz="700" b="1" dirty="0">
                <a:latin typeface="TH SarabunPSK" pitchFamily="34" charset="-34"/>
                <a:cs typeface="TH SarabunPSK" pitchFamily="34" charset="-34"/>
              </a:endParaRPr>
            </a:p>
            <a:p>
              <a:pPr algn="ctr" eaLnBrk="0" hangingPunct="0">
                <a:lnSpc>
                  <a:spcPct val="70000"/>
                </a:lnSpc>
                <a:defRPr/>
              </a:pPr>
              <a:r>
                <a:rPr lang="th-TH" altLang="th-TH" sz="1400" b="1" dirty="0">
                  <a:latin typeface="TH SarabunPSK" pitchFamily="34" charset="-34"/>
                  <a:cs typeface="TH SarabunPSK" pitchFamily="34" charset="-34"/>
                </a:rPr>
                <a:t> กลุ่มงานยุทธศาสตร์</a:t>
              </a:r>
            </a:p>
            <a:p>
              <a:pPr algn="ctr" eaLnBrk="0" hangingPunct="0">
                <a:lnSpc>
                  <a:spcPct val="70000"/>
                </a:lnSpc>
                <a:defRPr/>
              </a:pPr>
              <a:r>
                <a:rPr lang="th-TH" altLang="th-TH" sz="1400" b="1" dirty="0">
                  <a:latin typeface="TH SarabunPSK" pitchFamily="34" charset="-34"/>
                  <a:cs typeface="TH SarabunPSK" pitchFamily="34" charset="-34"/>
                </a:rPr>
                <a:t>การพัฒนาชุมชน</a:t>
              </a:r>
            </a:p>
          </p:txBody>
        </p:sp>
        <p:sp>
          <p:nvSpPr>
            <p:cNvPr id="12368" name="Rectangle 2"/>
            <p:cNvSpPr>
              <a:spLocks noChangeArrowheads="1"/>
            </p:cNvSpPr>
            <p:nvPr/>
          </p:nvSpPr>
          <p:spPr bwMode="auto">
            <a:xfrm>
              <a:off x="4679868" y="3468365"/>
              <a:ext cx="576000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en-US" altLang="th-TH" sz="1600" b="1" dirty="0">
                  <a:latin typeface="TH SarabunPSK" pitchFamily="34" charset="-34"/>
                  <a:cs typeface="TH SarabunPSK" pitchFamily="34" charset="-34"/>
                </a:rPr>
                <a:t>3</a:t>
              </a:r>
              <a:endParaRPr lang="th-TH" altLang="th-TH" sz="1400" b="1" dirty="0">
                <a:latin typeface="TH SarabunPSK" pitchFamily="34" charset="-34"/>
                <a:cs typeface="TH SarabunPSK" pitchFamily="34" charset="-34"/>
              </a:endParaRPr>
            </a:p>
          </p:txBody>
        </p:sp>
        <p:sp>
          <p:nvSpPr>
            <p:cNvPr id="12372" name="Rectangle 2"/>
            <p:cNvSpPr>
              <a:spLocks noChangeArrowheads="1"/>
            </p:cNvSpPr>
            <p:nvPr/>
          </p:nvSpPr>
          <p:spPr bwMode="auto">
            <a:xfrm>
              <a:off x="3203848" y="3789040"/>
              <a:ext cx="2052020" cy="325438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th-TH" altLang="th-TH" sz="1500" spc="-70" dirty="0">
                  <a:latin typeface="TH SarabunPSK" pitchFamily="34" charset="-34"/>
                  <a:cs typeface="TH SarabunPSK" pitchFamily="34" charset="-34"/>
                </a:rPr>
                <a:t>นักวิชาการพัฒนาชุมชน (ผอ.กง.) ชพ</a:t>
              </a:r>
              <a:r>
                <a:rPr lang="en-US" altLang="th-TH" sz="1500" spc="-70" dirty="0">
                  <a:latin typeface="TH SarabunPSK" pitchFamily="34" charset="-34"/>
                  <a:cs typeface="TH SarabunPSK" pitchFamily="34" charset="-34"/>
                </a:rPr>
                <a:t>. </a:t>
              </a:r>
              <a:r>
                <a:rPr lang="en-US" altLang="th-TH" sz="1000" spc="-70" dirty="0">
                  <a:solidFill>
                    <a:srgbClr val="FF0000"/>
                  </a:solidFill>
                  <a:latin typeface="TH SarabunPSK" pitchFamily="34" charset="-34"/>
                  <a:cs typeface="TH SarabunPSK" pitchFamily="34" charset="-34"/>
                </a:rPr>
                <a:t>(2753)</a:t>
              </a:r>
              <a:endParaRPr lang="th-TH" altLang="th-TH" sz="1000" spc="-70" dirty="0">
                <a:solidFill>
                  <a:srgbClr val="FF0000"/>
                </a:solidFill>
                <a:latin typeface="TH SarabunPSK" pitchFamily="34" charset="-34"/>
                <a:cs typeface="TH SarabunPSK" pitchFamily="34" charset="-34"/>
              </a:endParaRPr>
            </a:p>
          </p:txBody>
        </p:sp>
      </p:grpSp>
      <p:sp>
        <p:nvSpPr>
          <p:cNvPr id="138249" name="Text Box 17"/>
          <p:cNvSpPr txBox="1">
            <a:spLocks noChangeArrowheads="1"/>
          </p:cNvSpPr>
          <p:nvPr/>
        </p:nvSpPr>
        <p:spPr bwMode="auto">
          <a:xfrm>
            <a:off x="4665663" y="2420938"/>
            <a:ext cx="2570162" cy="628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5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(2758/2759/2760/2761/2762)</a:t>
            </a:r>
          </a:p>
          <a:p>
            <a:pPr eaLnBrk="1" hangingPunct="1"/>
            <a:r>
              <a:rPr lang="th-TH" altLang="th-TH" sz="12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นักส่งเสริมการพัฒนาชุมชน (พรก.)</a:t>
            </a:r>
            <a:r>
              <a:rPr lang="en-US" altLang="th-TH" sz="12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12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 </a:t>
            </a:r>
            <a:r>
              <a:rPr lang="en-US" altLang="th-TH" sz="12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1</a:t>
            </a:r>
            <a:r>
              <a:rPr lang="th-TH" altLang="th-TH" sz="12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99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)</a:t>
            </a:r>
            <a:endParaRPr lang="th-TH" altLang="th-TH" sz="1000">
              <a:solidFill>
                <a:srgbClr val="0070C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th-TH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(กรอบฯ </a:t>
            </a:r>
            <a:r>
              <a:rPr lang="en-US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2564</a:t>
            </a:r>
            <a:r>
              <a:rPr lang="th-TH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en-US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</a:t>
            </a:r>
            <a:r>
              <a:rPr lang="th-TH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en-US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2567)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(จ้างแล้ว)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              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(ไม่รวมในกรอบ ขรก.)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4" name="Group 18"/>
          <p:cNvGrpSpPr>
            <a:grpSpLocks/>
          </p:cNvGrpSpPr>
          <p:nvPr/>
        </p:nvGrpSpPr>
        <p:grpSpPr bwMode="auto">
          <a:xfrm>
            <a:off x="4665274" y="1773328"/>
            <a:ext cx="2051050" cy="646110"/>
            <a:chOff x="3203848" y="3468365"/>
            <a:chExt cx="2052020" cy="646111"/>
          </a:xfrm>
          <a:solidFill>
            <a:schemeClr val="bg1"/>
          </a:solidFill>
        </p:grpSpPr>
        <p:sp>
          <p:nvSpPr>
            <p:cNvPr id="12364" name="Rectangle 2"/>
            <p:cNvSpPr>
              <a:spLocks noChangeArrowheads="1"/>
            </p:cNvSpPr>
            <p:nvPr/>
          </p:nvSpPr>
          <p:spPr bwMode="auto">
            <a:xfrm>
              <a:off x="3203848" y="3468365"/>
              <a:ext cx="1476000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lnSpc>
                  <a:spcPct val="70000"/>
                </a:lnSpc>
                <a:defRPr/>
              </a:pPr>
              <a:endParaRPr lang="th-TH" altLang="th-TH" sz="700" b="1" dirty="0">
                <a:latin typeface="TH SarabunPSK" pitchFamily="34" charset="-34"/>
                <a:cs typeface="TH SarabunPSK" pitchFamily="34" charset="-34"/>
              </a:endParaRPr>
            </a:p>
            <a:p>
              <a:pPr algn="ctr" eaLnBrk="0" hangingPunct="0">
                <a:lnSpc>
                  <a:spcPct val="70000"/>
                </a:lnSpc>
                <a:defRPr/>
              </a:pPr>
              <a:r>
                <a:rPr lang="th-TH" altLang="th-TH" sz="1400" b="1" dirty="0">
                  <a:latin typeface="TH SarabunPSK" pitchFamily="34" charset="-34"/>
                  <a:cs typeface="TH SarabunPSK" pitchFamily="34" charset="-34"/>
                </a:rPr>
                <a:t>กลุ่มงานส่งเสริม                      การพัฒนาชุมชน</a:t>
              </a:r>
            </a:p>
          </p:txBody>
        </p:sp>
        <p:sp>
          <p:nvSpPr>
            <p:cNvPr id="12365" name="Rectangle 2"/>
            <p:cNvSpPr>
              <a:spLocks noChangeArrowheads="1"/>
            </p:cNvSpPr>
            <p:nvPr/>
          </p:nvSpPr>
          <p:spPr bwMode="auto">
            <a:xfrm>
              <a:off x="4679868" y="3468365"/>
              <a:ext cx="576000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en-US" altLang="th-TH" sz="1600" b="1" dirty="0">
                  <a:latin typeface="TH SarabunPSK" pitchFamily="34" charset="-34"/>
                  <a:cs typeface="TH SarabunPSK" pitchFamily="34" charset="-34"/>
                </a:rPr>
                <a:t>6</a:t>
              </a:r>
              <a:endParaRPr lang="th-TH" altLang="th-TH" sz="1600" b="1" dirty="0">
                <a:latin typeface="TH SarabunPSK" pitchFamily="34" charset="-34"/>
                <a:cs typeface="TH SarabunPSK" pitchFamily="34" charset="-34"/>
              </a:endParaRPr>
            </a:p>
          </p:txBody>
        </p:sp>
        <p:sp>
          <p:nvSpPr>
            <p:cNvPr id="12369" name="Rectangle 2"/>
            <p:cNvSpPr>
              <a:spLocks noChangeArrowheads="1"/>
            </p:cNvSpPr>
            <p:nvPr/>
          </p:nvSpPr>
          <p:spPr bwMode="auto">
            <a:xfrm>
              <a:off x="3203848" y="3789039"/>
              <a:ext cx="2052020" cy="325437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th-TH" altLang="th-TH" sz="1500" spc="-80" dirty="0">
                  <a:latin typeface="TH SarabunPSK" pitchFamily="34" charset="-34"/>
                  <a:cs typeface="TH SarabunPSK" pitchFamily="34" charset="-34"/>
                </a:rPr>
                <a:t>นักวิชาการพัฒนาชุมชน (ผอ.กง.) ชพ</a:t>
              </a:r>
              <a:r>
                <a:rPr lang="en-US" altLang="th-TH" sz="1500" spc="-80" dirty="0">
                  <a:latin typeface="TH SarabunPSK" pitchFamily="34" charset="-34"/>
                  <a:cs typeface="TH SarabunPSK" pitchFamily="34" charset="-34"/>
                </a:rPr>
                <a:t>. </a:t>
              </a:r>
              <a:r>
                <a:rPr lang="en-US" altLang="th-TH" sz="1000" spc="-80" dirty="0">
                  <a:solidFill>
                    <a:srgbClr val="FF0000"/>
                  </a:solidFill>
                  <a:latin typeface="TH SarabunPSK" pitchFamily="34" charset="-34"/>
                  <a:cs typeface="TH SarabunPSK" pitchFamily="34" charset="-34"/>
                </a:rPr>
                <a:t>(2757)</a:t>
              </a:r>
              <a:endParaRPr lang="th-TH" altLang="th-TH" sz="1000" spc="-80" dirty="0">
                <a:solidFill>
                  <a:srgbClr val="FF0000"/>
                </a:solidFill>
                <a:latin typeface="TH SarabunPSK" pitchFamily="34" charset="-34"/>
                <a:cs typeface="TH SarabunPSK" pitchFamily="34" charset="-34"/>
              </a:endParaRPr>
            </a:p>
          </p:txBody>
        </p:sp>
      </p:grpSp>
      <p:sp>
        <p:nvSpPr>
          <p:cNvPr id="138251" name="Text Box 17"/>
          <p:cNvSpPr txBox="1">
            <a:spLocks noChangeArrowheads="1"/>
          </p:cNvSpPr>
          <p:nvPr/>
        </p:nvSpPr>
        <p:spPr bwMode="auto">
          <a:xfrm>
            <a:off x="6969125" y="2425700"/>
            <a:ext cx="2087563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(496/2756/2770/2888)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5" name="Group 18"/>
          <p:cNvGrpSpPr>
            <a:grpSpLocks/>
          </p:cNvGrpSpPr>
          <p:nvPr/>
        </p:nvGrpSpPr>
        <p:grpSpPr bwMode="auto">
          <a:xfrm>
            <a:off x="6968737" y="1778090"/>
            <a:ext cx="2052637" cy="646113"/>
            <a:chOff x="3203848" y="3468365"/>
            <a:chExt cx="2052020" cy="646113"/>
          </a:xfrm>
          <a:solidFill>
            <a:schemeClr val="bg1"/>
          </a:solidFill>
        </p:grpSpPr>
        <p:sp>
          <p:nvSpPr>
            <p:cNvPr id="12361" name="Rectangle 2"/>
            <p:cNvSpPr>
              <a:spLocks noChangeArrowheads="1"/>
            </p:cNvSpPr>
            <p:nvPr/>
          </p:nvSpPr>
          <p:spPr bwMode="auto">
            <a:xfrm>
              <a:off x="3203848" y="3468365"/>
              <a:ext cx="1476000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lnSpc>
                  <a:spcPct val="70000"/>
                </a:lnSpc>
                <a:defRPr/>
              </a:pPr>
              <a:endParaRPr lang="th-TH" altLang="th-TH" sz="700" b="1" dirty="0">
                <a:latin typeface="TH SarabunPSK" pitchFamily="34" charset="-34"/>
                <a:cs typeface="TH SarabunPSK" pitchFamily="34" charset="-34"/>
              </a:endParaRPr>
            </a:p>
            <a:p>
              <a:pPr algn="ctr" eaLnBrk="0" hangingPunct="0">
                <a:lnSpc>
                  <a:spcPct val="70000"/>
                </a:lnSpc>
                <a:defRPr/>
              </a:pPr>
              <a:r>
                <a:rPr lang="th-TH" altLang="th-TH" sz="1400" b="1" dirty="0">
                  <a:latin typeface="TH SarabunPSK" pitchFamily="34" charset="-34"/>
                  <a:cs typeface="TH SarabunPSK" pitchFamily="34" charset="-34"/>
                </a:rPr>
                <a:t>กลุ่มงานสารสนเทศ</a:t>
              </a:r>
            </a:p>
            <a:p>
              <a:pPr algn="ctr" eaLnBrk="0" hangingPunct="0">
                <a:lnSpc>
                  <a:spcPct val="70000"/>
                </a:lnSpc>
                <a:defRPr/>
              </a:pPr>
              <a:r>
                <a:rPr lang="th-TH" altLang="th-TH" sz="1400" b="1" dirty="0">
                  <a:latin typeface="TH SarabunPSK" pitchFamily="34" charset="-34"/>
                  <a:cs typeface="TH SarabunPSK" pitchFamily="34" charset="-34"/>
                </a:rPr>
                <a:t>การพัฒนาชุมชน</a:t>
              </a:r>
            </a:p>
          </p:txBody>
        </p:sp>
        <p:sp>
          <p:nvSpPr>
            <p:cNvPr id="12362" name="Rectangle 2"/>
            <p:cNvSpPr>
              <a:spLocks noChangeArrowheads="1"/>
            </p:cNvSpPr>
            <p:nvPr/>
          </p:nvSpPr>
          <p:spPr bwMode="auto">
            <a:xfrm>
              <a:off x="4679868" y="3468365"/>
              <a:ext cx="576000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en-US" altLang="th-TH" sz="1600" b="1" dirty="0">
                  <a:latin typeface="TH SarabunPSK" pitchFamily="34" charset="-34"/>
                  <a:cs typeface="TH SarabunPSK" pitchFamily="34" charset="-34"/>
                </a:rPr>
                <a:t>5</a:t>
              </a:r>
              <a:endParaRPr lang="th-TH" altLang="th-TH" sz="1400" b="1" dirty="0">
                <a:latin typeface="TH SarabunPSK" pitchFamily="34" charset="-34"/>
                <a:cs typeface="TH SarabunPSK" pitchFamily="34" charset="-34"/>
              </a:endParaRPr>
            </a:p>
          </p:txBody>
        </p:sp>
        <p:sp>
          <p:nvSpPr>
            <p:cNvPr id="11342" name="Rectangle 2"/>
            <p:cNvSpPr>
              <a:spLocks noChangeArrowheads="1"/>
            </p:cNvSpPr>
            <p:nvPr/>
          </p:nvSpPr>
          <p:spPr bwMode="auto">
            <a:xfrm>
              <a:off x="3203848" y="3789040"/>
              <a:ext cx="2052020" cy="325438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th-TH" altLang="th-TH" sz="1500" spc="-80" dirty="0">
                  <a:latin typeface="TH SarabunPSK" pitchFamily="34" charset="-34"/>
                  <a:cs typeface="TH SarabunPSK" pitchFamily="34" charset="-34"/>
                </a:rPr>
                <a:t>นักวิชาการพัฒนาชุมชน (ผอ.กง.) ชพ</a:t>
              </a:r>
              <a:r>
                <a:rPr lang="en-US" altLang="th-TH" sz="1500" spc="-80" dirty="0">
                  <a:latin typeface="TH SarabunPSK" pitchFamily="34" charset="-34"/>
                  <a:cs typeface="TH SarabunPSK" pitchFamily="34" charset="-34"/>
                </a:rPr>
                <a:t>. </a:t>
              </a:r>
              <a:r>
                <a:rPr lang="en-US" altLang="th-TH" sz="1050" spc="-60" dirty="0">
                  <a:solidFill>
                    <a:srgbClr val="FF0000"/>
                  </a:solidFill>
                  <a:latin typeface="TH SarabunPSK" pitchFamily="34" charset="-34"/>
                  <a:cs typeface="TH SarabunPSK" pitchFamily="34" charset="-34"/>
                </a:rPr>
                <a:t>(408)</a:t>
              </a:r>
              <a:endParaRPr lang="th-TH" altLang="th-TH" sz="1050" spc="-60" dirty="0">
                <a:solidFill>
                  <a:srgbClr val="FF0000"/>
                </a:solidFill>
                <a:latin typeface="TH SarabunPSK" pitchFamily="34" charset="-34"/>
                <a:cs typeface="TH SarabunPSK" pitchFamily="34" charset="-34"/>
              </a:endParaRPr>
            </a:p>
          </p:txBody>
        </p:sp>
      </p:grpSp>
      <p:cxnSp>
        <p:nvCxnSpPr>
          <p:cNvPr id="78" name="Straight Connector 77"/>
          <p:cNvCxnSpPr/>
          <p:nvPr/>
        </p:nvCxnSpPr>
        <p:spPr>
          <a:xfrm>
            <a:off x="4572000" y="1419225"/>
            <a:ext cx="0" cy="223202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/>
          <p:cNvCxnSpPr/>
          <p:nvPr/>
        </p:nvCxnSpPr>
        <p:spPr>
          <a:xfrm>
            <a:off x="1116013" y="1628775"/>
            <a:ext cx="683895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8255" name="Rectangle 78"/>
          <p:cNvSpPr>
            <a:spLocks noChangeArrowheads="1"/>
          </p:cNvSpPr>
          <p:nvPr/>
        </p:nvSpPr>
        <p:spPr bwMode="auto">
          <a:xfrm>
            <a:off x="0" y="6611938"/>
            <a:ext cx="1619250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000" u="sng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หมายเหตุ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ภายในวงเล็บแสดงเลขที่ตำแหน่ง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138256" name="Group 49"/>
          <p:cNvGrpSpPr>
            <a:grpSpLocks/>
          </p:cNvGrpSpPr>
          <p:nvPr/>
        </p:nvGrpSpPr>
        <p:grpSpPr bwMode="auto">
          <a:xfrm>
            <a:off x="107950" y="3594100"/>
            <a:ext cx="2843213" cy="646113"/>
            <a:chOff x="107503" y="3717032"/>
            <a:chExt cx="2844257" cy="646113"/>
          </a:xfrm>
        </p:grpSpPr>
        <p:sp>
          <p:nvSpPr>
            <p:cNvPr id="138298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เมืองศรีสะเกษ</a:t>
              </a:r>
            </a:p>
          </p:txBody>
        </p:sp>
        <p:sp>
          <p:nvSpPr>
            <p:cNvPr id="138299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6</a:t>
              </a:r>
              <a:endParaRPr lang="th-TH" altLang="th-TH" sz="16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38300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(2763)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38257" name="Text Box 17"/>
          <p:cNvSpPr txBox="1">
            <a:spLocks noChangeArrowheads="1"/>
          </p:cNvSpPr>
          <p:nvPr/>
        </p:nvSpPr>
        <p:spPr bwMode="auto">
          <a:xfrm>
            <a:off x="107950" y="4241800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5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(2765/2766/2767/2769/2889)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138258" name="Group 50"/>
          <p:cNvGrpSpPr>
            <a:grpSpLocks/>
          </p:cNvGrpSpPr>
          <p:nvPr/>
        </p:nvGrpSpPr>
        <p:grpSpPr bwMode="auto">
          <a:xfrm>
            <a:off x="3132138" y="3594100"/>
            <a:ext cx="2843212" cy="646113"/>
            <a:chOff x="107503" y="3717032"/>
            <a:chExt cx="2844257" cy="646113"/>
          </a:xfrm>
        </p:grpSpPr>
        <p:sp>
          <p:nvSpPr>
            <p:cNvPr id="138295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วังหิน</a:t>
              </a:r>
            </a:p>
          </p:txBody>
        </p:sp>
        <p:sp>
          <p:nvSpPr>
            <p:cNvPr id="138296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38297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(2774)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38259" name="Text Box 17"/>
          <p:cNvSpPr txBox="1">
            <a:spLocks noChangeArrowheads="1"/>
          </p:cNvSpPr>
          <p:nvPr/>
        </p:nvSpPr>
        <p:spPr bwMode="auto">
          <a:xfrm>
            <a:off x="3132138" y="4241800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(2775/2776/2777/2778)</a:t>
            </a:r>
          </a:p>
        </p:txBody>
      </p:sp>
      <p:grpSp>
        <p:nvGrpSpPr>
          <p:cNvPr id="138260" name="Group 55"/>
          <p:cNvGrpSpPr>
            <a:grpSpLocks/>
          </p:cNvGrpSpPr>
          <p:nvPr/>
        </p:nvGrpSpPr>
        <p:grpSpPr bwMode="auto">
          <a:xfrm>
            <a:off x="6156325" y="3594100"/>
            <a:ext cx="2844800" cy="646113"/>
            <a:chOff x="107503" y="3717032"/>
            <a:chExt cx="2844257" cy="646113"/>
          </a:xfrm>
        </p:grpSpPr>
        <p:sp>
          <p:nvSpPr>
            <p:cNvPr id="138292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ยางชุมน้อย</a:t>
              </a:r>
            </a:p>
          </p:txBody>
        </p:sp>
        <p:sp>
          <p:nvSpPr>
            <p:cNvPr id="138293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38294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(2781)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38261" name="Text Box 17"/>
          <p:cNvSpPr txBox="1">
            <a:spLocks noChangeArrowheads="1"/>
          </p:cNvSpPr>
          <p:nvPr/>
        </p:nvSpPr>
        <p:spPr bwMode="auto">
          <a:xfrm>
            <a:off x="6156325" y="4241800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(2783/2784/2785/2786)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138262" name="Group 60"/>
          <p:cNvGrpSpPr>
            <a:grpSpLocks/>
          </p:cNvGrpSpPr>
          <p:nvPr/>
        </p:nvGrpSpPr>
        <p:grpSpPr bwMode="auto">
          <a:xfrm>
            <a:off x="107950" y="4962525"/>
            <a:ext cx="2843213" cy="646113"/>
            <a:chOff x="107503" y="3717032"/>
            <a:chExt cx="2844257" cy="646113"/>
          </a:xfrm>
        </p:grpSpPr>
        <p:sp>
          <p:nvSpPr>
            <p:cNvPr id="138289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กันทรารมย์</a:t>
              </a:r>
            </a:p>
          </p:txBody>
        </p:sp>
        <p:sp>
          <p:nvSpPr>
            <p:cNvPr id="138290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7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38291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(2787)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38263" name="Text Box 17"/>
          <p:cNvSpPr txBox="1">
            <a:spLocks noChangeArrowheads="1"/>
          </p:cNvSpPr>
          <p:nvPr/>
        </p:nvSpPr>
        <p:spPr bwMode="auto">
          <a:xfrm>
            <a:off x="107950" y="5610225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6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(2789/2790/2791/2793/2794/2795)</a:t>
            </a:r>
          </a:p>
        </p:txBody>
      </p:sp>
      <p:grpSp>
        <p:nvGrpSpPr>
          <p:cNvPr id="138264" name="Group 65"/>
          <p:cNvGrpSpPr>
            <a:grpSpLocks/>
          </p:cNvGrpSpPr>
          <p:nvPr/>
        </p:nvGrpSpPr>
        <p:grpSpPr bwMode="auto">
          <a:xfrm>
            <a:off x="3132138" y="4962525"/>
            <a:ext cx="2843212" cy="646113"/>
            <a:chOff x="107503" y="3717032"/>
            <a:chExt cx="2844257" cy="646113"/>
          </a:xfrm>
        </p:grpSpPr>
        <p:sp>
          <p:nvSpPr>
            <p:cNvPr id="138286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น้ำเกลี้ยง</a:t>
              </a:r>
            </a:p>
          </p:txBody>
        </p:sp>
        <p:sp>
          <p:nvSpPr>
            <p:cNvPr id="138287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6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38288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(2798)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38265" name="Text Box 17"/>
          <p:cNvSpPr txBox="1">
            <a:spLocks noChangeArrowheads="1"/>
          </p:cNvSpPr>
          <p:nvPr/>
        </p:nvSpPr>
        <p:spPr bwMode="auto">
          <a:xfrm>
            <a:off x="3132138" y="5610225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(2800/2801/2802/2803)</a:t>
            </a:r>
          </a:p>
        </p:txBody>
      </p:sp>
      <p:grpSp>
        <p:nvGrpSpPr>
          <p:cNvPr id="138266" name="Group 70"/>
          <p:cNvGrpSpPr>
            <a:grpSpLocks/>
          </p:cNvGrpSpPr>
          <p:nvPr/>
        </p:nvGrpSpPr>
        <p:grpSpPr bwMode="auto">
          <a:xfrm>
            <a:off x="6156325" y="4962525"/>
            <a:ext cx="2844800" cy="646113"/>
            <a:chOff x="107503" y="3717032"/>
            <a:chExt cx="2844257" cy="646113"/>
          </a:xfrm>
        </p:grpSpPr>
        <p:sp>
          <p:nvSpPr>
            <p:cNvPr id="138283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กันทรลักษ์</a:t>
              </a:r>
            </a:p>
          </p:txBody>
        </p:sp>
        <p:sp>
          <p:nvSpPr>
            <p:cNvPr id="138284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7</a:t>
              </a:r>
              <a:endParaRPr lang="th-TH" altLang="th-TH" sz="16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38285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(2804)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38267" name="Text Box 17"/>
          <p:cNvSpPr txBox="1">
            <a:spLocks noChangeArrowheads="1"/>
          </p:cNvSpPr>
          <p:nvPr/>
        </p:nvSpPr>
        <p:spPr bwMode="auto">
          <a:xfrm>
            <a:off x="6156325" y="5610225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6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(2806/2807/2808/2809/2810/2811)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cxnSp>
        <p:nvCxnSpPr>
          <p:cNvPr id="76" name="Straight Connector 75"/>
          <p:cNvCxnSpPr/>
          <p:nvPr/>
        </p:nvCxnSpPr>
        <p:spPr>
          <a:xfrm>
            <a:off x="1404938" y="3500438"/>
            <a:ext cx="604837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9" name="Straight Connector 78"/>
          <p:cNvCxnSpPr/>
          <p:nvPr/>
        </p:nvCxnSpPr>
        <p:spPr>
          <a:xfrm>
            <a:off x="1116013" y="1628775"/>
            <a:ext cx="0" cy="14446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" name="Straight Connector 80"/>
          <p:cNvCxnSpPr/>
          <p:nvPr/>
        </p:nvCxnSpPr>
        <p:spPr>
          <a:xfrm>
            <a:off x="3348038" y="1628775"/>
            <a:ext cx="0" cy="14446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" name="Straight Connector 81"/>
          <p:cNvCxnSpPr/>
          <p:nvPr/>
        </p:nvCxnSpPr>
        <p:spPr>
          <a:xfrm>
            <a:off x="5651500" y="1628775"/>
            <a:ext cx="0" cy="14446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3" name="Straight Connector 82"/>
          <p:cNvCxnSpPr/>
          <p:nvPr/>
        </p:nvCxnSpPr>
        <p:spPr>
          <a:xfrm>
            <a:off x="7956550" y="1628775"/>
            <a:ext cx="0" cy="14446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4" name="Straight Connector 83"/>
          <p:cNvCxnSpPr/>
          <p:nvPr/>
        </p:nvCxnSpPr>
        <p:spPr>
          <a:xfrm>
            <a:off x="1403350" y="3500438"/>
            <a:ext cx="0" cy="904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/>
          <p:cNvCxnSpPr/>
          <p:nvPr/>
        </p:nvCxnSpPr>
        <p:spPr>
          <a:xfrm>
            <a:off x="7451725" y="3500438"/>
            <a:ext cx="0" cy="904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" name="Straight Connector 85"/>
          <p:cNvCxnSpPr/>
          <p:nvPr/>
        </p:nvCxnSpPr>
        <p:spPr>
          <a:xfrm>
            <a:off x="3049588" y="3500438"/>
            <a:ext cx="0" cy="136842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7" name="Straight Connector 86"/>
          <p:cNvCxnSpPr/>
          <p:nvPr/>
        </p:nvCxnSpPr>
        <p:spPr>
          <a:xfrm>
            <a:off x="1403350" y="4868863"/>
            <a:ext cx="604837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9" name="Straight Connector 88"/>
          <p:cNvCxnSpPr/>
          <p:nvPr/>
        </p:nvCxnSpPr>
        <p:spPr>
          <a:xfrm>
            <a:off x="1403350" y="4868863"/>
            <a:ext cx="0" cy="904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0" name="Straight Connector 89"/>
          <p:cNvCxnSpPr/>
          <p:nvPr/>
        </p:nvCxnSpPr>
        <p:spPr>
          <a:xfrm>
            <a:off x="4427538" y="4868863"/>
            <a:ext cx="0" cy="904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1" name="Straight Connector 90"/>
          <p:cNvCxnSpPr/>
          <p:nvPr/>
        </p:nvCxnSpPr>
        <p:spPr>
          <a:xfrm>
            <a:off x="7451725" y="4868863"/>
            <a:ext cx="0" cy="904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38280" name="Group 74"/>
          <p:cNvGrpSpPr>
            <a:grpSpLocks/>
          </p:cNvGrpSpPr>
          <p:nvPr/>
        </p:nvGrpSpPr>
        <p:grpSpPr bwMode="auto">
          <a:xfrm>
            <a:off x="107950" y="1774825"/>
            <a:ext cx="2051050" cy="646113"/>
            <a:chOff x="107950" y="1775470"/>
            <a:chExt cx="2051050" cy="646112"/>
          </a:xfrm>
        </p:grpSpPr>
        <p:grpSp>
          <p:nvGrpSpPr>
            <p:cNvPr id="13" name="Group 18"/>
            <p:cNvGrpSpPr>
              <a:grpSpLocks/>
            </p:cNvGrpSpPr>
            <p:nvPr/>
          </p:nvGrpSpPr>
          <p:grpSpPr bwMode="auto">
            <a:xfrm>
              <a:off x="107950" y="1775470"/>
              <a:ext cx="2051050" cy="646112"/>
              <a:chOff x="3203848" y="3468365"/>
              <a:chExt cx="2052020" cy="646113"/>
            </a:xfrm>
            <a:solidFill>
              <a:schemeClr val="bg1"/>
            </a:solidFill>
          </p:grpSpPr>
          <p:sp>
            <p:nvSpPr>
              <p:cNvPr id="14387" name="Rectangle 2"/>
              <p:cNvSpPr>
                <a:spLocks noChangeArrowheads="1"/>
              </p:cNvSpPr>
              <p:nvPr/>
            </p:nvSpPr>
            <p:spPr bwMode="auto">
              <a:xfrm>
                <a:off x="4679868" y="3468365"/>
                <a:ext cx="576000" cy="323850"/>
              </a:xfrm>
              <a:prstGeom prst="rect">
                <a:avLst/>
              </a:prstGeom>
              <a:grpFill/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anchor="ctr"/>
              <a:lstStyle/>
              <a:p>
                <a:pPr algn="ctr" eaLnBrk="0" hangingPunct="0">
                  <a:defRPr/>
                </a:pPr>
                <a:r>
                  <a:rPr lang="en-US" altLang="th-TH" sz="1600" b="1" dirty="0">
                    <a:latin typeface="TH SarabunPSK" pitchFamily="34" charset="-34"/>
                    <a:cs typeface="TH SarabunPSK" pitchFamily="34" charset="-34"/>
                  </a:rPr>
                  <a:t>8</a:t>
                </a:r>
                <a:endParaRPr lang="th-TH" altLang="th-TH" sz="1400" b="1" dirty="0">
                  <a:latin typeface="TH SarabunPSK" pitchFamily="34" charset="-34"/>
                  <a:cs typeface="TH SarabunPSK" pitchFamily="34" charset="-34"/>
                </a:endParaRPr>
              </a:p>
            </p:txBody>
          </p:sp>
          <p:sp>
            <p:nvSpPr>
              <p:cNvPr id="14388" name="Rectangle 2"/>
              <p:cNvSpPr>
                <a:spLocks noChangeArrowheads="1"/>
              </p:cNvSpPr>
              <p:nvPr/>
            </p:nvSpPr>
            <p:spPr bwMode="auto">
              <a:xfrm>
                <a:off x="3203848" y="3789040"/>
                <a:ext cx="2052000" cy="325438"/>
              </a:xfrm>
              <a:prstGeom prst="rect">
                <a:avLst/>
              </a:prstGeom>
              <a:grpFill/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anchor="ctr"/>
              <a:lstStyle/>
              <a:p>
                <a:pPr algn="ctr" eaLnBrk="0" hangingPunct="0">
                  <a:defRPr/>
                </a:pPr>
                <a:r>
                  <a:rPr lang="th-TH" altLang="th-TH" sz="1400" spc="-40" dirty="0">
                    <a:latin typeface="TH SarabunPSK" pitchFamily="34" charset="-34"/>
                    <a:cs typeface="TH SarabunPSK" pitchFamily="34" charset="-34"/>
                  </a:rPr>
                  <a:t>นักวิชาการพัฒนาชุมชน (ผอ.กง.) </a:t>
                </a:r>
                <a:r>
                  <a:rPr lang="th-TH" altLang="th-TH" sz="1400" spc="-40" dirty="0" err="1">
                    <a:latin typeface="TH SarabunPSK" pitchFamily="34" charset="-34"/>
                    <a:cs typeface="TH SarabunPSK" pitchFamily="34" charset="-34"/>
                  </a:rPr>
                  <a:t>ชพ.</a:t>
                </a:r>
                <a:r>
                  <a:rPr lang="en-US" altLang="th-TH" sz="1400" spc="-40" dirty="0">
                    <a:latin typeface="TH SarabunPSK" pitchFamily="34" charset="-34"/>
                    <a:cs typeface="TH SarabunPSK" pitchFamily="34" charset="-34"/>
                  </a:rPr>
                  <a:t> </a:t>
                </a:r>
                <a:r>
                  <a:rPr lang="en-US" altLang="th-TH" sz="1000" spc="-40" dirty="0">
                    <a:solidFill>
                      <a:srgbClr val="FF0000"/>
                    </a:solidFill>
                    <a:latin typeface="TH SarabunPSK" pitchFamily="34" charset="-34"/>
                    <a:cs typeface="TH SarabunPSK" pitchFamily="34" charset="-34"/>
                  </a:rPr>
                  <a:t>(2747)</a:t>
                </a:r>
                <a:endParaRPr lang="th-TH" altLang="th-TH" sz="1000" spc="-40" dirty="0">
                  <a:solidFill>
                    <a:srgbClr val="FF0000"/>
                  </a:solidFill>
                  <a:latin typeface="TH SarabunPSK" pitchFamily="34" charset="-34"/>
                  <a:cs typeface="TH SarabunPSK" pitchFamily="34" charset="-34"/>
                </a:endParaRPr>
              </a:p>
            </p:txBody>
          </p:sp>
        </p:grpSp>
        <p:sp>
          <p:nvSpPr>
            <p:cNvPr id="138282" name="Rectangle 2"/>
            <p:cNvSpPr>
              <a:spLocks noChangeArrowheads="1"/>
            </p:cNvSpPr>
            <p:nvPr/>
          </p:nvSpPr>
          <p:spPr bwMode="auto">
            <a:xfrm>
              <a:off x="107950" y="1775470"/>
              <a:ext cx="1475302" cy="323849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th-TH" altLang="th-TH" sz="12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endParaRPr lang="th-TH" altLang="th-TH" sz="8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2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กลุ่มงานประสานและสนับสนุนการบริหารงานพัฒนาชุมชน</a:t>
              </a:r>
            </a:p>
            <a:p>
              <a:pPr algn="ctr"/>
              <a:endParaRPr lang="th-TH" altLang="th-TH" sz="12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9266" name="Rectangle 73"/>
          <p:cNvSpPr>
            <a:spLocks noChangeArrowheads="1"/>
          </p:cNvSpPr>
          <p:nvPr/>
        </p:nvSpPr>
        <p:spPr bwMode="auto">
          <a:xfrm>
            <a:off x="488950" y="106363"/>
            <a:ext cx="815498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/>
            <a:r>
              <a:rPr lang="th-TH" altLang="th-TH" sz="1600" b="1">
                <a:latin typeface="TH SarabunPSK" panose="020B0500040200020003" pitchFamily="34" charset="-34"/>
                <a:cs typeface="TH SarabunPSK" panose="020B0500040200020003" pitchFamily="34" charset="-34"/>
              </a:rPr>
              <a:t>แผนภูมิแสดงการแบ่งงานภายในและอัตรากำลังของกรมการพัฒนาชุมชน</a:t>
            </a:r>
            <a:r>
              <a:rPr lang="en-US" altLang="th-TH" sz="1600" b="1">
                <a:latin typeface="TH SarabunPSK" panose="020B0500040200020003" pitchFamily="34" charset="-34"/>
                <a:cs typeface="TH SarabunPSK" panose="020B0500040200020003" pitchFamily="34" charset="-34"/>
              </a:rPr>
              <a:t> </a:t>
            </a:r>
            <a:endParaRPr lang="th-TH" altLang="th-TH" sz="1600" b="1"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sp>
        <p:nvSpPr>
          <p:cNvPr id="139267" name="Text Box 9"/>
          <p:cNvSpPr txBox="1">
            <a:spLocks noChangeArrowheads="1"/>
          </p:cNvSpPr>
          <p:nvPr/>
        </p:nvSpPr>
        <p:spPr bwMode="auto">
          <a:xfrm>
            <a:off x="6980238" y="6269038"/>
            <a:ext cx="2160587" cy="588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ลูกจ้างประจำ 1 อัตรา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rPr>
              <a:t>(116)</a:t>
            </a:r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 </a:t>
            </a:r>
            <a:endParaRPr lang="th-TH" altLang="th-TH" sz="1400">
              <a:solidFill>
                <a:srgbClr val="FF0000"/>
              </a:solidFill>
              <a:latin typeface="TH SarabunPSK" panose="020B0500040200020003" pitchFamily="34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กรอบพนักงานราชการ 1 อัตรา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rPr>
              <a:t>(99)</a:t>
            </a:r>
          </a:p>
        </p:txBody>
      </p:sp>
      <p:grpSp>
        <p:nvGrpSpPr>
          <p:cNvPr id="139268" name="Group 81"/>
          <p:cNvGrpSpPr>
            <a:grpSpLocks/>
          </p:cNvGrpSpPr>
          <p:nvPr/>
        </p:nvGrpSpPr>
        <p:grpSpPr bwMode="auto">
          <a:xfrm>
            <a:off x="2843213" y="765175"/>
            <a:ext cx="3421062" cy="646113"/>
            <a:chOff x="2448080" y="857250"/>
            <a:chExt cx="3420000" cy="646113"/>
          </a:xfrm>
        </p:grpSpPr>
        <p:sp>
          <p:nvSpPr>
            <p:cNvPr id="139329" name="Rectangle 2"/>
            <p:cNvSpPr>
              <a:spLocks noChangeArrowheads="1"/>
            </p:cNvSpPr>
            <p:nvPr/>
          </p:nvSpPr>
          <p:spPr bwMode="auto">
            <a:xfrm>
              <a:off x="2448080" y="857250"/>
              <a:ext cx="2844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สำนักงานพัฒนาชุมชนจังหวัดศรีสะเกษ</a:t>
              </a:r>
            </a:p>
          </p:txBody>
        </p:sp>
        <p:sp>
          <p:nvSpPr>
            <p:cNvPr id="139330" name="Rectangle 2"/>
            <p:cNvSpPr>
              <a:spLocks noChangeArrowheads="1"/>
            </p:cNvSpPr>
            <p:nvPr/>
          </p:nvSpPr>
          <p:spPr bwMode="auto">
            <a:xfrm>
              <a:off x="5290308" y="857250"/>
              <a:ext cx="575739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 eaLnBrk="1" hangingPunct="1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141</a:t>
              </a:r>
              <a:endParaRPr lang="th-TH" altLang="th-TH" sz="16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39331" name="Rectangle 2"/>
            <p:cNvSpPr>
              <a:spLocks noChangeArrowheads="1"/>
            </p:cNvSpPr>
            <p:nvPr/>
          </p:nvSpPr>
          <p:spPr bwMode="auto">
            <a:xfrm>
              <a:off x="2448080" y="1177925"/>
              <a:ext cx="3420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ผู้อำนวยการ (พัฒนาการจังหวัด) สูง</a:t>
              </a:r>
              <a:r>
                <a:rPr lang="en-US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(2746)</a:t>
              </a:r>
              <a:r>
                <a:rPr lang="en-US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endParaRPr lang="th-TH" altLang="th-TH" sz="1600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39269" name="Text Box 91"/>
          <p:cNvSpPr txBox="1">
            <a:spLocks noChangeArrowheads="1"/>
          </p:cNvSpPr>
          <p:nvPr/>
        </p:nvSpPr>
        <p:spPr bwMode="auto">
          <a:xfrm>
            <a:off x="3924300" y="404813"/>
            <a:ext cx="1368425" cy="277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Update </a:t>
            </a:r>
            <a:r>
              <a:rPr lang="th-TH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26 เมษายน 2564 </a:t>
            </a:r>
            <a:r>
              <a:rPr lang="en-US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         </a:t>
            </a:r>
            <a:endParaRPr lang="th-TH" altLang="th-TH" sz="1200"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cxnSp>
        <p:nvCxnSpPr>
          <p:cNvPr id="78" name="Straight Connector 77"/>
          <p:cNvCxnSpPr/>
          <p:nvPr/>
        </p:nvCxnSpPr>
        <p:spPr>
          <a:xfrm>
            <a:off x="4572000" y="1419225"/>
            <a:ext cx="0" cy="50482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9271" name="Rectangle 78"/>
          <p:cNvSpPr>
            <a:spLocks noChangeArrowheads="1"/>
          </p:cNvSpPr>
          <p:nvPr/>
        </p:nvSpPr>
        <p:spPr bwMode="auto">
          <a:xfrm>
            <a:off x="0" y="6611938"/>
            <a:ext cx="1619250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000" u="sng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หมายเหตุ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ภายในวงเล็บแสดงเลขที่ตำแหน่ง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139272" name="Group 49"/>
          <p:cNvGrpSpPr>
            <a:grpSpLocks/>
          </p:cNvGrpSpPr>
          <p:nvPr/>
        </p:nvGrpSpPr>
        <p:grpSpPr bwMode="auto">
          <a:xfrm>
            <a:off x="107950" y="1722438"/>
            <a:ext cx="2843213" cy="646112"/>
            <a:chOff x="107503" y="3717032"/>
            <a:chExt cx="2844257" cy="646113"/>
          </a:xfrm>
        </p:grpSpPr>
        <p:sp>
          <p:nvSpPr>
            <p:cNvPr id="139326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ศรีรัตนะ</a:t>
              </a:r>
            </a:p>
          </p:txBody>
        </p:sp>
        <p:sp>
          <p:nvSpPr>
            <p:cNvPr id="139327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39328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(2819)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39273" name="Text Box 17"/>
          <p:cNvSpPr txBox="1">
            <a:spLocks noChangeArrowheads="1"/>
          </p:cNvSpPr>
          <p:nvPr/>
        </p:nvSpPr>
        <p:spPr bwMode="auto">
          <a:xfrm>
            <a:off x="107950" y="2370138"/>
            <a:ext cx="2879725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(2821/2822/2823/2824)</a:t>
            </a:r>
          </a:p>
          <a:p>
            <a:pPr eaLnBrk="1" hangingPunct="1"/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139274" name="Group 50"/>
          <p:cNvGrpSpPr>
            <a:grpSpLocks/>
          </p:cNvGrpSpPr>
          <p:nvPr/>
        </p:nvGrpSpPr>
        <p:grpSpPr bwMode="auto">
          <a:xfrm>
            <a:off x="3132138" y="1722438"/>
            <a:ext cx="2843212" cy="646112"/>
            <a:chOff x="107503" y="3717032"/>
            <a:chExt cx="2844257" cy="646113"/>
          </a:xfrm>
        </p:grpSpPr>
        <p:sp>
          <p:nvSpPr>
            <p:cNvPr id="139323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ขุขันธ์</a:t>
              </a:r>
            </a:p>
          </p:txBody>
        </p:sp>
        <p:sp>
          <p:nvSpPr>
            <p:cNvPr id="139324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7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39325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(2825)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39275" name="Text Box 17"/>
          <p:cNvSpPr txBox="1">
            <a:spLocks noChangeArrowheads="1"/>
          </p:cNvSpPr>
          <p:nvPr/>
        </p:nvSpPr>
        <p:spPr bwMode="auto">
          <a:xfrm>
            <a:off x="3132138" y="2370138"/>
            <a:ext cx="2879725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6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(2827/2828/2829/2832/2833/2834)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139276" name="Group 55"/>
          <p:cNvGrpSpPr>
            <a:grpSpLocks/>
          </p:cNvGrpSpPr>
          <p:nvPr/>
        </p:nvGrpSpPr>
        <p:grpSpPr bwMode="auto">
          <a:xfrm>
            <a:off x="6156325" y="1722438"/>
            <a:ext cx="2844800" cy="646112"/>
            <a:chOff x="107503" y="3717032"/>
            <a:chExt cx="2844257" cy="646113"/>
          </a:xfrm>
        </p:grpSpPr>
        <p:sp>
          <p:nvSpPr>
            <p:cNvPr id="139320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ภูสิงห์</a:t>
              </a:r>
            </a:p>
          </p:txBody>
        </p:sp>
        <p:sp>
          <p:nvSpPr>
            <p:cNvPr id="139321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39322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(2840)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39277" name="Text Box 17"/>
          <p:cNvSpPr txBox="1">
            <a:spLocks noChangeArrowheads="1"/>
          </p:cNvSpPr>
          <p:nvPr/>
        </p:nvSpPr>
        <p:spPr bwMode="auto">
          <a:xfrm>
            <a:off x="6156325" y="2370138"/>
            <a:ext cx="2879725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3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(2842/2843/2844)</a:t>
            </a:r>
          </a:p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เจ้าพนักงานพัฒนาชุมชน (ปง./ชง.)    - 1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2841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)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139278" name="Group 60"/>
          <p:cNvGrpSpPr>
            <a:grpSpLocks/>
          </p:cNvGrpSpPr>
          <p:nvPr/>
        </p:nvGrpSpPr>
        <p:grpSpPr bwMode="auto">
          <a:xfrm>
            <a:off x="107950" y="4962525"/>
            <a:ext cx="2843213" cy="646113"/>
            <a:chOff x="107503" y="3717032"/>
            <a:chExt cx="2844257" cy="646113"/>
          </a:xfrm>
        </p:grpSpPr>
        <p:sp>
          <p:nvSpPr>
            <p:cNvPr id="139317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ราษีไศล</a:t>
              </a:r>
            </a:p>
          </p:txBody>
        </p:sp>
        <p:sp>
          <p:nvSpPr>
            <p:cNvPr id="139318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39319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(2869)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39279" name="Text Box 17"/>
          <p:cNvSpPr txBox="1">
            <a:spLocks noChangeArrowheads="1"/>
          </p:cNvSpPr>
          <p:nvPr/>
        </p:nvSpPr>
        <p:spPr bwMode="auto">
          <a:xfrm>
            <a:off x="107950" y="5610225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(2871/2872/2873/2874)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139280" name="Group 65"/>
          <p:cNvGrpSpPr>
            <a:grpSpLocks/>
          </p:cNvGrpSpPr>
          <p:nvPr/>
        </p:nvGrpSpPr>
        <p:grpSpPr bwMode="auto">
          <a:xfrm>
            <a:off x="3132138" y="4962525"/>
            <a:ext cx="2843212" cy="646113"/>
            <a:chOff x="107503" y="3717032"/>
            <a:chExt cx="2844257" cy="646113"/>
          </a:xfrm>
        </p:grpSpPr>
        <p:sp>
          <p:nvSpPr>
            <p:cNvPr id="139314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อุทุมพรพิสัย</a:t>
              </a:r>
            </a:p>
          </p:txBody>
        </p:sp>
        <p:sp>
          <p:nvSpPr>
            <p:cNvPr id="139315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6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39316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(2879)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39281" name="Text Box 17"/>
          <p:cNvSpPr txBox="1">
            <a:spLocks noChangeArrowheads="1"/>
          </p:cNvSpPr>
          <p:nvPr/>
        </p:nvSpPr>
        <p:spPr bwMode="auto">
          <a:xfrm>
            <a:off x="3132138" y="5610225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5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(2882/2883/2884/2885/2886)</a:t>
            </a:r>
          </a:p>
        </p:txBody>
      </p:sp>
      <p:grpSp>
        <p:nvGrpSpPr>
          <p:cNvPr id="139282" name="Group 70"/>
          <p:cNvGrpSpPr>
            <a:grpSpLocks/>
          </p:cNvGrpSpPr>
          <p:nvPr/>
        </p:nvGrpSpPr>
        <p:grpSpPr bwMode="auto">
          <a:xfrm>
            <a:off x="6156325" y="4962525"/>
            <a:ext cx="2844800" cy="646113"/>
            <a:chOff x="107503" y="3717032"/>
            <a:chExt cx="2844257" cy="646113"/>
          </a:xfrm>
        </p:grpSpPr>
        <p:sp>
          <p:nvSpPr>
            <p:cNvPr id="139311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ห้วยทับทัน</a:t>
              </a:r>
            </a:p>
          </p:txBody>
        </p:sp>
        <p:sp>
          <p:nvSpPr>
            <p:cNvPr id="139312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39313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(2892)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39283" name="Text Box 17"/>
          <p:cNvSpPr txBox="1">
            <a:spLocks noChangeArrowheads="1"/>
          </p:cNvSpPr>
          <p:nvPr/>
        </p:nvSpPr>
        <p:spPr bwMode="auto">
          <a:xfrm>
            <a:off x="6156325" y="5610225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(2894/2895/2896/2897)</a:t>
            </a:r>
          </a:p>
        </p:txBody>
      </p:sp>
      <p:cxnSp>
        <p:nvCxnSpPr>
          <p:cNvPr id="76" name="Straight Connector 75"/>
          <p:cNvCxnSpPr/>
          <p:nvPr/>
        </p:nvCxnSpPr>
        <p:spPr>
          <a:xfrm>
            <a:off x="1404938" y="1628775"/>
            <a:ext cx="604837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4" name="Straight Connector 83"/>
          <p:cNvCxnSpPr/>
          <p:nvPr/>
        </p:nvCxnSpPr>
        <p:spPr>
          <a:xfrm>
            <a:off x="1403350" y="1628775"/>
            <a:ext cx="0" cy="9048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/>
          <p:cNvCxnSpPr/>
          <p:nvPr/>
        </p:nvCxnSpPr>
        <p:spPr>
          <a:xfrm>
            <a:off x="7451725" y="1628775"/>
            <a:ext cx="0" cy="9048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" name="Straight Connector 85"/>
          <p:cNvCxnSpPr/>
          <p:nvPr/>
        </p:nvCxnSpPr>
        <p:spPr>
          <a:xfrm>
            <a:off x="3049588" y="1628775"/>
            <a:ext cx="0" cy="324008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7" name="Straight Connector 86"/>
          <p:cNvCxnSpPr/>
          <p:nvPr/>
        </p:nvCxnSpPr>
        <p:spPr>
          <a:xfrm>
            <a:off x="1403350" y="4868863"/>
            <a:ext cx="604837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9" name="Straight Connector 88"/>
          <p:cNvCxnSpPr/>
          <p:nvPr/>
        </p:nvCxnSpPr>
        <p:spPr>
          <a:xfrm>
            <a:off x="1403350" y="4868863"/>
            <a:ext cx="0" cy="904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0" name="Straight Connector 89"/>
          <p:cNvCxnSpPr/>
          <p:nvPr/>
        </p:nvCxnSpPr>
        <p:spPr>
          <a:xfrm>
            <a:off x="4427538" y="4868863"/>
            <a:ext cx="0" cy="904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1" name="Straight Connector 90"/>
          <p:cNvCxnSpPr/>
          <p:nvPr/>
        </p:nvCxnSpPr>
        <p:spPr>
          <a:xfrm>
            <a:off x="7451725" y="4868863"/>
            <a:ext cx="0" cy="904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39292" name="Group 49"/>
          <p:cNvGrpSpPr>
            <a:grpSpLocks/>
          </p:cNvGrpSpPr>
          <p:nvPr/>
        </p:nvGrpSpPr>
        <p:grpSpPr bwMode="auto">
          <a:xfrm>
            <a:off x="107950" y="3300413"/>
            <a:ext cx="2843213" cy="652462"/>
            <a:chOff x="107503" y="3710690"/>
            <a:chExt cx="2844257" cy="652455"/>
          </a:xfrm>
        </p:grpSpPr>
        <p:sp>
          <p:nvSpPr>
            <p:cNvPr id="139308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ไพรบึง</a:t>
              </a:r>
            </a:p>
          </p:txBody>
        </p:sp>
        <p:sp>
          <p:nvSpPr>
            <p:cNvPr id="139309" name="Rectangle 2"/>
            <p:cNvSpPr>
              <a:spLocks noChangeArrowheads="1"/>
            </p:cNvSpPr>
            <p:nvPr/>
          </p:nvSpPr>
          <p:spPr bwMode="auto">
            <a:xfrm>
              <a:off x="2411760" y="3710690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39310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(2846)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39293" name="Text Box 17"/>
          <p:cNvSpPr txBox="1">
            <a:spLocks noChangeArrowheads="1"/>
          </p:cNvSpPr>
          <p:nvPr/>
        </p:nvSpPr>
        <p:spPr bwMode="auto">
          <a:xfrm>
            <a:off x="107950" y="3954463"/>
            <a:ext cx="2879725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(2848/2849/2850/2851)</a:t>
            </a:r>
          </a:p>
          <a:p>
            <a:pPr eaLnBrk="1" hangingPunct="1"/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139294" name="Group 50"/>
          <p:cNvGrpSpPr>
            <a:grpSpLocks/>
          </p:cNvGrpSpPr>
          <p:nvPr/>
        </p:nvGrpSpPr>
        <p:grpSpPr bwMode="auto">
          <a:xfrm>
            <a:off x="3132138" y="3300413"/>
            <a:ext cx="2843212" cy="652462"/>
            <a:chOff x="107503" y="3710690"/>
            <a:chExt cx="2844257" cy="652455"/>
          </a:xfrm>
        </p:grpSpPr>
        <p:sp>
          <p:nvSpPr>
            <p:cNvPr id="139305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ปรางค์กู่</a:t>
              </a:r>
            </a:p>
          </p:txBody>
        </p:sp>
        <p:sp>
          <p:nvSpPr>
            <p:cNvPr id="139306" name="Rectangle 2"/>
            <p:cNvSpPr>
              <a:spLocks noChangeArrowheads="1"/>
            </p:cNvSpPr>
            <p:nvPr/>
          </p:nvSpPr>
          <p:spPr bwMode="auto">
            <a:xfrm>
              <a:off x="2411760" y="3710690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39307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(2852)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39295" name="Text Box 17"/>
          <p:cNvSpPr txBox="1">
            <a:spLocks noChangeArrowheads="1"/>
          </p:cNvSpPr>
          <p:nvPr/>
        </p:nvSpPr>
        <p:spPr bwMode="auto">
          <a:xfrm>
            <a:off x="3132138" y="3954463"/>
            <a:ext cx="2879725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(2854/2855/2856/2858)</a:t>
            </a:r>
          </a:p>
        </p:txBody>
      </p:sp>
      <p:grpSp>
        <p:nvGrpSpPr>
          <p:cNvPr id="139296" name="Group 55"/>
          <p:cNvGrpSpPr>
            <a:grpSpLocks/>
          </p:cNvGrpSpPr>
          <p:nvPr/>
        </p:nvGrpSpPr>
        <p:grpSpPr bwMode="auto">
          <a:xfrm>
            <a:off x="6156325" y="3300413"/>
            <a:ext cx="2844800" cy="652462"/>
            <a:chOff x="107503" y="3710690"/>
            <a:chExt cx="2844257" cy="652455"/>
          </a:xfrm>
        </p:grpSpPr>
        <p:sp>
          <p:nvSpPr>
            <p:cNvPr id="139302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ขุนหาญ</a:t>
              </a:r>
            </a:p>
          </p:txBody>
        </p:sp>
        <p:sp>
          <p:nvSpPr>
            <p:cNvPr id="139303" name="Rectangle 2"/>
            <p:cNvSpPr>
              <a:spLocks noChangeArrowheads="1"/>
            </p:cNvSpPr>
            <p:nvPr/>
          </p:nvSpPr>
          <p:spPr bwMode="auto">
            <a:xfrm>
              <a:off x="2411760" y="3710690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39304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(2860)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39297" name="Text Box 17"/>
          <p:cNvSpPr txBox="1">
            <a:spLocks noChangeArrowheads="1"/>
          </p:cNvSpPr>
          <p:nvPr/>
        </p:nvSpPr>
        <p:spPr bwMode="auto">
          <a:xfrm>
            <a:off x="6156325" y="3954463"/>
            <a:ext cx="2879725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(2862/2863/2864/2865)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cxnSp>
        <p:nvCxnSpPr>
          <p:cNvPr id="105" name="Straight Connector 104"/>
          <p:cNvCxnSpPr/>
          <p:nvPr/>
        </p:nvCxnSpPr>
        <p:spPr>
          <a:xfrm>
            <a:off x="1404938" y="3213100"/>
            <a:ext cx="604837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6" name="Straight Connector 105"/>
          <p:cNvCxnSpPr/>
          <p:nvPr/>
        </p:nvCxnSpPr>
        <p:spPr>
          <a:xfrm>
            <a:off x="1403350" y="3213100"/>
            <a:ext cx="0" cy="9048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7" name="Straight Connector 106"/>
          <p:cNvCxnSpPr/>
          <p:nvPr/>
        </p:nvCxnSpPr>
        <p:spPr>
          <a:xfrm>
            <a:off x="7451725" y="3213100"/>
            <a:ext cx="0" cy="9048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9" name="Straight Connector 108"/>
          <p:cNvCxnSpPr/>
          <p:nvPr/>
        </p:nvCxnSpPr>
        <p:spPr>
          <a:xfrm>
            <a:off x="4356100" y="3213100"/>
            <a:ext cx="0" cy="9048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0290" name="Rectangle 73"/>
          <p:cNvSpPr>
            <a:spLocks noChangeArrowheads="1"/>
          </p:cNvSpPr>
          <p:nvPr/>
        </p:nvSpPr>
        <p:spPr bwMode="auto">
          <a:xfrm>
            <a:off x="488950" y="106363"/>
            <a:ext cx="815498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/>
            <a:r>
              <a:rPr lang="th-TH" altLang="th-TH" sz="1600" b="1">
                <a:latin typeface="TH SarabunPSK" panose="020B0500040200020003" pitchFamily="34" charset="-34"/>
                <a:cs typeface="TH SarabunPSK" panose="020B0500040200020003" pitchFamily="34" charset="-34"/>
              </a:rPr>
              <a:t>แผนภูมิแสดงการแบ่งงานภายในและอัตรากำลังของกรมการพัฒนาชุมชน</a:t>
            </a:r>
            <a:r>
              <a:rPr lang="en-US" altLang="th-TH" sz="1600" b="1">
                <a:latin typeface="TH SarabunPSK" panose="020B0500040200020003" pitchFamily="34" charset="-34"/>
                <a:cs typeface="TH SarabunPSK" panose="020B0500040200020003" pitchFamily="34" charset="-34"/>
              </a:rPr>
              <a:t> </a:t>
            </a:r>
            <a:endParaRPr lang="th-TH" altLang="th-TH" sz="1600" b="1"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sp>
        <p:nvSpPr>
          <p:cNvPr id="140291" name="Text Box 9"/>
          <p:cNvSpPr txBox="1">
            <a:spLocks noChangeArrowheads="1"/>
          </p:cNvSpPr>
          <p:nvPr/>
        </p:nvSpPr>
        <p:spPr bwMode="auto">
          <a:xfrm>
            <a:off x="6980238" y="6269038"/>
            <a:ext cx="2160587" cy="588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ลูกจ้างประจำ 1 อัตรา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rPr>
              <a:t>(116)</a:t>
            </a:r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 </a:t>
            </a:r>
            <a:endParaRPr lang="th-TH" altLang="th-TH" sz="1400">
              <a:solidFill>
                <a:srgbClr val="FF0000"/>
              </a:solidFill>
              <a:latin typeface="TH SarabunPSK" panose="020B0500040200020003" pitchFamily="34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กรอบพนักงานราชการ 1 อัตรา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rPr>
              <a:t>(99)</a:t>
            </a:r>
          </a:p>
        </p:txBody>
      </p:sp>
      <p:grpSp>
        <p:nvGrpSpPr>
          <p:cNvPr id="140292" name="Group 81"/>
          <p:cNvGrpSpPr>
            <a:grpSpLocks/>
          </p:cNvGrpSpPr>
          <p:nvPr/>
        </p:nvGrpSpPr>
        <p:grpSpPr bwMode="auto">
          <a:xfrm>
            <a:off x="2843213" y="765175"/>
            <a:ext cx="3421062" cy="646113"/>
            <a:chOff x="2448080" y="857250"/>
            <a:chExt cx="3420000" cy="646113"/>
          </a:xfrm>
        </p:grpSpPr>
        <p:sp>
          <p:nvSpPr>
            <p:cNvPr id="140340" name="Rectangle 2"/>
            <p:cNvSpPr>
              <a:spLocks noChangeArrowheads="1"/>
            </p:cNvSpPr>
            <p:nvPr/>
          </p:nvSpPr>
          <p:spPr bwMode="auto">
            <a:xfrm>
              <a:off x="2448080" y="857250"/>
              <a:ext cx="2844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สำนักงานพัฒนาชุมชนจังหวัดศรีสะเกษ</a:t>
              </a:r>
            </a:p>
          </p:txBody>
        </p:sp>
        <p:sp>
          <p:nvSpPr>
            <p:cNvPr id="140341" name="Rectangle 2"/>
            <p:cNvSpPr>
              <a:spLocks noChangeArrowheads="1"/>
            </p:cNvSpPr>
            <p:nvPr/>
          </p:nvSpPr>
          <p:spPr bwMode="auto">
            <a:xfrm>
              <a:off x="5290308" y="857250"/>
              <a:ext cx="575739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 eaLnBrk="1" hangingPunct="1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141</a:t>
              </a:r>
              <a:endParaRPr lang="th-TH" altLang="th-TH" sz="16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40342" name="Rectangle 2"/>
            <p:cNvSpPr>
              <a:spLocks noChangeArrowheads="1"/>
            </p:cNvSpPr>
            <p:nvPr/>
          </p:nvSpPr>
          <p:spPr bwMode="auto">
            <a:xfrm>
              <a:off x="2448080" y="1177925"/>
              <a:ext cx="3420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ผู้อำนวยการ (พัฒนาการจังหวัด) สูง</a:t>
              </a:r>
              <a:r>
                <a:rPr lang="en-US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(2746)</a:t>
              </a:r>
              <a:r>
                <a:rPr lang="en-US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endParaRPr lang="th-TH" altLang="th-TH" sz="1600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40293" name="Text Box 91"/>
          <p:cNvSpPr txBox="1">
            <a:spLocks noChangeArrowheads="1"/>
          </p:cNvSpPr>
          <p:nvPr/>
        </p:nvSpPr>
        <p:spPr bwMode="auto">
          <a:xfrm>
            <a:off x="3924300" y="404813"/>
            <a:ext cx="1368425" cy="277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Update </a:t>
            </a:r>
            <a:r>
              <a:rPr lang="th-TH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26 เมษายน 2564 </a:t>
            </a:r>
            <a:r>
              <a:rPr lang="en-US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         </a:t>
            </a:r>
            <a:endParaRPr lang="th-TH" altLang="th-TH" sz="1200"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cxnSp>
        <p:nvCxnSpPr>
          <p:cNvPr id="78" name="Straight Connector 77"/>
          <p:cNvCxnSpPr/>
          <p:nvPr/>
        </p:nvCxnSpPr>
        <p:spPr>
          <a:xfrm>
            <a:off x="4572000" y="1419225"/>
            <a:ext cx="0" cy="50482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0295" name="Rectangle 78"/>
          <p:cNvSpPr>
            <a:spLocks noChangeArrowheads="1"/>
          </p:cNvSpPr>
          <p:nvPr/>
        </p:nvSpPr>
        <p:spPr bwMode="auto">
          <a:xfrm>
            <a:off x="0" y="6611938"/>
            <a:ext cx="1619250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000" u="sng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หมายเหตุ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ภายในวงเล็บแสดงเลขที่ตำแหน่ง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140296" name="Group 49"/>
          <p:cNvGrpSpPr>
            <a:grpSpLocks/>
          </p:cNvGrpSpPr>
          <p:nvPr/>
        </p:nvGrpSpPr>
        <p:grpSpPr bwMode="auto">
          <a:xfrm>
            <a:off x="107950" y="1722438"/>
            <a:ext cx="2843213" cy="646112"/>
            <a:chOff x="107503" y="3717032"/>
            <a:chExt cx="2844257" cy="646113"/>
          </a:xfrm>
        </p:grpSpPr>
        <p:sp>
          <p:nvSpPr>
            <p:cNvPr id="140337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พยุห์</a:t>
              </a:r>
            </a:p>
          </p:txBody>
        </p:sp>
        <p:sp>
          <p:nvSpPr>
            <p:cNvPr id="140338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40339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ชพ.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(2898)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40297" name="Text Box 17"/>
          <p:cNvSpPr txBox="1">
            <a:spLocks noChangeArrowheads="1"/>
          </p:cNvSpPr>
          <p:nvPr/>
        </p:nvSpPr>
        <p:spPr bwMode="auto">
          <a:xfrm>
            <a:off x="107950" y="2370138"/>
            <a:ext cx="2879725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3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(2900/2901/2902)</a:t>
            </a:r>
          </a:p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เจ้าพนักงานพัฒนาชุมชน (ปง./ชง.)    - 1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2870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)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140298" name="Group 50"/>
          <p:cNvGrpSpPr>
            <a:grpSpLocks/>
          </p:cNvGrpSpPr>
          <p:nvPr/>
        </p:nvGrpSpPr>
        <p:grpSpPr bwMode="auto">
          <a:xfrm>
            <a:off x="3132138" y="1722438"/>
            <a:ext cx="2843212" cy="646112"/>
            <a:chOff x="107503" y="3717032"/>
            <a:chExt cx="2844257" cy="646113"/>
          </a:xfrm>
        </p:grpSpPr>
        <p:sp>
          <p:nvSpPr>
            <p:cNvPr id="140334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โนนคูณ</a:t>
              </a:r>
            </a:p>
          </p:txBody>
        </p:sp>
        <p:sp>
          <p:nvSpPr>
            <p:cNvPr id="140335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40336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ชพ.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(2903)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40299" name="Text Box 17"/>
          <p:cNvSpPr txBox="1">
            <a:spLocks noChangeArrowheads="1"/>
          </p:cNvSpPr>
          <p:nvPr/>
        </p:nvSpPr>
        <p:spPr bwMode="auto">
          <a:xfrm>
            <a:off x="3132138" y="2370138"/>
            <a:ext cx="2879725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(2890/2905/2906/2907)</a:t>
            </a:r>
          </a:p>
        </p:txBody>
      </p:sp>
      <p:grpSp>
        <p:nvGrpSpPr>
          <p:cNvPr id="140300" name="Group 55"/>
          <p:cNvGrpSpPr>
            <a:grpSpLocks/>
          </p:cNvGrpSpPr>
          <p:nvPr/>
        </p:nvGrpSpPr>
        <p:grpSpPr bwMode="auto">
          <a:xfrm>
            <a:off x="6156325" y="1722438"/>
            <a:ext cx="2844800" cy="646112"/>
            <a:chOff x="107503" y="3717032"/>
            <a:chExt cx="2844257" cy="646113"/>
          </a:xfrm>
        </p:grpSpPr>
        <p:sp>
          <p:nvSpPr>
            <p:cNvPr id="140331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เบญจลักษ์</a:t>
              </a:r>
            </a:p>
          </p:txBody>
        </p:sp>
        <p:sp>
          <p:nvSpPr>
            <p:cNvPr id="140332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40333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(2908)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40301" name="Text Box 17"/>
          <p:cNvSpPr txBox="1">
            <a:spLocks noChangeArrowheads="1"/>
          </p:cNvSpPr>
          <p:nvPr/>
        </p:nvSpPr>
        <p:spPr bwMode="auto">
          <a:xfrm>
            <a:off x="6156325" y="2370138"/>
            <a:ext cx="2879725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3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(2910/2911/2912)</a:t>
            </a:r>
          </a:p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เจ้าพนักงานพัฒนาชุมชน (ปง./ชง.)    - 1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2909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)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140302" name="Group 60"/>
          <p:cNvGrpSpPr>
            <a:grpSpLocks/>
          </p:cNvGrpSpPr>
          <p:nvPr/>
        </p:nvGrpSpPr>
        <p:grpSpPr bwMode="auto">
          <a:xfrm>
            <a:off x="1752600" y="4962525"/>
            <a:ext cx="2843213" cy="646113"/>
            <a:chOff x="107503" y="3717032"/>
            <a:chExt cx="2844257" cy="646113"/>
          </a:xfrm>
        </p:grpSpPr>
        <p:sp>
          <p:nvSpPr>
            <p:cNvPr id="140328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โพธิ์ศรีสุวรรณ</a:t>
              </a:r>
            </a:p>
          </p:txBody>
        </p:sp>
        <p:sp>
          <p:nvSpPr>
            <p:cNvPr id="140329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40330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ชพ.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(2925)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40303" name="Text Box 17"/>
          <p:cNvSpPr txBox="1">
            <a:spLocks noChangeArrowheads="1"/>
          </p:cNvSpPr>
          <p:nvPr/>
        </p:nvSpPr>
        <p:spPr bwMode="auto">
          <a:xfrm>
            <a:off x="1752600" y="5610225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(2797/2867/2927/2928)</a:t>
            </a:r>
          </a:p>
        </p:txBody>
      </p:sp>
      <p:cxnSp>
        <p:nvCxnSpPr>
          <p:cNvPr id="76" name="Straight Connector 75"/>
          <p:cNvCxnSpPr/>
          <p:nvPr/>
        </p:nvCxnSpPr>
        <p:spPr>
          <a:xfrm>
            <a:off x="1404938" y="1628775"/>
            <a:ext cx="604837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4" name="Straight Connector 83"/>
          <p:cNvCxnSpPr/>
          <p:nvPr/>
        </p:nvCxnSpPr>
        <p:spPr>
          <a:xfrm>
            <a:off x="1403350" y="1628775"/>
            <a:ext cx="0" cy="9048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/>
          <p:cNvCxnSpPr/>
          <p:nvPr/>
        </p:nvCxnSpPr>
        <p:spPr>
          <a:xfrm>
            <a:off x="7451725" y="1628775"/>
            <a:ext cx="0" cy="9048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" name="Straight Connector 85"/>
          <p:cNvCxnSpPr/>
          <p:nvPr/>
        </p:nvCxnSpPr>
        <p:spPr>
          <a:xfrm>
            <a:off x="3049588" y="1628775"/>
            <a:ext cx="0" cy="324008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9" name="Straight Connector 88"/>
          <p:cNvCxnSpPr/>
          <p:nvPr/>
        </p:nvCxnSpPr>
        <p:spPr>
          <a:xfrm>
            <a:off x="3048000" y="4868863"/>
            <a:ext cx="0" cy="904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40309" name="Group 49"/>
          <p:cNvGrpSpPr>
            <a:grpSpLocks/>
          </p:cNvGrpSpPr>
          <p:nvPr/>
        </p:nvGrpSpPr>
        <p:grpSpPr bwMode="auto">
          <a:xfrm>
            <a:off x="107950" y="3300413"/>
            <a:ext cx="2843213" cy="652462"/>
            <a:chOff x="107503" y="3710690"/>
            <a:chExt cx="2844257" cy="652455"/>
          </a:xfrm>
        </p:grpSpPr>
        <p:sp>
          <p:nvSpPr>
            <p:cNvPr id="140325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เมืองจันทร์</a:t>
              </a:r>
            </a:p>
          </p:txBody>
        </p:sp>
        <p:sp>
          <p:nvSpPr>
            <p:cNvPr id="140326" name="Rectangle 2"/>
            <p:cNvSpPr>
              <a:spLocks noChangeArrowheads="1"/>
            </p:cNvSpPr>
            <p:nvPr/>
          </p:nvSpPr>
          <p:spPr bwMode="auto">
            <a:xfrm>
              <a:off x="2411760" y="3710690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40327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ชพ.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(2913)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40310" name="Text Box 17"/>
          <p:cNvSpPr txBox="1">
            <a:spLocks noChangeArrowheads="1"/>
          </p:cNvSpPr>
          <p:nvPr/>
        </p:nvSpPr>
        <p:spPr bwMode="auto">
          <a:xfrm>
            <a:off x="107950" y="3954463"/>
            <a:ext cx="2879725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(2817/2877/2915/2916)</a:t>
            </a:r>
          </a:p>
          <a:p>
            <a:pPr eaLnBrk="1" hangingPunct="1"/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140311" name="Group 50"/>
          <p:cNvGrpSpPr>
            <a:grpSpLocks/>
          </p:cNvGrpSpPr>
          <p:nvPr/>
        </p:nvGrpSpPr>
        <p:grpSpPr bwMode="auto">
          <a:xfrm>
            <a:off x="3132138" y="3300413"/>
            <a:ext cx="2843212" cy="652462"/>
            <a:chOff x="107503" y="3710690"/>
            <a:chExt cx="2844257" cy="652455"/>
          </a:xfrm>
        </p:grpSpPr>
        <p:sp>
          <p:nvSpPr>
            <p:cNvPr id="140322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บึงบูรพ์</a:t>
              </a:r>
            </a:p>
          </p:txBody>
        </p:sp>
        <p:sp>
          <p:nvSpPr>
            <p:cNvPr id="140323" name="Rectangle 2"/>
            <p:cNvSpPr>
              <a:spLocks noChangeArrowheads="1"/>
            </p:cNvSpPr>
            <p:nvPr/>
          </p:nvSpPr>
          <p:spPr bwMode="auto">
            <a:xfrm>
              <a:off x="2411760" y="3710690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40324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ชพ.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(2917)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40312" name="Text Box 17"/>
          <p:cNvSpPr txBox="1">
            <a:spLocks noChangeArrowheads="1"/>
          </p:cNvSpPr>
          <p:nvPr/>
        </p:nvSpPr>
        <p:spPr bwMode="auto">
          <a:xfrm>
            <a:off x="3132138" y="3954463"/>
            <a:ext cx="2879725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2 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(2836/2919)</a:t>
            </a:r>
          </a:p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เจ้าพนักงานพัฒนาชุมชน (ปง./ชง.)    - 2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2826/2922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)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140313" name="Group 55"/>
          <p:cNvGrpSpPr>
            <a:grpSpLocks/>
          </p:cNvGrpSpPr>
          <p:nvPr/>
        </p:nvGrpSpPr>
        <p:grpSpPr bwMode="auto">
          <a:xfrm>
            <a:off x="6156325" y="3300413"/>
            <a:ext cx="2844800" cy="652462"/>
            <a:chOff x="107503" y="3710690"/>
            <a:chExt cx="2844257" cy="652455"/>
          </a:xfrm>
        </p:grpSpPr>
        <p:sp>
          <p:nvSpPr>
            <p:cNvPr id="140319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ศิลาลาด</a:t>
              </a:r>
            </a:p>
          </p:txBody>
        </p:sp>
        <p:sp>
          <p:nvSpPr>
            <p:cNvPr id="140320" name="Rectangle 2"/>
            <p:cNvSpPr>
              <a:spLocks noChangeArrowheads="1"/>
            </p:cNvSpPr>
            <p:nvPr/>
          </p:nvSpPr>
          <p:spPr bwMode="auto">
            <a:xfrm>
              <a:off x="2411760" y="3710690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40321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ชพ.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(2921)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40314" name="Text Box 17"/>
          <p:cNvSpPr txBox="1">
            <a:spLocks noChangeArrowheads="1"/>
          </p:cNvSpPr>
          <p:nvPr/>
        </p:nvSpPr>
        <p:spPr bwMode="auto">
          <a:xfrm>
            <a:off x="6156325" y="3954463"/>
            <a:ext cx="2879725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(2779/2887/2923/2924)</a:t>
            </a:r>
          </a:p>
        </p:txBody>
      </p:sp>
      <p:cxnSp>
        <p:nvCxnSpPr>
          <p:cNvPr id="105" name="Straight Connector 104"/>
          <p:cNvCxnSpPr/>
          <p:nvPr/>
        </p:nvCxnSpPr>
        <p:spPr>
          <a:xfrm>
            <a:off x="1404938" y="3213100"/>
            <a:ext cx="604837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6" name="Straight Connector 105"/>
          <p:cNvCxnSpPr/>
          <p:nvPr/>
        </p:nvCxnSpPr>
        <p:spPr>
          <a:xfrm>
            <a:off x="1403350" y="3213100"/>
            <a:ext cx="0" cy="9048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7" name="Straight Connector 106"/>
          <p:cNvCxnSpPr/>
          <p:nvPr/>
        </p:nvCxnSpPr>
        <p:spPr>
          <a:xfrm>
            <a:off x="7451725" y="3213100"/>
            <a:ext cx="0" cy="9048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9" name="Straight Connector 108"/>
          <p:cNvCxnSpPr/>
          <p:nvPr/>
        </p:nvCxnSpPr>
        <p:spPr>
          <a:xfrm>
            <a:off x="4356100" y="3213100"/>
            <a:ext cx="0" cy="9048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1314" name="Rectangle 73"/>
          <p:cNvSpPr>
            <a:spLocks noChangeArrowheads="1"/>
          </p:cNvSpPr>
          <p:nvPr/>
        </p:nvSpPr>
        <p:spPr bwMode="auto">
          <a:xfrm>
            <a:off x="488950" y="106363"/>
            <a:ext cx="815498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/>
            <a:r>
              <a:rPr lang="th-TH" altLang="th-TH" sz="1600" b="1">
                <a:latin typeface="TH SarabunPSK" panose="020B0500040200020003" pitchFamily="34" charset="-34"/>
                <a:cs typeface="TH SarabunPSK" panose="020B0500040200020003" pitchFamily="34" charset="-34"/>
              </a:rPr>
              <a:t>แผนภูมิแสดงการแบ่งงานภายในและอัตรากำลังของกรมการพัฒนาชุมชน</a:t>
            </a:r>
            <a:r>
              <a:rPr lang="en-US" altLang="th-TH" sz="1600" b="1">
                <a:latin typeface="TH SarabunPSK" panose="020B0500040200020003" pitchFamily="34" charset="-34"/>
                <a:cs typeface="TH SarabunPSK" panose="020B0500040200020003" pitchFamily="34" charset="-34"/>
              </a:rPr>
              <a:t> </a:t>
            </a:r>
            <a:endParaRPr lang="th-TH" altLang="th-TH" sz="1600" b="1"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sp>
        <p:nvSpPr>
          <p:cNvPr id="141315" name="Text Box 9"/>
          <p:cNvSpPr txBox="1">
            <a:spLocks noChangeArrowheads="1"/>
          </p:cNvSpPr>
          <p:nvPr/>
        </p:nvSpPr>
        <p:spPr bwMode="auto">
          <a:xfrm>
            <a:off x="6980238" y="6269038"/>
            <a:ext cx="2160587" cy="588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ลูกจ้างประจำ 2 อัตรา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rPr>
              <a:t>(142/143)</a:t>
            </a:r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 </a:t>
            </a:r>
            <a:endParaRPr lang="th-TH" altLang="th-TH" sz="1400">
              <a:solidFill>
                <a:srgbClr val="FF0000"/>
              </a:solidFill>
              <a:latin typeface="TH SarabunPSK" panose="020B0500040200020003" pitchFamily="34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กรอบพนักงานราชการ 1 อัตรา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rPr>
              <a:t>(100)</a:t>
            </a:r>
          </a:p>
        </p:txBody>
      </p:sp>
      <p:grpSp>
        <p:nvGrpSpPr>
          <p:cNvPr id="141316" name="Group 81"/>
          <p:cNvGrpSpPr>
            <a:grpSpLocks/>
          </p:cNvGrpSpPr>
          <p:nvPr/>
        </p:nvGrpSpPr>
        <p:grpSpPr bwMode="auto">
          <a:xfrm>
            <a:off x="2843213" y="765175"/>
            <a:ext cx="3421062" cy="646113"/>
            <a:chOff x="2448080" y="857250"/>
            <a:chExt cx="3420000" cy="646113"/>
          </a:xfrm>
        </p:grpSpPr>
        <p:sp>
          <p:nvSpPr>
            <p:cNvPr id="141373" name="Rectangle 2"/>
            <p:cNvSpPr>
              <a:spLocks noChangeArrowheads="1"/>
            </p:cNvSpPr>
            <p:nvPr/>
          </p:nvSpPr>
          <p:spPr bwMode="auto">
            <a:xfrm>
              <a:off x="2448080" y="857250"/>
              <a:ext cx="2844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สำนักงานพัฒนาชุมชนจังหวัดสกลนคร</a:t>
              </a:r>
            </a:p>
          </p:txBody>
        </p:sp>
        <p:sp>
          <p:nvSpPr>
            <p:cNvPr id="141374" name="Rectangle 2"/>
            <p:cNvSpPr>
              <a:spLocks noChangeArrowheads="1"/>
            </p:cNvSpPr>
            <p:nvPr/>
          </p:nvSpPr>
          <p:spPr bwMode="auto">
            <a:xfrm>
              <a:off x="5290308" y="857250"/>
              <a:ext cx="575739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 eaLnBrk="1" hangingPunct="1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113</a:t>
              </a:r>
              <a:endParaRPr lang="th-TH" altLang="th-TH" sz="16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41375" name="Rectangle 2"/>
            <p:cNvSpPr>
              <a:spLocks noChangeArrowheads="1"/>
            </p:cNvSpPr>
            <p:nvPr/>
          </p:nvSpPr>
          <p:spPr bwMode="auto">
            <a:xfrm>
              <a:off x="2448080" y="1177925"/>
              <a:ext cx="3420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ผู้อำนวยการ (พัฒนาการจังหวัด) สูง</a:t>
              </a:r>
              <a:r>
                <a:rPr lang="en-US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(3995)</a:t>
              </a:r>
              <a:r>
                <a:rPr lang="en-US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endParaRPr lang="th-TH" altLang="th-TH" sz="1600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41317" name="Text Box 91"/>
          <p:cNvSpPr txBox="1">
            <a:spLocks noChangeArrowheads="1"/>
          </p:cNvSpPr>
          <p:nvPr/>
        </p:nvSpPr>
        <p:spPr bwMode="auto">
          <a:xfrm>
            <a:off x="3924300" y="404813"/>
            <a:ext cx="1368425" cy="277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Update </a:t>
            </a:r>
            <a:r>
              <a:rPr lang="th-TH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26 เมษายน 2564 </a:t>
            </a:r>
            <a:r>
              <a:rPr lang="en-US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         </a:t>
            </a:r>
            <a:endParaRPr lang="th-TH" altLang="th-TH" sz="1200"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sp>
        <p:nvSpPr>
          <p:cNvPr id="141318" name="Text Box 17"/>
          <p:cNvSpPr txBox="1">
            <a:spLocks noChangeArrowheads="1"/>
          </p:cNvSpPr>
          <p:nvPr/>
        </p:nvSpPr>
        <p:spPr bwMode="auto">
          <a:xfrm>
            <a:off x="107950" y="2409825"/>
            <a:ext cx="3168650" cy="628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lnSpc>
                <a:spcPct val="98000"/>
              </a:lnSpc>
            </a:pP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 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- 1 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(7865)</a:t>
            </a:r>
          </a:p>
          <a:p>
            <a:pPr eaLnBrk="1" hangingPunct="1">
              <a:lnSpc>
                <a:spcPct val="98000"/>
              </a:lnSpc>
            </a:pP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นักจัดการงานทั่วไป (ปก./ชก.)   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     </a:t>
            </a: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- 1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4022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)</a:t>
            </a:r>
          </a:p>
          <a:p>
            <a:pPr eaLnBrk="1" hangingPunct="1">
              <a:lnSpc>
                <a:spcPct val="98000"/>
              </a:lnSpc>
            </a:pP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เจ้าพนักงานธุรการ (ปง./ชง.)    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      </a:t>
            </a: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3 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(3997/3998/4001)</a:t>
            </a:r>
          </a:p>
          <a:p>
            <a:pPr eaLnBrk="1" hangingPunct="1">
              <a:lnSpc>
                <a:spcPct val="98000"/>
              </a:lnSpc>
            </a:pP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เจ้าพนักงานการเงินและบัญชี (ปง./ชง.)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- 2 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(3999/4000)</a:t>
            </a:r>
            <a:endParaRPr lang="th-TH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>
              <a:lnSpc>
                <a:spcPct val="98000"/>
              </a:lnSpc>
            </a:pPr>
            <a:r>
              <a:rPr lang="th-TH" altLang="th-TH" sz="1200">
                <a:solidFill>
                  <a:srgbClr val="00B05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พนักงานพิมพ์ (ลจป.)         </a:t>
            </a:r>
            <a:r>
              <a:rPr lang="en-US" altLang="th-TH" sz="1200">
                <a:solidFill>
                  <a:srgbClr val="00B05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</a:t>
            </a:r>
            <a:r>
              <a:rPr lang="th-TH" altLang="th-TH" sz="1200">
                <a:solidFill>
                  <a:srgbClr val="00B05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    </a:t>
            </a:r>
            <a:r>
              <a:rPr lang="en-US" altLang="th-TH" sz="1200">
                <a:solidFill>
                  <a:srgbClr val="00B05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 </a:t>
            </a:r>
            <a:r>
              <a:rPr lang="th-TH" altLang="th-TH" sz="1200">
                <a:solidFill>
                  <a:srgbClr val="00B05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- </a:t>
            </a:r>
            <a:r>
              <a:rPr lang="en-US" altLang="th-TH" sz="1200">
                <a:solidFill>
                  <a:srgbClr val="00B05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1</a:t>
            </a:r>
            <a:r>
              <a:rPr lang="th-TH" altLang="th-TH" sz="1200">
                <a:solidFill>
                  <a:srgbClr val="00B05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142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) (ไม่รวมในกรอบ ขรก.)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>
              <a:lnSpc>
                <a:spcPct val="98000"/>
              </a:lnSpc>
            </a:pPr>
            <a:r>
              <a:rPr lang="th-TH" altLang="th-TH" sz="1200">
                <a:solidFill>
                  <a:srgbClr val="00B05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พนักงานขับรถยนต์ (ลจป.)         </a:t>
            </a:r>
            <a:r>
              <a:rPr lang="en-US" altLang="th-TH" sz="1200">
                <a:solidFill>
                  <a:srgbClr val="00B05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   </a:t>
            </a:r>
            <a:r>
              <a:rPr lang="th-TH" altLang="th-TH" sz="1200">
                <a:solidFill>
                  <a:srgbClr val="00B05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- 1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143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) (ไม่รวมในกรอบ ขรก.)</a:t>
            </a:r>
            <a:endParaRPr lang="en-US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sp>
        <p:nvSpPr>
          <p:cNvPr id="141319" name="Text Box 17"/>
          <p:cNvSpPr txBox="1">
            <a:spLocks noChangeArrowheads="1"/>
          </p:cNvSpPr>
          <p:nvPr/>
        </p:nvSpPr>
        <p:spPr bwMode="auto">
          <a:xfrm>
            <a:off x="2411413" y="2408238"/>
            <a:ext cx="2087562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2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(4003/4004)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3" name="Group 18"/>
          <p:cNvGrpSpPr>
            <a:grpSpLocks/>
          </p:cNvGrpSpPr>
          <p:nvPr/>
        </p:nvGrpSpPr>
        <p:grpSpPr bwMode="auto">
          <a:xfrm>
            <a:off x="2411413" y="1772816"/>
            <a:ext cx="2052637" cy="646113"/>
            <a:chOff x="3203848" y="3468365"/>
            <a:chExt cx="2052020" cy="646113"/>
          </a:xfrm>
          <a:solidFill>
            <a:schemeClr val="bg1"/>
          </a:solidFill>
        </p:grpSpPr>
        <p:sp>
          <p:nvSpPr>
            <p:cNvPr id="12367" name="Rectangle 2"/>
            <p:cNvSpPr>
              <a:spLocks noChangeArrowheads="1"/>
            </p:cNvSpPr>
            <p:nvPr/>
          </p:nvSpPr>
          <p:spPr bwMode="auto">
            <a:xfrm>
              <a:off x="3203848" y="3468365"/>
              <a:ext cx="1476000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lnSpc>
                  <a:spcPct val="70000"/>
                </a:lnSpc>
                <a:defRPr/>
              </a:pPr>
              <a:endParaRPr lang="en-US" altLang="th-TH" sz="700" b="1" dirty="0">
                <a:latin typeface="TH SarabunPSK" pitchFamily="34" charset="-34"/>
                <a:cs typeface="TH SarabunPSK" pitchFamily="34" charset="-34"/>
              </a:endParaRPr>
            </a:p>
            <a:p>
              <a:pPr algn="ctr" eaLnBrk="0" hangingPunct="0">
                <a:lnSpc>
                  <a:spcPct val="70000"/>
                </a:lnSpc>
                <a:defRPr/>
              </a:pPr>
              <a:r>
                <a:rPr lang="th-TH" altLang="th-TH" sz="1400" b="1" dirty="0">
                  <a:latin typeface="TH SarabunPSK" pitchFamily="34" charset="-34"/>
                  <a:cs typeface="TH SarabunPSK" pitchFamily="34" charset="-34"/>
                </a:rPr>
                <a:t> กลุ่มงานยุทธศาสตร์</a:t>
              </a:r>
            </a:p>
            <a:p>
              <a:pPr algn="ctr" eaLnBrk="0" hangingPunct="0">
                <a:lnSpc>
                  <a:spcPct val="70000"/>
                </a:lnSpc>
                <a:defRPr/>
              </a:pPr>
              <a:r>
                <a:rPr lang="th-TH" altLang="th-TH" sz="1400" b="1" dirty="0">
                  <a:latin typeface="TH SarabunPSK" pitchFamily="34" charset="-34"/>
                  <a:cs typeface="TH SarabunPSK" pitchFamily="34" charset="-34"/>
                </a:rPr>
                <a:t>การพัฒนาชุมชน</a:t>
              </a:r>
            </a:p>
          </p:txBody>
        </p:sp>
        <p:sp>
          <p:nvSpPr>
            <p:cNvPr id="12368" name="Rectangle 2"/>
            <p:cNvSpPr>
              <a:spLocks noChangeArrowheads="1"/>
            </p:cNvSpPr>
            <p:nvPr/>
          </p:nvSpPr>
          <p:spPr bwMode="auto">
            <a:xfrm>
              <a:off x="4679868" y="3468365"/>
              <a:ext cx="576000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en-US" altLang="th-TH" sz="1600" b="1" dirty="0">
                  <a:latin typeface="TH SarabunPSK" pitchFamily="34" charset="-34"/>
                  <a:cs typeface="TH SarabunPSK" pitchFamily="34" charset="-34"/>
                </a:rPr>
                <a:t>3</a:t>
              </a:r>
              <a:endParaRPr lang="th-TH" altLang="th-TH" sz="1400" b="1" dirty="0">
                <a:latin typeface="TH SarabunPSK" pitchFamily="34" charset="-34"/>
                <a:cs typeface="TH SarabunPSK" pitchFamily="34" charset="-34"/>
              </a:endParaRPr>
            </a:p>
          </p:txBody>
        </p:sp>
        <p:sp>
          <p:nvSpPr>
            <p:cNvPr id="12372" name="Rectangle 2"/>
            <p:cNvSpPr>
              <a:spLocks noChangeArrowheads="1"/>
            </p:cNvSpPr>
            <p:nvPr/>
          </p:nvSpPr>
          <p:spPr bwMode="auto">
            <a:xfrm>
              <a:off x="3203848" y="3789040"/>
              <a:ext cx="2052020" cy="325438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th-TH" altLang="th-TH" sz="1500" spc="-70" dirty="0">
                  <a:latin typeface="TH SarabunPSK" pitchFamily="34" charset="-34"/>
                  <a:cs typeface="TH SarabunPSK" pitchFamily="34" charset="-34"/>
                </a:rPr>
                <a:t>นักวิชาการพัฒนาชุมชน (ผอ.กง.) ชพ</a:t>
              </a:r>
              <a:r>
                <a:rPr lang="en-US" altLang="th-TH" sz="1500" spc="-70" dirty="0">
                  <a:latin typeface="TH SarabunPSK" pitchFamily="34" charset="-34"/>
                  <a:cs typeface="TH SarabunPSK" pitchFamily="34" charset="-34"/>
                </a:rPr>
                <a:t>. </a:t>
              </a:r>
              <a:r>
                <a:rPr lang="en-US" altLang="th-TH" sz="1000" spc="-70" dirty="0">
                  <a:solidFill>
                    <a:srgbClr val="FF0000"/>
                  </a:solidFill>
                  <a:latin typeface="TH SarabunPSK" pitchFamily="34" charset="-34"/>
                  <a:cs typeface="TH SarabunPSK" pitchFamily="34" charset="-34"/>
                </a:rPr>
                <a:t>(4002)</a:t>
              </a:r>
              <a:endParaRPr lang="th-TH" altLang="th-TH" sz="1000" spc="-70" dirty="0">
                <a:solidFill>
                  <a:srgbClr val="FF0000"/>
                </a:solidFill>
                <a:latin typeface="TH SarabunPSK" pitchFamily="34" charset="-34"/>
                <a:cs typeface="TH SarabunPSK" pitchFamily="34" charset="-34"/>
              </a:endParaRPr>
            </a:p>
          </p:txBody>
        </p:sp>
      </p:grpSp>
      <p:sp>
        <p:nvSpPr>
          <p:cNvPr id="141321" name="Text Box 17"/>
          <p:cNvSpPr txBox="1">
            <a:spLocks noChangeArrowheads="1"/>
          </p:cNvSpPr>
          <p:nvPr/>
        </p:nvSpPr>
        <p:spPr bwMode="auto">
          <a:xfrm>
            <a:off x="4665663" y="2420938"/>
            <a:ext cx="2714625" cy="628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5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(4007/4008/4009/4010/4011)</a:t>
            </a:r>
          </a:p>
          <a:p>
            <a:pPr eaLnBrk="1" hangingPunct="1"/>
            <a:r>
              <a:rPr lang="th-TH" altLang="th-TH" sz="12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นักส่งเสริมการพัฒนาชุมชน (พรก.)</a:t>
            </a:r>
            <a:r>
              <a:rPr lang="en-US" altLang="th-TH" sz="12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12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 </a:t>
            </a:r>
            <a:r>
              <a:rPr lang="en-US" altLang="th-TH" sz="12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1</a:t>
            </a:r>
            <a:r>
              <a:rPr lang="th-TH" altLang="th-TH" sz="12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100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)</a:t>
            </a:r>
            <a:endParaRPr lang="th-TH" altLang="th-TH" sz="1000">
              <a:solidFill>
                <a:srgbClr val="0070C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th-TH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(กรอบฯ </a:t>
            </a:r>
            <a:r>
              <a:rPr lang="en-US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2564</a:t>
            </a:r>
            <a:r>
              <a:rPr lang="th-TH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en-US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</a:t>
            </a:r>
            <a:r>
              <a:rPr lang="th-TH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en-US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2567)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(จ้างแล้ว)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              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(ไม่รวมในกรอบ ขรก.)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4" name="Group 18"/>
          <p:cNvGrpSpPr>
            <a:grpSpLocks/>
          </p:cNvGrpSpPr>
          <p:nvPr/>
        </p:nvGrpSpPr>
        <p:grpSpPr bwMode="auto">
          <a:xfrm>
            <a:off x="4665274" y="1773328"/>
            <a:ext cx="2051050" cy="646110"/>
            <a:chOff x="3203848" y="3468365"/>
            <a:chExt cx="2052020" cy="646111"/>
          </a:xfrm>
          <a:solidFill>
            <a:schemeClr val="bg1"/>
          </a:solidFill>
        </p:grpSpPr>
        <p:sp>
          <p:nvSpPr>
            <p:cNvPr id="12364" name="Rectangle 2"/>
            <p:cNvSpPr>
              <a:spLocks noChangeArrowheads="1"/>
            </p:cNvSpPr>
            <p:nvPr/>
          </p:nvSpPr>
          <p:spPr bwMode="auto">
            <a:xfrm>
              <a:off x="3203848" y="3468365"/>
              <a:ext cx="1476000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lnSpc>
                  <a:spcPct val="70000"/>
                </a:lnSpc>
                <a:defRPr/>
              </a:pPr>
              <a:endParaRPr lang="th-TH" altLang="th-TH" sz="700" b="1" dirty="0">
                <a:latin typeface="TH SarabunPSK" pitchFamily="34" charset="-34"/>
                <a:cs typeface="TH SarabunPSK" pitchFamily="34" charset="-34"/>
              </a:endParaRPr>
            </a:p>
            <a:p>
              <a:pPr algn="ctr" eaLnBrk="0" hangingPunct="0">
                <a:lnSpc>
                  <a:spcPct val="70000"/>
                </a:lnSpc>
                <a:defRPr/>
              </a:pPr>
              <a:r>
                <a:rPr lang="th-TH" altLang="th-TH" sz="1400" b="1" dirty="0">
                  <a:latin typeface="TH SarabunPSK" pitchFamily="34" charset="-34"/>
                  <a:cs typeface="TH SarabunPSK" pitchFamily="34" charset="-34"/>
                </a:rPr>
                <a:t>กลุ่มงานส่งเสริม                      การพัฒนาชุมชน</a:t>
              </a:r>
            </a:p>
          </p:txBody>
        </p:sp>
        <p:sp>
          <p:nvSpPr>
            <p:cNvPr id="12365" name="Rectangle 2"/>
            <p:cNvSpPr>
              <a:spLocks noChangeArrowheads="1"/>
            </p:cNvSpPr>
            <p:nvPr/>
          </p:nvSpPr>
          <p:spPr bwMode="auto">
            <a:xfrm>
              <a:off x="4679868" y="3468365"/>
              <a:ext cx="576000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en-US" altLang="th-TH" sz="1600" b="1" dirty="0">
                  <a:latin typeface="TH SarabunPSK" pitchFamily="34" charset="-34"/>
                  <a:cs typeface="TH SarabunPSK" pitchFamily="34" charset="-34"/>
                </a:rPr>
                <a:t>6</a:t>
              </a:r>
              <a:endParaRPr lang="th-TH" altLang="th-TH" sz="1600" b="1" dirty="0">
                <a:latin typeface="TH SarabunPSK" pitchFamily="34" charset="-34"/>
                <a:cs typeface="TH SarabunPSK" pitchFamily="34" charset="-34"/>
              </a:endParaRPr>
            </a:p>
          </p:txBody>
        </p:sp>
        <p:sp>
          <p:nvSpPr>
            <p:cNvPr id="12369" name="Rectangle 2"/>
            <p:cNvSpPr>
              <a:spLocks noChangeArrowheads="1"/>
            </p:cNvSpPr>
            <p:nvPr/>
          </p:nvSpPr>
          <p:spPr bwMode="auto">
            <a:xfrm>
              <a:off x="3203848" y="3789039"/>
              <a:ext cx="2052020" cy="325437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th-TH" altLang="th-TH" sz="1500" spc="-80" dirty="0">
                  <a:latin typeface="TH SarabunPSK" pitchFamily="34" charset="-34"/>
                  <a:cs typeface="TH SarabunPSK" pitchFamily="34" charset="-34"/>
                </a:rPr>
                <a:t>นักวิชาการพัฒนาชุมชน (ผอ.กง.) ชพ</a:t>
              </a:r>
              <a:r>
                <a:rPr lang="en-US" altLang="th-TH" sz="1500" spc="-80" dirty="0">
                  <a:latin typeface="TH SarabunPSK" pitchFamily="34" charset="-34"/>
                  <a:cs typeface="TH SarabunPSK" pitchFamily="34" charset="-34"/>
                </a:rPr>
                <a:t>. </a:t>
              </a:r>
              <a:r>
                <a:rPr lang="en-US" altLang="th-TH" sz="1000" spc="-80" dirty="0">
                  <a:solidFill>
                    <a:srgbClr val="FF0000"/>
                  </a:solidFill>
                  <a:latin typeface="TH SarabunPSK" pitchFamily="34" charset="-34"/>
                  <a:cs typeface="TH SarabunPSK" pitchFamily="34" charset="-34"/>
                </a:rPr>
                <a:t>(4006)</a:t>
              </a:r>
              <a:endParaRPr lang="th-TH" altLang="th-TH" sz="1000" spc="-80" dirty="0">
                <a:solidFill>
                  <a:srgbClr val="FF0000"/>
                </a:solidFill>
                <a:latin typeface="TH SarabunPSK" pitchFamily="34" charset="-34"/>
                <a:cs typeface="TH SarabunPSK" pitchFamily="34" charset="-34"/>
              </a:endParaRPr>
            </a:p>
          </p:txBody>
        </p:sp>
      </p:grpSp>
      <p:sp>
        <p:nvSpPr>
          <p:cNvPr id="141323" name="Text Box 17"/>
          <p:cNvSpPr txBox="1">
            <a:spLocks noChangeArrowheads="1"/>
          </p:cNvSpPr>
          <p:nvPr/>
        </p:nvSpPr>
        <p:spPr bwMode="auto">
          <a:xfrm>
            <a:off x="6969125" y="2425700"/>
            <a:ext cx="2087563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(4005/4020/4021/4059)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5" name="Group 18"/>
          <p:cNvGrpSpPr>
            <a:grpSpLocks/>
          </p:cNvGrpSpPr>
          <p:nvPr/>
        </p:nvGrpSpPr>
        <p:grpSpPr bwMode="auto">
          <a:xfrm>
            <a:off x="6968737" y="1778090"/>
            <a:ext cx="2052637" cy="646113"/>
            <a:chOff x="3203848" y="3468365"/>
            <a:chExt cx="2052020" cy="646113"/>
          </a:xfrm>
          <a:solidFill>
            <a:schemeClr val="bg1"/>
          </a:solidFill>
        </p:grpSpPr>
        <p:sp>
          <p:nvSpPr>
            <p:cNvPr id="12361" name="Rectangle 2"/>
            <p:cNvSpPr>
              <a:spLocks noChangeArrowheads="1"/>
            </p:cNvSpPr>
            <p:nvPr/>
          </p:nvSpPr>
          <p:spPr bwMode="auto">
            <a:xfrm>
              <a:off x="3203848" y="3468365"/>
              <a:ext cx="1476000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lnSpc>
                  <a:spcPct val="70000"/>
                </a:lnSpc>
                <a:defRPr/>
              </a:pPr>
              <a:endParaRPr lang="th-TH" altLang="th-TH" sz="700" b="1" dirty="0">
                <a:latin typeface="TH SarabunPSK" pitchFamily="34" charset="-34"/>
                <a:cs typeface="TH SarabunPSK" pitchFamily="34" charset="-34"/>
              </a:endParaRPr>
            </a:p>
            <a:p>
              <a:pPr algn="ctr" eaLnBrk="0" hangingPunct="0">
                <a:lnSpc>
                  <a:spcPct val="70000"/>
                </a:lnSpc>
                <a:defRPr/>
              </a:pPr>
              <a:r>
                <a:rPr lang="th-TH" altLang="th-TH" sz="1400" b="1" dirty="0">
                  <a:latin typeface="TH SarabunPSK" pitchFamily="34" charset="-34"/>
                  <a:cs typeface="TH SarabunPSK" pitchFamily="34" charset="-34"/>
                </a:rPr>
                <a:t>กลุ่มงานสารสนเทศ</a:t>
              </a:r>
            </a:p>
            <a:p>
              <a:pPr algn="ctr" eaLnBrk="0" hangingPunct="0">
                <a:lnSpc>
                  <a:spcPct val="70000"/>
                </a:lnSpc>
                <a:defRPr/>
              </a:pPr>
              <a:r>
                <a:rPr lang="th-TH" altLang="th-TH" sz="1400" b="1" dirty="0">
                  <a:latin typeface="TH SarabunPSK" pitchFamily="34" charset="-34"/>
                  <a:cs typeface="TH SarabunPSK" pitchFamily="34" charset="-34"/>
                </a:rPr>
                <a:t>การพัฒนาชุมชน</a:t>
              </a:r>
            </a:p>
          </p:txBody>
        </p:sp>
        <p:sp>
          <p:nvSpPr>
            <p:cNvPr id="12362" name="Rectangle 2"/>
            <p:cNvSpPr>
              <a:spLocks noChangeArrowheads="1"/>
            </p:cNvSpPr>
            <p:nvPr/>
          </p:nvSpPr>
          <p:spPr bwMode="auto">
            <a:xfrm>
              <a:off x="4679868" y="3468365"/>
              <a:ext cx="576000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en-US" altLang="th-TH" sz="1600" b="1" dirty="0">
                  <a:latin typeface="TH SarabunPSK" pitchFamily="34" charset="-34"/>
                  <a:cs typeface="TH SarabunPSK" pitchFamily="34" charset="-34"/>
                </a:rPr>
                <a:t>5</a:t>
              </a:r>
              <a:endParaRPr lang="th-TH" altLang="th-TH" sz="1400" b="1" dirty="0">
                <a:latin typeface="TH SarabunPSK" pitchFamily="34" charset="-34"/>
                <a:cs typeface="TH SarabunPSK" pitchFamily="34" charset="-34"/>
              </a:endParaRPr>
            </a:p>
          </p:txBody>
        </p:sp>
        <p:sp>
          <p:nvSpPr>
            <p:cNvPr id="11342" name="Rectangle 2"/>
            <p:cNvSpPr>
              <a:spLocks noChangeArrowheads="1"/>
            </p:cNvSpPr>
            <p:nvPr/>
          </p:nvSpPr>
          <p:spPr bwMode="auto">
            <a:xfrm>
              <a:off x="3203848" y="3789040"/>
              <a:ext cx="2052020" cy="325438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th-TH" altLang="th-TH" sz="1500" spc="-60" dirty="0">
                  <a:latin typeface="TH SarabunPSK" pitchFamily="34" charset="-34"/>
                  <a:cs typeface="TH SarabunPSK" pitchFamily="34" charset="-34"/>
                </a:rPr>
                <a:t>นักวิชาการพัฒนาชุมชน (ผอ.กง.) ชพ</a:t>
              </a:r>
              <a:r>
                <a:rPr lang="en-US" altLang="th-TH" sz="1500" spc="-60" dirty="0">
                  <a:latin typeface="TH SarabunPSK" pitchFamily="34" charset="-34"/>
                  <a:cs typeface="TH SarabunPSK" pitchFamily="34" charset="-34"/>
                </a:rPr>
                <a:t>. </a:t>
              </a:r>
              <a:r>
                <a:rPr lang="en-US" altLang="th-TH" sz="1050" spc="-60" dirty="0">
                  <a:solidFill>
                    <a:srgbClr val="FF0000"/>
                  </a:solidFill>
                  <a:latin typeface="TH SarabunPSK" pitchFamily="34" charset="-34"/>
                  <a:cs typeface="TH SarabunPSK" pitchFamily="34" charset="-34"/>
                </a:rPr>
                <a:t>(395)</a:t>
              </a:r>
              <a:endParaRPr lang="th-TH" altLang="th-TH" sz="1050" spc="-60" dirty="0">
                <a:solidFill>
                  <a:srgbClr val="FF0000"/>
                </a:solidFill>
                <a:latin typeface="TH SarabunPSK" pitchFamily="34" charset="-34"/>
                <a:cs typeface="TH SarabunPSK" pitchFamily="34" charset="-34"/>
              </a:endParaRPr>
            </a:p>
          </p:txBody>
        </p:sp>
      </p:grpSp>
      <p:cxnSp>
        <p:nvCxnSpPr>
          <p:cNvPr id="78" name="Straight Connector 77"/>
          <p:cNvCxnSpPr/>
          <p:nvPr/>
        </p:nvCxnSpPr>
        <p:spPr>
          <a:xfrm>
            <a:off x="4572000" y="1419225"/>
            <a:ext cx="0" cy="223202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/>
          <p:cNvCxnSpPr/>
          <p:nvPr/>
        </p:nvCxnSpPr>
        <p:spPr>
          <a:xfrm>
            <a:off x="1116013" y="1628775"/>
            <a:ext cx="683895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1327" name="Rectangle 78"/>
          <p:cNvSpPr>
            <a:spLocks noChangeArrowheads="1"/>
          </p:cNvSpPr>
          <p:nvPr/>
        </p:nvSpPr>
        <p:spPr bwMode="auto">
          <a:xfrm>
            <a:off x="0" y="6611938"/>
            <a:ext cx="1619250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000" u="sng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หมายเหตุ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ภายในวงเล็บแสดงเลขที่ตำแหน่ง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141328" name="Group 49"/>
          <p:cNvGrpSpPr>
            <a:grpSpLocks/>
          </p:cNvGrpSpPr>
          <p:nvPr/>
        </p:nvGrpSpPr>
        <p:grpSpPr bwMode="auto">
          <a:xfrm>
            <a:off x="107950" y="3594100"/>
            <a:ext cx="2843213" cy="646113"/>
            <a:chOff x="107503" y="3717032"/>
            <a:chExt cx="2844257" cy="646113"/>
          </a:xfrm>
        </p:grpSpPr>
        <p:sp>
          <p:nvSpPr>
            <p:cNvPr id="141370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เมืองสกลนคร</a:t>
              </a:r>
            </a:p>
          </p:txBody>
        </p:sp>
        <p:sp>
          <p:nvSpPr>
            <p:cNvPr id="141371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41372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(4012)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41329" name="Text Box 17"/>
          <p:cNvSpPr txBox="1">
            <a:spLocks noChangeArrowheads="1"/>
          </p:cNvSpPr>
          <p:nvPr/>
        </p:nvSpPr>
        <p:spPr bwMode="auto">
          <a:xfrm>
            <a:off x="107950" y="4241800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(4014/4015/4016/4017)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141330" name="Group 50"/>
          <p:cNvGrpSpPr>
            <a:grpSpLocks/>
          </p:cNvGrpSpPr>
          <p:nvPr/>
        </p:nvGrpSpPr>
        <p:grpSpPr bwMode="auto">
          <a:xfrm>
            <a:off x="3132138" y="3594100"/>
            <a:ext cx="2843212" cy="646113"/>
            <a:chOff x="107503" y="3717032"/>
            <a:chExt cx="2844257" cy="646113"/>
          </a:xfrm>
        </p:grpSpPr>
        <p:sp>
          <p:nvSpPr>
            <p:cNvPr id="141367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พรรณานิคม</a:t>
              </a:r>
            </a:p>
          </p:txBody>
        </p:sp>
        <p:sp>
          <p:nvSpPr>
            <p:cNvPr id="141368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41369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(4023)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41331" name="Text Box 17"/>
          <p:cNvSpPr txBox="1">
            <a:spLocks noChangeArrowheads="1"/>
          </p:cNvSpPr>
          <p:nvPr/>
        </p:nvSpPr>
        <p:spPr bwMode="auto">
          <a:xfrm>
            <a:off x="3132138" y="4241800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(4024/4025/4026/4027)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141332" name="Group 55"/>
          <p:cNvGrpSpPr>
            <a:grpSpLocks/>
          </p:cNvGrpSpPr>
          <p:nvPr/>
        </p:nvGrpSpPr>
        <p:grpSpPr bwMode="auto">
          <a:xfrm>
            <a:off x="6156325" y="3594100"/>
            <a:ext cx="2844800" cy="646113"/>
            <a:chOff x="107503" y="3717032"/>
            <a:chExt cx="2844257" cy="646113"/>
          </a:xfrm>
        </p:grpSpPr>
        <p:sp>
          <p:nvSpPr>
            <p:cNvPr id="141364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วานรนิวาส</a:t>
              </a:r>
            </a:p>
          </p:txBody>
        </p:sp>
        <p:sp>
          <p:nvSpPr>
            <p:cNvPr id="141365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41366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(4031)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41333" name="Text Box 17"/>
          <p:cNvSpPr txBox="1">
            <a:spLocks noChangeArrowheads="1"/>
          </p:cNvSpPr>
          <p:nvPr/>
        </p:nvSpPr>
        <p:spPr bwMode="auto">
          <a:xfrm>
            <a:off x="6156325" y="4241800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(4032/4034/4035/4036)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141334" name="Group 60"/>
          <p:cNvGrpSpPr>
            <a:grpSpLocks/>
          </p:cNvGrpSpPr>
          <p:nvPr/>
        </p:nvGrpSpPr>
        <p:grpSpPr bwMode="auto">
          <a:xfrm>
            <a:off x="107950" y="4962525"/>
            <a:ext cx="2843213" cy="646113"/>
            <a:chOff x="107503" y="3717032"/>
            <a:chExt cx="2844257" cy="646113"/>
          </a:xfrm>
        </p:grpSpPr>
        <p:sp>
          <p:nvSpPr>
            <p:cNvPr id="141361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บ้านม่วง</a:t>
              </a:r>
            </a:p>
          </p:txBody>
        </p:sp>
        <p:sp>
          <p:nvSpPr>
            <p:cNvPr id="141362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41363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(4042)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41335" name="Text Box 17"/>
          <p:cNvSpPr txBox="1">
            <a:spLocks noChangeArrowheads="1"/>
          </p:cNvSpPr>
          <p:nvPr/>
        </p:nvSpPr>
        <p:spPr bwMode="auto">
          <a:xfrm>
            <a:off x="107950" y="5610225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(4044/4046/4048/4049)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141336" name="Group 65"/>
          <p:cNvGrpSpPr>
            <a:grpSpLocks/>
          </p:cNvGrpSpPr>
          <p:nvPr/>
        </p:nvGrpSpPr>
        <p:grpSpPr bwMode="auto">
          <a:xfrm>
            <a:off x="3132138" y="4962525"/>
            <a:ext cx="2843212" cy="646113"/>
            <a:chOff x="107503" y="3717032"/>
            <a:chExt cx="2844257" cy="646113"/>
          </a:xfrm>
        </p:grpSpPr>
        <p:sp>
          <p:nvSpPr>
            <p:cNvPr id="141358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อากาศอำนวย</a:t>
              </a:r>
            </a:p>
          </p:txBody>
        </p:sp>
        <p:sp>
          <p:nvSpPr>
            <p:cNvPr id="141359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41360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(4050)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41337" name="Text Box 17"/>
          <p:cNvSpPr txBox="1">
            <a:spLocks noChangeArrowheads="1"/>
          </p:cNvSpPr>
          <p:nvPr/>
        </p:nvSpPr>
        <p:spPr bwMode="auto">
          <a:xfrm>
            <a:off x="3132138" y="5610225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(4052/4053/4055/4056)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141338" name="Group 70"/>
          <p:cNvGrpSpPr>
            <a:grpSpLocks/>
          </p:cNvGrpSpPr>
          <p:nvPr/>
        </p:nvGrpSpPr>
        <p:grpSpPr bwMode="auto">
          <a:xfrm>
            <a:off x="6156325" y="4962525"/>
            <a:ext cx="2844800" cy="646113"/>
            <a:chOff x="107503" y="3717032"/>
            <a:chExt cx="2844257" cy="646113"/>
          </a:xfrm>
        </p:grpSpPr>
        <p:sp>
          <p:nvSpPr>
            <p:cNvPr id="141355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สว่างแดนดิน</a:t>
              </a:r>
            </a:p>
          </p:txBody>
        </p:sp>
        <p:sp>
          <p:nvSpPr>
            <p:cNvPr id="141356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41357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</a:t>
              </a:r>
              <a:r>
                <a:rPr lang="th-TH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4057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41339" name="Text Box 17"/>
          <p:cNvSpPr txBox="1">
            <a:spLocks noChangeArrowheads="1"/>
          </p:cNvSpPr>
          <p:nvPr/>
        </p:nvSpPr>
        <p:spPr bwMode="auto">
          <a:xfrm>
            <a:off x="6156325" y="5610225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4060/4061/4062/4063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cxnSp>
        <p:nvCxnSpPr>
          <p:cNvPr id="76" name="Straight Connector 75"/>
          <p:cNvCxnSpPr/>
          <p:nvPr/>
        </p:nvCxnSpPr>
        <p:spPr>
          <a:xfrm>
            <a:off x="1404938" y="3500438"/>
            <a:ext cx="604837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9" name="Straight Connector 78"/>
          <p:cNvCxnSpPr/>
          <p:nvPr/>
        </p:nvCxnSpPr>
        <p:spPr>
          <a:xfrm>
            <a:off x="1116013" y="1628775"/>
            <a:ext cx="0" cy="14446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" name="Straight Connector 80"/>
          <p:cNvCxnSpPr/>
          <p:nvPr/>
        </p:nvCxnSpPr>
        <p:spPr>
          <a:xfrm>
            <a:off x="3348038" y="1628775"/>
            <a:ext cx="0" cy="14446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" name="Straight Connector 81"/>
          <p:cNvCxnSpPr/>
          <p:nvPr/>
        </p:nvCxnSpPr>
        <p:spPr>
          <a:xfrm>
            <a:off x="5651500" y="1628775"/>
            <a:ext cx="0" cy="14446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3" name="Straight Connector 82"/>
          <p:cNvCxnSpPr/>
          <p:nvPr/>
        </p:nvCxnSpPr>
        <p:spPr>
          <a:xfrm>
            <a:off x="7956550" y="1628775"/>
            <a:ext cx="0" cy="14446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4" name="Straight Connector 83"/>
          <p:cNvCxnSpPr/>
          <p:nvPr/>
        </p:nvCxnSpPr>
        <p:spPr>
          <a:xfrm>
            <a:off x="1403350" y="3500438"/>
            <a:ext cx="0" cy="904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/>
          <p:cNvCxnSpPr/>
          <p:nvPr/>
        </p:nvCxnSpPr>
        <p:spPr>
          <a:xfrm>
            <a:off x="7451725" y="3500438"/>
            <a:ext cx="0" cy="904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" name="Straight Connector 85"/>
          <p:cNvCxnSpPr/>
          <p:nvPr/>
        </p:nvCxnSpPr>
        <p:spPr>
          <a:xfrm>
            <a:off x="3049588" y="3500438"/>
            <a:ext cx="0" cy="136842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7" name="Straight Connector 86"/>
          <p:cNvCxnSpPr/>
          <p:nvPr/>
        </p:nvCxnSpPr>
        <p:spPr>
          <a:xfrm>
            <a:off x="1403350" y="4868863"/>
            <a:ext cx="604837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9" name="Straight Connector 88"/>
          <p:cNvCxnSpPr/>
          <p:nvPr/>
        </p:nvCxnSpPr>
        <p:spPr>
          <a:xfrm>
            <a:off x="1403350" y="4868863"/>
            <a:ext cx="0" cy="904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0" name="Straight Connector 89"/>
          <p:cNvCxnSpPr/>
          <p:nvPr/>
        </p:nvCxnSpPr>
        <p:spPr>
          <a:xfrm>
            <a:off x="4427538" y="4868863"/>
            <a:ext cx="0" cy="904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1" name="Straight Connector 90"/>
          <p:cNvCxnSpPr/>
          <p:nvPr/>
        </p:nvCxnSpPr>
        <p:spPr>
          <a:xfrm>
            <a:off x="7451725" y="4868863"/>
            <a:ext cx="0" cy="904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41352" name="Group 74"/>
          <p:cNvGrpSpPr>
            <a:grpSpLocks/>
          </p:cNvGrpSpPr>
          <p:nvPr/>
        </p:nvGrpSpPr>
        <p:grpSpPr bwMode="auto">
          <a:xfrm>
            <a:off x="107950" y="1774825"/>
            <a:ext cx="2051050" cy="646113"/>
            <a:chOff x="107950" y="1775470"/>
            <a:chExt cx="2051050" cy="646112"/>
          </a:xfrm>
        </p:grpSpPr>
        <p:grpSp>
          <p:nvGrpSpPr>
            <p:cNvPr id="13" name="Group 18"/>
            <p:cNvGrpSpPr>
              <a:grpSpLocks/>
            </p:cNvGrpSpPr>
            <p:nvPr/>
          </p:nvGrpSpPr>
          <p:grpSpPr bwMode="auto">
            <a:xfrm>
              <a:off x="107950" y="1775470"/>
              <a:ext cx="2051050" cy="646112"/>
              <a:chOff x="3203848" y="3468365"/>
              <a:chExt cx="2052020" cy="646113"/>
            </a:xfrm>
            <a:solidFill>
              <a:schemeClr val="bg1"/>
            </a:solidFill>
          </p:grpSpPr>
          <p:sp>
            <p:nvSpPr>
              <p:cNvPr id="14387" name="Rectangle 2"/>
              <p:cNvSpPr>
                <a:spLocks noChangeArrowheads="1"/>
              </p:cNvSpPr>
              <p:nvPr/>
            </p:nvSpPr>
            <p:spPr bwMode="auto">
              <a:xfrm>
                <a:off x="4679868" y="3468365"/>
                <a:ext cx="576000" cy="323850"/>
              </a:xfrm>
              <a:prstGeom prst="rect">
                <a:avLst/>
              </a:prstGeom>
              <a:grpFill/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anchor="ctr"/>
              <a:lstStyle/>
              <a:p>
                <a:pPr algn="ctr" eaLnBrk="0" hangingPunct="0">
                  <a:defRPr/>
                </a:pPr>
                <a:r>
                  <a:rPr lang="en-US" altLang="th-TH" sz="1600" b="1" dirty="0">
                    <a:latin typeface="TH SarabunPSK" pitchFamily="34" charset="-34"/>
                    <a:cs typeface="TH SarabunPSK" pitchFamily="34" charset="-34"/>
                  </a:rPr>
                  <a:t>8</a:t>
                </a:r>
                <a:endParaRPr lang="th-TH" altLang="th-TH" sz="1400" b="1" dirty="0">
                  <a:latin typeface="TH SarabunPSK" pitchFamily="34" charset="-34"/>
                  <a:cs typeface="TH SarabunPSK" pitchFamily="34" charset="-34"/>
                </a:endParaRPr>
              </a:p>
            </p:txBody>
          </p:sp>
          <p:sp>
            <p:nvSpPr>
              <p:cNvPr id="14388" name="Rectangle 2"/>
              <p:cNvSpPr>
                <a:spLocks noChangeArrowheads="1"/>
              </p:cNvSpPr>
              <p:nvPr/>
            </p:nvSpPr>
            <p:spPr bwMode="auto">
              <a:xfrm>
                <a:off x="3203848" y="3789040"/>
                <a:ext cx="2052000" cy="325438"/>
              </a:xfrm>
              <a:prstGeom prst="rect">
                <a:avLst/>
              </a:prstGeom>
              <a:grpFill/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anchor="ctr"/>
              <a:lstStyle/>
              <a:p>
                <a:pPr algn="ctr" eaLnBrk="0" hangingPunct="0">
                  <a:defRPr/>
                </a:pPr>
                <a:r>
                  <a:rPr lang="th-TH" altLang="th-TH" sz="1400" spc="-40" dirty="0">
                    <a:latin typeface="TH SarabunPSK" pitchFamily="34" charset="-34"/>
                    <a:cs typeface="TH SarabunPSK" pitchFamily="34" charset="-34"/>
                  </a:rPr>
                  <a:t>นักวิชาการพัฒนาชุมชน (ผอ.กง.) </a:t>
                </a:r>
                <a:r>
                  <a:rPr lang="th-TH" altLang="th-TH" sz="1400" spc="-40" dirty="0" err="1">
                    <a:latin typeface="TH SarabunPSK" pitchFamily="34" charset="-34"/>
                    <a:cs typeface="TH SarabunPSK" pitchFamily="34" charset="-34"/>
                  </a:rPr>
                  <a:t>ชพ.</a:t>
                </a:r>
                <a:r>
                  <a:rPr lang="en-US" altLang="th-TH" sz="1400" spc="-40" dirty="0">
                    <a:latin typeface="TH SarabunPSK" pitchFamily="34" charset="-34"/>
                    <a:cs typeface="TH SarabunPSK" pitchFamily="34" charset="-34"/>
                  </a:rPr>
                  <a:t> </a:t>
                </a:r>
                <a:r>
                  <a:rPr lang="en-US" altLang="th-TH" sz="1000" spc="-40" dirty="0">
                    <a:solidFill>
                      <a:srgbClr val="FF0000"/>
                    </a:solidFill>
                    <a:latin typeface="TH SarabunPSK" pitchFamily="34" charset="-34"/>
                    <a:cs typeface="TH SarabunPSK" pitchFamily="34" charset="-34"/>
                  </a:rPr>
                  <a:t>(3996)</a:t>
                </a:r>
                <a:endParaRPr lang="th-TH" altLang="th-TH" sz="1000" spc="-40" dirty="0">
                  <a:solidFill>
                    <a:srgbClr val="FF0000"/>
                  </a:solidFill>
                  <a:latin typeface="TH SarabunPSK" pitchFamily="34" charset="-34"/>
                  <a:cs typeface="TH SarabunPSK" pitchFamily="34" charset="-34"/>
                </a:endParaRPr>
              </a:p>
            </p:txBody>
          </p:sp>
        </p:grpSp>
        <p:sp>
          <p:nvSpPr>
            <p:cNvPr id="141354" name="Rectangle 2"/>
            <p:cNvSpPr>
              <a:spLocks noChangeArrowheads="1"/>
            </p:cNvSpPr>
            <p:nvPr/>
          </p:nvSpPr>
          <p:spPr bwMode="auto">
            <a:xfrm>
              <a:off x="107950" y="1775470"/>
              <a:ext cx="1475302" cy="323849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th-TH" altLang="th-TH" sz="12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endParaRPr lang="th-TH" altLang="th-TH" sz="8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2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กลุ่มงานประสานและสนับสนุนการบริหารงานพัฒนาชุมชน</a:t>
              </a:r>
            </a:p>
            <a:p>
              <a:pPr algn="ctr"/>
              <a:endParaRPr lang="th-TH" altLang="th-TH" sz="12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2338" name="Rectangle 73"/>
          <p:cNvSpPr>
            <a:spLocks noChangeArrowheads="1"/>
          </p:cNvSpPr>
          <p:nvPr/>
        </p:nvSpPr>
        <p:spPr bwMode="auto">
          <a:xfrm>
            <a:off x="488950" y="106363"/>
            <a:ext cx="815498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/>
            <a:r>
              <a:rPr lang="th-TH" altLang="th-TH" sz="1600" b="1">
                <a:latin typeface="TH SarabunPSK" panose="020B0500040200020003" pitchFamily="34" charset="-34"/>
                <a:cs typeface="TH SarabunPSK" panose="020B0500040200020003" pitchFamily="34" charset="-34"/>
              </a:rPr>
              <a:t>แผนภูมิแสดงการแบ่งงานภายในและอัตรากำลังของกรมการพัฒนาชุมชน</a:t>
            </a:r>
            <a:r>
              <a:rPr lang="en-US" altLang="th-TH" sz="1600" b="1">
                <a:latin typeface="TH SarabunPSK" panose="020B0500040200020003" pitchFamily="34" charset="-34"/>
                <a:cs typeface="TH SarabunPSK" panose="020B0500040200020003" pitchFamily="34" charset="-34"/>
              </a:rPr>
              <a:t> </a:t>
            </a:r>
            <a:endParaRPr lang="th-TH" altLang="th-TH" sz="1600" b="1"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sp>
        <p:nvSpPr>
          <p:cNvPr id="142339" name="Text Box 9"/>
          <p:cNvSpPr txBox="1">
            <a:spLocks noChangeArrowheads="1"/>
          </p:cNvSpPr>
          <p:nvPr/>
        </p:nvSpPr>
        <p:spPr bwMode="auto">
          <a:xfrm>
            <a:off x="6980238" y="6269038"/>
            <a:ext cx="2160587" cy="588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ลูกจ้างประจำ 2 อัตรา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rPr>
              <a:t>(142/143)</a:t>
            </a:r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 </a:t>
            </a:r>
            <a:endParaRPr lang="th-TH" altLang="th-TH" sz="1400">
              <a:solidFill>
                <a:srgbClr val="FF0000"/>
              </a:solidFill>
              <a:latin typeface="TH SarabunPSK" panose="020B0500040200020003" pitchFamily="34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กรอบพนักงานราชการ 1 อัตรา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rPr>
              <a:t>(100)</a:t>
            </a:r>
          </a:p>
        </p:txBody>
      </p:sp>
      <p:grpSp>
        <p:nvGrpSpPr>
          <p:cNvPr id="142340" name="Group 81"/>
          <p:cNvGrpSpPr>
            <a:grpSpLocks/>
          </p:cNvGrpSpPr>
          <p:nvPr/>
        </p:nvGrpSpPr>
        <p:grpSpPr bwMode="auto">
          <a:xfrm>
            <a:off x="2843213" y="765175"/>
            <a:ext cx="3421062" cy="646113"/>
            <a:chOff x="2448080" y="857250"/>
            <a:chExt cx="3420000" cy="646113"/>
          </a:xfrm>
        </p:grpSpPr>
        <p:sp>
          <p:nvSpPr>
            <p:cNvPr id="142401" name="Rectangle 2"/>
            <p:cNvSpPr>
              <a:spLocks noChangeArrowheads="1"/>
            </p:cNvSpPr>
            <p:nvPr/>
          </p:nvSpPr>
          <p:spPr bwMode="auto">
            <a:xfrm>
              <a:off x="2448080" y="857250"/>
              <a:ext cx="2844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สำนักงานพัฒนาชุมชนจังหวัดสกลนคร</a:t>
              </a:r>
            </a:p>
          </p:txBody>
        </p:sp>
        <p:sp>
          <p:nvSpPr>
            <p:cNvPr id="142402" name="Rectangle 2"/>
            <p:cNvSpPr>
              <a:spLocks noChangeArrowheads="1"/>
            </p:cNvSpPr>
            <p:nvPr/>
          </p:nvSpPr>
          <p:spPr bwMode="auto">
            <a:xfrm>
              <a:off x="5290308" y="857250"/>
              <a:ext cx="575739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 eaLnBrk="1" hangingPunct="1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113</a:t>
              </a:r>
              <a:endParaRPr lang="th-TH" altLang="th-TH" sz="16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42403" name="Rectangle 2"/>
            <p:cNvSpPr>
              <a:spLocks noChangeArrowheads="1"/>
            </p:cNvSpPr>
            <p:nvPr/>
          </p:nvSpPr>
          <p:spPr bwMode="auto">
            <a:xfrm>
              <a:off x="2448080" y="1177925"/>
              <a:ext cx="3420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ผู้อำนวยการ (พัฒนาการจังหวัด) สูง</a:t>
              </a:r>
              <a:r>
                <a:rPr lang="en-US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(3995)</a:t>
              </a:r>
              <a:r>
                <a:rPr lang="en-US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endParaRPr lang="th-TH" altLang="th-TH" sz="1600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42341" name="Text Box 91"/>
          <p:cNvSpPr txBox="1">
            <a:spLocks noChangeArrowheads="1"/>
          </p:cNvSpPr>
          <p:nvPr/>
        </p:nvSpPr>
        <p:spPr bwMode="auto">
          <a:xfrm>
            <a:off x="3924300" y="404813"/>
            <a:ext cx="1368425" cy="277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Update </a:t>
            </a:r>
            <a:r>
              <a:rPr lang="th-TH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26 เมษายน 2564 </a:t>
            </a:r>
            <a:r>
              <a:rPr lang="en-US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         </a:t>
            </a:r>
            <a:endParaRPr lang="th-TH" altLang="th-TH" sz="1200"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cxnSp>
        <p:nvCxnSpPr>
          <p:cNvPr id="78" name="Straight Connector 77"/>
          <p:cNvCxnSpPr/>
          <p:nvPr/>
        </p:nvCxnSpPr>
        <p:spPr>
          <a:xfrm>
            <a:off x="4572000" y="1419225"/>
            <a:ext cx="0" cy="50482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2343" name="Rectangle 78"/>
          <p:cNvSpPr>
            <a:spLocks noChangeArrowheads="1"/>
          </p:cNvSpPr>
          <p:nvPr/>
        </p:nvSpPr>
        <p:spPr bwMode="auto">
          <a:xfrm>
            <a:off x="0" y="6611938"/>
            <a:ext cx="1619250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000" u="sng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หมายเหตุ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ภายในวงเล็บแสดงเลขที่ตำแหน่ง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142344" name="Group 49"/>
          <p:cNvGrpSpPr>
            <a:grpSpLocks/>
          </p:cNvGrpSpPr>
          <p:nvPr/>
        </p:nvGrpSpPr>
        <p:grpSpPr bwMode="auto">
          <a:xfrm>
            <a:off x="107950" y="1722438"/>
            <a:ext cx="2843213" cy="646112"/>
            <a:chOff x="107503" y="3717032"/>
            <a:chExt cx="2844257" cy="646113"/>
          </a:xfrm>
        </p:grpSpPr>
        <p:sp>
          <p:nvSpPr>
            <p:cNvPr id="142398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โพนนาแก้ว</a:t>
              </a:r>
            </a:p>
          </p:txBody>
        </p:sp>
        <p:sp>
          <p:nvSpPr>
            <p:cNvPr id="142399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42400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ชพ.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(4068)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42345" name="Text Box 17"/>
          <p:cNvSpPr txBox="1">
            <a:spLocks noChangeArrowheads="1"/>
          </p:cNvSpPr>
          <p:nvPr/>
        </p:nvSpPr>
        <p:spPr bwMode="auto">
          <a:xfrm>
            <a:off x="107950" y="2370138"/>
            <a:ext cx="2879725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(4028/4070/4071/4072)</a:t>
            </a:r>
          </a:p>
          <a:p>
            <a:pPr eaLnBrk="1" hangingPunct="1"/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142346" name="Group 50"/>
          <p:cNvGrpSpPr>
            <a:grpSpLocks/>
          </p:cNvGrpSpPr>
          <p:nvPr/>
        </p:nvGrpSpPr>
        <p:grpSpPr bwMode="auto">
          <a:xfrm>
            <a:off x="3132138" y="1722438"/>
            <a:ext cx="2843212" cy="646112"/>
            <a:chOff x="107503" y="3717032"/>
            <a:chExt cx="2844257" cy="646113"/>
          </a:xfrm>
        </p:grpSpPr>
        <p:sp>
          <p:nvSpPr>
            <p:cNvPr id="142395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เต่างอย</a:t>
              </a:r>
            </a:p>
          </p:txBody>
        </p:sp>
        <p:sp>
          <p:nvSpPr>
            <p:cNvPr id="142396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42397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ชพ.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(4073)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42347" name="Text Box 17"/>
          <p:cNvSpPr txBox="1">
            <a:spLocks noChangeArrowheads="1"/>
          </p:cNvSpPr>
          <p:nvPr/>
        </p:nvSpPr>
        <p:spPr bwMode="auto">
          <a:xfrm>
            <a:off x="3132138" y="2370138"/>
            <a:ext cx="2879725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(4033/4037/4075/4076)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142348" name="Group 55"/>
          <p:cNvGrpSpPr>
            <a:grpSpLocks/>
          </p:cNvGrpSpPr>
          <p:nvPr/>
        </p:nvGrpSpPr>
        <p:grpSpPr bwMode="auto">
          <a:xfrm>
            <a:off x="6156325" y="1722438"/>
            <a:ext cx="2844800" cy="646112"/>
            <a:chOff x="107503" y="3717032"/>
            <a:chExt cx="2844257" cy="646113"/>
          </a:xfrm>
        </p:grpSpPr>
        <p:sp>
          <p:nvSpPr>
            <p:cNvPr id="142392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โคกศรีสุพรรณ</a:t>
              </a:r>
            </a:p>
          </p:txBody>
        </p:sp>
        <p:sp>
          <p:nvSpPr>
            <p:cNvPr id="142393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42394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ชพ.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(4077)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42349" name="Text Box 17"/>
          <p:cNvSpPr txBox="1">
            <a:spLocks noChangeArrowheads="1"/>
          </p:cNvSpPr>
          <p:nvPr/>
        </p:nvSpPr>
        <p:spPr bwMode="auto">
          <a:xfrm>
            <a:off x="6156325" y="2370138"/>
            <a:ext cx="2879725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(4018/4019/4079/4080)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142350" name="Group 60"/>
          <p:cNvGrpSpPr>
            <a:grpSpLocks/>
          </p:cNvGrpSpPr>
          <p:nvPr/>
        </p:nvGrpSpPr>
        <p:grpSpPr bwMode="auto">
          <a:xfrm>
            <a:off x="107950" y="4962525"/>
            <a:ext cx="2843213" cy="646113"/>
            <a:chOff x="107503" y="3717032"/>
            <a:chExt cx="2844257" cy="646113"/>
          </a:xfrm>
        </p:grpSpPr>
        <p:sp>
          <p:nvSpPr>
            <p:cNvPr id="142389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พังโคน</a:t>
              </a:r>
            </a:p>
          </p:txBody>
        </p:sp>
        <p:sp>
          <p:nvSpPr>
            <p:cNvPr id="142390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42391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ชพ.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(4094)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42351" name="Text Box 17"/>
          <p:cNvSpPr txBox="1">
            <a:spLocks noChangeArrowheads="1"/>
          </p:cNvSpPr>
          <p:nvPr/>
        </p:nvSpPr>
        <p:spPr bwMode="auto">
          <a:xfrm>
            <a:off x="107950" y="5610225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3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(4096/4097/4098)</a:t>
            </a:r>
          </a:p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เจ้าพนักงานพัฒนาชุมชน (ปง./ชง.)    - 1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3992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)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)</a:t>
            </a:r>
          </a:p>
        </p:txBody>
      </p:sp>
      <p:grpSp>
        <p:nvGrpSpPr>
          <p:cNvPr id="142352" name="Group 65"/>
          <p:cNvGrpSpPr>
            <a:grpSpLocks/>
          </p:cNvGrpSpPr>
          <p:nvPr/>
        </p:nvGrpSpPr>
        <p:grpSpPr bwMode="auto">
          <a:xfrm>
            <a:off x="3132138" y="4962525"/>
            <a:ext cx="2843212" cy="646113"/>
            <a:chOff x="107503" y="3717032"/>
            <a:chExt cx="2844257" cy="646113"/>
          </a:xfrm>
        </p:grpSpPr>
        <p:sp>
          <p:nvSpPr>
            <p:cNvPr id="142386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วาริชภูมิ</a:t>
              </a:r>
            </a:p>
          </p:txBody>
        </p:sp>
        <p:sp>
          <p:nvSpPr>
            <p:cNvPr id="142387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42388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(4099)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42353" name="Text Box 17"/>
          <p:cNvSpPr txBox="1">
            <a:spLocks noChangeArrowheads="1"/>
          </p:cNvSpPr>
          <p:nvPr/>
        </p:nvSpPr>
        <p:spPr bwMode="auto">
          <a:xfrm>
            <a:off x="3132138" y="5610225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3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(4101/4102/4103)</a:t>
            </a:r>
          </a:p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เจ้าพนักงานพัฒนาชุมชน (ปง./ชง.)    - 1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4100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)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142354" name="Group 70"/>
          <p:cNvGrpSpPr>
            <a:grpSpLocks/>
          </p:cNvGrpSpPr>
          <p:nvPr/>
        </p:nvGrpSpPr>
        <p:grpSpPr bwMode="auto">
          <a:xfrm>
            <a:off x="6156325" y="4962525"/>
            <a:ext cx="2844800" cy="646113"/>
            <a:chOff x="107503" y="3717032"/>
            <a:chExt cx="2844257" cy="646113"/>
          </a:xfrm>
        </p:grpSpPr>
        <p:sp>
          <p:nvSpPr>
            <p:cNvPr id="142383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นิคมน้ำอูน</a:t>
              </a:r>
            </a:p>
          </p:txBody>
        </p:sp>
        <p:sp>
          <p:nvSpPr>
            <p:cNvPr id="142384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42385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ชพ.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(4104)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42355" name="Text Box 17"/>
          <p:cNvSpPr txBox="1">
            <a:spLocks noChangeArrowheads="1"/>
          </p:cNvSpPr>
          <p:nvPr/>
        </p:nvSpPr>
        <p:spPr bwMode="auto">
          <a:xfrm>
            <a:off x="6156325" y="5610225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(4064/4065/4106/4107)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cxnSp>
        <p:nvCxnSpPr>
          <p:cNvPr id="76" name="Straight Connector 75"/>
          <p:cNvCxnSpPr/>
          <p:nvPr/>
        </p:nvCxnSpPr>
        <p:spPr>
          <a:xfrm>
            <a:off x="1404938" y="1628775"/>
            <a:ext cx="604837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4" name="Straight Connector 83"/>
          <p:cNvCxnSpPr/>
          <p:nvPr/>
        </p:nvCxnSpPr>
        <p:spPr>
          <a:xfrm>
            <a:off x="1403350" y="1628775"/>
            <a:ext cx="0" cy="9048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/>
          <p:cNvCxnSpPr/>
          <p:nvPr/>
        </p:nvCxnSpPr>
        <p:spPr>
          <a:xfrm>
            <a:off x="7451725" y="1628775"/>
            <a:ext cx="0" cy="9048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" name="Straight Connector 85"/>
          <p:cNvCxnSpPr/>
          <p:nvPr/>
        </p:nvCxnSpPr>
        <p:spPr>
          <a:xfrm>
            <a:off x="3049588" y="1628775"/>
            <a:ext cx="0" cy="324008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7" name="Straight Connector 86"/>
          <p:cNvCxnSpPr/>
          <p:nvPr/>
        </p:nvCxnSpPr>
        <p:spPr>
          <a:xfrm>
            <a:off x="1403350" y="4868863"/>
            <a:ext cx="604837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9" name="Straight Connector 88"/>
          <p:cNvCxnSpPr/>
          <p:nvPr/>
        </p:nvCxnSpPr>
        <p:spPr>
          <a:xfrm>
            <a:off x="1403350" y="4868863"/>
            <a:ext cx="0" cy="904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0" name="Straight Connector 89"/>
          <p:cNvCxnSpPr/>
          <p:nvPr/>
        </p:nvCxnSpPr>
        <p:spPr>
          <a:xfrm>
            <a:off x="4427538" y="4868863"/>
            <a:ext cx="0" cy="904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1" name="Straight Connector 90"/>
          <p:cNvCxnSpPr/>
          <p:nvPr/>
        </p:nvCxnSpPr>
        <p:spPr>
          <a:xfrm>
            <a:off x="7451725" y="4868863"/>
            <a:ext cx="0" cy="904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42364" name="Group 49"/>
          <p:cNvGrpSpPr>
            <a:grpSpLocks/>
          </p:cNvGrpSpPr>
          <p:nvPr/>
        </p:nvGrpSpPr>
        <p:grpSpPr bwMode="auto">
          <a:xfrm>
            <a:off x="107950" y="3300413"/>
            <a:ext cx="2843213" cy="652462"/>
            <a:chOff x="107503" y="3710690"/>
            <a:chExt cx="2844257" cy="652455"/>
          </a:xfrm>
        </p:grpSpPr>
        <p:sp>
          <p:nvSpPr>
            <p:cNvPr id="142380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กุสุมาลย์</a:t>
              </a:r>
            </a:p>
          </p:txBody>
        </p:sp>
        <p:sp>
          <p:nvSpPr>
            <p:cNvPr id="142381" name="Rectangle 2"/>
            <p:cNvSpPr>
              <a:spLocks noChangeArrowheads="1"/>
            </p:cNvSpPr>
            <p:nvPr/>
          </p:nvSpPr>
          <p:spPr bwMode="auto">
            <a:xfrm>
              <a:off x="2411760" y="3710690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42382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ชพ.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(4081)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42365" name="Text Box 17"/>
          <p:cNvSpPr txBox="1">
            <a:spLocks noChangeArrowheads="1"/>
          </p:cNvSpPr>
          <p:nvPr/>
        </p:nvSpPr>
        <p:spPr bwMode="auto">
          <a:xfrm>
            <a:off x="107950" y="3954463"/>
            <a:ext cx="2879725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3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(4083/4084/4085)</a:t>
            </a:r>
          </a:p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เจ้าพนักงานพัฒนาชุมชน (ปง./ชง.)    - 1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4051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)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142366" name="Group 50"/>
          <p:cNvGrpSpPr>
            <a:grpSpLocks/>
          </p:cNvGrpSpPr>
          <p:nvPr/>
        </p:nvGrpSpPr>
        <p:grpSpPr bwMode="auto">
          <a:xfrm>
            <a:off x="3132138" y="3300413"/>
            <a:ext cx="2843212" cy="652462"/>
            <a:chOff x="107503" y="3710690"/>
            <a:chExt cx="2844257" cy="652455"/>
          </a:xfrm>
        </p:grpSpPr>
        <p:sp>
          <p:nvSpPr>
            <p:cNvPr id="142377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กุดบาก</a:t>
              </a:r>
            </a:p>
          </p:txBody>
        </p:sp>
        <p:sp>
          <p:nvSpPr>
            <p:cNvPr id="142378" name="Rectangle 2"/>
            <p:cNvSpPr>
              <a:spLocks noChangeArrowheads="1"/>
            </p:cNvSpPr>
            <p:nvPr/>
          </p:nvSpPr>
          <p:spPr bwMode="auto">
            <a:xfrm>
              <a:off x="2411760" y="3710690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42379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ชพ.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(4086)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42367" name="Text Box 17"/>
          <p:cNvSpPr txBox="1">
            <a:spLocks noChangeArrowheads="1"/>
          </p:cNvSpPr>
          <p:nvPr/>
        </p:nvSpPr>
        <p:spPr bwMode="auto">
          <a:xfrm>
            <a:off x="3132138" y="3954463"/>
            <a:ext cx="2879725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3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(3928/4088/4089)</a:t>
            </a:r>
          </a:p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เจ้าพนักงานพัฒนาชุมชน (ปง./ชง.)    - 1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4087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)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142368" name="Group 55"/>
          <p:cNvGrpSpPr>
            <a:grpSpLocks/>
          </p:cNvGrpSpPr>
          <p:nvPr/>
        </p:nvGrpSpPr>
        <p:grpSpPr bwMode="auto">
          <a:xfrm>
            <a:off x="6156325" y="3300413"/>
            <a:ext cx="2844800" cy="652462"/>
            <a:chOff x="107503" y="3710690"/>
            <a:chExt cx="2844257" cy="652455"/>
          </a:xfrm>
        </p:grpSpPr>
        <p:sp>
          <p:nvSpPr>
            <p:cNvPr id="142374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ภูพาน</a:t>
              </a:r>
            </a:p>
          </p:txBody>
        </p:sp>
        <p:sp>
          <p:nvSpPr>
            <p:cNvPr id="142375" name="Rectangle 2"/>
            <p:cNvSpPr>
              <a:spLocks noChangeArrowheads="1"/>
            </p:cNvSpPr>
            <p:nvPr/>
          </p:nvSpPr>
          <p:spPr bwMode="auto">
            <a:xfrm>
              <a:off x="2411760" y="3710690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42376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ชพ.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(4090)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42369" name="Text Box 17"/>
          <p:cNvSpPr txBox="1">
            <a:spLocks noChangeArrowheads="1"/>
          </p:cNvSpPr>
          <p:nvPr/>
        </p:nvSpPr>
        <p:spPr bwMode="auto">
          <a:xfrm>
            <a:off x="6156325" y="3954463"/>
            <a:ext cx="2879725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(4038/4040/4092/4093)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cxnSp>
        <p:nvCxnSpPr>
          <p:cNvPr id="105" name="Straight Connector 104"/>
          <p:cNvCxnSpPr/>
          <p:nvPr/>
        </p:nvCxnSpPr>
        <p:spPr>
          <a:xfrm>
            <a:off x="1404938" y="3213100"/>
            <a:ext cx="604837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6" name="Straight Connector 105"/>
          <p:cNvCxnSpPr/>
          <p:nvPr/>
        </p:nvCxnSpPr>
        <p:spPr>
          <a:xfrm>
            <a:off x="1403350" y="3213100"/>
            <a:ext cx="0" cy="9048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7" name="Straight Connector 106"/>
          <p:cNvCxnSpPr/>
          <p:nvPr/>
        </p:nvCxnSpPr>
        <p:spPr>
          <a:xfrm>
            <a:off x="7451725" y="3213100"/>
            <a:ext cx="0" cy="9048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9" name="Straight Connector 108"/>
          <p:cNvCxnSpPr/>
          <p:nvPr/>
        </p:nvCxnSpPr>
        <p:spPr>
          <a:xfrm>
            <a:off x="4356100" y="3213100"/>
            <a:ext cx="0" cy="9048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362" name="Rectangle 73"/>
          <p:cNvSpPr>
            <a:spLocks noChangeArrowheads="1"/>
          </p:cNvSpPr>
          <p:nvPr/>
        </p:nvSpPr>
        <p:spPr bwMode="auto">
          <a:xfrm>
            <a:off x="488950" y="106363"/>
            <a:ext cx="815498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/>
            <a:r>
              <a:rPr lang="th-TH" altLang="th-TH" sz="1600" b="1">
                <a:latin typeface="TH SarabunPSK" panose="020B0500040200020003" pitchFamily="34" charset="-34"/>
                <a:cs typeface="TH SarabunPSK" panose="020B0500040200020003" pitchFamily="34" charset="-34"/>
              </a:rPr>
              <a:t>แผนภูมิแสดงการแบ่งงานภายในและอัตรากำลังของกรมการพัฒนาชุมชน</a:t>
            </a:r>
            <a:r>
              <a:rPr lang="en-US" altLang="th-TH" sz="1600" b="1">
                <a:latin typeface="TH SarabunPSK" panose="020B0500040200020003" pitchFamily="34" charset="-34"/>
                <a:cs typeface="TH SarabunPSK" panose="020B0500040200020003" pitchFamily="34" charset="-34"/>
              </a:rPr>
              <a:t> </a:t>
            </a:r>
            <a:endParaRPr lang="th-TH" altLang="th-TH" sz="1600" b="1"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sp>
        <p:nvSpPr>
          <p:cNvPr id="143363" name="Text Box 9"/>
          <p:cNvSpPr txBox="1">
            <a:spLocks noChangeArrowheads="1"/>
          </p:cNvSpPr>
          <p:nvPr/>
        </p:nvSpPr>
        <p:spPr bwMode="auto">
          <a:xfrm>
            <a:off x="6980238" y="6269038"/>
            <a:ext cx="2160587" cy="588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ลูกจ้างประจำ 2 อัตรา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rPr>
              <a:t>(142/143)</a:t>
            </a:r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 </a:t>
            </a:r>
            <a:endParaRPr lang="th-TH" altLang="th-TH" sz="1400">
              <a:solidFill>
                <a:srgbClr val="FF0000"/>
              </a:solidFill>
              <a:latin typeface="TH SarabunPSK" panose="020B0500040200020003" pitchFamily="34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กรอบพนักงานราชการ 1 อัตรา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rPr>
              <a:t>(100)</a:t>
            </a:r>
          </a:p>
        </p:txBody>
      </p:sp>
      <p:grpSp>
        <p:nvGrpSpPr>
          <p:cNvPr id="143364" name="Group 81"/>
          <p:cNvGrpSpPr>
            <a:grpSpLocks/>
          </p:cNvGrpSpPr>
          <p:nvPr/>
        </p:nvGrpSpPr>
        <p:grpSpPr bwMode="auto">
          <a:xfrm>
            <a:off x="2843213" y="765175"/>
            <a:ext cx="3421062" cy="646113"/>
            <a:chOff x="2448080" y="857250"/>
            <a:chExt cx="3420000" cy="646113"/>
          </a:xfrm>
        </p:grpSpPr>
        <p:sp>
          <p:nvSpPr>
            <p:cNvPr id="143386" name="Rectangle 2"/>
            <p:cNvSpPr>
              <a:spLocks noChangeArrowheads="1"/>
            </p:cNvSpPr>
            <p:nvPr/>
          </p:nvSpPr>
          <p:spPr bwMode="auto">
            <a:xfrm>
              <a:off x="2448080" y="857250"/>
              <a:ext cx="2844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สำนักงานพัฒนาชุมชนจังหวัดสกลนคร</a:t>
              </a:r>
            </a:p>
          </p:txBody>
        </p:sp>
        <p:sp>
          <p:nvSpPr>
            <p:cNvPr id="143387" name="Rectangle 2"/>
            <p:cNvSpPr>
              <a:spLocks noChangeArrowheads="1"/>
            </p:cNvSpPr>
            <p:nvPr/>
          </p:nvSpPr>
          <p:spPr bwMode="auto">
            <a:xfrm>
              <a:off x="5290308" y="857250"/>
              <a:ext cx="575739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 eaLnBrk="1" hangingPunct="1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113</a:t>
              </a:r>
              <a:endParaRPr lang="th-TH" altLang="th-TH" sz="16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43388" name="Rectangle 2"/>
            <p:cNvSpPr>
              <a:spLocks noChangeArrowheads="1"/>
            </p:cNvSpPr>
            <p:nvPr/>
          </p:nvSpPr>
          <p:spPr bwMode="auto">
            <a:xfrm>
              <a:off x="2448080" y="1177925"/>
              <a:ext cx="3420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ผู้อำนวยการ (พัฒนาการจังหวัด) สูง</a:t>
              </a:r>
              <a:r>
                <a:rPr lang="en-US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(3995)</a:t>
              </a:r>
              <a:r>
                <a:rPr lang="en-US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endParaRPr lang="th-TH" altLang="th-TH" sz="1600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43365" name="Text Box 91"/>
          <p:cNvSpPr txBox="1">
            <a:spLocks noChangeArrowheads="1"/>
          </p:cNvSpPr>
          <p:nvPr/>
        </p:nvSpPr>
        <p:spPr bwMode="auto">
          <a:xfrm>
            <a:off x="3924300" y="404813"/>
            <a:ext cx="1368425" cy="277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Update </a:t>
            </a:r>
            <a:r>
              <a:rPr lang="th-TH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26 เมษายน 2564 </a:t>
            </a:r>
            <a:r>
              <a:rPr lang="en-US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         </a:t>
            </a:r>
            <a:endParaRPr lang="th-TH" altLang="th-TH" sz="1200"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cxnSp>
        <p:nvCxnSpPr>
          <p:cNvPr id="78" name="Straight Connector 77"/>
          <p:cNvCxnSpPr/>
          <p:nvPr/>
        </p:nvCxnSpPr>
        <p:spPr>
          <a:xfrm>
            <a:off x="4572000" y="1419225"/>
            <a:ext cx="0" cy="50482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3367" name="Rectangle 78"/>
          <p:cNvSpPr>
            <a:spLocks noChangeArrowheads="1"/>
          </p:cNvSpPr>
          <p:nvPr/>
        </p:nvSpPr>
        <p:spPr bwMode="auto">
          <a:xfrm>
            <a:off x="0" y="6611938"/>
            <a:ext cx="1619250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000" u="sng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หมายเหตุ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ภายในวงเล็บแสดงเลขที่ตำแหน่ง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143368" name="Group 49"/>
          <p:cNvGrpSpPr>
            <a:grpSpLocks/>
          </p:cNvGrpSpPr>
          <p:nvPr/>
        </p:nvGrpSpPr>
        <p:grpSpPr bwMode="auto">
          <a:xfrm>
            <a:off x="107950" y="1722438"/>
            <a:ext cx="2843213" cy="646112"/>
            <a:chOff x="107503" y="3717032"/>
            <a:chExt cx="2844257" cy="646113"/>
          </a:xfrm>
        </p:grpSpPr>
        <p:sp>
          <p:nvSpPr>
            <p:cNvPr id="143383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คำตากล้า</a:t>
              </a:r>
            </a:p>
          </p:txBody>
        </p:sp>
        <p:sp>
          <p:nvSpPr>
            <p:cNvPr id="143384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43385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ชพ.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(4108)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43369" name="Text Box 17"/>
          <p:cNvSpPr txBox="1">
            <a:spLocks noChangeArrowheads="1"/>
          </p:cNvSpPr>
          <p:nvPr/>
        </p:nvSpPr>
        <p:spPr bwMode="auto">
          <a:xfrm>
            <a:off x="107950" y="2370138"/>
            <a:ext cx="2879725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(3945/3964/3965/4111)</a:t>
            </a:r>
          </a:p>
          <a:p>
            <a:pPr eaLnBrk="1" hangingPunct="1"/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143370" name="Group 50"/>
          <p:cNvGrpSpPr>
            <a:grpSpLocks/>
          </p:cNvGrpSpPr>
          <p:nvPr/>
        </p:nvGrpSpPr>
        <p:grpSpPr bwMode="auto">
          <a:xfrm>
            <a:off x="3132138" y="1722438"/>
            <a:ext cx="2843212" cy="646112"/>
            <a:chOff x="107503" y="3717032"/>
            <a:chExt cx="2844257" cy="646113"/>
          </a:xfrm>
        </p:grpSpPr>
        <p:sp>
          <p:nvSpPr>
            <p:cNvPr id="143380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เจริญศิลป์</a:t>
              </a:r>
            </a:p>
          </p:txBody>
        </p:sp>
        <p:sp>
          <p:nvSpPr>
            <p:cNvPr id="143381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43382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ชพ.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(4112)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43371" name="Text Box 17"/>
          <p:cNvSpPr txBox="1">
            <a:spLocks noChangeArrowheads="1"/>
          </p:cNvSpPr>
          <p:nvPr/>
        </p:nvSpPr>
        <p:spPr bwMode="auto">
          <a:xfrm>
            <a:off x="3132138" y="2370138"/>
            <a:ext cx="2879725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(4114/4115/4116/7168)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143372" name="Group 55"/>
          <p:cNvGrpSpPr>
            <a:grpSpLocks/>
          </p:cNvGrpSpPr>
          <p:nvPr/>
        </p:nvGrpSpPr>
        <p:grpSpPr bwMode="auto">
          <a:xfrm>
            <a:off x="6156325" y="1722438"/>
            <a:ext cx="2844800" cy="646112"/>
            <a:chOff x="107503" y="3717032"/>
            <a:chExt cx="2844257" cy="646113"/>
          </a:xfrm>
        </p:grpSpPr>
        <p:sp>
          <p:nvSpPr>
            <p:cNvPr id="143377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ส่องดาว</a:t>
              </a:r>
            </a:p>
          </p:txBody>
        </p:sp>
        <p:sp>
          <p:nvSpPr>
            <p:cNvPr id="143378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43379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ชพ.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(4117)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43373" name="Text Box 17"/>
          <p:cNvSpPr txBox="1">
            <a:spLocks noChangeArrowheads="1"/>
          </p:cNvSpPr>
          <p:nvPr/>
        </p:nvSpPr>
        <p:spPr bwMode="auto">
          <a:xfrm>
            <a:off x="6156325" y="2370138"/>
            <a:ext cx="2879725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(4030/4118/4119/4120)</a:t>
            </a:r>
          </a:p>
        </p:txBody>
      </p:sp>
      <p:cxnSp>
        <p:nvCxnSpPr>
          <p:cNvPr id="76" name="Straight Connector 75"/>
          <p:cNvCxnSpPr/>
          <p:nvPr/>
        </p:nvCxnSpPr>
        <p:spPr>
          <a:xfrm>
            <a:off x="1404938" y="1628775"/>
            <a:ext cx="604837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4" name="Straight Connector 83"/>
          <p:cNvCxnSpPr/>
          <p:nvPr/>
        </p:nvCxnSpPr>
        <p:spPr>
          <a:xfrm>
            <a:off x="1403350" y="1628775"/>
            <a:ext cx="0" cy="9048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/>
          <p:cNvCxnSpPr/>
          <p:nvPr/>
        </p:nvCxnSpPr>
        <p:spPr>
          <a:xfrm>
            <a:off x="7451725" y="1628775"/>
            <a:ext cx="0" cy="9048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67" name="Straight Connector 66"/>
          <p:cNvCxnSpPr/>
          <p:nvPr/>
        </p:nvCxnSpPr>
        <p:spPr>
          <a:xfrm>
            <a:off x="7596188" y="3276600"/>
            <a:ext cx="0" cy="215900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8" name="Straight Connector 67"/>
          <p:cNvCxnSpPr/>
          <p:nvPr/>
        </p:nvCxnSpPr>
        <p:spPr>
          <a:xfrm>
            <a:off x="1403350" y="3276600"/>
            <a:ext cx="0" cy="215900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" name="Straight Connector 68"/>
          <p:cNvCxnSpPr/>
          <p:nvPr/>
        </p:nvCxnSpPr>
        <p:spPr>
          <a:xfrm>
            <a:off x="4468813" y="3284538"/>
            <a:ext cx="0" cy="2159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Straight Connector 69"/>
          <p:cNvCxnSpPr/>
          <p:nvPr/>
        </p:nvCxnSpPr>
        <p:spPr>
          <a:xfrm>
            <a:off x="1403350" y="3276600"/>
            <a:ext cx="6192838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4" name="Straight Connector 63"/>
          <p:cNvCxnSpPr/>
          <p:nvPr/>
        </p:nvCxnSpPr>
        <p:spPr>
          <a:xfrm>
            <a:off x="7596188" y="1773238"/>
            <a:ext cx="0" cy="215900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3" name="Straight Connector 62"/>
          <p:cNvCxnSpPr/>
          <p:nvPr/>
        </p:nvCxnSpPr>
        <p:spPr>
          <a:xfrm>
            <a:off x="1403350" y="1773238"/>
            <a:ext cx="0" cy="215900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9" name="Straight Connector 58"/>
          <p:cNvCxnSpPr/>
          <p:nvPr/>
        </p:nvCxnSpPr>
        <p:spPr>
          <a:xfrm>
            <a:off x="4468813" y="1492250"/>
            <a:ext cx="0" cy="50323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5369" name="Group 18"/>
          <p:cNvGrpSpPr>
            <a:grpSpLocks/>
          </p:cNvGrpSpPr>
          <p:nvPr/>
        </p:nvGrpSpPr>
        <p:grpSpPr bwMode="auto">
          <a:xfrm>
            <a:off x="2700338" y="860425"/>
            <a:ext cx="3527425" cy="646113"/>
            <a:chOff x="3203847" y="3468365"/>
            <a:chExt cx="3528297" cy="646113"/>
          </a:xfrm>
        </p:grpSpPr>
        <p:sp>
          <p:nvSpPr>
            <p:cNvPr id="15391" name="Rectangle 2"/>
            <p:cNvSpPr>
              <a:spLocks noChangeArrowheads="1"/>
            </p:cNvSpPr>
            <p:nvPr/>
          </p:nvSpPr>
          <p:spPr bwMode="auto">
            <a:xfrm>
              <a:off x="3203848" y="3468365"/>
              <a:ext cx="2952249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สำนักส่งเสริมภูมิปัญญาท้องถิ่นและวิสาหกิจชุมชน</a:t>
              </a:r>
            </a:p>
          </p:txBody>
        </p:sp>
        <p:sp>
          <p:nvSpPr>
            <p:cNvPr id="15392" name="Rectangle 2"/>
            <p:cNvSpPr>
              <a:spLocks noChangeArrowheads="1"/>
            </p:cNvSpPr>
            <p:nvPr/>
          </p:nvSpPr>
          <p:spPr bwMode="auto">
            <a:xfrm>
              <a:off x="6149984" y="3468365"/>
              <a:ext cx="575999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42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5393" name="Rectangle 2"/>
            <p:cNvSpPr>
              <a:spLocks noChangeArrowheads="1"/>
            </p:cNvSpPr>
            <p:nvPr/>
          </p:nvSpPr>
          <p:spPr bwMode="auto">
            <a:xfrm>
              <a:off x="3203847" y="3789040"/>
              <a:ext cx="3528297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ผู้อำนวยการ (ผู้อำนวยการสำนัก) สูง </a:t>
              </a:r>
              <a:r>
                <a:rPr lang="th-TH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(311)</a:t>
              </a:r>
            </a:p>
          </p:txBody>
        </p:sp>
      </p:grpSp>
      <p:sp>
        <p:nvSpPr>
          <p:cNvPr id="15370" name="Rectangle 73"/>
          <p:cNvSpPr>
            <a:spLocks noChangeArrowheads="1"/>
          </p:cNvSpPr>
          <p:nvPr/>
        </p:nvSpPr>
        <p:spPr bwMode="auto">
          <a:xfrm>
            <a:off x="488950" y="106363"/>
            <a:ext cx="815498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/>
            <a:r>
              <a:rPr lang="th-TH" altLang="th-TH" sz="1600" b="1">
                <a:latin typeface="TH SarabunPSK" panose="020B0500040200020003" pitchFamily="34" charset="-34"/>
                <a:cs typeface="TH SarabunPSK" panose="020B0500040200020003" pitchFamily="34" charset="-34"/>
              </a:rPr>
              <a:t>แผนภูมิแสดงการแบ่งงานภายในและอัตรากำลังของกรมการพัฒนาชุมชน</a:t>
            </a:r>
            <a:r>
              <a:rPr lang="en-US" altLang="th-TH" sz="1600" b="1">
                <a:latin typeface="TH SarabunPSK" panose="020B0500040200020003" pitchFamily="34" charset="-34"/>
                <a:cs typeface="TH SarabunPSK" panose="020B0500040200020003" pitchFamily="34" charset="-34"/>
              </a:rPr>
              <a:t> </a:t>
            </a:r>
            <a:endParaRPr lang="th-TH" altLang="th-TH" sz="1600" b="1"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sp>
        <p:nvSpPr>
          <p:cNvPr id="15371" name="Text Box 9"/>
          <p:cNvSpPr txBox="1">
            <a:spLocks noChangeArrowheads="1"/>
          </p:cNvSpPr>
          <p:nvPr/>
        </p:nvSpPr>
        <p:spPr bwMode="auto">
          <a:xfrm>
            <a:off x="6840538" y="6296025"/>
            <a:ext cx="2268537" cy="588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ลูกจ้างประจำ - อัตรา</a:t>
            </a:r>
          </a:p>
          <a:p>
            <a:pPr eaLnBrk="1" hangingPunct="1"/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กรอบพนักงานราชการ </a:t>
            </a:r>
            <a:r>
              <a:rPr lang="en-US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- </a:t>
            </a:r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อัตรา</a:t>
            </a:r>
          </a:p>
        </p:txBody>
      </p:sp>
      <p:sp>
        <p:nvSpPr>
          <p:cNvPr id="15372" name="Text Box 91"/>
          <p:cNvSpPr txBox="1">
            <a:spLocks noChangeArrowheads="1"/>
          </p:cNvSpPr>
          <p:nvPr/>
        </p:nvSpPr>
        <p:spPr bwMode="auto">
          <a:xfrm>
            <a:off x="3779838" y="476250"/>
            <a:ext cx="1368425" cy="277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Update </a:t>
            </a:r>
            <a:r>
              <a:rPr lang="th-TH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26 เมษายน 2564 </a:t>
            </a:r>
            <a:r>
              <a:rPr lang="en-US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         </a:t>
            </a:r>
            <a:endParaRPr lang="th-TH" altLang="th-TH" sz="1200"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sp>
        <p:nvSpPr>
          <p:cNvPr id="15373" name="Text Box 17"/>
          <p:cNvSpPr txBox="1">
            <a:spLocks noChangeArrowheads="1"/>
          </p:cNvSpPr>
          <p:nvPr/>
        </p:nvSpPr>
        <p:spPr bwMode="auto">
          <a:xfrm>
            <a:off x="107950" y="2598738"/>
            <a:ext cx="2952750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นักจัดการงานทั่วไป (ปก./ชก.)        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1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313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)</a:t>
            </a:r>
            <a:endParaRPr lang="th-TH" altLang="th-TH" sz="10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เจ้าพนักงานธุรการ  (ปง./ชง.)         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6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99/221/314/315/316/317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)</a:t>
            </a:r>
            <a:endParaRPr lang="en-US" altLang="th-TH" sz="10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3" name="Group 18"/>
          <p:cNvGrpSpPr>
            <a:grpSpLocks/>
          </p:cNvGrpSpPr>
          <p:nvPr/>
        </p:nvGrpSpPr>
        <p:grpSpPr bwMode="auto">
          <a:xfrm>
            <a:off x="107504" y="1949782"/>
            <a:ext cx="2844571" cy="646113"/>
            <a:chOff x="3203847" y="3468365"/>
            <a:chExt cx="2843712" cy="646113"/>
          </a:xfrm>
          <a:solidFill>
            <a:schemeClr val="bg1"/>
          </a:solidFill>
        </p:grpSpPr>
        <p:sp>
          <p:nvSpPr>
            <p:cNvPr id="8248" name="Rectangle 2"/>
            <p:cNvSpPr>
              <a:spLocks noChangeArrowheads="1"/>
            </p:cNvSpPr>
            <p:nvPr/>
          </p:nvSpPr>
          <p:spPr bwMode="auto">
            <a:xfrm>
              <a:off x="3203847" y="3468365"/>
              <a:ext cx="2303304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th-TH" altLang="th-TH" sz="1600" b="1" dirty="0">
                  <a:latin typeface="TH SarabunPSK" pitchFamily="34" charset="-34"/>
                  <a:cs typeface="TH SarabunPSK" pitchFamily="34" charset="-34"/>
                </a:rPr>
                <a:t>ฝ่ายอำนวยการ</a:t>
              </a:r>
            </a:p>
          </p:txBody>
        </p:sp>
        <p:sp>
          <p:nvSpPr>
            <p:cNvPr id="8249" name="Rectangle 2"/>
            <p:cNvSpPr>
              <a:spLocks noChangeArrowheads="1"/>
            </p:cNvSpPr>
            <p:nvPr/>
          </p:nvSpPr>
          <p:spPr bwMode="auto">
            <a:xfrm>
              <a:off x="5507407" y="3468365"/>
              <a:ext cx="539837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en-US" altLang="th-TH" sz="1600" b="1" dirty="0">
                  <a:latin typeface="TH SarabunPSK" pitchFamily="34" charset="-34"/>
                  <a:cs typeface="TH SarabunPSK" pitchFamily="34" charset="-34"/>
                </a:rPr>
                <a:t>8</a:t>
              </a:r>
              <a:endParaRPr lang="th-TH" altLang="th-TH" sz="1600" b="1" dirty="0">
                <a:latin typeface="TH SarabunPSK" pitchFamily="34" charset="-34"/>
                <a:cs typeface="TH SarabunPSK" pitchFamily="34" charset="-34"/>
              </a:endParaRPr>
            </a:p>
          </p:txBody>
        </p:sp>
        <p:sp>
          <p:nvSpPr>
            <p:cNvPr id="8250" name="Rectangle 2"/>
            <p:cNvSpPr>
              <a:spLocks noChangeArrowheads="1"/>
            </p:cNvSpPr>
            <p:nvPr/>
          </p:nvSpPr>
          <p:spPr bwMode="auto">
            <a:xfrm>
              <a:off x="3204418" y="3789040"/>
              <a:ext cx="2843141" cy="325438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th-TH" altLang="th-TH" sz="1600" dirty="0">
                  <a:latin typeface="TH SarabunPSK" pitchFamily="34" charset="-34"/>
                  <a:cs typeface="TH SarabunPSK" pitchFamily="34" charset="-34"/>
                </a:rPr>
                <a:t>นักจัดการงานทั่วไป</a:t>
              </a:r>
              <a:r>
                <a:rPr lang="en-US" altLang="th-TH" sz="1600" dirty="0">
                  <a:latin typeface="TH SarabunPSK" pitchFamily="34" charset="-34"/>
                  <a:cs typeface="TH SarabunPSK" pitchFamily="34" charset="-34"/>
                </a:rPr>
                <a:t> </a:t>
              </a:r>
              <a:r>
                <a:rPr lang="th-TH" altLang="th-TH" sz="1600" dirty="0">
                  <a:latin typeface="TH SarabunPSK" pitchFamily="34" charset="-34"/>
                  <a:cs typeface="TH SarabunPSK" pitchFamily="34" charset="-34"/>
                </a:rPr>
                <a:t>(</a:t>
              </a:r>
              <a:r>
                <a:rPr lang="th-TH" altLang="th-TH" sz="1600" dirty="0" err="1">
                  <a:latin typeface="TH SarabunPSK" pitchFamily="34" charset="-34"/>
                  <a:cs typeface="TH SarabunPSK" pitchFamily="34" charset="-34"/>
                </a:rPr>
                <a:t>หน.ฝ.</a:t>
              </a:r>
              <a:r>
                <a:rPr lang="th-TH" altLang="th-TH" sz="1600" dirty="0">
                  <a:latin typeface="TH SarabunPSK" pitchFamily="34" charset="-34"/>
                  <a:cs typeface="TH SarabunPSK" pitchFamily="34" charset="-34"/>
                </a:rPr>
                <a:t>) ชก</a:t>
              </a:r>
              <a:r>
                <a:rPr lang="en-US" altLang="th-TH" sz="1600" dirty="0">
                  <a:latin typeface="TH SarabunPSK" pitchFamily="34" charset="-34"/>
                  <a:cs typeface="TH SarabunPSK" pitchFamily="34" charset="-34"/>
                </a:rPr>
                <a:t>. </a:t>
              </a:r>
              <a:r>
                <a:rPr lang="th-TH" altLang="th-TH" sz="1000" dirty="0">
                  <a:solidFill>
                    <a:srgbClr val="FF0000"/>
                  </a:solidFill>
                  <a:latin typeface="TH SarabunPSK" pitchFamily="34" charset="-34"/>
                  <a:cs typeface="TH SarabunPSK" pitchFamily="34" charset="-34"/>
                </a:rPr>
                <a:t>(</a:t>
              </a:r>
              <a:r>
                <a:rPr lang="en-US" altLang="th-TH" sz="1000" dirty="0">
                  <a:solidFill>
                    <a:srgbClr val="FF0000"/>
                  </a:solidFill>
                  <a:latin typeface="TH SarabunPSK" pitchFamily="34" charset="-34"/>
                  <a:cs typeface="TH SarabunPSK" pitchFamily="34" charset="-34"/>
                </a:rPr>
                <a:t>312</a:t>
              </a:r>
              <a:r>
                <a:rPr lang="th-TH" altLang="th-TH" sz="1000" dirty="0">
                  <a:solidFill>
                    <a:srgbClr val="FF0000"/>
                  </a:solidFill>
                  <a:latin typeface="TH SarabunPSK" pitchFamily="34" charset="-34"/>
                  <a:cs typeface="TH SarabunPSK" pitchFamily="34" charset="-34"/>
                </a:rPr>
                <a:t>)</a:t>
              </a:r>
            </a:p>
          </p:txBody>
        </p:sp>
      </p:grpSp>
      <p:sp>
        <p:nvSpPr>
          <p:cNvPr id="15375" name="Text Box 17"/>
          <p:cNvSpPr txBox="1">
            <a:spLocks noChangeArrowheads="1"/>
          </p:cNvSpPr>
          <p:nvPr/>
        </p:nvSpPr>
        <p:spPr bwMode="auto">
          <a:xfrm>
            <a:off x="3240088" y="2595563"/>
            <a:ext cx="2952750" cy="628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   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</a:t>
            </a: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(330/332/333/659)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4" name="Group 18"/>
          <p:cNvGrpSpPr>
            <a:grpSpLocks/>
          </p:cNvGrpSpPr>
          <p:nvPr/>
        </p:nvGrpSpPr>
        <p:grpSpPr bwMode="auto">
          <a:xfrm>
            <a:off x="3239912" y="1948195"/>
            <a:ext cx="2844256" cy="646112"/>
            <a:chOff x="3203847" y="3468365"/>
            <a:chExt cx="2845600" cy="646113"/>
          </a:xfrm>
          <a:solidFill>
            <a:schemeClr val="bg1"/>
          </a:solidFill>
        </p:grpSpPr>
        <p:sp>
          <p:nvSpPr>
            <p:cNvPr id="8245" name="Rectangle 2"/>
            <p:cNvSpPr>
              <a:spLocks noChangeArrowheads="1"/>
            </p:cNvSpPr>
            <p:nvPr/>
          </p:nvSpPr>
          <p:spPr bwMode="auto">
            <a:xfrm>
              <a:off x="3203847" y="3468365"/>
              <a:ext cx="2305089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th-TH" altLang="th-TH" sz="1600" b="1" dirty="0">
                  <a:latin typeface="TH SarabunPSK" pitchFamily="34" charset="-34"/>
                  <a:cs typeface="TH SarabunPSK" pitchFamily="34" charset="-34"/>
                </a:rPr>
                <a:t>กลุ่มงานประสานแผนและยุทธศาสตร์</a:t>
              </a:r>
            </a:p>
          </p:txBody>
        </p:sp>
        <p:sp>
          <p:nvSpPr>
            <p:cNvPr id="8246" name="Rectangle 2"/>
            <p:cNvSpPr>
              <a:spLocks noChangeArrowheads="1"/>
            </p:cNvSpPr>
            <p:nvPr/>
          </p:nvSpPr>
          <p:spPr bwMode="auto">
            <a:xfrm>
              <a:off x="5509192" y="3468365"/>
              <a:ext cx="540255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en-US" altLang="th-TH" sz="1600" b="1" dirty="0">
                  <a:latin typeface="TH SarabunPSK" pitchFamily="34" charset="-34"/>
                  <a:cs typeface="TH SarabunPSK" pitchFamily="34" charset="-34"/>
                </a:rPr>
                <a:t>5</a:t>
              </a:r>
              <a:endParaRPr lang="th-TH" altLang="th-TH" sz="1400" b="1" dirty="0">
                <a:latin typeface="TH SarabunPSK" pitchFamily="34" charset="-34"/>
                <a:cs typeface="TH SarabunPSK" pitchFamily="34" charset="-34"/>
              </a:endParaRPr>
            </a:p>
          </p:txBody>
        </p:sp>
        <p:sp>
          <p:nvSpPr>
            <p:cNvPr id="8247" name="Rectangle 2"/>
            <p:cNvSpPr>
              <a:spLocks noChangeArrowheads="1"/>
            </p:cNvSpPr>
            <p:nvPr/>
          </p:nvSpPr>
          <p:spPr bwMode="auto">
            <a:xfrm>
              <a:off x="3203847" y="3789040"/>
              <a:ext cx="2845344" cy="325438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th-TH" altLang="th-TH" sz="1600" dirty="0">
                  <a:latin typeface="TH SarabunPSK" pitchFamily="34" charset="-34"/>
                  <a:cs typeface="TH SarabunPSK" pitchFamily="34" charset="-34"/>
                </a:rPr>
                <a:t>นักวิชาการพัฒนาชุมชน (ผอ.กง.) ชพ.</a:t>
              </a:r>
              <a:r>
                <a:rPr lang="en-US" altLang="th-TH" sz="1000" dirty="0">
                  <a:solidFill>
                    <a:srgbClr val="FF0000"/>
                  </a:solidFill>
                  <a:latin typeface="TH SarabunPSK" pitchFamily="34" charset="-34"/>
                  <a:cs typeface="TH SarabunPSK" pitchFamily="34" charset="-34"/>
                </a:rPr>
                <a:t> (329)</a:t>
              </a:r>
              <a:endParaRPr lang="th-TH" altLang="th-TH" sz="1000" dirty="0">
                <a:solidFill>
                  <a:srgbClr val="FF0000"/>
                </a:solidFill>
                <a:latin typeface="TH SarabunPSK" pitchFamily="34" charset="-34"/>
                <a:cs typeface="TH SarabunPSK" pitchFamily="34" charset="-34"/>
              </a:endParaRPr>
            </a:p>
          </p:txBody>
        </p:sp>
      </p:grpSp>
      <p:sp>
        <p:nvSpPr>
          <p:cNvPr id="15377" name="Text Box 17"/>
          <p:cNvSpPr txBox="1">
            <a:spLocks noChangeArrowheads="1"/>
          </p:cNvSpPr>
          <p:nvPr/>
        </p:nvSpPr>
        <p:spPr bwMode="auto">
          <a:xfrm>
            <a:off x="6113463" y="2595563"/>
            <a:ext cx="2987675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   </a:t>
            </a: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</a:t>
            </a: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5 </a:t>
            </a:r>
            <a:r>
              <a:rPr lang="en-US" altLang="th-TH" sz="12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345/346/347/348/349)</a:t>
            </a:r>
            <a:endParaRPr lang="en-US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5" name="Group 18"/>
          <p:cNvGrpSpPr>
            <a:grpSpLocks/>
          </p:cNvGrpSpPr>
          <p:nvPr/>
        </p:nvGrpSpPr>
        <p:grpSpPr bwMode="auto">
          <a:xfrm>
            <a:off x="6192240" y="1947946"/>
            <a:ext cx="2844256" cy="646113"/>
            <a:chOff x="3203846" y="3468364"/>
            <a:chExt cx="2843397" cy="646114"/>
          </a:xfrm>
          <a:solidFill>
            <a:schemeClr val="bg1"/>
          </a:solidFill>
        </p:grpSpPr>
        <p:sp>
          <p:nvSpPr>
            <p:cNvPr id="8239" name="Rectangle 2"/>
            <p:cNvSpPr>
              <a:spLocks noChangeArrowheads="1"/>
            </p:cNvSpPr>
            <p:nvPr/>
          </p:nvSpPr>
          <p:spPr bwMode="auto">
            <a:xfrm>
              <a:off x="3203849" y="3468364"/>
              <a:ext cx="2303304" cy="323849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th-TH" altLang="th-TH" sz="1600" b="1" dirty="0">
                  <a:latin typeface="TH SarabunPSK" pitchFamily="34" charset="-34"/>
                  <a:cs typeface="TH SarabunPSK" pitchFamily="34" charset="-34"/>
                </a:rPr>
                <a:t>กลุ่มงานส่งเสริมภูมิปัญญาท้องถิ่น</a:t>
              </a:r>
            </a:p>
          </p:txBody>
        </p:sp>
        <p:sp>
          <p:nvSpPr>
            <p:cNvPr id="8240" name="Rectangle 2"/>
            <p:cNvSpPr>
              <a:spLocks noChangeArrowheads="1"/>
            </p:cNvSpPr>
            <p:nvPr/>
          </p:nvSpPr>
          <p:spPr bwMode="auto">
            <a:xfrm>
              <a:off x="5507406" y="3468365"/>
              <a:ext cx="539837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en-US" altLang="th-TH" sz="1600" b="1" dirty="0">
                  <a:latin typeface="TH SarabunPSK" pitchFamily="34" charset="-34"/>
                  <a:cs typeface="TH SarabunPSK" pitchFamily="34" charset="-34"/>
                </a:rPr>
                <a:t>6</a:t>
              </a:r>
              <a:endParaRPr lang="th-TH" altLang="th-TH" sz="1600" b="1" dirty="0">
                <a:latin typeface="TH SarabunPSK" pitchFamily="34" charset="-34"/>
                <a:cs typeface="TH SarabunPSK" pitchFamily="34" charset="-34"/>
              </a:endParaRPr>
            </a:p>
          </p:txBody>
        </p:sp>
        <p:sp>
          <p:nvSpPr>
            <p:cNvPr id="8241" name="Rectangle 2"/>
            <p:cNvSpPr>
              <a:spLocks noChangeArrowheads="1"/>
            </p:cNvSpPr>
            <p:nvPr/>
          </p:nvSpPr>
          <p:spPr bwMode="auto">
            <a:xfrm>
              <a:off x="3203846" y="3789040"/>
              <a:ext cx="2843141" cy="325438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th-TH" altLang="th-TH" sz="1600" dirty="0">
                  <a:latin typeface="TH SarabunPSK" pitchFamily="34" charset="-34"/>
                  <a:cs typeface="TH SarabunPSK" pitchFamily="34" charset="-34"/>
                </a:rPr>
                <a:t>นักวิชาการพัฒนาชุมชน (ผอ.กง.) ชพ.</a:t>
              </a:r>
              <a:r>
                <a:rPr lang="en-US" altLang="th-TH" sz="1000" dirty="0">
                  <a:solidFill>
                    <a:srgbClr val="FF0000"/>
                  </a:solidFill>
                  <a:latin typeface="TH SarabunPSK" pitchFamily="34" charset="-34"/>
                  <a:cs typeface="TH SarabunPSK" pitchFamily="34" charset="-34"/>
                </a:rPr>
                <a:t> (336)</a:t>
              </a:r>
              <a:endParaRPr lang="th-TH" altLang="th-TH" sz="1000" dirty="0">
                <a:solidFill>
                  <a:srgbClr val="FF0000"/>
                </a:solidFill>
                <a:latin typeface="TH SarabunPSK" pitchFamily="34" charset="-34"/>
                <a:cs typeface="TH SarabunPSK" pitchFamily="34" charset="-34"/>
              </a:endParaRPr>
            </a:p>
          </p:txBody>
        </p:sp>
      </p:grpSp>
      <p:sp>
        <p:nvSpPr>
          <p:cNvPr id="15379" name="Text Box 17"/>
          <p:cNvSpPr txBox="1">
            <a:spLocks noChangeArrowheads="1"/>
          </p:cNvSpPr>
          <p:nvPr/>
        </p:nvSpPr>
        <p:spPr bwMode="auto">
          <a:xfrm>
            <a:off x="107950" y="4092575"/>
            <a:ext cx="2952750" cy="628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   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5</a:t>
            </a: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(162/337/338/343/570)</a:t>
            </a:r>
          </a:p>
        </p:txBody>
      </p:sp>
      <p:grpSp>
        <p:nvGrpSpPr>
          <p:cNvPr id="6" name="Group 18"/>
          <p:cNvGrpSpPr>
            <a:grpSpLocks/>
          </p:cNvGrpSpPr>
          <p:nvPr/>
        </p:nvGrpSpPr>
        <p:grpSpPr bwMode="auto">
          <a:xfrm>
            <a:off x="107504" y="3445951"/>
            <a:ext cx="2844256" cy="646113"/>
            <a:chOff x="3203847" y="3468365"/>
            <a:chExt cx="2845600" cy="646113"/>
          </a:xfrm>
          <a:solidFill>
            <a:schemeClr val="bg1"/>
          </a:solidFill>
        </p:grpSpPr>
        <p:sp>
          <p:nvSpPr>
            <p:cNvPr id="8236" name="Rectangle 2"/>
            <p:cNvSpPr>
              <a:spLocks noChangeArrowheads="1"/>
            </p:cNvSpPr>
            <p:nvPr/>
          </p:nvSpPr>
          <p:spPr bwMode="auto">
            <a:xfrm>
              <a:off x="3203847" y="3468365"/>
              <a:ext cx="2305089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lnSpc>
                  <a:spcPct val="70000"/>
                </a:lnSpc>
                <a:defRPr/>
              </a:pPr>
              <a:endParaRPr lang="en-US" altLang="th-TH" sz="500" b="1" spc="-40" dirty="0">
                <a:latin typeface="TH SarabunPSK" pitchFamily="34" charset="-34"/>
                <a:cs typeface="TH SarabunPSK" pitchFamily="34" charset="-34"/>
              </a:endParaRPr>
            </a:p>
            <a:p>
              <a:pPr algn="ctr" eaLnBrk="0" hangingPunct="0">
                <a:lnSpc>
                  <a:spcPct val="70000"/>
                </a:lnSpc>
                <a:defRPr/>
              </a:pPr>
              <a:r>
                <a:rPr lang="th-TH" altLang="th-TH" sz="1300" b="1" spc="-40" dirty="0">
                  <a:latin typeface="TH SarabunPSK" pitchFamily="34" charset="-34"/>
                  <a:cs typeface="TH SarabunPSK" pitchFamily="34" charset="-34"/>
                </a:rPr>
                <a:t>กลุ่มงานส่งเสริมผู้ประกอบการ</a:t>
              </a:r>
              <a:endParaRPr lang="en-US" altLang="th-TH" sz="1300" b="1" spc="-40" dirty="0">
                <a:latin typeface="TH SarabunPSK" pitchFamily="34" charset="-34"/>
                <a:cs typeface="TH SarabunPSK" pitchFamily="34" charset="-34"/>
              </a:endParaRPr>
            </a:p>
            <a:p>
              <a:pPr algn="ctr" eaLnBrk="0" hangingPunct="0">
                <a:lnSpc>
                  <a:spcPct val="70000"/>
                </a:lnSpc>
                <a:defRPr/>
              </a:pPr>
              <a:r>
                <a:rPr lang="th-TH" altLang="th-TH" sz="1300" b="1" spc="-40" dirty="0">
                  <a:latin typeface="TH SarabunPSK" pitchFamily="34" charset="-34"/>
                  <a:cs typeface="TH SarabunPSK" pitchFamily="34" charset="-34"/>
                </a:rPr>
                <a:t>และวิสาหกิจชุมชน</a:t>
              </a:r>
            </a:p>
          </p:txBody>
        </p:sp>
        <p:sp>
          <p:nvSpPr>
            <p:cNvPr id="8237" name="Rectangle 2"/>
            <p:cNvSpPr>
              <a:spLocks noChangeArrowheads="1"/>
            </p:cNvSpPr>
            <p:nvPr/>
          </p:nvSpPr>
          <p:spPr bwMode="auto">
            <a:xfrm>
              <a:off x="5509192" y="3468365"/>
              <a:ext cx="540255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en-US" altLang="th-TH" sz="1600" b="1" dirty="0">
                  <a:latin typeface="TH SarabunPSK" pitchFamily="34" charset="-34"/>
                  <a:cs typeface="TH SarabunPSK" pitchFamily="34" charset="-34"/>
                </a:rPr>
                <a:t>6</a:t>
              </a:r>
              <a:endParaRPr lang="th-TH" altLang="th-TH" sz="1600" b="1" dirty="0">
                <a:latin typeface="TH SarabunPSK" pitchFamily="34" charset="-34"/>
                <a:cs typeface="TH SarabunPSK" pitchFamily="34" charset="-34"/>
              </a:endParaRPr>
            </a:p>
          </p:txBody>
        </p:sp>
        <p:sp>
          <p:nvSpPr>
            <p:cNvPr id="8238" name="Rectangle 2"/>
            <p:cNvSpPr>
              <a:spLocks noChangeArrowheads="1"/>
            </p:cNvSpPr>
            <p:nvPr/>
          </p:nvSpPr>
          <p:spPr bwMode="auto">
            <a:xfrm>
              <a:off x="3203847" y="3789040"/>
              <a:ext cx="2845344" cy="325438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th-TH" altLang="th-TH" sz="1600" dirty="0">
                  <a:latin typeface="TH SarabunPSK" pitchFamily="34" charset="-34"/>
                  <a:cs typeface="TH SarabunPSK" pitchFamily="34" charset="-34"/>
                </a:rPr>
                <a:t>นักวิชาการพัฒนาชุมชน (ผอ.กง.) ชพ.</a:t>
              </a:r>
              <a:r>
                <a:rPr lang="en-US" altLang="th-TH" sz="1000" dirty="0">
                  <a:solidFill>
                    <a:srgbClr val="FF0000"/>
                  </a:solidFill>
                  <a:latin typeface="TH SarabunPSK" pitchFamily="34" charset="-34"/>
                  <a:cs typeface="TH SarabunPSK" pitchFamily="34" charset="-34"/>
                </a:rPr>
                <a:t> (335)</a:t>
              </a:r>
              <a:endParaRPr lang="th-TH" altLang="th-TH" sz="1000" dirty="0">
                <a:solidFill>
                  <a:srgbClr val="FF0000"/>
                </a:solidFill>
                <a:latin typeface="TH SarabunPSK" pitchFamily="34" charset="-34"/>
                <a:cs typeface="TH SarabunPSK" pitchFamily="34" charset="-34"/>
              </a:endParaRPr>
            </a:p>
          </p:txBody>
        </p:sp>
      </p:grpSp>
      <p:sp>
        <p:nvSpPr>
          <p:cNvPr id="15381" name="Text Box 17"/>
          <p:cNvSpPr txBox="1">
            <a:spLocks noChangeArrowheads="1"/>
          </p:cNvSpPr>
          <p:nvPr/>
        </p:nvSpPr>
        <p:spPr bwMode="auto">
          <a:xfrm>
            <a:off x="3240088" y="4097338"/>
            <a:ext cx="2844800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   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</a:t>
            </a: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(334/340/342/577)</a:t>
            </a:r>
          </a:p>
        </p:txBody>
      </p:sp>
      <p:grpSp>
        <p:nvGrpSpPr>
          <p:cNvPr id="7" name="Group 18"/>
          <p:cNvGrpSpPr>
            <a:grpSpLocks/>
          </p:cNvGrpSpPr>
          <p:nvPr/>
        </p:nvGrpSpPr>
        <p:grpSpPr bwMode="auto">
          <a:xfrm>
            <a:off x="3240168" y="3449910"/>
            <a:ext cx="2844000" cy="646113"/>
            <a:chOff x="3203847" y="3468365"/>
            <a:chExt cx="2845344" cy="646113"/>
          </a:xfrm>
          <a:solidFill>
            <a:schemeClr val="bg1"/>
          </a:solidFill>
        </p:grpSpPr>
        <p:sp>
          <p:nvSpPr>
            <p:cNvPr id="8233" name="Rectangle 2"/>
            <p:cNvSpPr>
              <a:spLocks noChangeArrowheads="1"/>
            </p:cNvSpPr>
            <p:nvPr/>
          </p:nvSpPr>
          <p:spPr bwMode="auto">
            <a:xfrm>
              <a:off x="3203847" y="3468365"/>
              <a:ext cx="2305089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lnSpc>
                  <a:spcPct val="70000"/>
                </a:lnSpc>
                <a:defRPr/>
              </a:pPr>
              <a:endParaRPr lang="en-US" altLang="th-TH" sz="500" b="1" dirty="0">
                <a:latin typeface="TH SarabunPSK" pitchFamily="34" charset="-34"/>
                <a:cs typeface="TH SarabunPSK" pitchFamily="34" charset="-34"/>
              </a:endParaRPr>
            </a:p>
            <a:p>
              <a:pPr algn="ctr" eaLnBrk="0" hangingPunct="0">
                <a:lnSpc>
                  <a:spcPct val="70000"/>
                </a:lnSpc>
                <a:defRPr/>
              </a:pPr>
              <a:r>
                <a:rPr lang="th-TH" altLang="th-TH" sz="1300" b="1" dirty="0">
                  <a:latin typeface="TH SarabunPSK" pitchFamily="34" charset="-34"/>
                  <a:cs typeface="TH SarabunPSK" pitchFamily="34" charset="-34"/>
                </a:rPr>
                <a:t>กลุ่มงานส่งเสริมและพัฒนา</a:t>
              </a:r>
              <a:endParaRPr lang="en-US" altLang="th-TH" sz="1300" b="1" dirty="0">
                <a:latin typeface="TH SarabunPSK" pitchFamily="34" charset="-34"/>
                <a:cs typeface="TH SarabunPSK" pitchFamily="34" charset="-34"/>
              </a:endParaRPr>
            </a:p>
            <a:p>
              <a:pPr algn="ctr" eaLnBrk="0" hangingPunct="0">
                <a:lnSpc>
                  <a:spcPct val="70000"/>
                </a:lnSpc>
                <a:defRPr/>
              </a:pPr>
              <a:r>
                <a:rPr lang="th-TH" altLang="th-TH" sz="1300" b="1" dirty="0">
                  <a:latin typeface="TH SarabunPSK" pitchFamily="34" charset="-34"/>
                  <a:cs typeface="TH SarabunPSK" pitchFamily="34" charset="-34"/>
                </a:rPr>
                <a:t>ผลิตภัณฑ์ชุมชน</a:t>
              </a:r>
            </a:p>
          </p:txBody>
        </p:sp>
        <p:sp>
          <p:nvSpPr>
            <p:cNvPr id="8" name="Rectangle 2"/>
            <p:cNvSpPr>
              <a:spLocks noChangeArrowheads="1"/>
            </p:cNvSpPr>
            <p:nvPr/>
          </p:nvSpPr>
          <p:spPr bwMode="auto">
            <a:xfrm>
              <a:off x="5508936" y="3468365"/>
              <a:ext cx="540255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en-US" altLang="th-TH" sz="1600" b="1" dirty="0">
                  <a:latin typeface="TH SarabunPSK" pitchFamily="34" charset="-34"/>
                  <a:cs typeface="TH SarabunPSK" pitchFamily="34" charset="-34"/>
                </a:rPr>
                <a:t>5</a:t>
              </a:r>
              <a:endParaRPr lang="th-TH" altLang="th-TH" sz="1600" b="1" dirty="0">
                <a:latin typeface="TH SarabunPSK" pitchFamily="34" charset="-34"/>
                <a:cs typeface="TH SarabunPSK" pitchFamily="34" charset="-34"/>
              </a:endParaRPr>
            </a:p>
          </p:txBody>
        </p:sp>
        <p:sp>
          <p:nvSpPr>
            <p:cNvPr id="9" name="Rectangle 2"/>
            <p:cNvSpPr>
              <a:spLocks noChangeArrowheads="1"/>
            </p:cNvSpPr>
            <p:nvPr/>
          </p:nvSpPr>
          <p:spPr bwMode="auto">
            <a:xfrm>
              <a:off x="3203847" y="3789040"/>
              <a:ext cx="2845344" cy="325438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th-TH" altLang="th-TH" sz="1600" dirty="0">
                  <a:latin typeface="TH SarabunPSK" pitchFamily="34" charset="-34"/>
                  <a:cs typeface="TH SarabunPSK" pitchFamily="34" charset="-34"/>
                </a:rPr>
                <a:t>นักวิชาการพัฒนาชุมชน (ผอ.กง.) ชพ.</a:t>
              </a:r>
              <a:r>
                <a:rPr lang="en-US" altLang="th-TH" sz="1000" dirty="0">
                  <a:solidFill>
                    <a:srgbClr val="FF0000"/>
                  </a:solidFill>
                  <a:latin typeface="TH SarabunPSK" pitchFamily="34" charset="-34"/>
                  <a:cs typeface="TH SarabunPSK" pitchFamily="34" charset="-34"/>
                </a:rPr>
                <a:t> (301)</a:t>
              </a:r>
              <a:endParaRPr lang="th-TH" altLang="th-TH" sz="1000" dirty="0">
                <a:solidFill>
                  <a:srgbClr val="FF0000"/>
                </a:solidFill>
                <a:latin typeface="TH SarabunPSK" pitchFamily="34" charset="-34"/>
                <a:cs typeface="TH SarabunPSK" pitchFamily="34" charset="-34"/>
              </a:endParaRPr>
            </a:p>
          </p:txBody>
        </p:sp>
      </p:grpSp>
      <p:sp>
        <p:nvSpPr>
          <p:cNvPr id="15383" name="Text Box 17"/>
          <p:cNvSpPr txBox="1">
            <a:spLocks noChangeArrowheads="1"/>
          </p:cNvSpPr>
          <p:nvPr/>
        </p:nvSpPr>
        <p:spPr bwMode="auto">
          <a:xfrm>
            <a:off x="6229350" y="4097338"/>
            <a:ext cx="2806700" cy="554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   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</a:t>
            </a: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(353/354/358/359)</a:t>
            </a:r>
          </a:p>
        </p:txBody>
      </p:sp>
      <p:grpSp>
        <p:nvGrpSpPr>
          <p:cNvPr id="10" name="Group 18"/>
          <p:cNvGrpSpPr>
            <a:grpSpLocks/>
          </p:cNvGrpSpPr>
          <p:nvPr/>
        </p:nvGrpSpPr>
        <p:grpSpPr bwMode="auto">
          <a:xfrm>
            <a:off x="6228977" y="3449910"/>
            <a:ext cx="2848137" cy="646113"/>
            <a:chOff x="3203846" y="3468365"/>
            <a:chExt cx="2847277" cy="646113"/>
          </a:xfrm>
          <a:solidFill>
            <a:schemeClr val="bg1"/>
          </a:solidFill>
        </p:grpSpPr>
        <p:sp>
          <p:nvSpPr>
            <p:cNvPr id="122" name="Rectangle 2"/>
            <p:cNvSpPr>
              <a:spLocks noChangeArrowheads="1"/>
            </p:cNvSpPr>
            <p:nvPr/>
          </p:nvSpPr>
          <p:spPr bwMode="auto">
            <a:xfrm>
              <a:off x="3203846" y="3468365"/>
              <a:ext cx="2267315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th-TH" altLang="th-TH" sz="1600" b="1" dirty="0">
                  <a:latin typeface="TH SarabunPSK" pitchFamily="34" charset="-34"/>
                  <a:cs typeface="TH SarabunPSK" pitchFamily="34" charset="-34"/>
                </a:rPr>
                <a:t>กลุ่มงานส่งเสริมการตลาด</a:t>
              </a:r>
            </a:p>
          </p:txBody>
        </p:sp>
        <p:sp>
          <p:nvSpPr>
            <p:cNvPr id="8234" name="Rectangle 2"/>
            <p:cNvSpPr>
              <a:spLocks noChangeArrowheads="1"/>
            </p:cNvSpPr>
            <p:nvPr/>
          </p:nvSpPr>
          <p:spPr bwMode="auto">
            <a:xfrm>
              <a:off x="5475124" y="3468365"/>
              <a:ext cx="575999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en-US" altLang="th-TH" sz="1600" b="1" dirty="0">
                  <a:latin typeface="TH SarabunPSK" pitchFamily="34" charset="-34"/>
                  <a:cs typeface="TH SarabunPSK" pitchFamily="34" charset="-34"/>
                </a:rPr>
                <a:t>5</a:t>
              </a:r>
              <a:endParaRPr lang="th-TH" altLang="th-TH" sz="1600" b="1" dirty="0">
                <a:latin typeface="TH SarabunPSK" pitchFamily="34" charset="-34"/>
                <a:cs typeface="TH SarabunPSK" pitchFamily="34" charset="-34"/>
              </a:endParaRPr>
            </a:p>
          </p:txBody>
        </p:sp>
        <p:sp>
          <p:nvSpPr>
            <p:cNvPr id="8235" name="Rectangle 2"/>
            <p:cNvSpPr>
              <a:spLocks noChangeArrowheads="1"/>
            </p:cNvSpPr>
            <p:nvPr/>
          </p:nvSpPr>
          <p:spPr bwMode="auto">
            <a:xfrm>
              <a:off x="3203846" y="3789040"/>
              <a:ext cx="2843141" cy="325438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th-TH" altLang="th-TH" sz="1600" dirty="0">
                  <a:latin typeface="TH SarabunPSK" pitchFamily="34" charset="-34"/>
                  <a:cs typeface="TH SarabunPSK" pitchFamily="34" charset="-34"/>
                </a:rPr>
                <a:t>นักวิชาการพัฒนาชุมชน (ผอ.กง.) ชพ.</a:t>
              </a:r>
              <a:r>
                <a:rPr lang="en-US" altLang="th-TH" sz="1000" dirty="0">
                  <a:solidFill>
                    <a:srgbClr val="FF0000"/>
                  </a:solidFill>
                  <a:latin typeface="TH SarabunPSK" pitchFamily="34" charset="-34"/>
                  <a:cs typeface="TH SarabunPSK" pitchFamily="34" charset="-34"/>
                </a:rPr>
                <a:t> (352)</a:t>
              </a:r>
              <a:endParaRPr lang="th-TH" altLang="th-TH" sz="1000" dirty="0">
                <a:solidFill>
                  <a:srgbClr val="FF0000"/>
                </a:solidFill>
                <a:latin typeface="TH SarabunPSK" pitchFamily="34" charset="-34"/>
                <a:cs typeface="TH SarabunPSK" pitchFamily="34" charset="-34"/>
              </a:endParaRPr>
            </a:p>
          </p:txBody>
        </p:sp>
      </p:grpSp>
      <p:sp>
        <p:nvSpPr>
          <p:cNvPr id="15385" name="Rectangle 81"/>
          <p:cNvSpPr>
            <a:spLocks noChangeArrowheads="1"/>
          </p:cNvSpPr>
          <p:nvPr/>
        </p:nvSpPr>
        <p:spPr bwMode="auto">
          <a:xfrm>
            <a:off x="0" y="6611938"/>
            <a:ext cx="1619250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000" u="sng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หมายเหตุ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ภายในวงเล็บแสดงเลขที่ตำแหน่ง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cxnSp>
        <p:nvCxnSpPr>
          <p:cNvPr id="61" name="Straight Connector 60"/>
          <p:cNvCxnSpPr/>
          <p:nvPr/>
        </p:nvCxnSpPr>
        <p:spPr>
          <a:xfrm>
            <a:off x="1403350" y="1773238"/>
            <a:ext cx="6192838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6" name="Straight Connector 65"/>
          <p:cNvCxnSpPr/>
          <p:nvPr/>
        </p:nvCxnSpPr>
        <p:spPr>
          <a:xfrm>
            <a:off x="3094038" y="1773238"/>
            <a:ext cx="0" cy="320357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388" name="Text Box 17"/>
          <p:cNvSpPr txBox="1">
            <a:spLocks noChangeArrowheads="1"/>
          </p:cNvSpPr>
          <p:nvPr/>
        </p:nvSpPr>
        <p:spPr bwMode="auto">
          <a:xfrm>
            <a:off x="4429125" y="1506538"/>
            <a:ext cx="2087563" cy="3381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 นักวิชาการพัฒนาชุมชน (ชช.)    - 1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(344)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sp>
        <p:nvSpPr>
          <p:cNvPr id="15389" name="Text Box 17"/>
          <p:cNvSpPr txBox="1">
            <a:spLocks noChangeArrowheads="1"/>
          </p:cNvSpPr>
          <p:nvPr/>
        </p:nvSpPr>
        <p:spPr bwMode="auto">
          <a:xfrm>
            <a:off x="1673225" y="5516563"/>
            <a:ext cx="2806700" cy="554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   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</a:t>
            </a: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(341/351/356/632)</a:t>
            </a:r>
          </a:p>
        </p:txBody>
      </p:sp>
      <p:grpSp>
        <p:nvGrpSpPr>
          <p:cNvPr id="11" name="Group 18"/>
          <p:cNvGrpSpPr>
            <a:grpSpLocks/>
          </p:cNvGrpSpPr>
          <p:nvPr/>
        </p:nvGrpSpPr>
        <p:grpSpPr bwMode="auto">
          <a:xfrm>
            <a:off x="1672957" y="4869160"/>
            <a:ext cx="2844000" cy="646113"/>
            <a:chOff x="3203846" y="3468365"/>
            <a:chExt cx="2843141" cy="646113"/>
          </a:xfrm>
          <a:solidFill>
            <a:schemeClr val="bg1"/>
          </a:solidFill>
        </p:grpSpPr>
        <p:sp>
          <p:nvSpPr>
            <p:cNvPr id="52" name="Rectangle 2"/>
            <p:cNvSpPr>
              <a:spLocks noChangeArrowheads="1"/>
            </p:cNvSpPr>
            <p:nvPr/>
          </p:nvSpPr>
          <p:spPr bwMode="auto">
            <a:xfrm>
              <a:off x="3203846" y="3468365"/>
              <a:ext cx="2267315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lnSpc>
                  <a:spcPct val="70000"/>
                </a:lnSpc>
                <a:defRPr/>
              </a:pPr>
              <a:endParaRPr lang="en-US" altLang="th-TH" sz="500" b="1" dirty="0">
                <a:latin typeface="TH SarabunPSK" pitchFamily="34" charset="-34"/>
                <a:cs typeface="TH SarabunPSK" pitchFamily="34" charset="-34"/>
              </a:endParaRPr>
            </a:p>
            <a:p>
              <a:pPr algn="ctr" eaLnBrk="0" hangingPunct="0">
                <a:lnSpc>
                  <a:spcPct val="70000"/>
                </a:lnSpc>
                <a:defRPr/>
              </a:pPr>
              <a:r>
                <a:rPr lang="th-TH" altLang="th-TH" sz="1300" b="1" dirty="0">
                  <a:latin typeface="TH SarabunPSK" pitchFamily="34" charset="-34"/>
                  <a:cs typeface="TH SarabunPSK" pitchFamily="34" charset="-34"/>
                </a:rPr>
                <a:t>กลุ่มงานส่งเสริม</a:t>
              </a:r>
            </a:p>
            <a:p>
              <a:pPr algn="ctr" eaLnBrk="0" hangingPunct="0">
                <a:lnSpc>
                  <a:spcPct val="70000"/>
                </a:lnSpc>
                <a:defRPr/>
              </a:pPr>
              <a:r>
                <a:rPr lang="th-TH" altLang="th-TH" sz="1300" b="1" dirty="0">
                  <a:latin typeface="TH SarabunPSK" pitchFamily="34" charset="-34"/>
                  <a:cs typeface="TH SarabunPSK" pitchFamily="34" charset="-34"/>
                </a:rPr>
                <a:t>ชุมชนท่องเที่ยวนวัตวิถี</a:t>
              </a:r>
            </a:p>
          </p:txBody>
        </p:sp>
        <p:sp>
          <p:nvSpPr>
            <p:cNvPr id="53" name="Rectangle 2"/>
            <p:cNvSpPr>
              <a:spLocks noChangeArrowheads="1"/>
            </p:cNvSpPr>
            <p:nvPr/>
          </p:nvSpPr>
          <p:spPr bwMode="auto">
            <a:xfrm>
              <a:off x="5468092" y="3468365"/>
              <a:ext cx="575999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en-US" altLang="th-TH" sz="1600" b="1" dirty="0">
                  <a:latin typeface="TH SarabunPSK" pitchFamily="34" charset="-34"/>
                  <a:cs typeface="TH SarabunPSK" pitchFamily="34" charset="-34"/>
                </a:rPr>
                <a:t>5</a:t>
              </a:r>
              <a:endParaRPr lang="th-TH" altLang="th-TH" sz="1600" b="1" dirty="0">
                <a:latin typeface="TH SarabunPSK" pitchFamily="34" charset="-34"/>
                <a:cs typeface="TH SarabunPSK" pitchFamily="34" charset="-34"/>
              </a:endParaRPr>
            </a:p>
          </p:txBody>
        </p:sp>
        <p:sp>
          <p:nvSpPr>
            <p:cNvPr id="54" name="Rectangle 2"/>
            <p:cNvSpPr>
              <a:spLocks noChangeArrowheads="1"/>
            </p:cNvSpPr>
            <p:nvPr/>
          </p:nvSpPr>
          <p:spPr bwMode="auto">
            <a:xfrm>
              <a:off x="3203846" y="3789040"/>
              <a:ext cx="2843141" cy="325438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th-TH" altLang="th-TH" sz="1600" dirty="0">
                  <a:latin typeface="TH SarabunPSK" pitchFamily="34" charset="-34"/>
                  <a:cs typeface="TH SarabunPSK" pitchFamily="34" charset="-34"/>
                </a:rPr>
                <a:t>นักวิชาการพัฒนาชุมชน (ผอ.กง.) ชก.</a:t>
              </a:r>
              <a:r>
                <a:rPr lang="en-US" altLang="th-TH" sz="1000" dirty="0">
                  <a:solidFill>
                    <a:srgbClr val="FF0000"/>
                  </a:solidFill>
                  <a:latin typeface="TH SarabunPSK" pitchFamily="34" charset="-34"/>
                  <a:cs typeface="TH SarabunPSK" pitchFamily="34" charset="-34"/>
                </a:rPr>
                <a:t> (355)</a:t>
              </a:r>
              <a:endParaRPr lang="th-TH" altLang="th-TH" sz="1000" dirty="0">
                <a:solidFill>
                  <a:srgbClr val="FF0000"/>
                </a:solidFill>
                <a:latin typeface="TH SarabunPSK" pitchFamily="34" charset="-34"/>
                <a:cs typeface="TH SarabunPSK" pitchFamily="34" charset="-34"/>
              </a:endParaRPr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4386" name="Rectangle 73"/>
          <p:cNvSpPr>
            <a:spLocks noChangeArrowheads="1"/>
          </p:cNvSpPr>
          <p:nvPr/>
        </p:nvSpPr>
        <p:spPr bwMode="auto">
          <a:xfrm>
            <a:off x="488950" y="106363"/>
            <a:ext cx="815498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/>
            <a:r>
              <a:rPr lang="th-TH" altLang="th-TH" sz="1600" b="1">
                <a:latin typeface="TH SarabunPSK" panose="020B0500040200020003" pitchFamily="34" charset="-34"/>
                <a:cs typeface="TH SarabunPSK" panose="020B0500040200020003" pitchFamily="34" charset="-34"/>
              </a:rPr>
              <a:t>แผนภูมิแสดงการแบ่งงานภายในและอัตรากำลังของกรมการพัฒนาชุมชน</a:t>
            </a:r>
            <a:r>
              <a:rPr lang="en-US" altLang="th-TH" sz="1600" b="1">
                <a:latin typeface="TH SarabunPSK" panose="020B0500040200020003" pitchFamily="34" charset="-34"/>
                <a:cs typeface="TH SarabunPSK" panose="020B0500040200020003" pitchFamily="34" charset="-34"/>
              </a:rPr>
              <a:t> </a:t>
            </a:r>
            <a:endParaRPr lang="th-TH" altLang="th-TH" sz="1600" b="1"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sp>
        <p:nvSpPr>
          <p:cNvPr id="144387" name="Text Box 9"/>
          <p:cNvSpPr txBox="1">
            <a:spLocks noChangeArrowheads="1"/>
          </p:cNvSpPr>
          <p:nvPr/>
        </p:nvSpPr>
        <p:spPr bwMode="auto">
          <a:xfrm>
            <a:off x="6980238" y="6269038"/>
            <a:ext cx="2160587" cy="588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ลูกจ้างประจำ 1 อัตรา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rPr>
              <a:t>(263)</a:t>
            </a:r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 </a:t>
            </a:r>
            <a:endParaRPr lang="th-TH" altLang="th-TH" sz="1400">
              <a:solidFill>
                <a:srgbClr val="FF0000"/>
              </a:solidFill>
              <a:latin typeface="TH SarabunPSK" panose="020B0500040200020003" pitchFamily="34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กรอบพนักงานราชการ </a:t>
            </a:r>
            <a:r>
              <a:rPr lang="en-US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2</a:t>
            </a:r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 อัตรา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rPr>
              <a:t>(101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rPr>
              <a:t>/135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rPr>
              <a:t>)</a:t>
            </a:r>
          </a:p>
        </p:txBody>
      </p:sp>
      <p:grpSp>
        <p:nvGrpSpPr>
          <p:cNvPr id="144388" name="Group 81"/>
          <p:cNvGrpSpPr>
            <a:grpSpLocks/>
          </p:cNvGrpSpPr>
          <p:nvPr/>
        </p:nvGrpSpPr>
        <p:grpSpPr bwMode="auto">
          <a:xfrm>
            <a:off x="2843213" y="765175"/>
            <a:ext cx="3421062" cy="646113"/>
            <a:chOff x="2448080" y="857250"/>
            <a:chExt cx="3420000" cy="646113"/>
          </a:xfrm>
        </p:grpSpPr>
        <p:sp>
          <p:nvSpPr>
            <p:cNvPr id="144445" name="Rectangle 2"/>
            <p:cNvSpPr>
              <a:spLocks noChangeArrowheads="1"/>
            </p:cNvSpPr>
            <p:nvPr/>
          </p:nvSpPr>
          <p:spPr bwMode="auto">
            <a:xfrm>
              <a:off x="2448080" y="857250"/>
              <a:ext cx="2844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สำนักงานพัฒนาชุมชนจังหวัดสงขลา</a:t>
              </a:r>
            </a:p>
          </p:txBody>
        </p:sp>
        <p:sp>
          <p:nvSpPr>
            <p:cNvPr id="144446" name="Rectangle 2"/>
            <p:cNvSpPr>
              <a:spLocks noChangeArrowheads="1"/>
            </p:cNvSpPr>
            <p:nvPr/>
          </p:nvSpPr>
          <p:spPr bwMode="auto">
            <a:xfrm>
              <a:off x="5290308" y="857250"/>
              <a:ext cx="575739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 eaLnBrk="1" hangingPunct="1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105</a:t>
              </a:r>
              <a:endParaRPr lang="th-TH" altLang="th-TH" sz="16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44447" name="Rectangle 2"/>
            <p:cNvSpPr>
              <a:spLocks noChangeArrowheads="1"/>
            </p:cNvSpPr>
            <p:nvPr/>
          </p:nvSpPr>
          <p:spPr bwMode="auto">
            <a:xfrm>
              <a:off x="2448080" y="1177925"/>
              <a:ext cx="3420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ผู้อำนวยการ (พัฒนาการจังหวัด) สูง</a:t>
              </a:r>
              <a:r>
                <a:rPr lang="en-US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(7702)</a:t>
              </a:r>
              <a:r>
                <a:rPr lang="en-US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endParaRPr lang="th-TH" altLang="th-TH" sz="1600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44389" name="Text Box 91"/>
          <p:cNvSpPr txBox="1">
            <a:spLocks noChangeArrowheads="1"/>
          </p:cNvSpPr>
          <p:nvPr/>
        </p:nvSpPr>
        <p:spPr bwMode="auto">
          <a:xfrm>
            <a:off x="3924300" y="404813"/>
            <a:ext cx="1368425" cy="277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Update </a:t>
            </a:r>
            <a:r>
              <a:rPr lang="th-TH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26 เมษายน 2564 </a:t>
            </a:r>
            <a:r>
              <a:rPr lang="en-US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         </a:t>
            </a:r>
            <a:endParaRPr lang="th-TH" altLang="th-TH" sz="1200"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sp>
        <p:nvSpPr>
          <p:cNvPr id="144390" name="Text Box 17"/>
          <p:cNvSpPr txBox="1">
            <a:spLocks noChangeArrowheads="1"/>
          </p:cNvSpPr>
          <p:nvPr/>
        </p:nvSpPr>
        <p:spPr bwMode="auto">
          <a:xfrm>
            <a:off x="107950" y="2409825"/>
            <a:ext cx="3024188" cy="628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 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- 1 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(7857)</a:t>
            </a:r>
          </a:p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นักจัดการงานทั่วไป (ปก./ชก.)   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     </a:t>
            </a: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- 1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7730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)</a:t>
            </a:r>
          </a:p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เจ้าพนักงานธุรการ (ปง./ชง.)    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      </a:t>
            </a: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3 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(7704/7705/7708)</a:t>
            </a:r>
          </a:p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เจ้าพนักงานการเงินและบัญชี (ปง./ชง.)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- 2 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(7706/7707)</a:t>
            </a:r>
          </a:p>
          <a:p>
            <a:pPr eaLnBrk="1" hangingPunct="1"/>
            <a:r>
              <a:rPr lang="th-TH" altLang="th-TH" sz="1200">
                <a:solidFill>
                  <a:srgbClr val="00B05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พนักงานพิมพ์ (ลจป.)         </a:t>
            </a:r>
            <a:r>
              <a:rPr lang="en-US" altLang="th-TH" sz="1200">
                <a:solidFill>
                  <a:srgbClr val="00B05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</a:t>
            </a:r>
            <a:r>
              <a:rPr lang="th-TH" altLang="th-TH" sz="1200">
                <a:solidFill>
                  <a:srgbClr val="00B05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    </a:t>
            </a:r>
            <a:r>
              <a:rPr lang="en-US" altLang="th-TH" sz="1200">
                <a:solidFill>
                  <a:srgbClr val="00B05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 </a:t>
            </a:r>
            <a:r>
              <a:rPr lang="th-TH" altLang="th-TH" sz="1200">
                <a:solidFill>
                  <a:srgbClr val="00B05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- </a:t>
            </a:r>
            <a:r>
              <a:rPr lang="en-US" altLang="th-TH" sz="1200">
                <a:solidFill>
                  <a:srgbClr val="00B05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1</a:t>
            </a:r>
            <a:r>
              <a:rPr lang="th-TH" altLang="th-TH" sz="1200">
                <a:solidFill>
                  <a:srgbClr val="00B05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263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) (ไม่รวมในกรอบ ขรก.)</a:t>
            </a:r>
            <a:endParaRPr lang="en-US" altLang="th-TH" sz="8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endParaRPr lang="th-TH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endParaRPr lang="en-US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sp>
        <p:nvSpPr>
          <p:cNvPr id="144391" name="Text Box 17"/>
          <p:cNvSpPr txBox="1">
            <a:spLocks noChangeArrowheads="1"/>
          </p:cNvSpPr>
          <p:nvPr/>
        </p:nvSpPr>
        <p:spPr bwMode="auto">
          <a:xfrm>
            <a:off x="2411413" y="2408238"/>
            <a:ext cx="2087562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2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(7710/7712)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3" name="Group 18"/>
          <p:cNvGrpSpPr>
            <a:grpSpLocks/>
          </p:cNvGrpSpPr>
          <p:nvPr/>
        </p:nvGrpSpPr>
        <p:grpSpPr bwMode="auto">
          <a:xfrm>
            <a:off x="2411413" y="1772816"/>
            <a:ext cx="2052637" cy="646113"/>
            <a:chOff x="3203848" y="3468365"/>
            <a:chExt cx="2052020" cy="646113"/>
          </a:xfrm>
          <a:solidFill>
            <a:schemeClr val="bg1"/>
          </a:solidFill>
        </p:grpSpPr>
        <p:sp>
          <p:nvSpPr>
            <p:cNvPr id="12367" name="Rectangle 2"/>
            <p:cNvSpPr>
              <a:spLocks noChangeArrowheads="1"/>
            </p:cNvSpPr>
            <p:nvPr/>
          </p:nvSpPr>
          <p:spPr bwMode="auto">
            <a:xfrm>
              <a:off x="3203848" y="3468365"/>
              <a:ext cx="1476000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lnSpc>
                  <a:spcPct val="70000"/>
                </a:lnSpc>
                <a:defRPr/>
              </a:pPr>
              <a:endParaRPr lang="en-US" altLang="th-TH" sz="700" b="1" dirty="0">
                <a:latin typeface="TH SarabunPSK" pitchFamily="34" charset="-34"/>
                <a:cs typeface="TH SarabunPSK" pitchFamily="34" charset="-34"/>
              </a:endParaRPr>
            </a:p>
            <a:p>
              <a:pPr algn="ctr" eaLnBrk="0" hangingPunct="0">
                <a:lnSpc>
                  <a:spcPct val="70000"/>
                </a:lnSpc>
                <a:defRPr/>
              </a:pPr>
              <a:r>
                <a:rPr lang="th-TH" altLang="th-TH" sz="1400" b="1" dirty="0">
                  <a:latin typeface="TH SarabunPSK" pitchFamily="34" charset="-34"/>
                  <a:cs typeface="TH SarabunPSK" pitchFamily="34" charset="-34"/>
                </a:rPr>
                <a:t> กลุ่มงานยุทธศาสตร์</a:t>
              </a:r>
            </a:p>
            <a:p>
              <a:pPr algn="ctr" eaLnBrk="0" hangingPunct="0">
                <a:lnSpc>
                  <a:spcPct val="70000"/>
                </a:lnSpc>
                <a:defRPr/>
              </a:pPr>
              <a:r>
                <a:rPr lang="th-TH" altLang="th-TH" sz="1400" b="1" dirty="0">
                  <a:latin typeface="TH SarabunPSK" pitchFamily="34" charset="-34"/>
                  <a:cs typeface="TH SarabunPSK" pitchFamily="34" charset="-34"/>
                </a:rPr>
                <a:t>การพัฒนาชุมชน</a:t>
              </a:r>
            </a:p>
          </p:txBody>
        </p:sp>
        <p:sp>
          <p:nvSpPr>
            <p:cNvPr id="12368" name="Rectangle 2"/>
            <p:cNvSpPr>
              <a:spLocks noChangeArrowheads="1"/>
            </p:cNvSpPr>
            <p:nvPr/>
          </p:nvSpPr>
          <p:spPr bwMode="auto">
            <a:xfrm>
              <a:off x="4679868" y="3468365"/>
              <a:ext cx="576000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en-US" altLang="th-TH" sz="1600" b="1" dirty="0">
                  <a:latin typeface="TH SarabunPSK" pitchFamily="34" charset="-34"/>
                  <a:cs typeface="TH SarabunPSK" pitchFamily="34" charset="-34"/>
                </a:rPr>
                <a:t>3</a:t>
              </a:r>
              <a:endParaRPr lang="th-TH" altLang="th-TH" sz="1400" b="1" dirty="0">
                <a:latin typeface="TH SarabunPSK" pitchFamily="34" charset="-34"/>
                <a:cs typeface="TH SarabunPSK" pitchFamily="34" charset="-34"/>
              </a:endParaRPr>
            </a:p>
          </p:txBody>
        </p:sp>
        <p:sp>
          <p:nvSpPr>
            <p:cNvPr id="12372" name="Rectangle 2"/>
            <p:cNvSpPr>
              <a:spLocks noChangeArrowheads="1"/>
            </p:cNvSpPr>
            <p:nvPr/>
          </p:nvSpPr>
          <p:spPr bwMode="auto">
            <a:xfrm>
              <a:off x="3203848" y="3789040"/>
              <a:ext cx="2052020" cy="325438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th-TH" altLang="th-TH" sz="1500" spc="-70" dirty="0">
                  <a:latin typeface="TH SarabunPSK" pitchFamily="34" charset="-34"/>
                  <a:cs typeface="TH SarabunPSK" pitchFamily="34" charset="-34"/>
                </a:rPr>
                <a:t>นักวิชาการพัฒนาชุมชน (ผอ.กง.) ชพ</a:t>
              </a:r>
              <a:r>
                <a:rPr lang="en-US" altLang="th-TH" sz="1500" spc="-70" dirty="0">
                  <a:latin typeface="TH SarabunPSK" pitchFamily="34" charset="-34"/>
                  <a:cs typeface="TH SarabunPSK" pitchFamily="34" charset="-34"/>
                </a:rPr>
                <a:t>. </a:t>
              </a:r>
              <a:r>
                <a:rPr lang="en-US" altLang="th-TH" sz="1000" spc="-70" dirty="0">
                  <a:solidFill>
                    <a:srgbClr val="FF0000"/>
                  </a:solidFill>
                  <a:latin typeface="TH SarabunPSK" pitchFamily="34" charset="-34"/>
                  <a:cs typeface="TH SarabunPSK" pitchFamily="34" charset="-34"/>
                </a:rPr>
                <a:t>(7709)</a:t>
              </a:r>
              <a:endParaRPr lang="th-TH" altLang="th-TH" sz="1000" spc="-70" dirty="0">
                <a:solidFill>
                  <a:srgbClr val="FF0000"/>
                </a:solidFill>
                <a:latin typeface="TH SarabunPSK" pitchFamily="34" charset="-34"/>
                <a:cs typeface="TH SarabunPSK" pitchFamily="34" charset="-34"/>
              </a:endParaRPr>
            </a:p>
          </p:txBody>
        </p:sp>
      </p:grpSp>
      <p:sp>
        <p:nvSpPr>
          <p:cNvPr id="144393" name="Text Box 17"/>
          <p:cNvSpPr txBox="1">
            <a:spLocks noChangeArrowheads="1"/>
          </p:cNvSpPr>
          <p:nvPr/>
        </p:nvSpPr>
        <p:spPr bwMode="auto">
          <a:xfrm>
            <a:off x="4665663" y="2420938"/>
            <a:ext cx="2859087" cy="628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(7714/7715/7716/7717)</a:t>
            </a:r>
          </a:p>
          <a:p>
            <a:pPr eaLnBrk="1" hangingPunct="1"/>
            <a:r>
              <a:rPr lang="th-TH" altLang="th-TH" sz="12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นักส่งเสริมการพัฒนาชุมชน (พรก.)</a:t>
            </a:r>
            <a:r>
              <a:rPr lang="en-US" altLang="th-TH" sz="12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12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 </a:t>
            </a:r>
            <a:r>
              <a:rPr lang="en-US" altLang="th-TH" sz="12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1</a:t>
            </a:r>
            <a:r>
              <a:rPr lang="th-TH" altLang="th-TH" sz="12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101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)</a:t>
            </a:r>
            <a:endParaRPr lang="th-TH" altLang="th-TH" sz="1000">
              <a:solidFill>
                <a:srgbClr val="0070C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th-TH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(กรอบฯ </a:t>
            </a:r>
            <a:r>
              <a:rPr lang="en-US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2564</a:t>
            </a:r>
            <a:r>
              <a:rPr lang="th-TH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en-US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</a:t>
            </a:r>
            <a:r>
              <a:rPr lang="th-TH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en-US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2567)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(จ้างแล้ว)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              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(ไม่รวมในกรอบ ขรก.)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4" name="Group 18"/>
          <p:cNvGrpSpPr>
            <a:grpSpLocks/>
          </p:cNvGrpSpPr>
          <p:nvPr/>
        </p:nvGrpSpPr>
        <p:grpSpPr bwMode="auto">
          <a:xfrm>
            <a:off x="4665274" y="1773328"/>
            <a:ext cx="2051050" cy="646110"/>
            <a:chOff x="3203848" y="3468365"/>
            <a:chExt cx="2052020" cy="646111"/>
          </a:xfrm>
          <a:solidFill>
            <a:schemeClr val="bg1"/>
          </a:solidFill>
        </p:grpSpPr>
        <p:sp>
          <p:nvSpPr>
            <p:cNvPr id="12364" name="Rectangle 2"/>
            <p:cNvSpPr>
              <a:spLocks noChangeArrowheads="1"/>
            </p:cNvSpPr>
            <p:nvPr/>
          </p:nvSpPr>
          <p:spPr bwMode="auto">
            <a:xfrm>
              <a:off x="3203848" y="3468365"/>
              <a:ext cx="1476000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lnSpc>
                  <a:spcPct val="70000"/>
                </a:lnSpc>
                <a:defRPr/>
              </a:pPr>
              <a:endParaRPr lang="th-TH" altLang="th-TH" sz="700" b="1" dirty="0">
                <a:latin typeface="TH SarabunPSK" pitchFamily="34" charset="-34"/>
                <a:cs typeface="TH SarabunPSK" pitchFamily="34" charset="-34"/>
              </a:endParaRPr>
            </a:p>
            <a:p>
              <a:pPr algn="ctr" eaLnBrk="0" hangingPunct="0">
                <a:lnSpc>
                  <a:spcPct val="70000"/>
                </a:lnSpc>
                <a:defRPr/>
              </a:pPr>
              <a:r>
                <a:rPr lang="th-TH" altLang="th-TH" sz="1400" b="1" dirty="0">
                  <a:latin typeface="TH SarabunPSK" pitchFamily="34" charset="-34"/>
                  <a:cs typeface="TH SarabunPSK" pitchFamily="34" charset="-34"/>
                </a:rPr>
                <a:t>กลุ่มงานส่งเสริม                      การพัฒนาชุมชน</a:t>
              </a:r>
            </a:p>
          </p:txBody>
        </p:sp>
        <p:sp>
          <p:nvSpPr>
            <p:cNvPr id="12365" name="Rectangle 2"/>
            <p:cNvSpPr>
              <a:spLocks noChangeArrowheads="1"/>
            </p:cNvSpPr>
            <p:nvPr/>
          </p:nvSpPr>
          <p:spPr bwMode="auto">
            <a:xfrm>
              <a:off x="4679868" y="3468365"/>
              <a:ext cx="576000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en-US" altLang="th-TH" sz="1600" b="1" dirty="0">
                  <a:latin typeface="TH SarabunPSK" pitchFamily="34" charset="-34"/>
                  <a:cs typeface="TH SarabunPSK" pitchFamily="34" charset="-34"/>
                </a:rPr>
                <a:t>5</a:t>
              </a:r>
              <a:endParaRPr lang="th-TH" altLang="th-TH" sz="1600" b="1" dirty="0">
                <a:latin typeface="TH SarabunPSK" pitchFamily="34" charset="-34"/>
                <a:cs typeface="TH SarabunPSK" pitchFamily="34" charset="-34"/>
              </a:endParaRPr>
            </a:p>
          </p:txBody>
        </p:sp>
        <p:sp>
          <p:nvSpPr>
            <p:cNvPr id="12369" name="Rectangle 2"/>
            <p:cNvSpPr>
              <a:spLocks noChangeArrowheads="1"/>
            </p:cNvSpPr>
            <p:nvPr/>
          </p:nvSpPr>
          <p:spPr bwMode="auto">
            <a:xfrm>
              <a:off x="3203848" y="3789039"/>
              <a:ext cx="2052020" cy="325437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th-TH" altLang="th-TH" sz="1500" spc="-80" dirty="0">
                  <a:latin typeface="TH SarabunPSK" pitchFamily="34" charset="-34"/>
                  <a:cs typeface="TH SarabunPSK" pitchFamily="34" charset="-34"/>
                </a:rPr>
                <a:t>นักวิชาการพัฒนาชุมชน (ผอ.กง.) ชพ</a:t>
              </a:r>
              <a:r>
                <a:rPr lang="en-US" altLang="th-TH" sz="1500" spc="-80" dirty="0">
                  <a:latin typeface="TH SarabunPSK" pitchFamily="34" charset="-34"/>
                  <a:cs typeface="TH SarabunPSK" pitchFamily="34" charset="-34"/>
                </a:rPr>
                <a:t>. </a:t>
              </a:r>
              <a:r>
                <a:rPr lang="en-US" altLang="th-TH" sz="1000" spc="-80" dirty="0">
                  <a:solidFill>
                    <a:srgbClr val="FF0000"/>
                  </a:solidFill>
                  <a:latin typeface="TH SarabunPSK" pitchFamily="34" charset="-34"/>
                  <a:cs typeface="TH SarabunPSK" pitchFamily="34" charset="-34"/>
                </a:rPr>
                <a:t>(7713)</a:t>
              </a:r>
              <a:endParaRPr lang="th-TH" altLang="th-TH" sz="1000" spc="-80" dirty="0">
                <a:solidFill>
                  <a:srgbClr val="FF0000"/>
                </a:solidFill>
                <a:latin typeface="TH SarabunPSK" pitchFamily="34" charset="-34"/>
                <a:cs typeface="TH SarabunPSK" pitchFamily="34" charset="-34"/>
              </a:endParaRPr>
            </a:p>
          </p:txBody>
        </p:sp>
      </p:grpSp>
      <p:sp>
        <p:nvSpPr>
          <p:cNvPr id="144395" name="Text Box 17"/>
          <p:cNvSpPr txBox="1">
            <a:spLocks noChangeArrowheads="1"/>
          </p:cNvSpPr>
          <p:nvPr/>
        </p:nvSpPr>
        <p:spPr bwMode="auto">
          <a:xfrm>
            <a:off x="6969125" y="2425700"/>
            <a:ext cx="2087563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(7711/7788/7797/7798)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5" name="Group 18"/>
          <p:cNvGrpSpPr>
            <a:grpSpLocks/>
          </p:cNvGrpSpPr>
          <p:nvPr/>
        </p:nvGrpSpPr>
        <p:grpSpPr bwMode="auto">
          <a:xfrm>
            <a:off x="6968737" y="1778090"/>
            <a:ext cx="2052637" cy="646113"/>
            <a:chOff x="3203848" y="3468365"/>
            <a:chExt cx="2052020" cy="646113"/>
          </a:xfrm>
          <a:solidFill>
            <a:schemeClr val="bg1"/>
          </a:solidFill>
        </p:grpSpPr>
        <p:sp>
          <p:nvSpPr>
            <p:cNvPr id="12361" name="Rectangle 2"/>
            <p:cNvSpPr>
              <a:spLocks noChangeArrowheads="1"/>
            </p:cNvSpPr>
            <p:nvPr/>
          </p:nvSpPr>
          <p:spPr bwMode="auto">
            <a:xfrm>
              <a:off x="3203848" y="3468365"/>
              <a:ext cx="1476000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lnSpc>
                  <a:spcPct val="70000"/>
                </a:lnSpc>
                <a:defRPr/>
              </a:pPr>
              <a:endParaRPr lang="th-TH" altLang="th-TH" sz="700" b="1" dirty="0">
                <a:latin typeface="TH SarabunPSK" pitchFamily="34" charset="-34"/>
                <a:cs typeface="TH SarabunPSK" pitchFamily="34" charset="-34"/>
              </a:endParaRPr>
            </a:p>
            <a:p>
              <a:pPr algn="ctr" eaLnBrk="0" hangingPunct="0">
                <a:lnSpc>
                  <a:spcPct val="70000"/>
                </a:lnSpc>
                <a:defRPr/>
              </a:pPr>
              <a:r>
                <a:rPr lang="th-TH" altLang="th-TH" sz="1400" b="1" dirty="0">
                  <a:latin typeface="TH SarabunPSK" pitchFamily="34" charset="-34"/>
                  <a:cs typeface="TH SarabunPSK" pitchFamily="34" charset="-34"/>
                </a:rPr>
                <a:t>กลุ่มงานสารสนเทศ</a:t>
              </a:r>
            </a:p>
            <a:p>
              <a:pPr algn="ctr" eaLnBrk="0" hangingPunct="0">
                <a:lnSpc>
                  <a:spcPct val="70000"/>
                </a:lnSpc>
                <a:defRPr/>
              </a:pPr>
              <a:r>
                <a:rPr lang="th-TH" altLang="th-TH" sz="1400" b="1" dirty="0">
                  <a:latin typeface="TH SarabunPSK" pitchFamily="34" charset="-34"/>
                  <a:cs typeface="TH SarabunPSK" pitchFamily="34" charset="-34"/>
                </a:rPr>
                <a:t>การพัฒนาชุมชน</a:t>
              </a:r>
            </a:p>
          </p:txBody>
        </p:sp>
        <p:sp>
          <p:nvSpPr>
            <p:cNvPr id="12362" name="Rectangle 2"/>
            <p:cNvSpPr>
              <a:spLocks noChangeArrowheads="1"/>
            </p:cNvSpPr>
            <p:nvPr/>
          </p:nvSpPr>
          <p:spPr bwMode="auto">
            <a:xfrm>
              <a:off x="4679868" y="3468365"/>
              <a:ext cx="576000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en-US" altLang="th-TH" sz="1600" b="1" dirty="0">
                  <a:latin typeface="TH SarabunPSK" pitchFamily="34" charset="-34"/>
                  <a:cs typeface="TH SarabunPSK" pitchFamily="34" charset="-34"/>
                </a:rPr>
                <a:t>5</a:t>
              </a:r>
              <a:endParaRPr lang="th-TH" altLang="th-TH" sz="1400" b="1" dirty="0">
                <a:latin typeface="TH SarabunPSK" pitchFamily="34" charset="-34"/>
                <a:cs typeface="TH SarabunPSK" pitchFamily="34" charset="-34"/>
              </a:endParaRPr>
            </a:p>
          </p:txBody>
        </p:sp>
        <p:sp>
          <p:nvSpPr>
            <p:cNvPr id="11342" name="Rectangle 2"/>
            <p:cNvSpPr>
              <a:spLocks noChangeArrowheads="1"/>
            </p:cNvSpPr>
            <p:nvPr/>
          </p:nvSpPr>
          <p:spPr bwMode="auto">
            <a:xfrm>
              <a:off x="3203848" y="3789040"/>
              <a:ext cx="2052020" cy="325438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th-TH" altLang="th-TH" sz="1500" spc="-60" dirty="0">
                  <a:latin typeface="TH SarabunPSK" pitchFamily="34" charset="-34"/>
                  <a:cs typeface="TH SarabunPSK" pitchFamily="34" charset="-34"/>
                </a:rPr>
                <a:t>นักวิชาการพัฒนาชุมชน (ผอ.กง.) ชพ</a:t>
              </a:r>
              <a:r>
                <a:rPr lang="en-US" altLang="th-TH" sz="1500" spc="-60" dirty="0">
                  <a:latin typeface="TH SarabunPSK" pitchFamily="34" charset="-34"/>
                  <a:cs typeface="TH SarabunPSK" pitchFamily="34" charset="-34"/>
                </a:rPr>
                <a:t>. </a:t>
              </a:r>
              <a:r>
                <a:rPr lang="en-US" altLang="th-TH" sz="1050" spc="-60" dirty="0">
                  <a:solidFill>
                    <a:srgbClr val="FF0000"/>
                  </a:solidFill>
                  <a:latin typeface="TH SarabunPSK" pitchFamily="34" charset="-34"/>
                  <a:cs typeface="TH SarabunPSK" pitchFamily="34" charset="-34"/>
                </a:rPr>
                <a:t>(747)</a:t>
              </a:r>
              <a:endParaRPr lang="th-TH" altLang="th-TH" sz="1050" spc="-60" dirty="0">
                <a:solidFill>
                  <a:srgbClr val="FF0000"/>
                </a:solidFill>
                <a:latin typeface="TH SarabunPSK" pitchFamily="34" charset="-34"/>
                <a:cs typeface="TH SarabunPSK" pitchFamily="34" charset="-34"/>
              </a:endParaRPr>
            </a:p>
          </p:txBody>
        </p:sp>
      </p:grpSp>
      <p:cxnSp>
        <p:nvCxnSpPr>
          <p:cNvPr id="78" name="Straight Connector 77"/>
          <p:cNvCxnSpPr/>
          <p:nvPr/>
        </p:nvCxnSpPr>
        <p:spPr>
          <a:xfrm>
            <a:off x="4572000" y="1419225"/>
            <a:ext cx="0" cy="223202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/>
          <p:cNvCxnSpPr/>
          <p:nvPr/>
        </p:nvCxnSpPr>
        <p:spPr>
          <a:xfrm>
            <a:off x="1116013" y="1628775"/>
            <a:ext cx="683895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4399" name="Rectangle 78"/>
          <p:cNvSpPr>
            <a:spLocks noChangeArrowheads="1"/>
          </p:cNvSpPr>
          <p:nvPr/>
        </p:nvSpPr>
        <p:spPr bwMode="auto">
          <a:xfrm>
            <a:off x="0" y="6611938"/>
            <a:ext cx="1619250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000" u="sng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หมายเหตุ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ภายในวงเล็บแสดงเลขที่ตำแหน่ง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144400" name="Group 49"/>
          <p:cNvGrpSpPr>
            <a:grpSpLocks/>
          </p:cNvGrpSpPr>
          <p:nvPr/>
        </p:nvGrpSpPr>
        <p:grpSpPr bwMode="auto">
          <a:xfrm>
            <a:off x="107950" y="3594100"/>
            <a:ext cx="2843213" cy="646113"/>
            <a:chOff x="107503" y="3717032"/>
            <a:chExt cx="2844257" cy="646113"/>
          </a:xfrm>
        </p:grpSpPr>
        <p:sp>
          <p:nvSpPr>
            <p:cNvPr id="144442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เมืองสงขลา</a:t>
              </a:r>
            </a:p>
          </p:txBody>
        </p:sp>
        <p:sp>
          <p:nvSpPr>
            <p:cNvPr id="144443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44444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(7719)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44401" name="Text Box 17"/>
          <p:cNvSpPr txBox="1">
            <a:spLocks noChangeArrowheads="1"/>
          </p:cNvSpPr>
          <p:nvPr/>
        </p:nvSpPr>
        <p:spPr bwMode="auto">
          <a:xfrm>
            <a:off x="107950" y="4241800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(7721/7722/7723/7782)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144402" name="Group 50"/>
          <p:cNvGrpSpPr>
            <a:grpSpLocks/>
          </p:cNvGrpSpPr>
          <p:nvPr/>
        </p:nvGrpSpPr>
        <p:grpSpPr bwMode="auto">
          <a:xfrm>
            <a:off x="3132138" y="3594100"/>
            <a:ext cx="2843212" cy="646113"/>
            <a:chOff x="107503" y="3717032"/>
            <a:chExt cx="2844257" cy="646113"/>
          </a:xfrm>
        </p:grpSpPr>
        <p:sp>
          <p:nvSpPr>
            <p:cNvPr id="144439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สิงหนคร</a:t>
              </a:r>
            </a:p>
          </p:txBody>
        </p:sp>
        <p:sp>
          <p:nvSpPr>
            <p:cNvPr id="144440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44441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(7724)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44403" name="Text Box 17"/>
          <p:cNvSpPr txBox="1">
            <a:spLocks noChangeArrowheads="1"/>
          </p:cNvSpPr>
          <p:nvPr/>
        </p:nvSpPr>
        <p:spPr bwMode="auto">
          <a:xfrm>
            <a:off x="3132138" y="4241800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(7726/7727/7728/7729)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144404" name="Group 55"/>
          <p:cNvGrpSpPr>
            <a:grpSpLocks/>
          </p:cNvGrpSpPr>
          <p:nvPr/>
        </p:nvGrpSpPr>
        <p:grpSpPr bwMode="auto">
          <a:xfrm>
            <a:off x="6156325" y="3594100"/>
            <a:ext cx="2844800" cy="646113"/>
            <a:chOff x="107503" y="3717032"/>
            <a:chExt cx="2844257" cy="646113"/>
          </a:xfrm>
        </p:grpSpPr>
        <p:sp>
          <p:nvSpPr>
            <p:cNvPr id="144436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สทิงพระ</a:t>
              </a:r>
            </a:p>
          </p:txBody>
        </p:sp>
        <p:sp>
          <p:nvSpPr>
            <p:cNvPr id="144437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44438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(7732)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44405" name="Text Box 17"/>
          <p:cNvSpPr txBox="1">
            <a:spLocks noChangeArrowheads="1"/>
          </p:cNvSpPr>
          <p:nvPr/>
        </p:nvSpPr>
        <p:spPr bwMode="auto">
          <a:xfrm>
            <a:off x="6156325" y="4241800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(7734/7735/7736/7737)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144406" name="Group 60"/>
          <p:cNvGrpSpPr>
            <a:grpSpLocks/>
          </p:cNvGrpSpPr>
          <p:nvPr/>
        </p:nvGrpSpPr>
        <p:grpSpPr bwMode="auto">
          <a:xfrm>
            <a:off x="107950" y="4962525"/>
            <a:ext cx="2843213" cy="646113"/>
            <a:chOff x="107503" y="3717032"/>
            <a:chExt cx="2844257" cy="646113"/>
          </a:xfrm>
        </p:grpSpPr>
        <p:sp>
          <p:nvSpPr>
            <p:cNvPr id="144433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จะนะ</a:t>
              </a:r>
            </a:p>
          </p:txBody>
        </p:sp>
        <p:sp>
          <p:nvSpPr>
            <p:cNvPr id="144434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6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44435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(7741)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44407" name="Text Box 17"/>
          <p:cNvSpPr txBox="1">
            <a:spLocks noChangeArrowheads="1"/>
          </p:cNvSpPr>
          <p:nvPr/>
        </p:nvSpPr>
        <p:spPr bwMode="auto">
          <a:xfrm>
            <a:off x="107950" y="5610225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(7741/7743/7744/7745/7746)</a:t>
            </a:r>
          </a:p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เจ้าพนักงานพัฒนาชุมชน (ปง./ชง.)    - 1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1069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)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144408" name="Group 65"/>
          <p:cNvGrpSpPr>
            <a:grpSpLocks/>
          </p:cNvGrpSpPr>
          <p:nvPr/>
        </p:nvGrpSpPr>
        <p:grpSpPr bwMode="auto">
          <a:xfrm>
            <a:off x="3132138" y="4962525"/>
            <a:ext cx="2843212" cy="646113"/>
            <a:chOff x="107503" y="3717032"/>
            <a:chExt cx="2844257" cy="646113"/>
          </a:xfrm>
        </p:grpSpPr>
        <p:sp>
          <p:nvSpPr>
            <p:cNvPr id="144430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นาทวี</a:t>
              </a:r>
            </a:p>
          </p:txBody>
        </p:sp>
        <p:sp>
          <p:nvSpPr>
            <p:cNvPr id="144431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6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44432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(7752)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44409" name="Text Box 17"/>
          <p:cNvSpPr txBox="1">
            <a:spLocks noChangeArrowheads="1"/>
          </p:cNvSpPr>
          <p:nvPr/>
        </p:nvSpPr>
        <p:spPr bwMode="auto">
          <a:xfrm>
            <a:off x="3132138" y="5610225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      </a:t>
            </a: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(7754/7755/7756/7757)</a:t>
            </a:r>
          </a:p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เจ้าพนักงานพัฒนาชุมชน (ปง./ชง.)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      </a:t>
            </a: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1</a:t>
            </a: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3592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)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th-TH" altLang="th-TH" sz="12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(พรก</a:t>
            </a:r>
            <a:r>
              <a:rPr lang="en-US" altLang="th-TH" sz="12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.</a:t>
            </a:r>
            <a:r>
              <a:rPr lang="th-TH" altLang="th-TH" sz="12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)</a:t>
            </a:r>
            <a:r>
              <a:rPr lang="en-US" altLang="th-TH" sz="12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12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(จ้างแล้ว) </a:t>
            </a:r>
            <a:r>
              <a:rPr lang="en-US" altLang="th-TH" sz="12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  </a:t>
            </a:r>
            <a:r>
              <a:rPr lang="th-TH" altLang="th-TH" sz="12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- 1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(131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)</a:t>
            </a:r>
          </a:p>
          <a:p>
            <a:pPr eaLnBrk="1" hangingPunct="1"/>
            <a:r>
              <a:rPr lang="th-TH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(กรอบฯ </a:t>
            </a:r>
            <a:r>
              <a:rPr lang="en-US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2564</a:t>
            </a:r>
            <a:r>
              <a:rPr lang="th-TH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en-US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–</a:t>
            </a:r>
            <a:r>
              <a:rPr lang="th-TH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en-US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2567 </a:t>
            </a:r>
            <a:r>
              <a:rPr lang="th-TH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ตามมาตรการฯ ปี งบฯ </a:t>
            </a:r>
            <a:r>
              <a:rPr lang="en-US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2562)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 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(ไม่รวมในกรอบ ขรก.)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endParaRPr lang="th-TH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144410" name="Group 70"/>
          <p:cNvGrpSpPr>
            <a:grpSpLocks/>
          </p:cNvGrpSpPr>
          <p:nvPr/>
        </p:nvGrpSpPr>
        <p:grpSpPr bwMode="auto">
          <a:xfrm>
            <a:off x="6156325" y="4962525"/>
            <a:ext cx="2844800" cy="646113"/>
            <a:chOff x="107503" y="3717032"/>
            <a:chExt cx="2844257" cy="646113"/>
          </a:xfrm>
        </p:grpSpPr>
        <p:sp>
          <p:nvSpPr>
            <p:cNvPr id="144427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เทพา</a:t>
              </a:r>
            </a:p>
          </p:txBody>
        </p:sp>
        <p:sp>
          <p:nvSpPr>
            <p:cNvPr id="144428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6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44429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(7760)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44411" name="Text Box 17"/>
          <p:cNvSpPr txBox="1">
            <a:spLocks noChangeArrowheads="1"/>
          </p:cNvSpPr>
          <p:nvPr/>
        </p:nvSpPr>
        <p:spPr bwMode="auto">
          <a:xfrm>
            <a:off x="6156325" y="5610225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(7762/7763/7764/7765)</a:t>
            </a:r>
          </a:p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เจ้าพนักงานพัฒนาชุมชน (ปง./ชง.)    - 1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7067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)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cxnSp>
        <p:nvCxnSpPr>
          <p:cNvPr id="76" name="Straight Connector 75"/>
          <p:cNvCxnSpPr/>
          <p:nvPr/>
        </p:nvCxnSpPr>
        <p:spPr>
          <a:xfrm>
            <a:off x="1404938" y="3500438"/>
            <a:ext cx="604837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9" name="Straight Connector 78"/>
          <p:cNvCxnSpPr/>
          <p:nvPr/>
        </p:nvCxnSpPr>
        <p:spPr>
          <a:xfrm>
            <a:off x="1116013" y="1628775"/>
            <a:ext cx="0" cy="14446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" name="Straight Connector 80"/>
          <p:cNvCxnSpPr/>
          <p:nvPr/>
        </p:nvCxnSpPr>
        <p:spPr>
          <a:xfrm>
            <a:off x="3348038" y="1628775"/>
            <a:ext cx="0" cy="14446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" name="Straight Connector 81"/>
          <p:cNvCxnSpPr/>
          <p:nvPr/>
        </p:nvCxnSpPr>
        <p:spPr>
          <a:xfrm>
            <a:off x="5651500" y="1628775"/>
            <a:ext cx="0" cy="14446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3" name="Straight Connector 82"/>
          <p:cNvCxnSpPr/>
          <p:nvPr/>
        </p:nvCxnSpPr>
        <p:spPr>
          <a:xfrm>
            <a:off x="7956550" y="1628775"/>
            <a:ext cx="0" cy="14446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4" name="Straight Connector 83"/>
          <p:cNvCxnSpPr/>
          <p:nvPr/>
        </p:nvCxnSpPr>
        <p:spPr>
          <a:xfrm>
            <a:off x="1403350" y="3500438"/>
            <a:ext cx="0" cy="904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/>
          <p:cNvCxnSpPr/>
          <p:nvPr/>
        </p:nvCxnSpPr>
        <p:spPr>
          <a:xfrm>
            <a:off x="7451725" y="3500438"/>
            <a:ext cx="0" cy="904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" name="Straight Connector 85"/>
          <p:cNvCxnSpPr/>
          <p:nvPr/>
        </p:nvCxnSpPr>
        <p:spPr>
          <a:xfrm>
            <a:off x="3049588" y="3500438"/>
            <a:ext cx="0" cy="136842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7" name="Straight Connector 86"/>
          <p:cNvCxnSpPr/>
          <p:nvPr/>
        </p:nvCxnSpPr>
        <p:spPr>
          <a:xfrm>
            <a:off x="1403350" y="4868863"/>
            <a:ext cx="604837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9" name="Straight Connector 88"/>
          <p:cNvCxnSpPr/>
          <p:nvPr/>
        </p:nvCxnSpPr>
        <p:spPr>
          <a:xfrm>
            <a:off x="1403350" y="4868863"/>
            <a:ext cx="0" cy="904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0" name="Straight Connector 89"/>
          <p:cNvCxnSpPr/>
          <p:nvPr/>
        </p:nvCxnSpPr>
        <p:spPr>
          <a:xfrm>
            <a:off x="4427538" y="4868863"/>
            <a:ext cx="0" cy="904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1" name="Straight Connector 90"/>
          <p:cNvCxnSpPr/>
          <p:nvPr/>
        </p:nvCxnSpPr>
        <p:spPr>
          <a:xfrm>
            <a:off x="7451725" y="4868863"/>
            <a:ext cx="0" cy="904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44424" name="Group 74"/>
          <p:cNvGrpSpPr>
            <a:grpSpLocks/>
          </p:cNvGrpSpPr>
          <p:nvPr/>
        </p:nvGrpSpPr>
        <p:grpSpPr bwMode="auto">
          <a:xfrm>
            <a:off x="107950" y="1774825"/>
            <a:ext cx="2051050" cy="646113"/>
            <a:chOff x="107950" y="1775470"/>
            <a:chExt cx="2051050" cy="646112"/>
          </a:xfrm>
        </p:grpSpPr>
        <p:grpSp>
          <p:nvGrpSpPr>
            <p:cNvPr id="13" name="Group 18"/>
            <p:cNvGrpSpPr>
              <a:grpSpLocks/>
            </p:cNvGrpSpPr>
            <p:nvPr/>
          </p:nvGrpSpPr>
          <p:grpSpPr bwMode="auto">
            <a:xfrm>
              <a:off x="107950" y="1775470"/>
              <a:ext cx="2051050" cy="646112"/>
              <a:chOff x="3203848" y="3468365"/>
              <a:chExt cx="2052020" cy="646113"/>
            </a:xfrm>
            <a:solidFill>
              <a:schemeClr val="bg1"/>
            </a:solidFill>
          </p:grpSpPr>
          <p:sp>
            <p:nvSpPr>
              <p:cNvPr id="14387" name="Rectangle 2"/>
              <p:cNvSpPr>
                <a:spLocks noChangeArrowheads="1"/>
              </p:cNvSpPr>
              <p:nvPr/>
            </p:nvSpPr>
            <p:spPr bwMode="auto">
              <a:xfrm>
                <a:off x="4679868" y="3468365"/>
                <a:ext cx="576000" cy="323850"/>
              </a:xfrm>
              <a:prstGeom prst="rect">
                <a:avLst/>
              </a:prstGeom>
              <a:grpFill/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anchor="ctr"/>
              <a:lstStyle/>
              <a:p>
                <a:pPr algn="ctr" eaLnBrk="0" hangingPunct="0">
                  <a:defRPr/>
                </a:pPr>
                <a:r>
                  <a:rPr lang="en-US" altLang="th-TH" sz="1600" b="1" dirty="0">
                    <a:latin typeface="TH SarabunPSK" pitchFamily="34" charset="-34"/>
                    <a:cs typeface="TH SarabunPSK" pitchFamily="34" charset="-34"/>
                  </a:rPr>
                  <a:t>8</a:t>
                </a:r>
                <a:endParaRPr lang="th-TH" altLang="th-TH" sz="1400" b="1" dirty="0">
                  <a:latin typeface="TH SarabunPSK" pitchFamily="34" charset="-34"/>
                  <a:cs typeface="TH SarabunPSK" pitchFamily="34" charset="-34"/>
                </a:endParaRPr>
              </a:p>
            </p:txBody>
          </p:sp>
          <p:sp>
            <p:nvSpPr>
              <p:cNvPr id="14388" name="Rectangle 2"/>
              <p:cNvSpPr>
                <a:spLocks noChangeArrowheads="1"/>
              </p:cNvSpPr>
              <p:nvPr/>
            </p:nvSpPr>
            <p:spPr bwMode="auto">
              <a:xfrm>
                <a:off x="3203848" y="3789040"/>
                <a:ext cx="2052000" cy="325438"/>
              </a:xfrm>
              <a:prstGeom prst="rect">
                <a:avLst/>
              </a:prstGeom>
              <a:grpFill/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anchor="ctr"/>
              <a:lstStyle/>
              <a:p>
                <a:pPr algn="ctr" eaLnBrk="0" hangingPunct="0">
                  <a:defRPr/>
                </a:pPr>
                <a:r>
                  <a:rPr lang="th-TH" altLang="th-TH" sz="1400" spc="-40" dirty="0">
                    <a:latin typeface="TH SarabunPSK" pitchFamily="34" charset="-34"/>
                    <a:cs typeface="TH SarabunPSK" pitchFamily="34" charset="-34"/>
                  </a:rPr>
                  <a:t>นักวิชาการพัฒนาชุมชน (ผอ.กง.) </a:t>
                </a:r>
                <a:r>
                  <a:rPr lang="th-TH" altLang="th-TH" sz="1400" spc="-40" dirty="0" err="1">
                    <a:latin typeface="TH SarabunPSK" pitchFamily="34" charset="-34"/>
                    <a:cs typeface="TH SarabunPSK" pitchFamily="34" charset="-34"/>
                  </a:rPr>
                  <a:t>ชพ.</a:t>
                </a:r>
                <a:r>
                  <a:rPr lang="en-US" altLang="th-TH" sz="1400" spc="-40" dirty="0">
                    <a:latin typeface="TH SarabunPSK" pitchFamily="34" charset="-34"/>
                    <a:cs typeface="TH SarabunPSK" pitchFamily="34" charset="-34"/>
                  </a:rPr>
                  <a:t> </a:t>
                </a:r>
                <a:r>
                  <a:rPr lang="en-US" altLang="th-TH" sz="1000" spc="-40" dirty="0">
                    <a:solidFill>
                      <a:srgbClr val="FF0000"/>
                    </a:solidFill>
                    <a:latin typeface="TH SarabunPSK" pitchFamily="34" charset="-34"/>
                    <a:cs typeface="TH SarabunPSK" pitchFamily="34" charset="-34"/>
                  </a:rPr>
                  <a:t>(7703)</a:t>
                </a:r>
                <a:endParaRPr lang="th-TH" altLang="th-TH" sz="1000" spc="-40" dirty="0">
                  <a:solidFill>
                    <a:srgbClr val="FF0000"/>
                  </a:solidFill>
                  <a:latin typeface="TH SarabunPSK" pitchFamily="34" charset="-34"/>
                  <a:cs typeface="TH SarabunPSK" pitchFamily="34" charset="-34"/>
                </a:endParaRPr>
              </a:p>
            </p:txBody>
          </p:sp>
        </p:grpSp>
        <p:sp>
          <p:nvSpPr>
            <p:cNvPr id="144426" name="Rectangle 2"/>
            <p:cNvSpPr>
              <a:spLocks noChangeArrowheads="1"/>
            </p:cNvSpPr>
            <p:nvPr/>
          </p:nvSpPr>
          <p:spPr bwMode="auto">
            <a:xfrm>
              <a:off x="107950" y="1775470"/>
              <a:ext cx="1475302" cy="323849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th-TH" altLang="th-TH" sz="12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endParaRPr lang="th-TH" altLang="th-TH" sz="8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2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กลุ่มงานประสานและสนับสนุนการบริหารงานพัฒนาชุมชน</a:t>
              </a:r>
            </a:p>
            <a:p>
              <a:pPr algn="ctr"/>
              <a:endParaRPr lang="th-TH" altLang="th-TH" sz="12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5410" name="Rectangle 73"/>
          <p:cNvSpPr>
            <a:spLocks noChangeArrowheads="1"/>
          </p:cNvSpPr>
          <p:nvPr/>
        </p:nvSpPr>
        <p:spPr bwMode="auto">
          <a:xfrm>
            <a:off x="488950" y="106363"/>
            <a:ext cx="815498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/>
            <a:r>
              <a:rPr lang="th-TH" altLang="th-TH" sz="1600" b="1">
                <a:latin typeface="TH SarabunPSK" panose="020B0500040200020003" pitchFamily="34" charset="-34"/>
                <a:cs typeface="TH SarabunPSK" panose="020B0500040200020003" pitchFamily="34" charset="-34"/>
              </a:rPr>
              <a:t>แผนภูมิแสดงการแบ่งงานภายในและอัตรากำลังของกรมการพัฒนาชุมชน</a:t>
            </a:r>
            <a:r>
              <a:rPr lang="en-US" altLang="th-TH" sz="1600" b="1">
                <a:latin typeface="TH SarabunPSK" panose="020B0500040200020003" pitchFamily="34" charset="-34"/>
                <a:cs typeface="TH SarabunPSK" panose="020B0500040200020003" pitchFamily="34" charset="-34"/>
              </a:rPr>
              <a:t> </a:t>
            </a:r>
            <a:endParaRPr lang="th-TH" altLang="th-TH" sz="1600" b="1"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sp>
        <p:nvSpPr>
          <p:cNvPr id="145411" name="Text Box 9"/>
          <p:cNvSpPr txBox="1">
            <a:spLocks noChangeArrowheads="1"/>
          </p:cNvSpPr>
          <p:nvPr/>
        </p:nvSpPr>
        <p:spPr bwMode="auto">
          <a:xfrm>
            <a:off x="6980238" y="6269038"/>
            <a:ext cx="2160587" cy="588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ลูกจ้างประจำ 1 อัตรา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rPr>
              <a:t>(263)</a:t>
            </a:r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 </a:t>
            </a:r>
            <a:endParaRPr lang="th-TH" altLang="th-TH" sz="1400">
              <a:solidFill>
                <a:srgbClr val="FF0000"/>
              </a:solidFill>
              <a:latin typeface="TH SarabunPSK" panose="020B0500040200020003" pitchFamily="34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กรอบพนักงานราชการ </a:t>
            </a:r>
            <a:r>
              <a:rPr lang="en-US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2</a:t>
            </a:r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 อัตรา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rPr>
              <a:t>(101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rPr>
              <a:t>/135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rPr>
              <a:t>)</a:t>
            </a:r>
          </a:p>
        </p:txBody>
      </p:sp>
      <p:grpSp>
        <p:nvGrpSpPr>
          <p:cNvPr id="145412" name="Group 81"/>
          <p:cNvGrpSpPr>
            <a:grpSpLocks/>
          </p:cNvGrpSpPr>
          <p:nvPr/>
        </p:nvGrpSpPr>
        <p:grpSpPr bwMode="auto">
          <a:xfrm>
            <a:off x="2843213" y="765175"/>
            <a:ext cx="3421062" cy="646113"/>
            <a:chOff x="2448080" y="857250"/>
            <a:chExt cx="3420000" cy="646113"/>
          </a:xfrm>
        </p:grpSpPr>
        <p:sp>
          <p:nvSpPr>
            <p:cNvPr id="145473" name="Rectangle 2"/>
            <p:cNvSpPr>
              <a:spLocks noChangeArrowheads="1"/>
            </p:cNvSpPr>
            <p:nvPr/>
          </p:nvSpPr>
          <p:spPr bwMode="auto">
            <a:xfrm>
              <a:off x="2448080" y="857250"/>
              <a:ext cx="2844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สำนักงานพัฒนาชุมชนจังหวัดสงขลา</a:t>
              </a:r>
            </a:p>
          </p:txBody>
        </p:sp>
        <p:sp>
          <p:nvSpPr>
            <p:cNvPr id="145474" name="Rectangle 2"/>
            <p:cNvSpPr>
              <a:spLocks noChangeArrowheads="1"/>
            </p:cNvSpPr>
            <p:nvPr/>
          </p:nvSpPr>
          <p:spPr bwMode="auto">
            <a:xfrm>
              <a:off x="5290308" y="857250"/>
              <a:ext cx="575739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 eaLnBrk="1" hangingPunct="1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105</a:t>
              </a:r>
              <a:endParaRPr lang="th-TH" altLang="th-TH" sz="16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45475" name="Rectangle 2"/>
            <p:cNvSpPr>
              <a:spLocks noChangeArrowheads="1"/>
            </p:cNvSpPr>
            <p:nvPr/>
          </p:nvSpPr>
          <p:spPr bwMode="auto">
            <a:xfrm>
              <a:off x="2448080" y="1177925"/>
              <a:ext cx="3420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ผู้อำนวยการ (พัฒนาการจังหวัด) สูง</a:t>
              </a:r>
              <a:r>
                <a:rPr lang="en-US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(7702)</a:t>
              </a:r>
              <a:r>
                <a:rPr lang="en-US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endParaRPr lang="th-TH" altLang="th-TH" sz="1600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45413" name="Text Box 91"/>
          <p:cNvSpPr txBox="1">
            <a:spLocks noChangeArrowheads="1"/>
          </p:cNvSpPr>
          <p:nvPr/>
        </p:nvSpPr>
        <p:spPr bwMode="auto">
          <a:xfrm>
            <a:off x="3924300" y="404813"/>
            <a:ext cx="1368425" cy="277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Update </a:t>
            </a:r>
            <a:r>
              <a:rPr lang="th-TH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26 เมษายน 2564 </a:t>
            </a:r>
            <a:r>
              <a:rPr lang="en-US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         </a:t>
            </a:r>
            <a:endParaRPr lang="th-TH" altLang="th-TH" sz="1200"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cxnSp>
        <p:nvCxnSpPr>
          <p:cNvPr id="78" name="Straight Connector 77"/>
          <p:cNvCxnSpPr/>
          <p:nvPr/>
        </p:nvCxnSpPr>
        <p:spPr>
          <a:xfrm>
            <a:off x="4572000" y="1419225"/>
            <a:ext cx="0" cy="50482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5415" name="Rectangle 78"/>
          <p:cNvSpPr>
            <a:spLocks noChangeArrowheads="1"/>
          </p:cNvSpPr>
          <p:nvPr/>
        </p:nvSpPr>
        <p:spPr bwMode="auto">
          <a:xfrm>
            <a:off x="0" y="6611938"/>
            <a:ext cx="1619250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000" u="sng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หมายเหตุ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ภายในวงเล็บแสดงเลขที่ตำแหน่ง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145416" name="Group 49"/>
          <p:cNvGrpSpPr>
            <a:grpSpLocks/>
          </p:cNvGrpSpPr>
          <p:nvPr/>
        </p:nvGrpSpPr>
        <p:grpSpPr bwMode="auto">
          <a:xfrm>
            <a:off x="107950" y="1722438"/>
            <a:ext cx="2843213" cy="646112"/>
            <a:chOff x="107503" y="3717032"/>
            <a:chExt cx="2844257" cy="646113"/>
          </a:xfrm>
        </p:grpSpPr>
        <p:sp>
          <p:nvSpPr>
            <p:cNvPr id="145470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สะบ้าย้อย</a:t>
              </a:r>
            </a:p>
          </p:txBody>
        </p:sp>
        <p:sp>
          <p:nvSpPr>
            <p:cNvPr id="145471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45472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(7766)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45417" name="Text Box 17"/>
          <p:cNvSpPr txBox="1">
            <a:spLocks noChangeArrowheads="1"/>
          </p:cNvSpPr>
          <p:nvPr/>
        </p:nvSpPr>
        <p:spPr bwMode="auto">
          <a:xfrm>
            <a:off x="107950" y="2370138"/>
            <a:ext cx="2879725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(7768/7769/7770/7771)</a:t>
            </a:r>
          </a:p>
          <a:p>
            <a:pPr eaLnBrk="1" hangingPunct="1"/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145418" name="Group 50"/>
          <p:cNvGrpSpPr>
            <a:grpSpLocks/>
          </p:cNvGrpSpPr>
          <p:nvPr/>
        </p:nvGrpSpPr>
        <p:grpSpPr bwMode="auto">
          <a:xfrm>
            <a:off x="3132138" y="1722438"/>
            <a:ext cx="2843212" cy="646112"/>
            <a:chOff x="107503" y="3717032"/>
            <a:chExt cx="2844257" cy="646113"/>
          </a:xfrm>
        </p:grpSpPr>
        <p:sp>
          <p:nvSpPr>
            <p:cNvPr id="145467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ระโนด</a:t>
              </a:r>
            </a:p>
          </p:txBody>
        </p:sp>
        <p:sp>
          <p:nvSpPr>
            <p:cNvPr id="145468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45469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(7774)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45419" name="Text Box 17"/>
          <p:cNvSpPr txBox="1">
            <a:spLocks noChangeArrowheads="1"/>
          </p:cNvSpPr>
          <p:nvPr/>
        </p:nvSpPr>
        <p:spPr bwMode="auto">
          <a:xfrm>
            <a:off x="3132138" y="2370138"/>
            <a:ext cx="2879725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(7776/7777/7778/7779)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145420" name="Group 55"/>
          <p:cNvGrpSpPr>
            <a:grpSpLocks/>
          </p:cNvGrpSpPr>
          <p:nvPr/>
        </p:nvGrpSpPr>
        <p:grpSpPr bwMode="auto">
          <a:xfrm>
            <a:off x="6156325" y="1722438"/>
            <a:ext cx="2844800" cy="646112"/>
            <a:chOff x="107503" y="3717032"/>
            <a:chExt cx="2844257" cy="646113"/>
          </a:xfrm>
        </p:grpSpPr>
        <p:sp>
          <p:nvSpPr>
            <p:cNvPr id="145464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สะเดา</a:t>
              </a:r>
            </a:p>
          </p:txBody>
        </p:sp>
        <p:sp>
          <p:nvSpPr>
            <p:cNvPr id="145465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45466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(7783)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45421" name="Text Box 17"/>
          <p:cNvSpPr txBox="1">
            <a:spLocks noChangeArrowheads="1"/>
          </p:cNvSpPr>
          <p:nvPr/>
        </p:nvSpPr>
        <p:spPr bwMode="auto">
          <a:xfrm>
            <a:off x="6156325" y="2370138"/>
            <a:ext cx="2879725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(7785/7786/7787/7789)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145422" name="Group 60"/>
          <p:cNvGrpSpPr>
            <a:grpSpLocks/>
          </p:cNvGrpSpPr>
          <p:nvPr/>
        </p:nvGrpSpPr>
        <p:grpSpPr bwMode="auto">
          <a:xfrm>
            <a:off x="107950" y="4962525"/>
            <a:ext cx="2843213" cy="646113"/>
            <a:chOff x="107503" y="3717032"/>
            <a:chExt cx="2844257" cy="646113"/>
          </a:xfrm>
        </p:grpSpPr>
        <p:sp>
          <p:nvSpPr>
            <p:cNvPr id="145461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รัตภูมิ</a:t>
              </a:r>
            </a:p>
          </p:txBody>
        </p:sp>
        <p:sp>
          <p:nvSpPr>
            <p:cNvPr id="145462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45463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ชพ.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(7807)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45423" name="Text Box 17"/>
          <p:cNvSpPr txBox="1">
            <a:spLocks noChangeArrowheads="1"/>
          </p:cNvSpPr>
          <p:nvPr/>
        </p:nvSpPr>
        <p:spPr bwMode="auto">
          <a:xfrm>
            <a:off x="107950" y="5610225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3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(7809/7810/7811)</a:t>
            </a:r>
          </a:p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เจ้าพนักงานพัฒนาชุมชน (ปง./ชง.)    - 1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7733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)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145424" name="Group 65"/>
          <p:cNvGrpSpPr>
            <a:grpSpLocks/>
          </p:cNvGrpSpPr>
          <p:nvPr/>
        </p:nvGrpSpPr>
        <p:grpSpPr bwMode="auto">
          <a:xfrm>
            <a:off x="3132138" y="4962525"/>
            <a:ext cx="2843212" cy="646113"/>
            <a:chOff x="107503" y="3717032"/>
            <a:chExt cx="2844257" cy="646113"/>
          </a:xfrm>
        </p:grpSpPr>
        <p:sp>
          <p:nvSpPr>
            <p:cNvPr id="145458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ควนเนียง</a:t>
              </a:r>
            </a:p>
          </p:txBody>
        </p:sp>
        <p:sp>
          <p:nvSpPr>
            <p:cNvPr id="145459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45460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ชพ.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(7812)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45425" name="Text Box 17"/>
          <p:cNvSpPr txBox="1">
            <a:spLocks noChangeArrowheads="1"/>
          </p:cNvSpPr>
          <p:nvPr/>
        </p:nvSpPr>
        <p:spPr bwMode="auto">
          <a:xfrm>
            <a:off x="3132138" y="5610225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(5453/7759/7814/7815)</a:t>
            </a:r>
          </a:p>
        </p:txBody>
      </p:sp>
      <p:grpSp>
        <p:nvGrpSpPr>
          <p:cNvPr id="145426" name="Group 70"/>
          <p:cNvGrpSpPr>
            <a:grpSpLocks/>
          </p:cNvGrpSpPr>
          <p:nvPr/>
        </p:nvGrpSpPr>
        <p:grpSpPr bwMode="auto">
          <a:xfrm>
            <a:off x="6156325" y="4962525"/>
            <a:ext cx="2844800" cy="646113"/>
            <a:chOff x="107503" y="3717032"/>
            <a:chExt cx="2844257" cy="646113"/>
          </a:xfrm>
        </p:grpSpPr>
        <p:sp>
          <p:nvSpPr>
            <p:cNvPr id="145455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นาหม่อม</a:t>
              </a:r>
            </a:p>
          </p:txBody>
        </p:sp>
        <p:sp>
          <p:nvSpPr>
            <p:cNvPr id="145456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45457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ชพ.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(7816)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45427" name="Text Box 17"/>
          <p:cNvSpPr txBox="1">
            <a:spLocks noChangeArrowheads="1"/>
          </p:cNvSpPr>
          <p:nvPr/>
        </p:nvSpPr>
        <p:spPr bwMode="auto">
          <a:xfrm>
            <a:off x="6156325" y="5610225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(1137/4665/7818/7819)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cxnSp>
        <p:nvCxnSpPr>
          <p:cNvPr id="76" name="Straight Connector 75"/>
          <p:cNvCxnSpPr/>
          <p:nvPr/>
        </p:nvCxnSpPr>
        <p:spPr>
          <a:xfrm>
            <a:off x="1404938" y="1628775"/>
            <a:ext cx="604837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4" name="Straight Connector 83"/>
          <p:cNvCxnSpPr/>
          <p:nvPr/>
        </p:nvCxnSpPr>
        <p:spPr>
          <a:xfrm>
            <a:off x="1403350" y="1628775"/>
            <a:ext cx="0" cy="9048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/>
          <p:cNvCxnSpPr/>
          <p:nvPr/>
        </p:nvCxnSpPr>
        <p:spPr>
          <a:xfrm>
            <a:off x="7451725" y="1628775"/>
            <a:ext cx="0" cy="9048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" name="Straight Connector 85"/>
          <p:cNvCxnSpPr/>
          <p:nvPr/>
        </p:nvCxnSpPr>
        <p:spPr>
          <a:xfrm>
            <a:off x="3049588" y="1628775"/>
            <a:ext cx="0" cy="324008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7" name="Straight Connector 86"/>
          <p:cNvCxnSpPr/>
          <p:nvPr/>
        </p:nvCxnSpPr>
        <p:spPr>
          <a:xfrm>
            <a:off x="1403350" y="4868863"/>
            <a:ext cx="604837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9" name="Straight Connector 88"/>
          <p:cNvCxnSpPr/>
          <p:nvPr/>
        </p:nvCxnSpPr>
        <p:spPr>
          <a:xfrm>
            <a:off x="1403350" y="4868863"/>
            <a:ext cx="0" cy="904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0" name="Straight Connector 89"/>
          <p:cNvCxnSpPr/>
          <p:nvPr/>
        </p:nvCxnSpPr>
        <p:spPr>
          <a:xfrm>
            <a:off x="4427538" y="4868863"/>
            <a:ext cx="0" cy="904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1" name="Straight Connector 90"/>
          <p:cNvCxnSpPr/>
          <p:nvPr/>
        </p:nvCxnSpPr>
        <p:spPr>
          <a:xfrm>
            <a:off x="7451725" y="4868863"/>
            <a:ext cx="0" cy="904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45436" name="Group 49"/>
          <p:cNvGrpSpPr>
            <a:grpSpLocks/>
          </p:cNvGrpSpPr>
          <p:nvPr/>
        </p:nvGrpSpPr>
        <p:grpSpPr bwMode="auto">
          <a:xfrm>
            <a:off x="107950" y="3300413"/>
            <a:ext cx="2843213" cy="652462"/>
            <a:chOff x="107503" y="3710690"/>
            <a:chExt cx="2844257" cy="652455"/>
          </a:xfrm>
        </p:grpSpPr>
        <p:sp>
          <p:nvSpPr>
            <p:cNvPr id="145452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หาดใหญ่</a:t>
              </a:r>
            </a:p>
          </p:txBody>
        </p:sp>
        <p:sp>
          <p:nvSpPr>
            <p:cNvPr id="145453" name="Rectangle 2"/>
            <p:cNvSpPr>
              <a:spLocks noChangeArrowheads="1"/>
            </p:cNvSpPr>
            <p:nvPr/>
          </p:nvSpPr>
          <p:spPr bwMode="auto">
            <a:xfrm>
              <a:off x="2411760" y="3710690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45454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(7790)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45437" name="Text Box 17"/>
          <p:cNvSpPr txBox="1">
            <a:spLocks noChangeArrowheads="1"/>
          </p:cNvSpPr>
          <p:nvPr/>
        </p:nvSpPr>
        <p:spPr bwMode="auto">
          <a:xfrm>
            <a:off x="107950" y="3954463"/>
            <a:ext cx="2879725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(7792/7793/7794/7795)</a:t>
            </a:r>
          </a:p>
        </p:txBody>
      </p:sp>
      <p:grpSp>
        <p:nvGrpSpPr>
          <p:cNvPr id="145438" name="Group 50"/>
          <p:cNvGrpSpPr>
            <a:grpSpLocks/>
          </p:cNvGrpSpPr>
          <p:nvPr/>
        </p:nvGrpSpPr>
        <p:grpSpPr bwMode="auto">
          <a:xfrm>
            <a:off x="3132138" y="3300413"/>
            <a:ext cx="2843212" cy="652462"/>
            <a:chOff x="107503" y="3710690"/>
            <a:chExt cx="2844257" cy="652455"/>
          </a:xfrm>
        </p:grpSpPr>
        <p:sp>
          <p:nvSpPr>
            <p:cNvPr id="145449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บางกล่ำ</a:t>
              </a:r>
            </a:p>
          </p:txBody>
        </p:sp>
        <p:sp>
          <p:nvSpPr>
            <p:cNvPr id="145450" name="Rectangle 2"/>
            <p:cNvSpPr>
              <a:spLocks noChangeArrowheads="1"/>
            </p:cNvSpPr>
            <p:nvPr/>
          </p:nvSpPr>
          <p:spPr bwMode="auto">
            <a:xfrm>
              <a:off x="2411760" y="3710690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45451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ชพ.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(7799)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45439" name="Text Box 17"/>
          <p:cNvSpPr txBox="1">
            <a:spLocks noChangeArrowheads="1"/>
          </p:cNvSpPr>
          <p:nvPr/>
        </p:nvSpPr>
        <p:spPr bwMode="auto">
          <a:xfrm>
            <a:off x="3132138" y="3954463"/>
            <a:ext cx="2879725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(6461/6747/7801/7802)</a:t>
            </a:r>
          </a:p>
        </p:txBody>
      </p:sp>
      <p:grpSp>
        <p:nvGrpSpPr>
          <p:cNvPr id="145440" name="Group 55"/>
          <p:cNvGrpSpPr>
            <a:grpSpLocks/>
          </p:cNvGrpSpPr>
          <p:nvPr/>
        </p:nvGrpSpPr>
        <p:grpSpPr bwMode="auto">
          <a:xfrm>
            <a:off x="6156325" y="3300413"/>
            <a:ext cx="2844800" cy="652462"/>
            <a:chOff x="107503" y="3710690"/>
            <a:chExt cx="2844257" cy="652455"/>
          </a:xfrm>
        </p:grpSpPr>
        <p:sp>
          <p:nvSpPr>
            <p:cNvPr id="145446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กระแสสินธุ์</a:t>
              </a:r>
            </a:p>
          </p:txBody>
        </p:sp>
        <p:sp>
          <p:nvSpPr>
            <p:cNvPr id="145447" name="Rectangle 2"/>
            <p:cNvSpPr>
              <a:spLocks noChangeArrowheads="1"/>
            </p:cNvSpPr>
            <p:nvPr/>
          </p:nvSpPr>
          <p:spPr bwMode="auto">
            <a:xfrm>
              <a:off x="2411760" y="3710690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45448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ชพ.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(7803)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45441" name="Text Box 17"/>
          <p:cNvSpPr txBox="1">
            <a:spLocks noChangeArrowheads="1"/>
          </p:cNvSpPr>
          <p:nvPr/>
        </p:nvSpPr>
        <p:spPr bwMode="auto">
          <a:xfrm>
            <a:off x="6156325" y="3954463"/>
            <a:ext cx="2879725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(2559/7750/7805/7806)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cxnSp>
        <p:nvCxnSpPr>
          <p:cNvPr id="105" name="Straight Connector 104"/>
          <p:cNvCxnSpPr/>
          <p:nvPr/>
        </p:nvCxnSpPr>
        <p:spPr>
          <a:xfrm>
            <a:off x="1404938" y="3213100"/>
            <a:ext cx="604837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6" name="Straight Connector 105"/>
          <p:cNvCxnSpPr/>
          <p:nvPr/>
        </p:nvCxnSpPr>
        <p:spPr>
          <a:xfrm>
            <a:off x="1403350" y="3213100"/>
            <a:ext cx="0" cy="9048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7" name="Straight Connector 106"/>
          <p:cNvCxnSpPr/>
          <p:nvPr/>
        </p:nvCxnSpPr>
        <p:spPr>
          <a:xfrm>
            <a:off x="7451725" y="3213100"/>
            <a:ext cx="0" cy="9048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9" name="Straight Connector 108"/>
          <p:cNvCxnSpPr/>
          <p:nvPr/>
        </p:nvCxnSpPr>
        <p:spPr>
          <a:xfrm>
            <a:off x="4356100" y="3213100"/>
            <a:ext cx="0" cy="9048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6434" name="Rectangle 73"/>
          <p:cNvSpPr>
            <a:spLocks noChangeArrowheads="1"/>
          </p:cNvSpPr>
          <p:nvPr/>
        </p:nvSpPr>
        <p:spPr bwMode="auto">
          <a:xfrm>
            <a:off x="488950" y="106363"/>
            <a:ext cx="815498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/>
            <a:r>
              <a:rPr lang="th-TH" altLang="th-TH" sz="1600" b="1">
                <a:latin typeface="TH SarabunPSK" panose="020B0500040200020003" pitchFamily="34" charset="-34"/>
                <a:cs typeface="TH SarabunPSK" panose="020B0500040200020003" pitchFamily="34" charset="-34"/>
              </a:rPr>
              <a:t>แผนภูมิแสดงการแบ่งงานภายในและอัตรากำลังของกรมการพัฒนาชุมชน</a:t>
            </a:r>
            <a:r>
              <a:rPr lang="en-US" altLang="th-TH" sz="1600" b="1">
                <a:latin typeface="TH SarabunPSK" panose="020B0500040200020003" pitchFamily="34" charset="-34"/>
                <a:cs typeface="TH SarabunPSK" panose="020B0500040200020003" pitchFamily="34" charset="-34"/>
              </a:rPr>
              <a:t> </a:t>
            </a:r>
            <a:endParaRPr lang="th-TH" altLang="th-TH" sz="1600" b="1"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sp>
        <p:nvSpPr>
          <p:cNvPr id="146435" name="Text Box 9"/>
          <p:cNvSpPr txBox="1">
            <a:spLocks noChangeArrowheads="1"/>
          </p:cNvSpPr>
          <p:nvPr/>
        </p:nvSpPr>
        <p:spPr bwMode="auto">
          <a:xfrm>
            <a:off x="6980238" y="6269038"/>
            <a:ext cx="2160587" cy="588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ลูกจ้างประจำ 1 อัตรา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rPr>
              <a:t>(263)</a:t>
            </a:r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 </a:t>
            </a:r>
            <a:endParaRPr lang="th-TH" altLang="th-TH" sz="1400">
              <a:solidFill>
                <a:srgbClr val="FF0000"/>
              </a:solidFill>
              <a:latin typeface="TH SarabunPSK" panose="020B0500040200020003" pitchFamily="34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กรอบพนักงานราชการ </a:t>
            </a:r>
            <a:r>
              <a:rPr lang="en-US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2</a:t>
            </a:r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 อัตรา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rPr>
              <a:t>(101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rPr>
              <a:t>/135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rPr>
              <a:t>)</a:t>
            </a:r>
          </a:p>
        </p:txBody>
      </p:sp>
      <p:grpSp>
        <p:nvGrpSpPr>
          <p:cNvPr id="146436" name="Group 81"/>
          <p:cNvGrpSpPr>
            <a:grpSpLocks/>
          </p:cNvGrpSpPr>
          <p:nvPr/>
        </p:nvGrpSpPr>
        <p:grpSpPr bwMode="auto">
          <a:xfrm>
            <a:off x="2843213" y="765175"/>
            <a:ext cx="3421062" cy="646113"/>
            <a:chOff x="2448080" y="857250"/>
            <a:chExt cx="3420000" cy="646113"/>
          </a:xfrm>
        </p:grpSpPr>
        <p:sp>
          <p:nvSpPr>
            <p:cNvPr id="146445" name="Rectangle 2"/>
            <p:cNvSpPr>
              <a:spLocks noChangeArrowheads="1"/>
            </p:cNvSpPr>
            <p:nvPr/>
          </p:nvSpPr>
          <p:spPr bwMode="auto">
            <a:xfrm>
              <a:off x="2448080" y="857250"/>
              <a:ext cx="2844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สำนักงานพัฒนาชุมชนจังหวัดสงขลา</a:t>
              </a:r>
            </a:p>
          </p:txBody>
        </p:sp>
        <p:sp>
          <p:nvSpPr>
            <p:cNvPr id="146446" name="Rectangle 2"/>
            <p:cNvSpPr>
              <a:spLocks noChangeArrowheads="1"/>
            </p:cNvSpPr>
            <p:nvPr/>
          </p:nvSpPr>
          <p:spPr bwMode="auto">
            <a:xfrm>
              <a:off x="5290308" y="857250"/>
              <a:ext cx="575739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 eaLnBrk="1" hangingPunct="1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105</a:t>
              </a:r>
              <a:endParaRPr lang="th-TH" altLang="th-TH" sz="16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46447" name="Rectangle 2"/>
            <p:cNvSpPr>
              <a:spLocks noChangeArrowheads="1"/>
            </p:cNvSpPr>
            <p:nvPr/>
          </p:nvSpPr>
          <p:spPr bwMode="auto">
            <a:xfrm>
              <a:off x="2448080" y="1177925"/>
              <a:ext cx="3420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ผู้อำนวยการ (พัฒนาการจังหวัด) สูง</a:t>
              </a:r>
              <a:r>
                <a:rPr lang="en-US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(7702)</a:t>
              </a:r>
              <a:r>
                <a:rPr lang="en-US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endParaRPr lang="th-TH" altLang="th-TH" sz="1600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46437" name="Text Box 91"/>
          <p:cNvSpPr txBox="1">
            <a:spLocks noChangeArrowheads="1"/>
          </p:cNvSpPr>
          <p:nvPr/>
        </p:nvSpPr>
        <p:spPr bwMode="auto">
          <a:xfrm>
            <a:off x="3924300" y="404813"/>
            <a:ext cx="1368425" cy="277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Update </a:t>
            </a:r>
            <a:r>
              <a:rPr lang="th-TH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26 เมษายน 2564 </a:t>
            </a:r>
            <a:r>
              <a:rPr lang="en-US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         </a:t>
            </a:r>
            <a:endParaRPr lang="th-TH" altLang="th-TH" sz="1200"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cxnSp>
        <p:nvCxnSpPr>
          <p:cNvPr id="78" name="Straight Connector 77"/>
          <p:cNvCxnSpPr/>
          <p:nvPr/>
        </p:nvCxnSpPr>
        <p:spPr>
          <a:xfrm>
            <a:off x="4572000" y="1419225"/>
            <a:ext cx="0" cy="50482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6439" name="Rectangle 78"/>
          <p:cNvSpPr>
            <a:spLocks noChangeArrowheads="1"/>
          </p:cNvSpPr>
          <p:nvPr/>
        </p:nvSpPr>
        <p:spPr bwMode="auto">
          <a:xfrm>
            <a:off x="0" y="6611938"/>
            <a:ext cx="1619250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000" u="sng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หมายเหตุ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ภายในวงเล็บแสดงเลขที่ตำแหน่ง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146440" name="Group 50"/>
          <p:cNvGrpSpPr>
            <a:grpSpLocks/>
          </p:cNvGrpSpPr>
          <p:nvPr/>
        </p:nvGrpSpPr>
        <p:grpSpPr bwMode="auto">
          <a:xfrm>
            <a:off x="3132138" y="1722438"/>
            <a:ext cx="2843212" cy="646112"/>
            <a:chOff x="107503" y="3717032"/>
            <a:chExt cx="2844257" cy="646113"/>
          </a:xfrm>
        </p:grpSpPr>
        <p:sp>
          <p:nvSpPr>
            <p:cNvPr id="146442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คลองหอยโข่ง</a:t>
              </a:r>
            </a:p>
          </p:txBody>
        </p:sp>
        <p:sp>
          <p:nvSpPr>
            <p:cNvPr id="146443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46444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ชพ.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(7820)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46441" name="Text Box 17"/>
          <p:cNvSpPr txBox="1">
            <a:spLocks noChangeArrowheads="1"/>
          </p:cNvSpPr>
          <p:nvPr/>
        </p:nvSpPr>
        <p:spPr bwMode="auto">
          <a:xfrm>
            <a:off x="3132138" y="2370138"/>
            <a:ext cx="2879725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3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(7751/7822/7823)</a:t>
            </a:r>
          </a:p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เจ้าพนักงานพัฒนาชุมชน (ปง./ชง.)    - 1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7821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)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7458" name="Rectangle 73"/>
          <p:cNvSpPr>
            <a:spLocks noChangeArrowheads="1"/>
          </p:cNvSpPr>
          <p:nvPr/>
        </p:nvSpPr>
        <p:spPr bwMode="auto">
          <a:xfrm>
            <a:off x="488950" y="106363"/>
            <a:ext cx="815498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/>
            <a:r>
              <a:rPr lang="th-TH" altLang="th-TH" sz="1600" b="1">
                <a:latin typeface="TH SarabunPSK" panose="020B0500040200020003" pitchFamily="34" charset="-34"/>
                <a:cs typeface="TH SarabunPSK" panose="020B0500040200020003" pitchFamily="34" charset="-34"/>
              </a:rPr>
              <a:t>แผนภูมิแสดงการแบ่งงานภายในและอัตรากำลังของกรมการพัฒนาชุมชน</a:t>
            </a:r>
            <a:r>
              <a:rPr lang="en-US" altLang="th-TH" sz="1600" b="1">
                <a:latin typeface="TH SarabunPSK" panose="020B0500040200020003" pitchFamily="34" charset="-34"/>
                <a:cs typeface="TH SarabunPSK" panose="020B0500040200020003" pitchFamily="34" charset="-34"/>
              </a:rPr>
              <a:t> </a:t>
            </a:r>
            <a:endParaRPr lang="th-TH" altLang="th-TH" sz="1600" b="1"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sp>
        <p:nvSpPr>
          <p:cNvPr id="147459" name="Text Box 9"/>
          <p:cNvSpPr txBox="1">
            <a:spLocks noChangeArrowheads="1"/>
          </p:cNvSpPr>
          <p:nvPr/>
        </p:nvSpPr>
        <p:spPr bwMode="auto">
          <a:xfrm>
            <a:off x="6980238" y="6269038"/>
            <a:ext cx="2160587" cy="588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ลูกจ้างประจำ 1 อัตรา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rPr>
              <a:t>(265)</a:t>
            </a:r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 </a:t>
            </a:r>
            <a:endParaRPr lang="th-TH" altLang="th-TH" sz="1400">
              <a:solidFill>
                <a:srgbClr val="FF0000"/>
              </a:solidFill>
              <a:latin typeface="TH SarabunPSK" panose="020B0500040200020003" pitchFamily="34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กรอบพนักงานราชการ </a:t>
            </a:r>
            <a:r>
              <a:rPr lang="en-US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2</a:t>
            </a:r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 อัตรา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rPr>
              <a:t>(102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rPr>
              <a:t>/155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rPr>
              <a:t>)</a:t>
            </a:r>
          </a:p>
        </p:txBody>
      </p:sp>
      <p:grpSp>
        <p:nvGrpSpPr>
          <p:cNvPr id="147460" name="Group 81"/>
          <p:cNvGrpSpPr>
            <a:grpSpLocks/>
          </p:cNvGrpSpPr>
          <p:nvPr/>
        </p:nvGrpSpPr>
        <p:grpSpPr bwMode="auto">
          <a:xfrm>
            <a:off x="2843213" y="765175"/>
            <a:ext cx="3421062" cy="646113"/>
            <a:chOff x="2448080" y="857250"/>
            <a:chExt cx="3420000" cy="646113"/>
          </a:xfrm>
        </p:grpSpPr>
        <p:sp>
          <p:nvSpPr>
            <p:cNvPr id="147517" name="Rectangle 2"/>
            <p:cNvSpPr>
              <a:spLocks noChangeArrowheads="1"/>
            </p:cNvSpPr>
            <p:nvPr/>
          </p:nvSpPr>
          <p:spPr bwMode="auto">
            <a:xfrm>
              <a:off x="2448080" y="857250"/>
              <a:ext cx="2844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สำนักงานพัฒนาชุมชนจังหวัดสตูล</a:t>
              </a:r>
            </a:p>
          </p:txBody>
        </p:sp>
        <p:sp>
          <p:nvSpPr>
            <p:cNvPr id="147518" name="Rectangle 2"/>
            <p:cNvSpPr>
              <a:spLocks noChangeArrowheads="1"/>
            </p:cNvSpPr>
            <p:nvPr/>
          </p:nvSpPr>
          <p:spPr bwMode="auto">
            <a:xfrm>
              <a:off x="5290308" y="857250"/>
              <a:ext cx="575739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 eaLnBrk="1" hangingPunct="1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44</a:t>
              </a:r>
              <a:endParaRPr lang="th-TH" altLang="th-TH" sz="16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47519" name="Rectangle 2"/>
            <p:cNvSpPr>
              <a:spLocks noChangeArrowheads="1"/>
            </p:cNvSpPr>
            <p:nvPr/>
          </p:nvSpPr>
          <p:spPr bwMode="auto">
            <a:xfrm>
              <a:off x="2448080" y="1177925"/>
              <a:ext cx="3420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ผู้อำนวยการ (พัฒนาการจังหวัด) สูง</a:t>
              </a:r>
              <a:r>
                <a:rPr lang="en-US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(7324)</a:t>
              </a:r>
              <a:r>
                <a:rPr lang="en-US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endParaRPr lang="th-TH" altLang="th-TH" sz="1600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47461" name="Text Box 91"/>
          <p:cNvSpPr txBox="1">
            <a:spLocks noChangeArrowheads="1"/>
          </p:cNvSpPr>
          <p:nvPr/>
        </p:nvSpPr>
        <p:spPr bwMode="auto">
          <a:xfrm>
            <a:off x="3924300" y="404813"/>
            <a:ext cx="1368425" cy="277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Update </a:t>
            </a:r>
            <a:r>
              <a:rPr lang="th-TH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26 เมษายน 2564 </a:t>
            </a:r>
            <a:r>
              <a:rPr lang="en-US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         </a:t>
            </a:r>
            <a:endParaRPr lang="th-TH" altLang="th-TH" sz="1200"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sp>
        <p:nvSpPr>
          <p:cNvPr id="147462" name="Text Box 17"/>
          <p:cNvSpPr txBox="1">
            <a:spLocks noChangeArrowheads="1"/>
          </p:cNvSpPr>
          <p:nvPr/>
        </p:nvSpPr>
        <p:spPr bwMode="auto">
          <a:xfrm>
            <a:off x="107950" y="2409825"/>
            <a:ext cx="2879725" cy="628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lnSpc>
                <a:spcPct val="90000"/>
              </a:lnSpc>
            </a:pP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 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- 1 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(7350)</a:t>
            </a:r>
          </a:p>
          <a:p>
            <a:pPr eaLnBrk="1" hangingPunct="1">
              <a:lnSpc>
                <a:spcPct val="90000"/>
              </a:lnSpc>
            </a:pP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นักจัดการงานทั่วไป (ปก./ชก.)   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     </a:t>
            </a: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- 1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892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)</a:t>
            </a:r>
          </a:p>
          <a:p>
            <a:pPr eaLnBrk="1" hangingPunct="1">
              <a:lnSpc>
                <a:spcPct val="90000"/>
              </a:lnSpc>
            </a:pP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เจ้าพนักงานธุรการ (ปง./ชง.)    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      </a:t>
            </a: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2 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(7326/7328)</a:t>
            </a:r>
          </a:p>
          <a:p>
            <a:pPr eaLnBrk="1" hangingPunct="1">
              <a:lnSpc>
                <a:spcPct val="90000"/>
              </a:lnSpc>
            </a:pP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เจ้าพนักงานการเงินและบัญชี (ปง./ชง.)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- 1 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(7327)</a:t>
            </a:r>
            <a:endParaRPr lang="th-TH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>
              <a:lnSpc>
                <a:spcPct val="90000"/>
              </a:lnSpc>
            </a:pPr>
            <a:r>
              <a:rPr lang="th-TH" altLang="th-TH" sz="1200">
                <a:solidFill>
                  <a:srgbClr val="00B05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พนักงานขับรถยนต์ (ลจป.)         </a:t>
            </a:r>
            <a:r>
              <a:rPr lang="en-US" altLang="th-TH" sz="1200">
                <a:solidFill>
                  <a:srgbClr val="00B05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   </a:t>
            </a:r>
            <a:r>
              <a:rPr lang="th-TH" altLang="th-TH" sz="1200">
                <a:solidFill>
                  <a:srgbClr val="00B05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- </a:t>
            </a:r>
            <a:r>
              <a:rPr lang="en-US" altLang="th-TH" sz="1200">
                <a:solidFill>
                  <a:srgbClr val="00B05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1</a:t>
            </a:r>
            <a:r>
              <a:rPr lang="th-TH" altLang="th-TH" sz="1200">
                <a:solidFill>
                  <a:srgbClr val="00B05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265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) (ไม่รวมในกรอบ ขรก.)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>
              <a:lnSpc>
                <a:spcPct val="90000"/>
              </a:lnSpc>
            </a:pPr>
            <a:r>
              <a:rPr lang="th-TH" altLang="th-TH" sz="12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นักวิชาการพัสดุ (พรก.) (กรอบ)  </a:t>
            </a:r>
            <a:r>
              <a:rPr lang="en-US" altLang="th-TH" sz="12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     </a:t>
            </a:r>
            <a:r>
              <a:rPr lang="th-TH" altLang="th-TH" sz="12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- 1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155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) (ไม่รวมในกรอบ ขรก.)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>
              <a:lnSpc>
                <a:spcPct val="90000"/>
              </a:lnSpc>
            </a:pPr>
            <a:r>
              <a:rPr lang="en-US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</a:t>
            </a:r>
            <a:r>
              <a:rPr lang="th-TH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ตามมาตรการฯ ปี งบฯ </a:t>
            </a:r>
            <a:r>
              <a:rPr lang="en-US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2563)</a:t>
            </a:r>
            <a:endParaRPr lang="th-TH" altLang="th-TH" sz="10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endParaRPr lang="en-US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sp>
        <p:nvSpPr>
          <p:cNvPr id="147463" name="Text Box 17"/>
          <p:cNvSpPr txBox="1">
            <a:spLocks noChangeArrowheads="1"/>
          </p:cNvSpPr>
          <p:nvPr/>
        </p:nvSpPr>
        <p:spPr bwMode="auto">
          <a:xfrm>
            <a:off x="2411413" y="2408238"/>
            <a:ext cx="2087562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2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(7330/7331)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3" name="Group 18"/>
          <p:cNvGrpSpPr>
            <a:grpSpLocks/>
          </p:cNvGrpSpPr>
          <p:nvPr/>
        </p:nvGrpSpPr>
        <p:grpSpPr bwMode="auto">
          <a:xfrm>
            <a:off x="2411413" y="1772816"/>
            <a:ext cx="2052637" cy="646113"/>
            <a:chOff x="3203848" y="3468365"/>
            <a:chExt cx="2052020" cy="646113"/>
          </a:xfrm>
          <a:solidFill>
            <a:schemeClr val="bg1"/>
          </a:solidFill>
        </p:grpSpPr>
        <p:sp>
          <p:nvSpPr>
            <p:cNvPr id="12367" name="Rectangle 2"/>
            <p:cNvSpPr>
              <a:spLocks noChangeArrowheads="1"/>
            </p:cNvSpPr>
            <p:nvPr/>
          </p:nvSpPr>
          <p:spPr bwMode="auto">
            <a:xfrm>
              <a:off x="3203848" y="3468365"/>
              <a:ext cx="1476000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lnSpc>
                  <a:spcPct val="70000"/>
                </a:lnSpc>
                <a:defRPr/>
              </a:pPr>
              <a:endParaRPr lang="en-US" altLang="th-TH" sz="700" b="1" dirty="0">
                <a:latin typeface="TH SarabunPSK" pitchFamily="34" charset="-34"/>
                <a:cs typeface="TH SarabunPSK" pitchFamily="34" charset="-34"/>
              </a:endParaRPr>
            </a:p>
            <a:p>
              <a:pPr algn="ctr" eaLnBrk="0" hangingPunct="0">
                <a:lnSpc>
                  <a:spcPct val="70000"/>
                </a:lnSpc>
                <a:defRPr/>
              </a:pPr>
              <a:r>
                <a:rPr lang="th-TH" altLang="th-TH" sz="1400" b="1" dirty="0">
                  <a:latin typeface="TH SarabunPSK" pitchFamily="34" charset="-34"/>
                  <a:cs typeface="TH SarabunPSK" pitchFamily="34" charset="-34"/>
                </a:rPr>
                <a:t> กลุ่มงานยุทธศาสตร์</a:t>
              </a:r>
            </a:p>
            <a:p>
              <a:pPr algn="ctr" eaLnBrk="0" hangingPunct="0">
                <a:lnSpc>
                  <a:spcPct val="70000"/>
                </a:lnSpc>
                <a:defRPr/>
              </a:pPr>
              <a:r>
                <a:rPr lang="th-TH" altLang="th-TH" sz="1400" b="1" dirty="0">
                  <a:latin typeface="TH SarabunPSK" pitchFamily="34" charset="-34"/>
                  <a:cs typeface="TH SarabunPSK" pitchFamily="34" charset="-34"/>
                </a:rPr>
                <a:t>การพัฒนาชุมชน</a:t>
              </a:r>
            </a:p>
          </p:txBody>
        </p:sp>
        <p:sp>
          <p:nvSpPr>
            <p:cNvPr id="12368" name="Rectangle 2"/>
            <p:cNvSpPr>
              <a:spLocks noChangeArrowheads="1"/>
            </p:cNvSpPr>
            <p:nvPr/>
          </p:nvSpPr>
          <p:spPr bwMode="auto">
            <a:xfrm>
              <a:off x="4679868" y="3468365"/>
              <a:ext cx="576000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en-US" altLang="th-TH" sz="1600" b="1" dirty="0">
                  <a:latin typeface="TH SarabunPSK" pitchFamily="34" charset="-34"/>
                  <a:cs typeface="TH SarabunPSK" pitchFamily="34" charset="-34"/>
                </a:rPr>
                <a:t>3</a:t>
              </a:r>
              <a:endParaRPr lang="th-TH" altLang="th-TH" sz="1400" b="1" dirty="0">
                <a:latin typeface="TH SarabunPSK" pitchFamily="34" charset="-34"/>
                <a:cs typeface="TH SarabunPSK" pitchFamily="34" charset="-34"/>
              </a:endParaRPr>
            </a:p>
          </p:txBody>
        </p:sp>
        <p:sp>
          <p:nvSpPr>
            <p:cNvPr id="12372" name="Rectangle 2"/>
            <p:cNvSpPr>
              <a:spLocks noChangeArrowheads="1"/>
            </p:cNvSpPr>
            <p:nvPr/>
          </p:nvSpPr>
          <p:spPr bwMode="auto">
            <a:xfrm>
              <a:off x="3203848" y="3789040"/>
              <a:ext cx="2052020" cy="325438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th-TH" altLang="th-TH" sz="1500" spc="-70" dirty="0">
                  <a:latin typeface="TH SarabunPSK" pitchFamily="34" charset="-34"/>
                  <a:cs typeface="TH SarabunPSK" pitchFamily="34" charset="-34"/>
                </a:rPr>
                <a:t>นักวิชาการพัฒนาชุมชน (ผอ.กง.) ชพ</a:t>
              </a:r>
              <a:r>
                <a:rPr lang="en-US" altLang="th-TH" sz="1500" spc="-70" dirty="0">
                  <a:latin typeface="TH SarabunPSK" pitchFamily="34" charset="-34"/>
                  <a:cs typeface="TH SarabunPSK" pitchFamily="34" charset="-34"/>
                </a:rPr>
                <a:t>. </a:t>
              </a:r>
              <a:r>
                <a:rPr lang="en-US" altLang="th-TH" sz="1000" spc="-70" dirty="0">
                  <a:solidFill>
                    <a:srgbClr val="FF0000"/>
                  </a:solidFill>
                  <a:latin typeface="TH SarabunPSK" pitchFamily="34" charset="-34"/>
                  <a:cs typeface="TH SarabunPSK" pitchFamily="34" charset="-34"/>
                </a:rPr>
                <a:t>(7329)</a:t>
              </a:r>
              <a:endParaRPr lang="th-TH" altLang="th-TH" sz="1000" spc="-70" dirty="0">
                <a:solidFill>
                  <a:srgbClr val="FF0000"/>
                </a:solidFill>
                <a:latin typeface="TH SarabunPSK" pitchFamily="34" charset="-34"/>
                <a:cs typeface="TH SarabunPSK" pitchFamily="34" charset="-34"/>
              </a:endParaRPr>
            </a:p>
          </p:txBody>
        </p:sp>
      </p:grpSp>
      <p:sp>
        <p:nvSpPr>
          <p:cNvPr id="147465" name="Text Box 17"/>
          <p:cNvSpPr txBox="1">
            <a:spLocks noChangeArrowheads="1"/>
          </p:cNvSpPr>
          <p:nvPr/>
        </p:nvSpPr>
        <p:spPr bwMode="auto">
          <a:xfrm>
            <a:off x="4665663" y="2420938"/>
            <a:ext cx="2714625" cy="628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(7333/7334/7335/7340)</a:t>
            </a:r>
          </a:p>
          <a:p>
            <a:pPr eaLnBrk="1" hangingPunct="1"/>
            <a:r>
              <a:rPr lang="th-TH" altLang="th-TH" sz="12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นักส่งเสริมการพัฒนาชุมชน (พรก.)</a:t>
            </a:r>
            <a:r>
              <a:rPr lang="en-US" altLang="th-TH" sz="12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12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 </a:t>
            </a:r>
            <a:r>
              <a:rPr lang="en-US" altLang="th-TH" sz="12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1</a:t>
            </a:r>
            <a:r>
              <a:rPr lang="th-TH" altLang="th-TH" sz="12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102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)</a:t>
            </a:r>
            <a:endParaRPr lang="th-TH" altLang="th-TH" sz="1000">
              <a:solidFill>
                <a:srgbClr val="0070C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th-TH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(กรอบฯ </a:t>
            </a:r>
            <a:r>
              <a:rPr lang="en-US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2564</a:t>
            </a:r>
            <a:r>
              <a:rPr lang="th-TH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en-US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</a:t>
            </a:r>
            <a:r>
              <a:rPr lang="th-TH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en-US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2567)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(จ้างแล้ว)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              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(ไม่รวมในกรอบ ขรก.)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4" name="Group 18"/>
          <p:cNvGrpSpPr>
            <a:grpSpLocks/>
          </p:cNvGrpSpPr>
          <p:nvPr/>
        </p:nvGrpSpPr>
        <p:grpSpPr bwMode="auto">
          <a:xfrm>
            <a:off x="4665274" y="1773328"/>
            <a:ext cx="2051050" cy="646110"/>
            <a:chOff x="3203848" y="3468365"/>
            <a:chExt cx="2052020" cy="646111"/>
          </a:xfrm>
          <a:solidFill>
            <a:schemeClr val="bg1"/>
          </a:solidFill>
        </p:grpSpPr>
        <p:sp>
          <p:nvSpPr>
            <p:cNvPr id="12364" name="Rectangle 2"/>
            <p:cNvSpPr>
              <a:spLocks noChangeArrowheads="1"/>
            </p:cNvSpPr>
            <p:nvPr/>
          </p:nvSpPr>
          <p:spPr bwMode="auto">
            <a:xfrm>
              <a:off x="3203848" y="3468365"/>
              <a:ext cx="1476000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lnSpc>
                  <a:spcPct val="70000"/>
                </a:lnSpc>
                <a:defRPr/>
              </a:pPr>
              <a:endParaRPr lang="th-TH" altLang="th-TH" sz="700" b="1" dirty="0">
                <a:latin typeface="TH SarabunPSK" pitchFamily="34" charset="-34"/>
                <a:cs typeface="TH SarabunPSK" pitchFamily="34" charset="-34"/>
              </a:endParaRPr>
            </a:p>
            <a:p>
              <a:pPr algn="ctr" eaLnBrk="0" hangingPunct="0">
                <a:lnSpc>
                  <a:spcPct val="70000"/>
                </a:lnSpc>
                <a:defRPr/>
              </a:pPr>
              <a:r>
                <a:rPr lang="th-TH" altLang="th-TH" sz="1400" b="1" dirty="0">
                  <a:latin typeface="TH SarabunPSK" pitchFamily="34" charset="-34"/>
                  <a:cs typeface="TH SarabunPSK" pitchFamily="34" charset="-34"/>
                </a:rPr>
                <a:t>กลุ่มงานส่งเสริม                      การพัฒนาชุมชน</a:t>
              </a:r>
            </a:p>
          </p:txBody>
        </p:sp>
        <p:sp>
          <p:nvSpPr>
            <p:cNvPr id="12365" name="Rectangle 2"/>
            <p:cNvSpPr>
              <a:spLocks noChangeArrowheads="1"/>
            </p:cNvSpPr>
            <p:nvPr/>
          </p:nvSpPr>
          <p:spPr bwMode="auto">
            <a:xfrm>
              <a:off x="4679868" y="3468365"/>
              <a:ext cx="576000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en-US" altLang="th-TH" sz="1600" b="1" dirty="0">
                  <a:latin typeface="TH SarabunPSK" pitchFamily="34" charset="-34"/>
                  <a:cs typeface="TH SarabunPSK" pitchFamily="34" charset="-34"/>
                </a:rPr>
                <a:t>5</a:t>
              </a:r>
              <a:endParaRPr lang="th-TH" altLang="th-TH" sz="1600" b="1" dirty="0">
                <a:latin typeface="TH SarabunPSK" pitchFamily="34" charset="-34"/>
                <a:cs typeface="TH SarabunPSK" pitchFamily="34" charset="-34"/>
              </a:endParaRPr>
            </a:p>
          </p:txBody>
        </p:sp>
        <p:sp>
          <p:nvSpPr>
            <p:cNvPr id="12369" name="Rectangle 2"/>
            <p:cNvSpPr>
              <a:spLocks noChangeArrowheads="1"/>
            </p:cNvSpPr>
            <p:nvPr/>
          </p:nvSpPr>
          <p:spPr bwMode="auto">
            <a:xfrm>
              <a:off x="3203848" y="3789039"/>
              <a:ext cx="2052020" cy="325437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th-TH" altLang="th-TH" sz="1500" spc="-80" dirty="0">
                  <a:latin typeface="TH SarabunPSK" pitchFamily="34" charset="-34"/>
                  <a:cs typeface="TH SarabunPSK" pitchFamily="34" charset="-34"/>
                </a:rPr>
                <a:t>นักวิชาการพัฒนาชุมชน (ผอ.กง.) ชพ</a:t>
              </a:r>
              <a:r>
                <a:rPr lang="en-US" altLang="th-TH" sz="1500" spc="-80" dirty="0">
                  <a:latin typeface="TH SarabunPSK" pitchFamily="34" charset="-34"/>
                  <a:cs typeface="TH SarabunPSK" pitchFamily="34" charset="-34"/>
                </a:rPr>
                <a:t>. </a:t>
              </a:r>
              <a:r>
                <a:rPr lang="en-US" altLang="th-TH" sz="1000" spc="-80" dirty="0">
                  <a:solidFill>
                    <a:srgbClr val="FF0000"/>
                  </a:solidFill>
                  <a:latin typeface="TH SarabunPSK" pitchFamily="34" charset="-34"/>
                  <a:cs typeface="TH SarabunPSK" pitchFamily="34" charset="-34"/>
                </a:rPr>
                <a:t>(7332)</a:t>
              </a:r>
              <a:endParaRPr lang="th-TH" altLang="th-TH" sz="1000" spc="-80" dirty="0">
                <a:solidFill>
                  <a:srgbClr val="FF0000"/>
                </a:solidFill>
                <a:latin typeface="TH SarabunPSK" pitchFamily="34" charset="-34"/>
                <a:cs typeface="TH SarabunPSK" pitchFamily="34" charset="-34"/>
              </a:endParaRPr>
            </a:p>
          </p:txBody>
        </p:sp>
      </p:grpSp>
      <p:sp>
        <p:nvSpPr>
          <p:cNvPr id="147467" name="Text Box 17"/>
          <p:cNvSpPr txBox="1">
            <a:spLocks noChangeArrowheads="1"/>
          </p:cNvSpPr>
          <p:nvPr/>
        </p:nvSpPr>
        <p:spPr bwMode="auto">
          <a:xfrm>
            <a:off x="6969125" y="2425700"/>
            <a:ext cx="2087563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(737/7342/7343/7344)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5" name="Group 18"/>
          <p:cNvGrpSpPr>
            <a:grpSpLocks/>
          </p:cNvGrpSpPr>
          <p:nvPr/>
        </p:nvGrpSpPr>
        <p:grpSpPr bwMode="auto">
          <a:xfrm>
            <a:off x="6968737" y="1778090"/>
            <a:ext cx="2052637" cy="646113"/>
            <a:chOff x="3203848" y="3468365"/>
            <a:chExt cx="2052020" cy="646113"/>
          </a:xfrm>
          <a:solidFill>
            <a:schemeClr val="bg1"/>
          </a:solidFill>
        </p:grpSpPr>
        <p:sp>
          <p:nvSpPr>
            <p:cNvPr id="12361" name="Rectangle 2"/>
            <p:cNvSpPr>
              <a:spLocks noChangeArrowheads="1"/>
            </p:cNvSpPr>
            <p:nvPr/>
          </p:nvSpPr>
          <p:spPr bwMode="auto">
            <a:xfrm>
              <a:off x="3203848" y="3468365"/>
              <a:ext cx="1476000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lnSpc>
                  <a:spcPct val="70000"/>
                </a:lnSpc>
                <a:defRPr/>
              </a:pPr>
              <a:endParaRPr lang="th-TH" altLang="th-TH" sz="700" b="1" dirty="0">
                <a:latin typeface="TH SarabunPSK" pitchFamily="34" charset="-34"/>
                <a:cs typeface="TH SarabunPSK" pitchFamily="34" charset="-34"/>
              </a:endParaRPr>
            </a:p>
            <a:p>
              <a:pPr algn="ctr" eaLnBrk="0" hangingPunct="0">
                <a:lnSpc>
                  <a:spcPct val="70000"/>
                </a:lnSpc>
                <a:defRPr/>
              </a:pPr>
              <a:r>
                <a:rPr lang="th-TH" altLang="th-TH" sz="1400" b="1" dirty="0">
                  <a:latin typeface="TH SarabunPSK" pitchFamily="34" charset="-34"/>
                  <a:cs typeface="TH SarabunPSK" pitchFamily="34" charset="-34"/>
                </a:rPr>
                <a:t>กลุ่มงานสารสนเทศ</a:t>
              </a:r>
            </a:p>
            <a:p>
              <a:pPr algn="ctr" eaLnBrk="0" hangingPunct="0">
                <a:lnSpc>
                  <a:spcPct val="70000"/>
                </a:lnSpc>
                <a:defRPr/>
              </a:pPr>
              <a:r>
                <a:rPr lang="th-TH" altLang="th-TH" sz="1400" b="1" dirty="0">
                  <a:latin typeface="TH SarabunPSK" pitchFamily="34" charset="-34"/>
                  <a:cs typeface="TH SarabunPSK" pitchFamily="34" charset="-34"/>
                </a:rPr>
                <a:t>การพัฒนาชุมชน</a:t>
              </a:r>
            </a:p>
          </p:txBody>
        </p:sp>
        <p:sp>
          <p:nvSpPr>
            <p:cNvPr id="12362" name="Rectangle 2"/>
            <p:cNvSpPr>
              <a:spLocks noChangeArrowheads="1"/>
            </p:cNvSpPr>
            <p:nvPr/>
          </p:nvSpPr>
          <p:spPr bwMode="auto">
            <a:xfrm>
              <a:off x="4679868" y="3468365"/>
              <a:ext cx="576000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en-US" altLang="th-TH" sz="1600" b="1" dirty="0">
                  <a:latin typeface="TH SarabunPSK" pitchFamily="34" charset="-34"/>
                  <a:cs typeface="TH SarabunPSK" pitchFamily="34" charset="-34"/>
                </a:rPr>
                <a:t>5</a:t>
              </a:r>
              <a:endParaRPr lang="th-TH" altLang="th-TH" sz="1400" b="1" dirty="0">
                <a:latin typeface="TH SarabunPSK" pitchFamily="34" charset="-34"/>
                <a:cs typeface="TH SarabunPSK" pitchFamily="34" charset="-34"/>
              </a:endParaRPr>
            </a:p>
          </p:txBody>
        </p:sp>
        <p:sp>
          <p:nvSpPr>
            <p:cNvPr id="11342" name="Rectangle 2"/>
            <p:cNvSpPr>
              <a:spLocks noChangeArrowheads="1"/>
            </p:cNvSpPr>
            <p:nvPr/>
          </p:nvSpPr>
          <p:spPr bwMode="auto">
            <a:xfrm>
              <a:off x="3203848" y="3789040"/>
              <a:ext cx="2052020" cy="325438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th-TH" altLang="th-TH" sz="1500" spc="-80" dirty="0">
                  <a:latin typeface="TH SarabunPSK" pitchFamily="34" charset="-34"/>
                  <a:cs typeface="TH SarabunPSK" pitchFamily="34" charset="-34"/>
                </a:rPr>
                <a:t>นักวิชาการพัฒนาชุมชน (ผอ.กง.) ชพ</a:t>
              </a:r>
              <a:r>
                <a:rPr lang="en-US" altLang="th-TH" sz="1500" spc="-80" dirty="0">
                  <a:latin typeface="TH SarabunPSK" pitchFamily="34" charset="-34"/>
                  <a:cs typeface="TH SarabunPSK" pitchFamily="34" charset="-34"/>
                </a:rPr>
                <a:t>. </a:t>
              </a:r>
              <a:r>
                <a:rPr lang="en-US" altLang="th-TH" sz="1050" spc="-60" dirty="0">
                  <a:solidFill>
                    <a:srgbClr val="FF0000"/>
                  </a:solidFill>
                  <a:latin typeface="TH SarabunPSK" pitchFamily="34" charset="-34"/>
                  <a:cs typeface="TH SarabunPSK" pitchFamily="34" charset="-34"/>
                </a:rPr>
                <a:t>(736)</a:t>
              </a:r>
              <a:endParaRPr lang="th-TH" altLang="th-TH" sz="1050" spc="-60" dirty="0">
                <a:solidFill>
                  <a:srgbClr val="FF0000"/>
                </a:solidFill>
                <a:latin typeface="TH SarabunPSK" pitchFamily="34" charset="-34"/>
                <a:cs typeface="TH SarabunPSK" pitchFamily="34" charset="-34"/>
              </a:endParaRPr>
            </a:p>
          </p:txBody>
        </p:sp>
      </p:grpSp>
      <p:cxnSp>
        <p:nvCxnSpPr>
          <p:cNvPr id="78" name="Straight Connector 77"/>
          <p:cNvCxnSpPr/>
          <p:nvPr/>
        </p:nvCxnSpPr>
        <p:spPr>
          <a:xfrm>
            <a:off x="4572000" y="1419225"/>
            <a:ext cx="0" cy="223202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/>
          <p:cNvCxnSpPr/>
          <p:nvPr/>
        </p:nvCxnSpPr>
        <p:spPr>
          <a:xfrm>
            <a:off x="1116013" y="1628775"/>
            <a:ext cx="683895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7471" name="Rectangle 78"/>
          <p:cNvSpPr>
            <a:spLocks noChangeArrowheads="1"/>
          </p:cNvSpPr>
          <p:nvPr/>
        </p:nvSpPr>
        <p:spPr bwMode="auto">
          <a:xfrm>
            <a:off x="0" y="6611938"/>
            <a:ext cx="1619250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000" u="sng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หมายเหตุ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ภายในวงเล็บแสดงเลขที่ตำแหน่ง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147472" name="Group 49"/>
          <p:cNvGrpSpPr>
            <a:grpSpLocks/>
          </p:cNvGrpSpPr>
          <p:nvPr/>
        </p:nvGrpSpPr>
        <p:grpSpPr bwMode="auto">
          <a:xfrm>
            <a:off x="107950" y="3594100"/>
            <a:ext cx="2843213" cy="646113"/>
            <a:chOff x="107503" y="3717032"/>
            <a:chExt cx="2844257" cy="646113"/>
          </a:xfrm>
        </p:grpSpPr>
        <p:sp>
          <p:nvSpPr>
            <p:cNvPr id="147514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เมืองสตูล</a:t>
              </a:r>
            </a:p>
          </p:txBody>
        </p:sp>
        <p:sp>
          <p:nvSpPr>
            <p:cNvPr id="147515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4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47516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(7336)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47473" name="Text Box 17"/>
          <p:cNvSpPr txBox="1">
            <a:spLocks noChangeArrowheads="1"/>
          </p:cNvSpPr>
          <p:nvPr/>
        </p:nvSpPr>
        <p:spPr bwMode="auto">
          <a:xfrm>
            <a:off x="107950" y="4241800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3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(7338/7339/7341)</a:t>
            </a:r>
          </a:p>
        </p:txBody>
      </p:sp>
      <p:grpSp>
        <p:nvGrpSpPr>
          <p:cNvPr id="147474" name="Group 50"/>
          <p:cNvGrpSpPr>
            <a:grpSpLocks/>
          </p:cNvGrpSpPr>
          <p:nvPr/>
        </p:nvGrpSpPr>
        <p:grpSpPr bwMode="auto">
          <a:xfrm>
            <a:off x="3132138" y="3594100"/>
            <a:ext cx="2843212" cy="646113"/>
            <a:chOff x="107503" y="3717032"/>
            <a:chExt cx="2844257" cy="646113"/>
          </a:xfrm>
        </p:grpSpPr>
        <p:sp>
          <p:nvSpPr>
            <p:cNvPr id="147511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ละงู</a:t>
              </a:r>
            </a:p>
          </p:txBody>
        </p:sp>
        <p:sp>
          <p:nvSpPr>
            <p:cNvPr id="147512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4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47513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(7345)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47475" name="Text Box 17"/>
          <p:cNvSpPr txBox="1">
            <a:spLocks noChangeArrowheads="1"/>
          </p:cNvSpPr>
          <p:nvPr/>
        </p:nvSpPr>
        <p:spPr bwMode="auto">
          <a:xfrm>
            <a:off x="3132138" y="4241800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3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(7347/7348/7349)</a:t>
            </a:r>
          </a:p>
        </p:txBody>
      </p:sp>
      <p:grpSp>
        <p:nvGrpSpPr>
          <p:cNvPr id="147476" name="Group 55"/>
          <p:cNvGrpSpPr>
            <a:grpSpLocks/>
          </p:cNvGrpSpPr>
          <p:nvPr/>
        </p:nvGrpSpPr>
        <p:grpSpPr bwMode="auto">
          <a:xfrm>
            <a:off x="6156325" y="3594100"/>
            <a:ext cx="2844800" cy="646113"/>
            <a:chOff x="107503" y="3717032"/>
            <a:chExt cx="2844257" cy="646113"/>
          </a:xfrm>
        </p:grpSpPr>
        <p:sp>
          <p:nvSpPr>
            <p:cNvPr id="147508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ควนโดน</a:t>
              </a:r>
            </a:p>
          </p:txBody>
        </p:sp>
        <p:sp>
          <p:nvSpPr>
            <p:cNvPr id="147509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3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47510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(7351)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47477" name="Text Box 17"/>
          <p:cNvSpPr txBox="1">
            <a:spLocks noChangeArrowheads="1"/>
          </p:cNvSpPr>
          <p:nvPr/>
        </p:nvSpPr>
        <p:spPr bwMode="auto">
          <a:xfrm>
            <a:off x="6156325" y="4241800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2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(7353/7354)</a:t>
            </a:r>
          </a:p>
        </p:txBody>
      </p:sp>
      <p:grpSp>
        <p:nvGrpSpPr>
          <p:cNvPr id="147478" name="Group 60"/>
          <p:cNvGrpSpPr>
            <a:grpSpLocks/>
          </p:cNvGrpSpPr>
          <p:nvPr/>
        </p:nvGrpSpPr>
        <p:grpSpPr bwMode="auto">
          <a:xfrm>
            <a:off x="107950" y="4962525"/>
            <a:ext cx="2843213" cy="646113"/>
            <a:chOff x="107503" y="3717032"/>
            <a:chExt cx="2844257" cy="646113"/>
          </a:xfrm>
        </p:grpSpPr>
        <p:sp>
          <p:nvSpPr>
            <p:cNvPr id="147505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ท่าแพ</a:t>
              </a:r>
            </a:p>
          </p:txBody>
        </p:sp>
        <p:sp>
          <p:nvSpPr>
            <p:cNvPr id="147506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3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47507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(7355)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47479" name="Text Box 17"/>
          <p:cNvSpPr txBox="1">
            <a:spLocks noChangeArrowheads="1"/>
          </p:cNvSpPr>
          <p:nvPr/>
        </p:nvSpPr>
        <p:spPr bwMode="auto">
          <a:xfrm>
            <a:off x="107950" y="5610225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2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(7357/7358)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147480" name="Group 65"/>
          <p:cNvGrpSpPr>
            <a:grpSpLocks/>
          </p:cNvGrpSpPr>
          <p:nvPr/>
        </p:nvGrpSpPr>
        <p:grpSpPr bwMode="auto">
          <a:xfrm>
            <a:off x="3132138" y="4962525"/>
            <a:ext cx="2843212" cy="646113"/>
            <a:chOff x="107503" y="3717032"/>
            <a:chExt cx="2844257" cy="646113"/>
          </a:xfrm>
        </p:grpSpPr>
        <p:sp>
          <p:nvSpPr>
            <p:cNvPr id="147502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ควนกาหลง</a:t>
              </a:r>
            </a:p>
          </p:txBody>
        </p:sp>
        <p:sp>
          <p:nvSpPr>
            <p:cNvPr id="147503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3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47504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(7359)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47481" name="Text Box 17"/>
          <p:cNvSpPr txBox="1">
            <a:spLocks noChangeArrowheads="1"/>
          </p:cNvSpPr>
          <p:nvPr/>
        </p:nvSpPr>
        <p:spPr bwMode="auto">
          <a:xfrm>
            <a:off x="3132138" y="5610225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2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(7361/7362)</a:t>
            </a:r>
          </a:p>
        </p:txBody>
      </p:sp>
      <p:grpSp>
        <p:nvGrpSpPr>
          <p:cNvPr id="147482" name="Group 70"/>
          <p:cNvGrpSpPr>
            <a:grpSpLocks/>
          </p:cNvGrpSpPr>
          <p:nvPr/>
        </p:nvGrpSpPr>
        <p:grpSpPr bwMode="auto">
          <a:xfrm>
            <a:off x="6156325" y="4962525"/>
            <a:ext cx="2844800" cy="646113"/>
            <a:chOff x="107503" y="3717032"/>
            <a:chExt cx="2844257" cy="646113"/>
          </a:xfrm>
        </p:grpSpPr>
        <p:sp>
          <p:nvSpPr>
            <p:cNvPr id="147499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ทุ่งหว้า</a:t>
              </a:r>
            </a:p>
          </p:txBody>
        </p:sp>
        <p:sp>
          <p:nvSpPr>
            <p:cNvPr id="147500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4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47501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(7363)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47483" name="Text Box 17"/>
          <p:cNvSpPr txBox="1">
            <a:spLocks noChangeArrowheads="1"/>
          </p:cNvSpPr>
          <p:nvPr/>
        </p:nvSpPr>
        <p:spPr bwMode="auto">
          <a:xfrm>
            <a:off x="6156325" y="5610225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3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(7365/7366/7367)</a:t>
            </a:r>
          </a:p>
        </p:txBody>
      </p:sp>
      <p:cxnSp>
        <p:nvCxnSpPr>
          <p:cNvPr id="76" name="Straight Connector 75"/>
          <p:cNvCxnSpPr/>
          <p:nvPr/>
        </p:nvCxnSpPr>
        <p:spPr>
          <a:xfrm>
            <a:off x="1404938" y="3500438"/>
            <a:ext cx="604837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9" name="Straight Connector 78"/>
          <p:cNvCxnSpPr/>
          <p:nvPr/>
        </p:nvCxnSpPr>
        <p:spPr>
          <a:xfrm>
            <a:off x="1116013" y="1628775"/>
            <a:ext cx="0" cy="14446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" name="Straight Connector 80"/>
          <p:cNvCxnSpPr/>
          <p:nvPr/>
        </p:nvCxnSpPr>
        <p:spPr>
          <a:xfrm>
            <a:off x="3348038" y="1628775"/>
            <a:ext cx="0" cy="14446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" name="Straight Connector 81"/>
          <p:cNvCxnSpPr/>
          <p:nvPr/>
        </p:nvCxnSpPr>
        <p:spPr>
          <a:xfrm>
            <a:off x="5651500" y="1628775"/>
            <a:ext cx="0" cy="14446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3" name="Straight Connector 82"/>
          <p:cNvCxnSpPr/>
          <p:nvPr/>
        </p:nvCxnSpPr>
        <p:spPr>
          <a:xfrm>
            <a:off x="7956550" y="1628775"/>
            <a:ext cx="0" cy="14446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4" name="Straight Connector 83"/>
          <p:cNvCxnSpPr/>
          <p:nvPr/>
        </p:nvCxnSpPr>
        <p:spPr>
          <a:xfrm>
            <a:off x="1403350" y="3500438"/>
            <a:ext cx="0" cy="904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/>
          <p:cNvCxnSpPr/>
          <p:nvPr/>
        </p:nvCxnSpPr>
        <p:spPr>
          <a:xfrm>
            <a:off x="7451725" y="3500438"/>
            <a:ext cx="0" cy="904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" name="Straight Connector 85"/>
          <p:cNvCxnSpPr/>
          <p:nvPr/>
        </p:nvCxnSpPr>
        <p:spPr>
          <a:xfrm>
            <a:off x="3049588" y="3500438"/>
            <a:ext cx="0" cy="136842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7" name="Straight Connector 86"/>
          <p:cNvCxnSpPr/>
          <p:nvPr/>
        </p:nvCxnSpPr>
        <p:spPr>
          <a:xfrm>
            <a:off x="1403350" y="4868863"/>
            <a:ext cx="604837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9" name="Straight Connector 88"/>
          <p:cNvCxnSpPr/>
          <p:nvPr/>
        </p:nvCxnSpPr>
        <p:spPr>
          <a:xfrm>
            <a:off x="1403350" y="4868863"/>
            <a:ext cx="0" cy="904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0" name="Straight Connector 89"/>
          <p:cNvCxnSpPr/>
          <p:nvPr/>
        </p:nvCxnSpPr>
        <p:spPr>
          <a:xfrm>
            <a:off x="4427538" y="4868863"/>
            <a:ext cx="0" cy="904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1" name="Straight Connector 90"/>
          <p:cNvCxnSpPr/>
          <p:nvPr/>
        </p:nvCxnSpPr>
        <p:spPr>
          <a:xfrm>
            <a:off x="7451725" y="4868863"/>
            <a:ext cx="0" cy="904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47496" name="Group 74"/>
          <p:cNvGrpSpPr>
            <a:grpSpLocks/>
          </p:cNvGrpSpPr>
          <p:nvPr/>
        </p:nvGrpSpPr>
        <p:grpSpPr bwMode="auto">
          <a:xfrm>
            <a:off x="107950" y="1774825"/>
            <a:ext cx="2051050" cy="646113"/>
            <a:chOff x="107950" y="1775470"/>
            <a:chExt cx="2051050" cy="646112"/>
          </a:xfrm>
        </p:grpSpPr>
        <p:grpSp>
          <p:nvGrpSpPr>
            <p:cNvPr id="13" name="Group 18"/>
            <p:cNvGrpSpPr>
              <a:grpSpLocks/>
            </p:cNvGrpSpPr>
            <p:nvPr/>
          </p:nvGrpSpPr>
          <p:grpSpPr bwMode="auto">
            <a:xfrm>
              <a:off x="107950" y="1775470"/>
              <a:ext cx="2051050" cy="646112"/>
              <a:chOff x="3203848" y="3468365"/>
              <a:chExt cx="2052020" cy="646113"/>
            </a:xfrm>
            <a:solidFill>
              <a:schemeClr val="bg1"/>
            </a:solidFill>
          </p:grpSpPr>
          <p:sp>
            <p:nvSpPr>
              <p:cNvPr id="14387" name="Rectangle 2"/>
              <p:cNvSpPr>
                <a:spLocks noChangeArrowheads="1"/>
              </p:cNvSpPr>
              <p:nvPr/>
            </p:nvSpPr>
            <p:spPr bwMode="auto">
              <a:xfrm>
                <a:off x="4679868" y="3468365"/>
                <a:ext cx="576000" cy="323850"/>
              </a:xfrm>
              <a:prstGeom prst="rect">
                <a:avLst/>
              </a:prstGeom>
              <a:grpFill/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anchor="ctr"/>
              <a:lstStyle/>
              <a:p>
                <a:pPr algn="ctr" eaLnBrk="0" hangingPunct="0">
                  <a:defRPr/>
                </a:pPr>
                <a:r>
                  <a:rPr lang="en-US" altLang="th-TH" sz="1600" b="1" dirty="0">
                    <a:latin typeface="TH SarabunPSK" pitchFamily="34" charset="-34"/>
                    <a:cs typeface="TH SarabunPSK" pitchFamily="34" charset="-34"/>
                  </a:rPr>
                  <a:t>6</a:t>
                </a:r>
                <a:endParaRPr lang="th-TH" altLang="th-TH" sz="1600" b="1" dirty="0">
                  <a:latin typeface="TH SarabunPSK" pitchFamily="34" charset="-34"/>
                  <a:cs typeface="TH SarabunPSK" pitchFamily="34" charset="-34"/>
                </a:endParaRPr>
              </a:p>
            </p:txBody>
          </p:sp>
          <p:sp>
            <p:nvSpPr>
              <p:cNvPr id="14388" name="Rectangle 2"/>
              <p:cNvSpPr>
                <a:spLocks noChangeArrowheads="1"/>
              </p:cNvSpPr>
              <p:nvPr/>
            </p:nvSpPr>
            <p:spPr bwMode="auto">
              <a:xfrm>
                <a:off x="3203848" y="3789040"/>
                <a:ext cx="2052000" cy="325438"/>
              </a:xfrm>
              <a:prstGeom prst="rect">
                <a:avLst/>
              </a:prstGeom>
              <a:grpFill/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anchor="ctr"/>
              <a:lstStyle/>
              <a:p>
                <a:pPr algn="ctr" eaLnBrk="0" hangingPunct="0">
                  <a:defRPr/>
                </a:pPr>
                <a:r>
                  <a:rPr lang="th-TH" altLang="th-TH" sz="1400" spc="-40" dirty="0">
                    <a:latin typeface="TH SarabunPSK" pitchFamily="34" charset="-34"/>
                    <a:cs typeface="TH SarabunPSK" pitchFamily="34" charset="-34"/>
                  </a:rPr>
                  <a:t>นักวิชาการพัฒนาชุมชน (ผอ.กง.) </a:t>
                </a:r>
                <a:r>
                  <a:rPr lang="th-TH" altLang="th-TH" sz="1400" spc="-40" dirty="0" err="1">
                    <a:latin typeface="TH SarabunPSK" pitchFamily="34" charset="-34"/>
                    <a:cs typeface="TH SarabunPSK" pitchFamily="34" charset="-34"/>
                  </a:rPr>
                  <a:t>ชพ.</a:t>
                </a:r>
                <a:r>
                  <a:rPr lang="en-US" altLang="th-TH" sz="1400" spc="-40" dirty="0">
                    <a:latin typeface="TH SarabunPSK" pitchFamily="34" charset="-34"/>
                    <a:cs typeface="TH SarabunPSK" pitchFamily="34" charset="-34"/>
                  </a:rPr>
                  <a:t> </a:t>
                </a:r>
                <a:r>
                  <a:rPr lang="en-US" altLang="th-TH" sz="1000" spc="-40" dirty="0">
                    <a:solidFill>
                      <a:srgbClr val="FF0000"/>
                    </a:solidFill>
                    <a:latin typeface="TH SarabunPSK" pitchFamily="34" charset="-34"/>
                    <a:cs typeface="TH SarabunPSK" pitchFamily="34" charset="-34"/>
                  </a:rPr>
                  <a:t>(7325)</a:t>
                </a:r>
                <a:endParaRPr lang="th-TH" altLang="th-TH" sz="1000" spc="-40" dirty="0">
                  <a:solidFill>
                    <a:srgbClr val="FF0000"/>
                  </a:solidFill>
                  <a:latin typeface="TH SarabunPSK" pitchFamily="34" charset="-34"/>
                  <a:cs typeface="TH SarabunPSK" pitchFamily="34" charset="-34"/>
                </a:endParaRPr>
              </a:p>
            </p:txBody>
          </p:sp>
        </p:grpSp>
        <p:sp>
          <p:nvSpPr>
            <p:cNvPr id="147498" name="Rectangle 2"/>
            <p:cNvSpPr>
              <a:spLocks noChangeArrowheads="1"/>
            </p:cNvSpPr>
            <p:nvPr/>
          </p:nvSpPr>
          <p:spPr bwMode="auto">
            <a:xfrm>
              <a:off x="107950" y="1775470"/>
              <a:ext cx="1475302" cy="323849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th-TH" altLang="th-TH" sz="12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endParaRPr lang="th-TH" altLang="th-TH" sz="8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2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กลุ่มงานประสานและสนับสนุนการบริหารงานพัฒนาชุมชน</a:t>
              </a:r>
            </a:p>
            <a:p>
              <a:pPr algn="ctr"/>
              <a:endParaRPr lang="th-TH" altLang="th-TH" sz="12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8482" name="Rectangle 73"/>
          <p:cNvSpPr>
            <a:spLocks noChangeArrowheads="1"/>
          </p:cNvSpPr>
          <p:nvPr/>
        </p:nvSpPr>
        <p:spPr bwMode="auto">
          <a:xfrm>
            <a:off x="488950" y="106363"/>
            <a:ext cx="815498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/>
            <a:r>
              <a:rPr lang="th-TH" altLang="th-TH" sz="1600" b="1">
                <a:latin typeface="TH SarabunPSK" panose="020B0500040200020003" pitchFamily="34" charset="-34"/>
                <a:cs typeface="TH SarabunPSK" panose="020B0500040200020003" pitchFamily="34" charset="-34"/>
              </a:rPr>
              <a:t>แผนภูมิแสดงการแบ่งงานภายในและอัตรากำลังของกรมการพัฒนาชุมชน</a:t>
            </a:r>
            <a:r>
              <a:rPr lang="en-US" altLang="th-TH" sz="1600" b="1">
                <a:latin typeface="TH SarabunPSK" panose="020B0500040200020003" pitchFamily="34" charset="-34"/>
                <a:cs typeface="TH SarabunPSK" panose="020B0500040200020003" pitchFamily="34" charset="-34"/>
              </a:rPr>
              <a:t> </a:t>
            </a:r>
            <a:endParaRPr lang="th-TH" altLang="th-TH" sz="1600" b="1"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sp>
        <p:nvSpPr>
          <p:cNvPr id="148483" name="Text Box 9"/>
          <p:cNvSpPr txBox="1">
            <a:spLocks noChangeArrowheads="1"/>
          </p:cNvSpPr>
          <p:nvPr/>
        </p:nvSpPr>
        <p:spPr bwMode="auto">
          <a:xfrm>
            <a:off x="6980238" y="6269038"/>
            <a:ext cx="2160587" cy="588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ลูกจ้างประจำ 1 อัตรา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rPr>
              <a:t>(265)</a:t>
            </a:r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 </a:t>
            </a:r>
            <a:endParaRPr lang="th-TH" altLang="th-TH" sz="1400">
              <a:solidFill>
                <a:srgbClr val="FF0000"/>
              </a:solidFill>
              <a:latin typeface="TH SarabunPSK" panose="020B0500040200020003" pitchFamily="34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กรอบพนักงานราชการ </a:t>
            </a:r>
            <a:r>
              <a:rPr lang="en-US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2</a:t>
            </a:r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 อัตรา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rPr>
              <a:t>(102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rPr>
              <a:t>/155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rPr>
              <a:t>)</a:t>
            </a:r>
          </a:p>
        </p:txBody>
      </p:sp>
      <p:grpSp>
        <p:nvGrpSpPr>
          <p:cNvPr id="148484" name="Group 81"/>
          <p:cNvGrpSpPr>
            <a:grpSpLocks/>
          </p:cNvGrpSpPr>
          <p:nvPr/>
        </p:nvGrpSpPr>
        <p:grpSpPr bwMode="auto">
          <a:xfrm>
            <a:off x="2843213" y="765175"/>
            <a:ext cx="3421062" cy="646113"/>
            <a:chOff x="2448080" y="857250"/>
            <a:chExt cx="3420000" cy="646113"/>
          </a:xfrm>
        </p:grpSpPr>
        <p:sp>
          <p:nvSpPr>
            <p:cNvPr id="148493" name="Rectangle 2"/>
            <p:cNvSpPr>
              <a:spLocks noChangeArrowheads="1"/>
            </p:cNvSpPr>
            <p:nvPr/>
          </p:nvSpPr>
          <p:spPr bwMode="auto">
            <a:xfrm>
              <a:off x="2448080" y="857250"/>
              <a:ext cx="2844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สำนักงานพัฒนาชุมชนจังหวัดสตูล</a:t>
              </a:r>
            </a:p>
          </p:txBody>
        </p:sp>
        <p:sp>
          <p:nvSpPr>
            <p:cNvPr id="148494" name="Rectangle 2"/>
            <p:cNvSpPr>
              <a:spLocks noChangeArrowheads="1"/>
            </p:cNvSpPr>
            <p:nvPr/>
          </p:nvSpPr>
          <p:spPr bwMode="auto">
            <a:xfrm>
              <a:off x="5290308" y="857250"/>
              <a:ext cx="575739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 eaLnBrk="1" hangingPunct="1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44</a:t>
              </a:r>
              <a:endParaRPr lang="th-TH" altLang="th-TH" sz="16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48495" name="Rectangle 2"/>
            <p:cNvSpPr>
              <a:spLocks noChangeArrowheads="1"/>
            </p:cNvSpPr>
            <p:nvPr/>
          </p:nvSpPr>
          <p:spPr bwMode="auto">
            <a:xfrm>
              <a:off x="2448080" y="1177925"/>
              <a:ext cx="3420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ผู้อำนวยการ (พัฒนาการจังหวัด) สูง</a:t>
              </a:r>
              <a:r>
                <a:rPr lang="en-US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(7324)</a:t>
              </a:r>
              <a:r>
                <a:rPr lang="en-US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endParaRPr lang="th-TH" altLang="th-TH" sz="1600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48485" name="Text Box 91"/>
          <p:cNvSpPr txBox="1">
            <a:spLocks noChangeArrowheads="1"/>
          </p:cNvSpPr>
          <p:nvPr/>
        </p:nvSpPr>
        <p:spPr bwMode="auto">
          <a:xfrm>
            <a:off x="3924300" y="404813"/>
            <a:ext cx="1368425" cy="277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Update </a:t>
            </a:r>
            <a:r>
              <a:rPr lang="th-TH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26 เมษายน 2564 </a:t>
            </a:r>
            <a:r>
              <a:rPr lang="en-US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         </a:t>
            </a:r>
            <a:endParaRPr lang="th-TH" altLang="th-TH" sz="1200"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cxnSp>
        <p:nvCxnSpPr>
          <p:cNvPr id="78" name="Straight Connector 77"/>
          <p:cNvCxnSpPr/>
          <p:nvPr/>
        </p:nvCxnSpPr>
        <p:spPr>
          <a:xfrm>
            <a:off x="4572000" y="1419225"/>
            <a:ext cx="0" cy="50482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8487" name="Rectangle 78"/>
          <p:cNvSpPr>
            <a:spLocks noChangeArrowheads="1"/>
          </p:cNvSpPr>
          <p:nvPr/>
        </p:nvSpPr>
        <p:spPr bwMode="auto">
          <a:xfrm>
            <a:off x="0" y="6611938"/>
            <a:ext cx="1619250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000" u="sng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หมายเหตุ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ภายในวงเล็บแสดงเลขที่ตำแหน่ง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148488" name="Group 50"/>
          <p:cNvGrpSpPr>
            <a:grpSpLocks/>
          </p:cNvGrpSpPr>
          <p:nvPr/>
        </p:nvGrpSpPr>
        <p:grpSpPr bwMode="auto">
          <a:xfrm>
            <a:off x="3132138" y="1722438"/>
            <a:ext cx="2843212" cy="646112"/>
            <a:chOff x="107503" y="3717032"/>
            <a:chExt cx="2844257" cy="646113"/>
          </a:xfrm>
        </p:grpSpPr>
        <p:sp>
          <p:nvSpPr>
            <p:cNvPr id="148490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มะนัง</a:t>
              </a:r>
            </a:p>
          </p:txBody>
        </p:sp>
        <p:sp>
          <p:nvSpPr>
            <p:cNvPr id="148491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49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3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48492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(7368)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48489" name="Text Box 17"/>
          <p:cNvSpPr txBox="1">
            <a:spLocks noChangeArrowheads="1"/>
          </p:cNvSpPr>
          <p:nvPr/>
        </p:nvSpPr>
        <p:spPr bwMode="auto">
          <a:xfrm>
            <a:off x="3132138" y="2370138"/>
            <a:ext cx="2879725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2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(7370/7371)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9506" name="Rectangle 73"/>
          <p:cNvSpPr>
            <a:spLocks noChangeArrowheads="1"/>
          </p:cNvSpPr>
          <p:nvPr/>
        </p:nvSpPr>
        <p:spPr bwMode="auto">
          <a:xfrm>
            <a:off x="488950" y="106363"/>
            <a:ext cx="815498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/>
            <a:r>
              <a:rPr lang="th-TH" altLang="th-TH" sz="1600" b="1">
                <a:latin typeface="TH SarabunPSK" panose="020B0500040200020003" pitchFamily="34" charset="-34"/>
                <a:cs typeface="TH SarabunPSK" panose="020B0500040200020003" pitchFamily="34" charset="-34"/>
              </a:rPr>
              <a:t>แผนภูมิแสดงการแบ่งงานภายในและอัตรากำลังของกรมการพัฒนาชุมชน</a:t>
            </a:r>
            <a:r>
              <a:rPr lang="en-US" altLang="th-TH" sz="1600" b="1">
                <a:latin typeface="TH SarabunPSK" panose="020B0500040200020003" pitchFamily="34" charset="-34"/>
                <a:cs typeface="TH SarabunPSK" panose="020B0500040200020003" pitchFamily="34" charset="-34"/>
              </a:rPr>
              <a:t> </a:t>
            </a:r>
            <a:endParaRPr lang="th-TH" altLang="th-TH" sz="1600" b="1"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sp>
        <p:nvSpPr>
          <p:cNvPr id="149507" name="Text Box 9"/>
          <p:cNvSpPr txBox="1">
            <a:spLocks noChangeArrowheads="1"/>
          </p:cNvSpPr>
          <p:nvPr/>
        </p:nvSpPr>
        <p:spPr bwMode="auto">
          <a:xfrm>
            <a:off x="6980238" y="6269038"/>
            <a:ext cx="2160587" cy="588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ลูกจ้างประจำ - อัตรา </a:t>
            </a:r>
            <a:endParaRPr lang="th-TH" altLang="th-TH" sz="1400">
              <a:solidFill>
                <a:srgbClr val="FF0000"/>
              </a:solidFill>
              <a:latin typeface="TH SarabunPSK" panose="020B0500040200020003" pitchFamily="34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กรอบพนักงานราชการ 1 อัตรา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rPr>
              <a:t>(103)</a:t>
            </a:r>
          </a:p>
        </p:txBody>
      </p:sp>
      <p:grpSp>
        <p:nvGrpSpPr>
          <p:cNvPr id="149508" name="Group 81"/>
          <p:cNvGrpSpPr>
            <a:grpSpLocks/>
          </p:cNvGrpSpPr>
          <p:nvPr/>
        </p:nvGrpSpPr>
        <p:grpSpPr bwMode="auto">
          <a:xfrm>
            <a:off x="2843213" y="765175"/>
            <a:ext cx="3421062" cy="646113"/>
            <a:chOff x="2448080" y="857250"/>
            <a:chExt cx="3420000" cy="646113"/>
          </a:xfrm>
        </p:grpSpPr>
        <p:sp>
          <p:nvSpPr>
            <p:cNvPr id="149565" name="Rectangle 2"/>
            <p:cNvSpPr>
              <a:spLocks noChangeArrowheads="1"/>
            </p:cNvSpPr>
            <p:nvPr/>
          </p:nvSpPr>
          <p:spPr bwMode="auto">
            <a:xfrm>
              <a:off x="2448080" y="857250"/>
              <a:ext cx="2844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สำนักงานพัฒนาชุมชนจังหวัดสมุทรปราการ</a:t>
              </a:r>
            </a:p>
          </p:txBody>
        </p:sp>
        <p:sp>
          <p:nvSpPr>
            <p:cNvPr id="149566" name="Rectangle 2"/>
            <p:cNvSpPr>
              <a:spLocks noChangeArrowheads="1"/>
            </p:cNvSpPr>
            <p:nvPr/>
          </p:nvSpPr>
          <p:spPr bwMode="auto">
            <a:xfrm>
              <a:off x="5290308" y="857250"/>
              <a:ext cx="575739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 eaLnBrk="1" hangingPunct="1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50</a:t>
              </a:r>
              <a:endParaRPr lang="th-TH" altLang="th-TH" sz="16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49567" name="Rectangle 2"/>
            <p:cNvSpPr>
              <a:spLocks noChangeArrowheads="1"/>
            </p:cNvSpPr>
            <p:nvPr/>
          </p:nvSpPr>
          <p:spPr bwMode="auto">
            <a:xfrm>
              <a:off x="2448080" y="1177925"/>
              <a:ext cx="3420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ผู้อำนวยการ (พัฒนาการจังหวัด) สูง</a:t>
              </a:r>
              <a:r>
                <a:rPr lang="en-US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(1961)</a:t>
              </a:r>
              <a:r>
                <a:rPr lang="en-US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endParaRPr lang="th-TH" altLang="th-TH" sz="1600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49509" name="Text Box 91"/>
          <p:cNvSpPr txBox="1">
            <a:spLocks noChangeArrowheads="1"/>
          </p:cNvSpPr>
          <p:nvPr/>
        </p:nvSpPr>
        <p:spPr bwMode="auto">
          <a:xfrm>
            <a:off x="3924300" y="404813"/>
            <a:ext cx="1368425" cy="277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Update </a:t>
            </a:r>
            <a:r>
              <a:rPr lang="th-TH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26 เมษายน 2564 </a:t>
            </a:r>
            <a:r>
              <a:rPr lang="en-US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         </a:t>
            </a:r>
            <a:endParaRPr lang="th-TH" altLang="th-TH" sz="1200"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sp>
        <p:nvSpPr>
          <p:cNvPr id="149510" name="Text Box 17"/>
          <p:cNvSpPr txBox="1">
            <a:spLocks noChangeArrowheads="1"/>
          </p:cNvSpPr>
          <p:nvPr/>
        </p:nvSpPr>
        <p:spPr bwMode="auto">
          <a:xfrm>
            <a:off x="107950" y="2409825"/>
            <a:ext cx="3024188" cy="628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 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- 1 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(1172)</a:t>
            </a:r>
          </a:p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นักจัดการงานทั่วไป (ปก./ชก.)   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     </a:t>
            </a: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- 1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1978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)</a:t>
            </a:r>
          </a:p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เจ้าพนักงานธุรการ (ปง./ชง.)    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      </a:t>
            </a: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2 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(1963/1965)</a:t>
            </a:r>
          </a:p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เจ้าพนักงานการเงินและบัญชี (ปง./ชง.)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- 1 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(1964)</a:t>
            </a:r>
            <a:endParaRPr lang="th-TH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endParaRPr lang="en-US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sp>
        <p:nvSpPr>
          <p:cNvPr id="149511" name="Text Box 17"/>
          <p:cNvSpPr txBox="1">
            <a:spLocks noChangeArrowheads="1"/>
          </p:cNvSpPr>
          <p:nvPr/>
        </p:nvSpPr>
        <p:spPr bwMode="auto">
          <a:xfrm>
            <a:off x="2411413" y="2408238"/>
            <a:ext cx="2087562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2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(1967/1968)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3" name="Group 18"/>
          <p:cNvGrpSpPr>
            <a:grpSpLocks/>
          </p:cNvGrpSpPr>
          <p:nvPr/>
        </p:nvGrpSpPr>
        <p:grpSpPr bwMode="auto">
          <a:xfrm>
            <a:off x="2411413" y="1772816"/>
            <a:ext cx="2052637" cy="646113"/>
            <a:chOff x="3203848" y="3468365"/>
            <a:chExt cx="2052020" cy="646113"/>
          </a:xfrm>
          <a:solidFill>
            <a:schemeClr val="bg1"/>
          </a:solidFill>
        </p:grpSpPr>
        <p:sp>
          <p:nvSpPr>
            <p:cNvPr id="12367" name="Rectangle 2"/>
            <p:cNvSpPr>
              <a:spLocks noChangeArrowheads="1"/>
            </p:cNvSpPr>
            <p:nvPr/>
          </p:nvSpPr>
          <p:spPr bwMode="auto">
            <a:xfrm>
              <a:off x="3203848" y="3468365"/>
              <a:ext cx="1476000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lnSpc>
                  <a:spcPct val="70000"/>
                </a:lnSpc>
                <a:defRPr/>
              </a:pPr>
              <a:endParaRPr lang="en-US" altLang="th-TH" sz="700" b="1" dirty="0">
                <a:latin typeface="TH SarabunPSK" pitchFamily="34" charset="-34"/>
                <a:cs typeface="TH SarabunPSK" pitchFamily="34" charset="-34"/>
              </a:endParaRPr>
            </a:p>
            <a:p>
              <a:pPr algn="ctr" eaLnBrk="0" hangingPunct="0">
                <a:lnSpc>
                  <a:spcPct val="70000"/>
                </a:lnSpc>
                <a:defRPr/>
              </a:pPr>
              <a:r>
                <a:rPr lang="th-TH" altLang="th-TH" sz="1400" b="1" dirty="0">
                  <a:latin typeface="TH SarabunPSK" pitchFamily="34" charset="-34"/>
                  <a:cs typeface="TH SarabunPSK" pitchFamily="34" charset="-34"/>
                </a:rPr>
                <a:t> กลุ่มงานยุทธศาสตร์</a:t>
              </a:r>
            </a:p>
            <a:p>
              <a:pPr algn="ctr" eaLnBrk="0" hangingPunct="0">
                <a:lnSpc>
                  <a:spcPct val="70000"/>
                </a:lnSpc>
                <a:defRPr/>
              </a:pPr>
              <a:r>
                <a:rPr lang="th-TH" altLang="th-TH" sz="1400" b="1" dirty="0">
                  <a:latin typeface="TH SarabunPSK" pitchFamily="34" charset="-34"/>
                  <a:cs typeface="TH SarabunPSK" pitchFamily="34" charset="-34"/>
                </a:rPr>
                <a:t>การพัฒนาชุมชน</a:t>
              </a:r>
            </a:p>
          </p:txBody>
        </p:sp>
        <p:sp>
          <p:nvSpPr>
            <p:cNvPr id="12368" name="Rectangle 2"/>
            <p:cNvSpPr>
              <a:spLocks noChangeArrowheads="1"/>
            </p:cNvSpPr>
            <p:nvPr/>
          </p:nvSpPr>
          <p:spPr bwMode="auto">
            <a:xfrm>
              <a:off x="4679868" y="3468365"/>
              <a:ext cx="576000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en-US" altLang="th-TH" sz="1600" b="1" dirty="0">
                  <a:latin typeface="TH SarabunPSK" pitchFamily="34" charset="-34"/>
                  <a:cs typeface="TH SarabunPSK" pitchFamily="34" charset="-34"/>
                </a:rPr>
                <a:t>3</a:t>
              </a:r>
              <a:endParaRPr lang="th-TH" altLang="th-TH" sz="1400" b="1" dirty="0">
                <a:latin typeface="TH SarabunPSK" pitchFamily="34" charset="-34"/>
                <a:cs typeface="TH SarabunPSK" pitchFamily="34" charset="-34"/>
              </a:endParaRPr>
            </a:p>
          </p:txBody>
        </p:sp>
        <p:sp>
          <p:nvSpPr>
            <p:cNvPr id="12372" name="Rectangle 2"/>
            <p:cNvSpPr>
              <a:spLocks noChangeArrowheads="1"/>
            </p:cNvSpPr>
            <p:nvPr/>
          </p:nvSpPr>
          <p:spPr bwMode="auto">
            <a:xfrm>
              <a:off x="3203848" y="3789040"/>
              <a:ext cx="2052020" cy="325438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th-TH" altLang="th-TH" sz="1500" spc="-70" dirty="0">
                  <a:latin typeface="TH SarabunPSK" pitchFamily="34" charset="-34"/>
                  <a:cs typeface="TH SarabunPSK" pitchFamily="34" charset="-34"/>
                </a:rPr>
                <a:t>นักวิชาการพัฒนาชุมชน (ผอ.กง.) ชพ</a:t>
              </a:r>
              <a:r>
                <a:rPr lang="en-US" altLang="th-TH" sz="1500" spc="-70" dirty="0">
                  <a:latin typeface="TH SarabunPSK" pitchFamily="34" charset="-34"/>
                  <a:cs typeface="TH SarabunPSK" pitchFamily="34" charset="-34"/>
                </a:rPr>
                <a:t>. </a:t>
              </a:r>
              <a:r>
                <a:rPr lang="en-US" altLang="th-TH" sz="1000" spc="-70" dirty="0">
                  <a:solidFill>
                    <a:srgbClr val="FF0000"/>
                  </a:solidFill>
                  <a:latin typeface="TH SarabunPSK" pitchFamily="34" charset="-34"/>
                  <a:cs typeface="TH SarabunPSK" pitchFamily="34" charset="-34"/>
                </a:rPr>
                <a:t>(1966)</a:t>
              </a:r>
              <a:endParaRPr lang="th-TH" altLang="th-TH" sz="1000" spc="-70" dirty="0">
                <a:solidFill>
                  <a:srgbClr val="FF0000"/>
                </a:solidFill>
                <a:latin typeface="TH SarabunPSK" pitchFamily="34" charset="-34"/>
                <a:cs typeface="TH SarabunPSK" pitchFamily="34" charset="-34"/>
              </a:endParaRPr>
            </a:p>
          </p:txBody>
        </p:sp>
      </p:grpSp>
      <p:sp>
        <p:nvSpPr>
          <p:cNvPr id="149513" name="Text Box 17"/>
          <p:cNvSpPr txBox="1">
            <a:spLocks noChangeArrowheads="1"/>
          </p:cNvSpPr>
          <p:nvPr/>
        </p:nvSpPr>
        <p:spPr bwMode="auto">
          <a:xfrm>
            <a:off x="4665663" y="2420938"/>
            <a:ext cx="2714625" cy="628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(1970/1971/1972/6584)</a:t>
            </a:r>
          </a:p>
          <a:p>
            <a:pPr eaLnBrk="1" hangingPunct="1"/>
            <a:r>
              <a:rPr lang="th-TH" altLang="th-TH" sz="12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นักส่งเสริมการพัฒนาชุมชน (พรก.)</a:t>
            </a:r>
            <a:r>
              <a:rPr lang="en-US" altLang="th-TH" sz="12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12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 </a:t>
            </a:r>
            <a:r>
              <a:rPr lang="en-US" altLang="th-TH" sz="12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1</a:t>
            </a:r>
            <a:r>
              <a:rPr lang="th-TH" altLang="th-TH" sz="12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103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)</a:t>
            </a:r>
            <a:endParaRPr lang="th-TH" altLang="th-TH" sz="1000">
              <a:solidFill>
                <a:srgbClr val="0070C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th-TH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(กรอบฯ </a:t>
            </a:r>
            <a:r>
              <a:rPr lang="en-US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2564</a:t>
            </a:r>
            <a:r>
              <a:rPr lang="th-TH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en-US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</a:t>
            </a:r>
            <a:r>
              <a:rPr lang="th-TH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en-US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2567)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(จ้างแล้ว)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              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(ไม่รวมในกรอบ ขรก.)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4" name="Group 18"/>
          <p:cNvGrpSpPr>
            <a:grpSpLocks/>
          </p:cNvGrpSpPr>
          <p:nvPr/>
        </p:nvGrpSpPr>
        <p:grpSpPr bwMode="auto">
          <a:xfrm>
            <a:off x="4665274" y="1773328"/>
            <a:ext cx="2051050" cy="646110"/>
            <a:chOff x="3203848" y="3468365"/>
            <a:chExt cx="2052020" cy="646111"/>
          </a:xfrm>
          <a:solidFill>
            <a:schemeClr val="bg1"/>
          </a:solidFill>
        </p:grpSpPr>
        <p:sp>
          <p:nvSpPr>
            <p:cNvPr id="12364" name="Rectangle 2"/>
            <p:cNvSpPr>
              <a:spLocks noChangeArrowheads="1"/>
            </p:cNvSpPr>
            <p:nvPr/>
          </p:nvSpPr>
          <p:spPr bwMode="auto">
            <a:xfrm>
              <a:off x="3203848" y="3468365"/>
              <a:ext cx="1476000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lnSpc>
                  <a:spcPct val="70000"/>
                </a:lnSpc>
                <a:defRPr/>
              </a:pPr>
              <a:endParaRPr lang="th-TH" altLang="th-TH" sz="700" b="1" dirty="0">
                <a:latin typeface="TH SarabunPSK" pitchFamily="34" charset="-34"/>
                <a:cs typeface="TH SarabunPSK" pitchFamily="34" charset="-34"/>
              </a:endParaRPr>
            </a:p>
            <a:p>
              <a:pPr algn="ctr" eaLnBrk="0" hangingPunct="0">
                <a:lnSpc>
                  <a:spcPct val="70000"/>
                </a:lnSpc>
                <a:defRPr/>
              </a:pPr>
              <a:r>
                <a:rPr lang="th-TH" altLang="th-TH" sz="1400" b="1" dirty="0">
                  <a:latin typeface="TH SarabunPSK" pitchFamily="34" charset="-34"/>
                  <a:cs typeface="TH SarabunPSK" pitchFamily="34" charset="-34"/>
                </a:rPr>
                <a:t>กลุ่มงานส่งเสริม                      การพัฒนาชุมชน</a:t>
              </a:r>
            </a:p>
          </p:txBody>
        </p:sp>
        <p:sp>
          <p:nvSpPr>
            <p:cNvPr id="12365" name="Rectangle 2"/>
            <p:cNvSpPr>
              <a:spLocks noChangeArrowheads="1"/>
            </p:cNvSpPr>
            <p:nvPr/>
          </p:nvSpPr>
          <p:spPr bwMode="auto">
            <a:xfrm>
              <a:off x="4679868" y="3468365"/>
              <a:ext cx="576000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en-US" altLang="th-TH" sz="1600" b="1" dirty="0">
                  <a:latin typeface="TH SarabunPSK" pitchFamily="34" charset="-34"/>
                  <a:cs typeface="TH SarabunPSK" pitchFamily="34" charset="-34"/>
                </a:rPr>
                <a:t>5</a:t>
              </a:r>
              <a:endParaRPr lang="th-TH" altLang="th-TH" sz="1600" b="1" dirty="0">
                <a:latin typeface="TH SarabunPSK" pitchFamily="34" charset="-34"/>
                <a:cs typeface="TH SarabunPSK" pitchFamily="34" charset="-34"/>
              </a:endParaRPr>
            </a:p>
          </p:txBody>
        </p:sp>
        <p:sp>
          <p:nvSpPr>
            <p:cNvPr id="12369" name="Rectangle 2"/>
            <p:cNvSpPr>
              <a:spLocks noChangeArrowheads="1"/>
            </p:cNvSpPr>
            <p:nvPr/>
          </p:nvSpPr>
          <p:spPr bwMode="auto">
            <a:xfrm>
              <a:off x="3203848" y="3789039"/>
              <a:ext cx="2052020" cy="325437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th-TH" altLang="th-TH" sz="1500" spc="-80" dirty="0">
                  <a:latin typeface="TH SarabunPSK" pitchFamily="34" charset="-34"/>
                  <a:cs typeface="TH SarabunPSK" pitchFamily="34" charset="-34"/>
                </a:rPr>
                <a:t>นักวิชาการพัฒนาชุมชน (ผอ.กง.) ชพ</a:t>
              </a:r>
              <a:r>
                <a:rPr lang="en-US" altLang="th-TH" sz="1500" spc="-80" dirty="0">
                  <a:latin typeface="TH SarabunPSK" pitchFamily="34" charset="-34"/>
                  <a:cs typeface="TH SarabunPSK" pitchFamily="34" charset="-34"/>
                </a:rPr>
                <a:t>. </a:t>
              </a:r>
              <a:r>
                <a:rPr lang="en-US" altLang="th-TH" sz="1000" spc="-80" dirty="0">
                  <a:solidFill>
                    <a:srgbClr val="FF0000"/>
                  </a:solidFill>
                  <a:latin typeface="TH SarabunPSK" pitchFamily="34" charset="-34"/>
                  <a:cs typeface="TH SarabunPSK" pitchFamily="34" charset="-34"/>
                </a:rPr>
                <a:t>(1969)</a:t>
              </a:r>
              <a:endParaRPr lang="th-TH" altLang="th-TH" sz="1000" spc="-80" dirty="0">
                <a:solidFill>
                  <a:srgbClr val="FF0000"/>
                </a:solidFill>
                <a:latin typeface="TH SarabunPSK" pitchFamily="34" charset="-34"/>
                <a:cs typeface="TH SarabunPSK" pitchFamily="34" charset="-34"/>
              </a:endParaRPr>
            </a:p>
          </p:txBody>
        </p:sp>
      </p:grpSp>
      <p:sp>
        <p:nvSpPr>
          <p:cNvPr id="149515" name="Text Box 17"/>
          <p:cNvSpPr txBox="1">
            <a:spLocks noChangeArrowheads="1"/>
          </p:cNvSpPr>
          <p:nvPr/>
        </p:nvSpPr>
        <p:spPr bwMode="auto">
          <a:xfrm>
            <a:off x="6969125" y="2425700"/>
            <a:ext cx="2087563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(507/1976/1984/1990)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5" name="Group 18"/>
          <p:cNvGrpSpPr>
            <a:grpSpLocks/>
          </p:cNvGrpSpPr>
          <p:nvPr/>
        </p:nvGrpSpPr>
        <p:grpSpPr bwMode="auto">
          <a:xfrm>
            <a:off x="6968737" y="1778090"/>
            <a:ext cx="2052637" cy="646113"/>
            <a:chOff x="3203848" y="3468365"/>
            <a:chExt cx="2052020" cy="646113"/>
          </a:xfrm>
          <a:solidFill>
            <a:schemeClr val="bg1"/>
          </a:solidFill>
        </p:grpSpPr>
        <p:sp>
          <p:nvSpPr>
            <p:cNvPr id="12361" name="Rectangle 2"/>
            <p:cNvSpPr>
              <a:spLocks noChangeArrowheads="1"/>
            </p:cNvSpPr>
            <p:nvPr/>
          </p:nvSpPr>
          <p:spPr bwMode="auto">
            <a:xfrm>
              <a:off x="3203848" y="3468365"/>
              <a:ext cx="1476000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lnSpc>
                  <a:spcPct val="70000"/>
                </a:lnSpc>
                <a:defRPr/>
              </a:pPr>
              <a:endParaRPr lang="th-TH" altLang="th-TH" sz="700" b="1" dirty="0">
                <a:latin typeface="TH SarabunPSK" pitchFamily="34" charset="-34"/>
                <a:cs typeface="TH SarabunPSK" pitchFamily="34" charset="-34"/>
              </a:endParaRPr>
            </a:p>
            <a:p>
              <a:pPr algn="ctr" eaLnBrk="0" hangingPunct="0">
                <a:lnSpc>
                  <a:spcPct val="70000"/>
                </a:lnSpc>
                <a:defRPr/>
              </a:pPr>
              <a:r>
                <a:rPr lang="th-TH" altLang="th-TH" sz="1400" b="1" dirty="0">
                  <a:latin typeface="TH SarabunPSK" pitchFamily="34" charset="-34"/>
                  <a:cs typeface="TH SarabunPSK" pitchFamily="34" charset="-34"/>
                </a:rPr>
                <a:t>กลุ่มงานสารสนเทศ</a:t>
              </a:r>
            </a:p>
            <a:p>
              <a:pPr algn="ctr" eaLnBrk="0" hangingPunct="0">
                <a:lnSpc>
                  <a:spcPct val="70000"/>
                </a:lnSpc>
                <a:defRPr/>
              </a:pPr>
              <a:r>
                <a:rPr lang="th-TH" altLang="th-TH" sz="1400" b="1" dirty="0">
                  <a:latin typeface="TH SarabunPSK" pitchFamily="34" charset="-34"/>
                  <a:cs typeface="TH SarabunPSK" pitchFamily="34" charset="-34"/>
                </a:rPr>
                <a:t>การพัฒนาชุมชน</a:t>
              </a:r>
            </a:p>
          </p:txBody>
        </p:sp>
        <p:sp>
          <p:nvSpPr>
            <p:cNvPr id="12362" name="Rectangle 2"/>
            <p:cNvSpPr>
              <a:spLocks noChangeArrowheads="1"/>
            </p:cNvSpPr>
            <p:nvPr/>
          </p:nvSpPr>
          <p:spPr bwMode="auto">
            <a:xfrm>
              <a:off x="4679868" y="3468365"/>
              <a:ext cx="576000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en-US" altLang="th-TH" sz="1600" b="1" dirty="0">
                  <a:latin typeface="TH SarabunPSK" pitchFamily="34" charset="-34"/>
                  <a:cs typeface="TH SarabunPSK" pitchFamily="34" charset="-34"/>
                </a:rPr>
                <a:t>5</a:t>
              </a:r>
              <a:endParaRPr lang="th-TH" altLang="th-TH" sz="1400" b="1" dirty="0">
                <a:latin typeface="TH SarabunPSK" pitchFamily="34" charset="-34"/>
                <a:cs typeface="TH SarabunPSK" pitchFamily="34" charset="-34"/>
              </a:endParaRPr>
            </a:p>
          </p:txBody>
        </p:sp>
        <p:sp>
          <p:nvSpPr>
            <p:cNvPr id="11342" name="Rectangle 2"/>
            <p:cNvSpPr>
              <a:spLocks noChangeArrowheads="1"/>
            </p:cNvSpPr>
            <p:nvPr/>
          </p:nvSpPr>
          <p:spPr bwMode="auto">
            <a:xfrm>
              <a:off x="3203848" y="3789040"/>
              <a:ext cx="2052020" cy="325438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th-TH" altLang="th-TH" sz="1500" spc="-80" dirty="0">
                  <a:latin typeface="TH SarabunPSK" pitchFamily="34" charset="-34"/>
                  <a:cs typeface="TH SarabunPSK" pitchFamily="34" charset="-34"/>
                </a:rPr>
                <a:t>นักวิชาการพัฒนาชุมชน (ผอ.กง.) ชพ</a:t>
              </a:r>
              <a:r>
                <a:rPr lang="en-US" altLang="th-TH" sz="1500" spc="-80" dirty="0">
                  <a:latin typeface="TH SarabunPSK" pitchFamily="34" charset="-34"/>
                  <a:cs typeface="TH SarabunPSK" pitchFamily="34" charset="-34"/>
                </a:rPr>
                <a:t>. </a:t>
              </a:r>
              <a:r>
                <a:rPr lang="en-US" altLang="th-TH" sz="1050" spc="-60" dirty="0">
                  <a:solidFill>
                    <a:srgbClr val="FF0000"/>
                  </a:solidFill>
                  <a:latin typeface="TH SarabunPSK" pitchFamily="34" charset="-34"/>
                  <a:cs typeface="TH SarabunPSK" pitchFamily="34" charset="-34"/>
                </a:rPr>
                <a:t>(750)</a:t>
              </a:r>
              <a:endParaRPr lang="th-TH" altLang="th-TH" sz="1050" spc="-60" dirty="0">
                <a:solidFill>
                  <a:srgbClr val="FF0000"/>
                </a:solidFill>
                <a:latin typeface="TH SarabunPSK" pitchFamily="34" charset="-34"/>
                <a:cs typeface="TH SarabunPSK" pitchFamily="34" charset="-34"/>
              </a:endParaRPr>
            </a:p>
          </p:txBody>
        </p:sp>
      </p:grpSp>
      <p:cxnSp>
        <p:nvCxnSpPr>
          <p:cNvPr id="78" name="Straight Connector 77"/>
          <p:cNvCxnSpPr/>
          <p:nvPr/>
        </p:nvCxnSpPr>
        <p:spPr>
          <a:xfrm>
            <a:off x="4572000" y="1419225"/>
            <a:ext cx="0" cy="223202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/>
          <p:cNvCxnSpPr/>
          <p:nvPr/>
        </p:nvCxnSpPr>
        <p:spPr>
          <a:xfrm>
            <a:off x="1116013" y="1628775"/>
            <a:ext cx="683895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9519" name="Rectangle 78"/>
          <p:cNvSpPr>
            <a:spLocks noChangeArrowheads="1"/>
          </p:cNvSpPr>
          <p:nvPr/>
        </p:nvSpPr>
        <p:spPr bwMode="auto">
          <a:xfrm>
            <a:off x="0" y="6611938"/>
            <a:ext cx="1619250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000" u="sng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หมายเหตุ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ภายในวงเล็บแสดงเลขที่ตำแหน่ง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149520" name="Group 49"/>
          <p:cNvGrpSpPr>
            <a:grpSpLocks/>
          </p:cNvGrpSpPr>
          <p:nvPr/>
        </p:nvGrpSpPr>
        <p:grpSpPr bwMode="auto">
          <a:xfrm>
            <a:off x="107950" y="3594100"/>
            <a:ext cx="2843213" cy="646113"/>
            <a:chOff x="107503" y="3717032"/>
            <a:chExt cx="2844257" cy="646113"/>
          </a:xfrm>
        </p:grpSpPr>
        <p:sp>
          <p:nvSpPr>
            <p:cNvPr id="149562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เมืองสมุทรปราการ</a:t>
              </a:r>
            </a:p>
          </p:txBody>
        </p:sp>
        <p:sp>
          <p:nvSpPr>
            <p:cNvPr id="149563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49564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ชพ.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(1973)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49521" name="Text Box 17"/>
          <p:cNvSpPr txBox="1">
            <a:spLocks noChangeArrowheads="1"/>
          </p:cNvSpPr>
          <p:nvPr/>
        </p:nvSpPr>
        <p:spPr bwMode="auto">
          <a:xfrm>
            <a:off x="107950" y="4241800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(1127/1975/2536/3517)</a:t>
            </a:r>
          </a:p>
        </p:txBody>
      </p:sp>
      <p:grpSp>
        <p:nvGrpSpPr>
          <p:cNvPr id="149522" name="Group 50"/>
          <p:cNvGrpSpPr>
            <a:grpSpLocks/>
          </p:cNvGrpSpPr>
          <p:nvPr/>
        </p:nvGrpSpPr>
        <p:grpSpPr bwMode="auto">
          <a:xfrm>
            <a:off x="3132138" y="3594100"/>
            <a:ext cx="2843212" cy="646113"/>
            <a:chOff x="107503" y="3717032"/>
            <a:chExt cx="2844257" cy="646113"/>
          </a:xfrm>
        </p:grpSpPr>
        <p:sp>
          <p:nvSpPr>
            <p:cNvPr id="149559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บางบ่อ</a:t>
              </a:r>
            </a:p>
          </p:txBody>
        </p:sp>
        <p:sp>
          <p:nvSpPr>
            <p:cNvPr id="149560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49561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(1979)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49523" name="Text Box 17"/>
          <p:cNvSpPr txBox="1">
            <a:spLocks noChangeArrowheads="1"/>
          </p:cNvSpPr>
          <p:nvPr/>
        </p:nvSpPr>
        <p:spPr bwMode="auto">
          <a:xfrm>
            <a:off x="3132138" y="4241800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(1981/1982/1983/1997)</a:t>
            </a:r>
          </a:p>
        </p:txBody>
      </p:sp>
      <p:grpSp>
        <p:nvGrpSpPr>
          <p:cNvPr id="149524" name="Group 55"/>
          <p:cNvGrpSpPr>
            <a:grpSpLocks/>
          </p:cNvGrpSpPr>
          <p:nvPr/>
        </p:nvGrpSpPr>
        <p:grpSpPr bwMode="auto">
          <a:xfrm>
            <a:off x="6156325" y="3594100"/>
            <a:ext cx="2844800" cy="646113"/>
            <a:chOff x="107503" y="3717032"/>
            <a:chExt cx="2844257" cy="646113"/>
          </a:xfrm>
        </p:grpSpPr>
        <p:sp>
          <p:nvSpPr>
            <p:cNvPr id="149556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บางพลี</a:t>
              </a:r>
            </a:p>
          </p:txBody>
        </p:sp>
        <p:sp>
          <p:nvSpPr>
            <p:cNvPr id="149557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49558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ชพ.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(1986)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49525" name="Text Box 17"/>
          <p:cNvSpPr txBox="1">
            <a:spLocks noChangeArrowheads="1"/>
          </p:cNvSpPr>
          <p:nvPr/>
        </p:nvSpPr>
        <p:spPr bwMode="auto">
          <a:xfrm>
            <a:off x="6156325" y="4241800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(1988/1989/2373/2374)</a:t>
            </a:r>
          </a:p>
        </p:txBody>
      </p:sp>
      <p:grpSp>
        <p:nvGrpSpPr>
          <p:cNvPr id="149526" name="Group 60"/>
          <p:cNvGrpSpPr>
            <a:grpSpLocks/>
          </p:cNvGrpSpPr>
          <p:nvPr/>
        </p:nvGrpSpPr>
        <p:grpSpPr bwMode="auto">
          <a:xfrm>
            <a:off x="107950" y="4962525"/>
            <a:ext cx="2843213" cy="646113"/>
            <a:chOff x="107503" y="3717032"/>
            <a:chExt cx="2844257" cy="646113"/>
          </a:xfrm>
        </p:grpSpPr>
        <p:sp>
          <p:nvSpPr>
            <p:cNvPr id="149553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พระประแดง</a:t>
              </a:r>
            </a:p>
          </p:txBody>
        </p:sp>
        <p:sp>
          <p:nvSpPr>
            <p:cNvPr id="149554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6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49555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ชพ.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(1992)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49527" name="Text Box 17"/>
          <p:cNvSpPr txBox="1">
            <a:spLocks noChangeArrowheads="1"/>
          </p:cNvSpPr>
          <p:nvPr/>
        </p:nvSpPr>
        <p:spPr bwMode="auto">
          <a:xfrm>
            <a:off x="107950" y="5610225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(1994/1995/1996/2525)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149528" name="Group 65"/>
          <p:cNvGrpSpPr>
            <a:grpSpLocks/>
          </p:cNvGrpSpPr>
          <p:nvPr/>
        </p:nvGrpSpPr>
        <p:grpSpPr bwMode="auto">
          <a:xfrm>
            <a:off x="3132138" y="4962525"/>
            <a:ext cx="2843212" cy="646113"/>
            <a:chOff x="107503" y="3717032"/>
            <a:chExt cx="2844257" cy="646113"/>
          </a:xfrm>
        </p:grpSpPr>
        <p:sp>
          <p:nvSpPr>
            <p:cNvPr id="149550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พระสมุทรเจดีย์</a:t>
              </a:r>
            </a:p>
          </p:txBody>
        </p:sp>
        <p:sp>
          <p:nvSpPr>
            <p:cNvPr id="149551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49552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ชพ.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(1998)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49529" name="Text Box 17"/>
          <p:cNvSpPr txBox="1">
            <a:spLocks noChangeArrowheads="1"/>
          </p:cNvSpPr>
          <p:nvPr/>
        </p:nvSpPr>
        <p:spPr bwMode="auto">
          <a:xfrm>
            <a:off x="3132138" y="5610225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(2000/2001/2534/2535)</a:t>
            </a:r>
          </a:p>
        </p:txBody>
      </p:sp>
      <p:grpSp>
        <p:nvGrpSpPr>
          <p:cNvPr id="149530" name="Group 70"/>
          <p:cNvGrpSpPr>
            <a:grpSpLocks/>
          </p:cNvGrpSpPr>
          <p:nvPr/>
        </p:nvGrpSpPr>
        <p:grpSpPr bwMode="auto">
          <a:xfrm>
            <a:off x="6156325" y="4962525"/>
            <a:ext cx="2844800" cy="646113"/>
            <a:chOff x="107503" y="3717032"/>
            <a:chExt cx="2844257" cy="646113"/>
          </a:xfrm>
        </p:grpSpPr>
        <p:sp>
          <p:nvSpPr>
            <p:cNvPr id="149547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บางเสาธง</a:t>
              </a:r>
            </a:p>
          </p:txBody>
        </p:sp>
        <p:sp>
          <p:nvSpPr>
            <p:cNvPr id="149548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49549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ชพ.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(2002)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49531" name="Text Box 17"/>
          <p:cNvSpPr txBox="1">
            <a:spLocks noChangeArrowheads="1"/>
          </p:cNvSpPr>
          <p:nvPr/>
        </p:nvSpPr>
        <p:spPr bwMode="auto">
          <a:xfrm>
            <a:off x="6156325" y="5610225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3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(1985/2005/3815)</a:t>
            </a:r>
          </a:p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เจ้าพนักงานพัฒนาชุมชน (ปง./ชง.)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1</a:t>
            </a: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3808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)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cxnSp>
        <p:nvCxnSpPr>
          <p:cNvPr id="76" name="Straight Connector 75"/>
          <p:cNvCxnSpPr/>
          <p:nvPr/>
        </p:nvCxnSpPr>
        <p:spPr>
          <a:xfrm>
            <a:off x="1404938" y="3500438"/>
            <a:ext cx="604837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9" name="Straight Connector 78"/>
          <p:cNvCxnSpPr/>
          <p:nvPr/>
        </p:nvCxnSpPr>
        <p:spPr>
          <a:xfrm>
            <a:off x="1116013" y="1628775"/>
            <a:ext cx="0" cy="14446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" name="Straight Connector 80"/>
          <p:cNvCxnSpPr/>
          <p:nvPr/>
        </p:nvCxnSpPr>
        <p:spPr>
          <a:xfrm>
            <a:off x="3348038" y="1628775"/>
            <a:ext cx="0" cy="14446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" name="Straight Connector 81"/>
          <p:cNvCxnSpPr/>
          <p:nvPr/>
        </p:nvCxnSpPr>
        <p:spPr>
          <a:xfrm>
            <a:off x="5651500" y="1628775"/>
            <a:ext cx="0" cy="14446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3" name="Straight Connector 82"/>
          <p:cNvCxnSpPr/>
          <p:nvPr/>
        </p:nvCxnSpPr>
        <p:spPr>
          <a:xfrm>
            <a:off x="7956550" y="1628775"/>
            <a:ext cx="0" cy="14446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4" name="Straight Connector 83"/>
          <p:cNvCxnSpPr/>
          <p:nvPr/>
        </p:nvCxnSpPr>
        <p:spPr>
          <a:xfrm>
            <a:off x="1403350" y="3500438"/>
            <a:ext cx="0" cy="904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/>
          <p:cNvCxnSpPr/>
          <p:nvPr/>
        </p:nvCxnSpPr>
        <p:spPr>
          <a:xfrm>
            <a:off x="7451725" y="3500438"/>
            <a:ext cx="0" cy="904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" name="Straight Connector 85"/>
          <p:cNvCxnSpPr/>
          <p:nvPr/>
        </p:nvCxnSpPr>
        <p:spPr>
          <a:xfrm>
            <a:off x="3049588" y="3500438"/>
            <a:ext cx="0" cy="136842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7" name="Straight Connector 86"/>
          <p:cNvCxnSpPr/>
          <p:nvPr/>
        </p:nvCxnSpPr>
        <p:spPr>
          <a:xfrm>
            <a:off x="1403350" y="4868863"/>
            <a:ext cx="604837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9" name="Straight Connector 88"/>
          <p:cNvCxnSpPr/>
          <p:nvPr/>
        </p:nvCxnSpPr>
        <p:spPr>
          <a:xfrm>
            <a:off x="1403350" y="4868863"/>
            <a:ext cx="0" cy="904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0" name="Straight Connector 89"/>
          <p:cNvCxnSpPr/>
          <p:nvPr/>
        </p:nvCxnSpPr>
        <p:spPr>
          <a:xfrm>
            <a:off x="4427538" y="4868863"/>
            <a:ext cx="0" cy="904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1" name="Straight Connector 90"/>
          <p:cNvCxnSpPr/>
          <p:nvPr/>
        </p:nvCxnSpPr>
        <p:spPr>
          <a:xfrm>
            <a:off x="7451725" y="4868863"/>
            <a:ext cx="0" cy="904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49544" name="Group 74"/>
          <p:cNvGrpSpPr>
            <a:grpSpLocks/>
          </p:cNvGrpSpPr>
          <p:nvPr/>
        </p:nvGrpSpPr>
        <p:grpSpPr bwMode="auto">
          <a:xfrm>
            <a:off x="107950" y="1774825"/>
            <a:ext cx="2051050" cy="646113"/>
            <a:chOff x="107950" y="1775470"/>
            <a:chExt cx="2051050" cy="646112"/>
          </a:xfrm>
        </p:grpSpPr>
        <p:grpSp>
          <p:nvGrpSpPr>
            <p:cNvPr id="13" name="Group 18"/>
            <p:cNvGrpSpPr>
              <a:grpSpLocks/>
            </p:cNvGrpSpPr>
            <p:nvPr/>
          </p:nvGrpSpPr>
          <p:grpSpPr bwMode="auto">
            <a:xfrm>
              <a:off x="107950" y="1775470"/>
              <a:ext cx="2051050" cy="646112"/>
              <a:chOff x="3203848" y="3468365"/>
              <a:chExt cx="2052020" cy="646113"/>
            </a:xfrm>
            <a:solidFill>
              <a:schemeClr val="bg1"/>
            </a:solidFill>
          </p:grpSpPr>
          <p:sp>
            <p:nvSpPr>
              <p:cNvPr id="14387" name="Rectangle 2"/>
              <p:cNvSpPr>
                <a:spLocks noChangeArrowheads="1"/>
              </p:cNvSpPr>
              <p:nvPr/>
            </p:nvSpPr>
            <p:spPr bwMode="auto">
              <a:xfrm>
                <a:off x="4679868" y="3468365"/>
                <a:ext cx="576000" cy="323850"/>
              </a:xfrm>
              <a:prstGeom prst="rect">
                <a:avLst/>
              </a:prstGeom>
              <a:grpFill/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anchor="ctr"/>
              <a:lstStyle/>
              <a:p>
                <a:pPr algn="ctr" eaLnBrk="0" hangingPunct="0">
                  <a:defRPr/>
                </a:pPr>
                <a:r>
                  <a:rPr lang="en-US" altLang="th-TH" sz="1600" b="1" dirty="0">
                    <a:latin typeface="TH SarabunPSK" pitchFamily="34" charset="-34"/>
                    <a:cs typeface="TH SarabunPSK" pitchFamily="34" charset="-34"/>
                  </a:rPr>
                  <a:t>6</a:t>
                </a:r>
                <a:endParaRPr lang="th-TH" altLang="th-TH" sz="1600" b="1" dirty="0">
                  <a:latin typeface="TH SarabunPSK" pitchFamily="34" charset="-34"/>
                  <a:cs typeface="TH SarabunPSK" pitchFamily="34" charset="-34"/>
                </a:endParaRPr>
              </a:p>
            </p:txBody>
          </p:sp>
          <p:sp>
            <p:nvSpPr>
              <p:cNvPr id="14388" name="Rectangle 2"/>
              <p:cNvSpPr>
                <a:spLocks noChangeArrowheads="1"/>
              </p:cNvSpPr>
              <p:nvPr/>
            </p:nvSpPr>
            <p:spPr bwMode="auto">
              <a:xfrm>
                <a:off x="3203848" y="3789040"/>
                <a:ext cx="2052000" cy="325438"/>
              </a:xfrm>
              <a:prstGeom prst="rect">
                <a:avLst/>
              </a:prstGeom>
              <a:grpFill/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anchor="ctr"/>
              <a:lstStyle/>
              <a:p>
                <a:pPr algn="ctr" eaLnBrk="0" hangingPunct="0">
                  <a:defRPr/>
                </a:pPr>
                <a:r>
                  <a:rPr lang="th-TH" altLang="th-TH" sz="1400" spc="-40" dirty="0">
                    <a:latin typeface="TH SarabunPSK" pitchFamily="34" charset="-34"/>
                    <a:cs typeface="TH SarabunPSK" pitchFamily="34" charset="-34"/>
                  </a:rPr>
                  <a:t>นักวิชาการพัฒนาชุมชน (ผอ.กง.) </a:t>
                </a:r>
                <a:r>
                  <a:rPr lang="th-TH" altLang="th-TH" sz="1400" spc="-40" dirty="0" err="1">
                    <a:latin typeface="TH SarabunPSK" pitchFamily="34" charset="-34"/>
                    <a:cs typeface="TH SarabunPSK" pitchFamily="34" charset="-34"/>
                  </a:rPr>
                  <a:t>ชพ.</a:t>
                </a:r>
                <a:r>
                  <a:rPr lang="en-US" altLang="th-TH" sz="1400" spc="-40" dirty="0">
                    <a:latin typeface="TH SarabunPSK" pitchFamily="34" charset="-34"/>
                    <a:cs typeface="TH SarabunPSK" pitchFamily="34" charset="-34"/>
                  </a:rPr>
                  <a:t> </a:t>
                </a:r>
                <a:r>
                  <a:rPr lang="en-US" altLang="th-TH" sz="1000" spc="-40" dirty="0">
                    <a:solidFill>
                      <a:srgbClr val="FF0000"/>
                    </a:solidFill>
                    <a:latin typeface="TH SarabunPSK" pitchFamily="34" charset="-34"/>
                    <a:cs typeface="TH SarabunPSK" pitchFamily="34" charset="-34"/>
                  </a:rPr>
                  <a:t>(1962)</a:t>
                </a:r>
                <a:endParaRPr lang="th-TH" altLang="th-TH" sz="1000" spc="-40" dirty="0">
                  <a:solidFill>
                    <a:srgbClr val="FF0000"/>
                  </a:solidFill>
                  <a:latin typeface="TH SarabunPSK" pitchFamily="34" charset="-34"/>
                  <a:cs typeface="TH SarabunPSK" pitchFamily="34" charset="-34"/>
                </a:endParaRPr>
              </a:p>
            </p:txBody>
          </p:sp>
        </p:grpSp>
        <p:sp>
          <p:nvSpPr>
            <p:cNvPr id="149546" name="Rectangle 2"/>
            <p:cNvSpPr>
              <a:spLocks noChangeArrowheads="1"/>
            </p:cNvSpPr>
            <p:nvPr/>
          </p:nvSpPr>
          <p:spPr bwMode="auto">
            <a:xfrm>
              <a:off x="107950" y="1775470"/>
              <a:ext cx="1475302" cy="323849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th-TH" altLang="th-TH" sz="12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endParaRPr lang="th-TH" altLang="th-TH" sz="8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2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กลุ่มงานประสานและสนับสนุนการบริหารงานพัฒนาชุมชน</a:t>
              </a:r>
            </a:p>
            <a:p>
              <a:pPr algn="ctr"/>
              <a:endParaRPr lang="th-TH" altLang="th-TH" sz="12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0530" name="Rectangle 73"/>
          <p:cNvSpPr>
            <a:spLocks noChangeArrowheads="1"/>
          </p:cNvSpPr>
          <p:nvPr/>
        </p:nvSpPr>
        <p:spPr bwMode="auto">
          <a:xfrm>
            <a:off x="488950" y="106363"/>
            <a:ext cx="815498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/>
            <a:r>
              <a:rPr lang="th-TH" altLang="th-TH" sz="1600" b="1">
                <a:latin typeface="TH SarabunPSK" panose="020B0500040200020003" pitchFamily="34" charset="-34"/>
                <a:cs typeface="TH SarabunPSK" panose="020B0500040200020003" pitchFamily="34" charset="-34"/>
              </a:rPr>
              <a:t>แผนภูมิแสดงการแบ่งงานภายในและอัตรากำลังของกรมการพัฒนาชุมชน</a:t>
            </a:r>
            <a:r>
              <a:rPr lang="en-US" altLang="th-TH" sz="1600" b="1">
                <a:latin typeface="TH SarabunPSK" panose="020B0500040200020003" pitchFamily="34" charset="-34"/>
                <a:cs typeface="TH SarabunPSK" panose="020B0500040200020003" pitchFamily="34" charset="-34"/>
              </a:rPr>
              <a:t> </a:t>
            </a:r>
            <a:endParaRPr lang="th-TH" altLang="th-TH" sz="1600" b="1"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sp>
        <p:nvSpPr>
          <p:cNvPr id="150531" name="Text Box 9"/>
          <p:cNvSpPr txBox="1">
            <a:spLocks noChangeArrowheads="1"/>
          </p:cNvSpPr>
          <p:nvPr/>
        </p:nvSpPr>
        <p:spPr bwMode="auto">
          <a:xfrm>
            <a:off x="6980238" y="6269038"/>
            <a:ext cx="2160587" cy="588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ลูกจ้างประจำ - อัตรา  </a:t>
            </a:r>
            <a:endParaRPr lang="th-TH" altLang="th-TH" sz="1400">
              <a:solidFill>
                <a:srgbClr val="FF0000"/>
              </a:solidFill>
              <a:latin typeface="TH SarabunPSK" panose="020B0500040200020003" pitchFamily="34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กรอบพนักงานราชการ </a:t>
            </a:r>
            <a:r>
              <a:rPr lang="en-US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1</a:t>
            </a:r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 อัตรา 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rPr>
              <a:t>(136)</a:t>
            </a:r>
            <a:endParaRPr lang="th-TH" altLang="th-TH" sz="1000">
              <a:solidFill>
                <a:srgbClr val="FF0000"/>
              </a:solidFill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grpSp>
        <p:nvGrpSpPr>
          <p:cNvPr id="150532" name="Group 81"/>
          <p:cNvGrpSpPr>
            <a:grpSpLocks/>
          </p:cNvGrpSpPr>
          <p:nvPr/>
        </p:nvGrpSpPr>
        <p:grpSpPr bwMode="auto">
          <a:xfrm>
            <a:off x="2843213" y="765175"/>
            <a:ext cx="3421062" cy="646113"/>
            <a:chOff x="2448080" y="857250"/>
            <a:chExt cx="3420000" cy="646113"/>
          </a:xfrm>
        </p:grpSpPr>
        <p:sp>
          <p:nvSpPr>
            <p:cNvPr id="150569" name="Rectangle 2"/>
            <p:cNvSpPr>
              <a:spLocks noChangeArrowheads="1"/>
            </p:cNvSpPr>
            <p:nvPr/>
          </p:nvSpPr>
          <p:spPr bwMode="auto">
            <a:xfrm>
              <a:off x="2448080" y="857250"/>
              <a:ext cx="2844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สำนักงานพัฒนาชุมชนจังหวัดสมุทรสงคราม</a:t>
              </a:r>
            </a:p>
          </p:txBody>
        </p:sp>
        <p:sp>
          <p:nvSpPr>
            <p:cNvPr id="150570" name="Rectangle 2"/>
            <p:cNvSpPr>
              <a:spLocks noChangeArrowheads="1"/>
            </p:cNvSpPr>
            <p:nvPr/>
          </p:nvSpPr>
          <p:spPr bwMode="auto">
            <a:xfrm>
              <a:off x="5290308" y="857250"/>
              <a:ext cx="575739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 eaLnBrk="1" hangingPunct="1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37</a:t>
              </a:r>
              <a:endParaRPr lang="th-TH" altLang="th-TH" sz="16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50571" name="Rectangle 2"/>
            <p:cNvSpPr>
              <a:spLocks noChangeArrowheads="1"/>
            </p:cNvSpPr>
            <p:nvPr/>
          </p:nvSpPr>
          <p:spPr bwMode="auto">
            <a:xfrm>
              <a:off x="2448080" y="1177925"/>
              <a:ext cx="3420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ผู้อำนวยการ (พัฒนาการจังหวัด) สูง</a:t>
              </a:r>
              <a:r>
                <a:rPr lang="en-US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(6650)</a:t>
              </a:r>
              <a:r>
                <a:rPr lang="en-US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endParaRPr lang="th-TH" altLang="th-TH" sz="1600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50533" name="Text Box 91"/>
          <p:cNvSpPr txBox="1">
            <a:spLocks noChangeArrowheads="1"/>
          </p:cNvSpPr>
          <p:nvPr/>
        </p:nvSpPr>
        <p:spPr bwMode="auto">
          <a:xfrm>
            <a:off x="3924300" y="404813"/>
            <a:ext cx="1368425" cy="277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Update </a:t>
            </a:r>
            <a:r>
              <a:rPr lang="th-TH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26 เมษายน 2564 </a:t>
            </a:r>
            <a:r>
              <a:rPr lang="en-US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         </a:t>
            </a:r>
            <a:endParaRPr lang="th-TH" altLang="th-TH" sz="1200"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sp>
        <p:nvSpPr>
          <p:cNvPr id="150534" name="Text Box 17"/>
          <p:cNvSpPr txBox="1">
            <a:spLocks noChangeArrowheads="1"/>
          </p:cNvSpPr>
          <p:nvPr/>
        </p:nvSpPr>
        <p:spPr bwMode="auto">
          <a:xfrm>
            <a:off x="107950" y="2409825"/>
            <a:ext cx="2376488" cy="628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 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- 1 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(1135)</a:t>
            </a:r>
          </a:p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นักจัดการงานทั่วไป (ปก./ชก.)   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     </a:t>
            </a: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- 1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6665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)</a:t>
            </a:r>
          </a:p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เจ้าพนักงานธุรการ (ปง./ชง.)    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      </a:t>
            </a: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2 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(6652/6654)</a:t>
            </a:r>
          </a:p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เจ้าพนักงานการเงินและบัญชี (ปง./ชง.)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- 1 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(6653)</a:t>
            </a:r>
            <a:endParaRPr lang="th-TH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endParaRPr lang="en-US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sp>
        <p:nvSpPr>
          <p:cNvPr id="150535" name="Text Box 17"/>
          <p:cNvSpPr txBox="1">
            <a:spLocks noChangeArrowheads="1"/>
          </p:cNvSpPr>
          <p:nvPr/>
        </p:nvSpPr>
        <p:spPr bwMode="auto">
          <a:xfrm>
            <a:off x="2411413" y="2408238"/>
            <a:ext cx="2087562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2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(6656/6657)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3" name="Group 18"/>
          <p:cNvGrpSpPr>
            <a:grpSpLocks/>
          </p:cNvGrpSpPr>
          <p:nvPr/>
        </p:nvGrpSpPr>
        <p:grpSpPr bwMode="auto">
          <a:xfrm>
            <a:off x="2411413" y="1772816"/>
            <a:ext cx="2052637" cy="646113"/>
            <a:chOff x="3203848" y="3468365"/>
            <a:chExt cx="2052020" cy="646113"/>
          </a:xfrm>
          <a:solidFill>
            <a:schemeClr val="bg1"/>
          </a:solidFill>
        </p:grpSpPr>
        <p:sp>
          <p:nvSpPr>
            <p:cNvPr id="12367" name="Rectangle 2"/>
            <p:cNvSpPr>
              <a:spLocks noChangeArrowheads="1"/>
            </p:cNvSpPr>
            <p:nvPr/>
          </p:nvSpPr>
          <p:spPr bwMode="auto">
            <a:xfrm>
              <a:off x="3203848" y="3468365"/>
              <a:ext cx="1476000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lnSpc>
                  <a:spcPct val="70000"/>
                </a:lnSpc>
                <a:defRPr/>
              </a:pPr>
              <a:endParaRPr lang="en-US" altLang="th-TH" sz="700" b="1" dirty="0">
                <a:latin typeface="TH SarabunPSK" pitchFamily="34" charset="-34"/>
                <a:cs typeface="TH SarabunPSK" pitchFamily="34" charset="-34"/>
              </a:endParaRPr>
            </a:p>
            <a:p>
              <a:pPr algn="ctr" eaLnBrk="0" hangingPunct="0">
                <a:lnSpc>
                  <a:spcPct val="70000"/>
                </a:lnSpc>
                <a:defRPr/>
              </a:pPr>
              <a:r>
                <a:rPr lang="th-TH" altLang="th-TH" sz="1400" b="1" dirty="0">
                  <a:latin typeface="TH SarabunPSK" pitchFamily="34" charset="-34"/>
                  <a:cs typeface="TH SarabunPSK" pitchFamily="34" charset="-34"/>
                </a:rPr>
                <a:t> กลุ่มงานยุทธศาสตร์</a:t>
              </a:r>
            </a:p>
            <a:p>
              <a:pPr algn="ctr" eaLnBrk="0" hangingPunct="0">
                <a:lnSpc>
                  <a:spcPct val="70000"/>
                </a:lnSpc>
                <a:defRPr/>
              </a:pPr>
              <a:r>
                <a:rPr lang="th-TH" altLang="th-TH" sz="1400" b="1" dirty="0">
                  <a:latin typeface="TH SarabunPSK" pitchFamily="34" charset="-34"/>
                  <a:cs typeface="TH SarabunPSK" pitchFamily="34" charset="-34"/>
                </a:rPr>
                <a:t>การพัฒนาชุมชน</a:t>
              </a:r>
            </a:p>
          </p:txBody>
        </p:sp>
        <p:sp>
          <p:nvSpPr>
            <p:cNvPr id="12368" name="Rectangle 2"/>
            <p:cNvSpPr>
              <a:spLocks noChangeArrowheads="1"/>
            </p:cNvSpPr>
            <p:nvPr/>
          </p:nvSpPr>
          <p:spPr bwMode="auto">
            <a:xfrm>
              <a:off x="4679868" y="3468365"/>
              <a:ext cx="576000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en-US" altLang="th-TH" sz="1600" b="1" dirty="0">
                  <a:latin typeface="TH SarabunPSK" pitchFamily="34" charset="-34"/>
                  <a:cs typeface="TH SarabunPSK" pitchFamily="34" charset="-34"/>
                </a:rPr>
                <a:t>3</a:t>
              </a:r>
              <a:endParaRPr lang="th-TH" altLang="th-TH" sz="1400" b="1" dirty="0">
                <a:latin typeface="TH SarabunPSK" pitchFamily="34" charset="-34"/>
                <a:cs typeface="TH SarabunPSK" pitchFamily="34" charset="-34"/>
              </a:endParaRPr>
            </a:p>
          </p:txBody>
        </p:sp>
        <p:sp>
          <p:nvSpPr>
            <p:cNvPr id="12372" name="Rectangle 2"/>
            <p:cNvSpPr>
              <a:spLocks noChangeArrowheads="1"/>
            </p:cNvSpPr>
            <p:nvPr/>
          </p:nvSpPr>
          <p:spPr bwMode="auto">
            <a:xfrm>
              <a:off x="3203848" y="3789040"/>
              <a:ext cx="2052020" cy="325438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th-TH" altLang="th-TH" sz="1500" spc="-70" dirty="0">
                  <a:latin typeface="TH SarabunPSK" pitchFamily="34" charset="-34"/>
                  <a:cs typeface="TH SarabunPSK" pitchFamily="34" charset="-34"/>
                </a:rPr>
                <a:t>นักวิชาการพัฒนาชุมชน (ผอ.กง.) ชพ</a:t>
              </a:r>
              <a:r>
                <a:rPr lang="en-US" altLang="th-TH" sz="1500" spc="-70" dirty="0">
                  <a:latin typeface="TH SarabunPSK" pitchFamily="34" charset="-34"/>
                  <a:cs typeface="TH SarabunPSK" pitchFamily="34" charset="-34"/>
                </a:rPr>
                <a:t>. </a:t>
              </a:r>
              <a:r>
                <a:rPr lang="en-US" altLang="th-TH" sz="1000" spc="-70" dirty="0">
                  <a:solidFill>
                    <a:srgbClr val="FF0000"/>
                  </a:solidFill>
                  <a:latin typeface="TH SarabunPSK" pitchFamily="34" charset="-34"/>
                  <a:cs typeface="TH SarabunPSK" pitchFamily="34" charset="-34"/>
                </a:rPr>
                <a:t>(6655)</a:t>
              </a:r>
              <a:endParaRPr lang="th-TH" altLang="th-TH" sz="1000" spc="-70" dirty="0">
                <a:solidFill>
                  <a:srgbClr val="FF0000"/>
                </a:solidFill>
                <a:latin typeface="TH SarabunPSK" pitchFamily="34" charset="-34"/>
                <a:cs typeface="TH SarabunPSK" pitchFamily="34" charset="-34"/>
              </a:endParaRPr>
            </a:p>
          </p:txBody>
        </p:sp>
      </p:grpSp>
      <p:sp>
        <p:nvSpPr>
          <p:cNvPr id="150537" name="Text Box 17"/>
          <p:cNvSpPr txBox="1">
            <a:spLocks noChangeArrowheads="1"/>
          </p:cNvSpPr>
          <p:nvPr/>
        </p:nvSpPr>
        <p:spPr bwMode="auto">
          <a:xfrm>
            <a:off x="4665663" y="2420938"/>
            <a:ext cx="2087562" cy="628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- 4</a:t>
            </a:r>
            <a:endParaRPr lang="en-US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(6659/6660/6661/6681)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4" name="Group 18"/>
          <p:cNvGrpSpPr>
            <a:grpSpLocks/>
          </p:cNvGrpSpPr>
          <p:nvPr/>
        </p:nvGrpSpPr>
        <p:grpSpPr bwMode="auto">
          <a:xfrm>
            <a:off x="4665274" y="1773328"/>
            <a:ext cx="2051050" cy="646110"/>
            <a:chOff x="3203848" y="3468365"/>
            <a:chExt cx="2052020" cy="646111"/>
          </a:xfrm>
          <a:solidFill>
            <a:schemeClr val="bg1"/>
          </a:solidFill>
        </p:grpSpPr>
        <p:sp>
          <p:nvSpPr>
            <p:cNvPr id="12364" name="Rectangle 2"/>
            <p:cNvSpPr>
              <a:spLocks noChangeArrowheads="1"/>
            </p:cNvSpPr>
            <p:nvPr/>
          </p:nvSpPr>
          <p:spPr bwMode="auto">
            <a:xfrm>
              <a:off x="3203848" y="3468365"/>
              <a:ext cx="1476000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lnSpc>
                  <a:spcPct val="70000"/>
                </a:lnSpc>
                <a:defRPr/>
              </a:pPr>
              <a:endParaRPr lang="th-TH" altLang="th-TH" sz="700" b="1" dirty="0">
                <a:latin typeface="TH SarabunPSK" pitchFamily="34" charset="-34"/>
                <a:cs typeface="TH SarabunPSK" pitchFamily="34" charset="-34"/>
              </a:endParaRPr>
            </a:p>
            <a:p>
              <a:pPr algn="ctr" eaLnBrk="0" hangingPunct="0">
                <a:lnSpc>
                  <a:spcPct val="70000"/>
                </a:lnSpc>
                <a:defRPr/>
              </a:pPr>
              <a:r>
                <a:rPr lang="th-TH" altLang="th-TH" sz="1400" b="1" dirty="0">
                  <a:latin typeface="TH SarabunPSK" pitchFamily="34" charset="-34"/>
                  <a:cs typeface="TH SarabunPSK" pitchFamily="34" charset="-34"/>
                </a:rPr>
                <a:t>กลุ่มงานส่งเสริม                      การพัฒนาชุมชน</a:t>
              </a:r>
            </a:p>
          </p:txBody>
        </p:sp>
        <p:sp>
          <p:nvSpPr>
            <p:cNvPr id="12365" name="Rectangle 2"/>
            <p:cNvSpPr>
              <a:spLocks noChangeArrowheads="1"/>
            </p:cNvSpPr>
            <p:nvPr/>
          </p:nvSpPr>
          <p:spPr bwMode="auto">
            <a:xfrm>
              <a:off x="4679868" y="3468365"/>
              <a:ext cx="576000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en-US" altLang="th-TH" sz="1600" b="1" dirty="0">
                  <a:latin typeface="TH SarabunPSK" pitchFamily="34" charset="-34"/>
                  <a:cs typeface="TH SarabunPSK" pitchFamily="34" charset="-34"/>
                </a:rPr>
                <a:t>5</a:t>
              </a:r>
              <a:endParaRPr lang="th-TH" altLang="th-TH" sz="1600" b="1" dirty="0">
                <a:latin typeface="TH SarabunPSK" pitchFamily="34" charset="-34"/>
                <a:cs typeface="TH SarabunPSK" pitchFamily="34" charset="-34"/>
              </a:endParaRPr>
            </a:p>
          </p:txBody>
        </p:sp>
        <p:sp>
          <p:nvSpPr>
            <p:cNvPr id="12369" name="Rectangle 2"/>
            <p:cNvSpPr>
              <a:spLocks noChangeArrowheads="1"/>
            </p:cNvSpPr>
            <p:nvPr/>
          </p:nvSpPr>
          <p:spPr bwMode="auto">
            <a:xfrm>
              <a:off x="3203848" y="3789039"/>
              <a:ext cx="2052020" cy="325437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th-TH" altLang="th-TH" sz="1500" spc="-80" dirty="0">
                  <a:latin typeface="TH SarabunPSK" pitchFamily="34" charset="-34"/>
                  <a:cs typeface="TH SarabunPSK" pitchFamily="34" charset="-34"/>
                </a:rPr>
                <a:t>นักวิชาการพัฒนาชุมชน (ผอ.กง.) ชพ</a:t>
              </a:r>
              <a:r>
                <a:rPr lang="en-US" altLang="th-TH" sz="1500" spc="-80" dirty="0">
                  <a:latin typeface="TH SarabunPSK" pitchFamily="34" charset="-34"/>
                  <a:cs typeface="TH SarabunPSK" pitchFamily="34" charset="-34"/>
                </a:rPr>
                <a:t>. </a:t>
              </a:r>
              <a:r>
                <a:rPr lang="en-US" altLang="th-TH" sz="1000" spc="-80" dirty="0">
                  <a:solidFill>
                    <a:srgbClr val="FF0000"/>
                  </a:solidFill>
                  <a:latin typeface="TH SarabunPSK" pitchFamily="34" charset="-34"/>
                  <a:cs typeface="TH SarabunPSK" pitchFamily="34" charset="-34"/>
                </a:rPr>
                <a:t>(6658)</a:t>
              </a:r>
              <a:endParaRPr lang="th-TH" altLang="th-TH" sz="1000" spc="-80" dirty="0">
                <a:solidFill>
                  <a:srgbClr val="FF0000"/>
                </a:solidFill>
                <a:latin typeface="TH SarabunPSK" pitchFamily="34" charset="-34"/>
                <a:cs typeface="TH SarabunPSK" pitchFamily="34" charset="-34"/>
              </a:endParaRPr>
            </a:p>
          </p:txBody>
        </p:sp>
      </p:grpSp>
      <p:sp>
        <p:nvSpPr>
          <p:cNvPr id="150539" name="Text Box 17"/>
          <p:cNvSpPr txBox="1">
            <a:spLocks noChangeArrowheads="1"/>
          </p:cNvSpPr>
          <p:nvPr/>
        </p:nvSpPr>
        <p:spPr bwMode="auto">
          <a:xfrm>
            <a:off x="6969125" y="2425700"/>
            <a:ext cx="2087563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(652/6675/6676/6687)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5" name="Group 18"/>
          <p:cNvGrpSpPr>
            <a:grpSpLocks/>
          </p:cNvGrpSpPr>
          <p:nvPr/>
        </p:nvGrpSpPr>
        <p:grpSpPr bwMode="auto">
          <a:xfrm>
            <a:off x="6968737" y="1778090"/>
            <a:ext cx="2052637" cy="646113"/>
            <a:chOff x="3203848" y="3468365"/>
            <a:chExt cx="2052020" cy="646113"/>
          </a:xfrm>
          <a:solidFill>
            <a:schemeClr val="bg1"/>
          </a:solidFill>
        </p:grpSpPr>
        <p:sp>
          <p:nvSpPr>
            <p:cNvPr id="12361" name="Rectangle 2"/>
            <p:cNvSpPr>
              <a:spLocks noChangeArrowheads="1"/>
            </p:cNvSpPr>
            <p:nvPr/>
          </p:nvSpPr>
          <p:spPr bwMode="auto">
            <a:xfrm>
              <a:off x="3203848" y="3468365"/>
              <a:ext cx="1476000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lnSpc>
                  <a:spcPct val="70000"/>
                </a:lnSpc>
                <a:defRPr/>
              </a:pPr>
              <a:endParaRPr lang="th-TH" altLang="th-TH" sz="700" b="1" dirty="0">
                <a:latin typeface="TH SarabunPSK" pitchFamily="34" charset="-34"/>
                <a:cs typeface="TH SarabunPSK" pitchFamily="34" charset="-34"/>
              </a:endParaRPr>
            </a:p>
            <a:p>
              <a:pPr algn="ctr" eaLnBrk="0" hangingPunct="0">
                <a:lnSpc>
                  <a:spcPct val="70000"/>
                </a:lnSpc>
                <a:defRPr/>
              </a:pPr>
              <a:r>
                <a:rPr lang="th-TH" altLang="th-TH" sz="1400" b="1" dirty="0">
                  <a:latin typeface="TH SarabunPSK" pitchFamily="34" charset="-34"/>
                  <a:cs typeface="TH SarabunPSK" pitchFamily="34" charset="-34"/>
                </a:rPr>
                <a:t>กลุ่มงานสารสนเทศ</a:t>
              </a:r>
            </a:p>
            <a:p>
              <a:pPr algn="ctr" eaLnBrk="0" hangingPunct="0">
                <a:lnSpc>
                  <a:spcPct val="70000"/>
                </a:lnSpc>
                <a:defRPr/>
              </a:pPr>
              <a:r>
                <a:rPr lang="th-TH" altLang="th-TH" sz="1400" b="1" dirty="0">
                  <a:latin typeface="TH SarabunPSK" pitchFamily="34" charset="-34"/>
                  <a:cs typeface="TH SarabunPSK" pitchFamily="34" charset="-34"/>
                </a:rPr>
                <a:t>การพัฒนาชุมชน</a:t>
              </a:r>
            </a:p>
          </p:txBody>
        </p:sp>
        <p:sp>
          <p:nvSpPr>
            <p:cNvPr id="12362" name="Rectangle 2"/>
            <p:cNvSpPr>
              <a:spLocks noChangeArrowheads="1"/>
            </p:cNvSpPr>
            <p:nvPr/>
          </p:nvSpPr>
          <p:spPr bwMode="auto">
            <a:xfrm>
              <a:off x="4679868" y="3468365"/>
              <a:ext cx="576000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en-US" altLang="th-TH" sz="1600" b="1" dirty="0">
                  <a:latin typeface="TH SarabunPSK" pitchFamily="34" charset="-34"/>
                  <a:cs typeface="TH SarabunPSK" pitchFamily="34" charset="-34"/>
                </a:rPr>
                <a:t>5</a:t>
              </a:r>
              <a:endParaRPr lang="th-TH" altLang="th-TH" sz="1400" b="1" dirty="0">
                <a:latin typeface="TH SarabunPSK" pitchFamily="34" charset="-34"/>
                <a:cs typeface="TH SarabunPSK" pitchFamily="34" charset="-34"/>
              </a:endParaRPr>
            </a:p>
          </p:txBody>
        </p:sp>
        <p:sp>
          <p:nvSpPr>
            <p:cNvPr id="11342" name="Rectangle 2"/>
            <p:cNvSpPr>
              <a:spLocks noChangeArrowheads="1"/>
            </p:cNvSpPr>
            <p:nvPr/>
          </p:nvSpPr>
          <p:spPr bwMode="auto">
            <a:xfrm>
              <a:off x="3203848" y="3789040"/>
              <a:ext cx="2052020" cy="325438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th-TH" altLang="th-TH" sz="1500" spc="-80" dirty="0">
                  <a:latin typeface="TH SarabunPSK" pitchFamily="34" charset="-34"/>
                  <a:cs typeface="TH SarabunPSK" pitchFamily="34" charset="-34"/>
                </a:rPr>
                <a:t>นักวิชาการพัฒนาชุมชน (ผอ.กง.) ชพ</a:t>
              </a:r>
              <a:r>
                <a:rPr lang="en-US" altLang="th-TH" sz="1500" spc="-80" dirty="0">
                  <a:latin typeface="TH SarabunPSK" pitchFamily="34" charset="-34"/>
                  <a:cs typeface="TH SarabunPSK" pitchFamily="34" charset="-34"/>
                </a:rPr>
                <a:t>. </a:t>
              </a:r>
              <a:r>
                <a:rPr lang="en-US" altLang="th-TH" sz="1050" spc="-60" dirty="0">
                  <a:solidFill>
                    <a:srgbClr val="FF0000"/>
                  </a:solidFill>
                  <a:latin typeface="TH SarabunPSK" pitchFamily="34" charset="-34"/>
                  <a:cs typeface="TH SarabunPSK" pitchFamily="34" charset="-34"/>
                </a:rPr>
                <a:t>(650)</a:t>
              </a:r>
              <a:endParaRPr lang="th-TH" altLang="th-TH" sz="1050" spc="-60" dirty="0">
                <a:solidFill>
                  <a:srgbClr val="FF0000"/>
                </a:solidFill>
                <a:latin typeface="TH SarabunPSK" pitchFamily="34" charset="-34"/>
                <a:cs typeface="TH SarabunPSK" pitchFamily="34" charset="-34"/>
              </a:endParaRPr>
            </a:p>
          </p:txBody>
        </p:sp>
      </p:grpSp>
      <p:cxnSp>
        <p:nvCxnSpPr>
          <p:cNvPr id="78" name="Straight Connector 77"/>
          <p:cNvCxnSpPr/>
          <p:nvPr/>
        </p:nvCxnSpPr>
        <p:spPr>
          <a:xfrm>
            <a:off x="4572000" y="1419225"/>
            <a:ext cx="0" cy="223202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/>
          <p:cNvCxnSpPr/>
          <p:nvPr/>
        </p:nvCxnSpPr>
        <p:spPr>
          <a:xfrm>
            <a:off x="1116013" y="1628775"/>
            <a:ext cx="683895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0543" name="Rectangle 78"/>
          <p:cNvSpPr>
            <a:spLocks noChangeArrowheads="1"/>
          </p:cNvSpPr>
          <p:nvPr/>
        </p:nvSpPr>
        <p:spPr bwMode="auto">
          <a:xfrm>
            <a:off x="0" y="6611938"/>
            <a:ext cx="1619250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000" u="sng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หมายเหตุ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ภายในวงเล็บแสดงเลขที่ตำแหน่ง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150544" name="Group 49"/>
          <p:cNvGrpSpPr>
            <a:grpSpLocks/>
          </p:cNvGrpSpPr>
          <p:nvPr/>
        </p:nvGrpSpPr>
        <p:grpSpPr bwMode="auto">
          <a:xfrm>
            <a:off x="107950" y="3594100"/>
            <a:ext cx="2843213" cy="646113"/>
            <a:chOff x="107503" y="3717032"/>
            <a:chExt cx="2844257" cy="646113"/>
          </a:xfrm>
        </p:grpSpPr>
        <p:sp>
          <p:nvSpPr>
            <p:cNvPr id="150566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เมืองสมุทรสงคราม</a:t>
              </a:r>
            </a:p>
          </p:txBody>
        </p:sp>
        <p:sp>
          <p:nvSpPr>
            <p:cNvPr id="150567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50568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(6662)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50545" name="Text Box 17"/>
          <p:cNvSpPr txBox="1">
            <a:spLocks noChangeArrowheads="1"/>
          </p:cNvSpPr>
          <p:nvPr/>
        </p:nvSpPr>
        <p:spPr bwMode="auto">
          <a:xfrm>
            <a:off x="107950" y="4241800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       </a:t>
            </a: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(6551/6664/6666/6668)</a:t>
            </a:r>
          </a:p>
          <a:p>
            <a:pPr eaLnBrk="1" hangingPunct="1"/>
            <a:r>
              <a:rPr lang="th-TH" altLang="th-TH" sz="12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(พรก</a:t>
            </a:r>
            <a:r>
              <a:rPr lang="en-US" altLang="th-TH" sz="12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.</a:t>
            </a:r>
            <a:r>
              <a:rPr lang="th-TH" altLang="th-TH" sz="12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)</a:t>
            </a:r>
            <a:r>
              <a:rPr lang="en-US" altLang="th-TH" sz="12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12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(จ้างแล้ว)</a:t>
            </a:r>
            <a:r>
              <a:rPr lang="en-US" altLang="th-TH" sz="12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   </a:t>
            </a:r>
            <a:r>
              <a:rPr lang="th-TH" altLang="th-TH" sz="12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- 1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(13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6)</a:t>
            </a:r>
            <a:endParaRPr lang="en-US" altLang="th-TH" sz="12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th-TH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(กรอบฯ </a:t>
            </a:r>
            <a:r>
              <a:rPr lang="en-US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2564</a:t>
            </a:r>
            <a:r>
              <a:rPr lang="th-TH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en-US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–</a:t>
            </a:r>
            <a:r>
              <a:rPr lang="th-TH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en-US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2567 </a:t>
            </a:r>
            <a:r>
              <a:rPr lang="th-TH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ตามมาตรการฯ ปี งบฯ </a:t>
            </a:r>
            <a:r>
              <a:rPr lang="en-US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2562)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 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(ไม่รวมในกรอบ ขรก.)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150546" name="Group 50"/>
          <p:cNvGrpSpPr>
            <a:grpSpLocks/>
          </p:cNvGrpSpPr>
          <p:nvPr/>
        </p:nvGrpSpPr>
        <p:grpSpPr bwMode="auto">
          <a:xfrm>
            <a:off x="3132138" y="3594100"/>
            <a:ext cx="2843212" cy="646113"/>
            <a:chOff x="107503" y="3717032"/>
            <a:chExt cx="2844257" cy="646113"/>
          </a:xfrm>
        </p:grpSpPr>
        <p:sp>
          <p:nvSpPr>
            <p:cNvPr id="150563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บางคนที</a:t>
              </a:r>
            </a:p>
          </p:txBody>
        </p:sp>
        <p:sp>
          <p:nvSpPr>
            <p:cNvPr id="150564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6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50565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(6670)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50547" name="Text Box 17"/>
          <p:cNvSpPr txBox="1">
            <a:spLocks noChangeArrowheads="1"/>
          </p:cNvSpPr>
          <p:nvPr/>
        </p:nvSpPr>
        <p:spPr bwMode="auto">
          <a:xfrm>
            <a:off x="3132138" y="4241800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5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(6672/6673/6674/6677/6678)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150548" name="Group 55"/>
          <p:cNvGrpSpPr>
            <a:grpSpLocks/>
          </p:cNvGrpSpPr>
          <p:nvPr/>
        </p:nvGrpSpPr>
        <p:grpSpPr bwMode="auto">
          <a:xfrm>
            <a:off x="6156325" y="3594100"/>
            <a:ext cx="2844800" cy="646113"/>
            <a:chOff x="107503" y="3717032"/>
            <a:chExt cx="2844257" cy="646113"/>
          </a:xfrm>
        </p:grpSpPr>
        <p:sp>
          <p:nvSpPr>
            <p:cNvPr id="150560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อัมพวา</a:t>
              </a:r>
            </a:p>
          </p:txBody>
        </p:sp>
        <p:sp>
          <p:nvSpPr>
            <p:cNvPr id="150561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6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50562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(6679)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50549" name="Text Box 17"/>
          <p:cNvSpPr txBox="1">
            <a:spLocks noChangeArrowheads="1"/>
          </p:cNvSpPr>
          <p:nvPr/>
        </p:nvSpPr>
        <p:spPr bwMode="auto">
          <a:xfrm>
            <a:off x="6156325" y="4241800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5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(6682/6683/6684/6685/6686)</a:t>
            </a:r>
          </a:p>
        </p:txBody>
      </p:sp>
      <p:cxnSp>
        <p:nvCxnSpPr>
          <p:cNvPr id="76" name="Straight Connector 75"/>
          <p:cNvCxnSpPr/>
          <p:nvPr/>
        </p:nvCxnSpPr>
        <p:spPr>
          <a:xfrm>
            <a:off x="1404938" y="3500438"/>
            <a:ext cx="604837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9" name="Straight Connector 78"/>
          <p:cNvCxnSpPr/>
          <p:nvPr/>
        </p:nvCxnSpPr>
        <p:spPr>
          <a:xfrm>
            <a:off x="1116013" y="1628775"/>
            <a:ext cx="0" cy="14446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" name="Straight Connector 80"/>
          <p:cNvCxnSpPr/>
          <p:nvPr/>
        </p:nvCxnSpPr>
        <p:spPr>
          <a:xfrm>
            <a:off x="3348038" y="1628775"/>
            <a:ext cx="0" cy="14446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" name="Straight Connector 81"/>
          <p:cNvCxnSpPr/>
          <p:nvPr/>
        </p:nvCxnSpPr>
        <p:spPr>
          <a:xfrm>
            <a:off x="5651500" y="1628775"/>
            <a:ext cx="0" cy="14446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3" name="Straight Connector 82"/>
          <p:cNvCxnSpPr/>
          <p:nvPr/>
        </p:nvCxnSpPr>
        <p:spPr>
          <a:xfrm>
            <a:off x="7956550" y="1628775"/>
            <a:ext cx="0" cy="14446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4" name="Straight Connector 83"/>
          <p:cNvCxnSpPr/>
          <p:nvPr/>
        </p:nvCxnSpPr>
        <p:spPr>
          <a:xfrm>
            <a:off x="1403350" y="3500438"/>
            <a:ext cx="0" cy="904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/>
          <p:cNvCxnSpPr/>
          <p:nvPr/>
        </p:nvCxnSpPr>
        <p:spPr>
          <a:xfrm>
            <a:off x="7451725" y="3500438"/>
            <a:ext cx="0" cy="904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50557" name="Group 54"/>
          <p:cNvGrpSpPr>
            <a:grpSpLocks/>
          </p:cNvGrpSpPr>
          <p:nvPr/>
        </p:nvGrpSpPr>
        <p:grpSpPr bwMode="auto">
          <a:xfrm>
            <a:off x="107950" y="1774825"/>
            <a:ext cx="2051050" cy="646113"/>
            <a:chOff x="107950" y="1775470"/>
            <a:chExt cx="2051050" cy="646112"/>
          </a:xfrm>
        </p:grpSpPr>
        <p:grpSp>
          <p:nvGrpSpPr>
            <p:cNvPr id="10" name="Group 18"/>
            <p:cNvGrpSpPr>
              <a:grpSpLocks/>
            </p:cNvGrpSpPr>
            <p:nvPr/>
          </p:nvGrpSpPr>
          <p:grpSpPr bwMode="auto">
            <a:xfrm>
              <a:off x="107950" y="1775470"/>
              <a:ext cx="2051050" cy="646112"/>
              <a:chOff x="3203848" y="3468365"/>
              <a:chExt cx="2052020" cy="646113"/>
            </a:xfrm>
            <a:solidFill>
              <a:schemeClr val="bg1"/>
            </a:solidFill>
          </p:grpSpPr>
          <p:sp>
            <p:nvSpPr>
              <p:cNvPr id="14387" name="Rectangle 2"/>
              <p:cNvSpPr>
                <a:spLocks noChangeArrowheads="1"/>
              </p:cNvSpPr>
              <p:nvPr/>
            </p:nvSpPr>
            <p:spPr bwMode="auto">
              <a:xfrm>
                <a:off x="4679868" y="3468365"/>
                <a:ext cx="576000" cy="323850"/>
              </a:xfrm>
              <a:prstGeom prst="rect">
                <a:avLst/>
              </a:prstGeom>
              <a:grpFill/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anchor="ctr"/>
              <a:lstStyle/>
              <a:p>
                <a:pPr algn="ctr" eaLnBrk="0" hangingPunct="0">
                  <a:defRPr/>
                </a:pPr>
                <a:r>
                  <a:rPr lang="en-US" altLang="th-TH" sz="1600" b="1" dirty="0">
                    <a:latin typeface="TH SarabunPSK" pitchFamily="34" charset="-34"/>
                    <a:cs typeface="TH SarabunPSK" pitchFamily="34" charset="-34"/>
                  </a:rPr>
                  <a:t>6</a:t>
                </a:r>
                <a:endParaRPr lang="th-TH" altLang="th-TH" sz="1400" b="1" dirty="0">
                  <a:latin typeface="TH SarabunPSK" pitchFamily="34" charset="-34"/>
                  <a:cs typeface="TH SarabunPSK" pitchFamily="34" charset="-34"/>
                </a:endParaRPr>
              </a:p>
            </p:txBody>
          </p:sp>
          <p:sp>
            <p:nvSpPr>
              <p:cNvPr id="14388" name="Rectangle 2"/>
              <p:cNvSpPr>
                <a:spLocks noChangeArrowheads="1"/>
              </p:cNvSpPr>
              <p:nvPr/>
            </p:nvSpPr>
            <p:spPr bwMode="auto">
              <a:xfrm>
                <a:off x="3203848" y="3789040"/>
                <a:ext cx="2052000" cy="325438"/>
              </a:xfrm>
              <a:prstGeom prst="rect">
                <a:avLst/>
              </a:prstGeom>
              <a:grpFill/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anchor="ctr"/>
              <a:lstStyle/>
              <a:p>
                <a:pPr algn="ctr" eaLnBrk="0" hangingPunct="0">
                  <a:defRPr/>
                </a:pPr>
                <a:r>
                  <a:rPr lang="th-TH" altLang="th-TH" sz="1400" spc="-40" dirty="0">
                    <a:latin typeface="TH SarabunPSK" pitchFamily="34" charset="-34"/>
                    <a:cs typeface="TH SarabunPSK" pitchFamily="34" charset="-34"/>
                  </a:rPr>
                  <a:t>นักวิชาการพัฒนาชุมชน (ผอ.กง.) </a:t>
                </a:r>
                <a:r>
                  <a:rPr lang="th-TH" altLang="th-TH" sz="1400" spc="-40" dirty="0" err="1">
                    <a:latin typeface="TH SarabunPSK" pitchFamily="34" charset="-34"/>
                    <a:cs typeface="TH SarabunPSK" pitchFamily="34" charset="-34"/>
                  </a:rPr>
                  <a:t>ชพ.</a:t>
                </a:r>
                <a:r>
                  <a:rPr lang="en-US" altLang="th-TH" sz="1400" spc="-40" dirty="0">
                    <a:latin typeface="TH SarabunPSK" pitchFamily="34" charset="-34"/>
                    <a:cs typeface="TH SarabunPSK" pitchFamily="34" charset="-34"/>
                  </a:rPr>
                  <a:t> </a:t>
                </a:r>
                <a:r>
                  <a:rPr lang="en-US" altLang="th-TH" sz="1000" spc="-40" dirty="0">
                    <a:solidFill>
                      <a:srgbClr val="FF0000"/>
                    </a:solidFill>
                    <a:latin typeface="TH SarabunPSK" pitchFamily="34" charset="-34"/>
                    <a:cs typeface="TH SarabunPSK" pitchFamily="34" charset="-34"/>
                  </a:rPr>
                  <a:t>(6651)</a:t>
                </a:r>
                <a:endParaRPr lang="th-TH" altLang="th-TH" sz="1000" spc="-40" dirty="0">
                  <a:solidFill>
                    <a:srgbClr val="FF0000"/>
                  </a:solidFill>
                  <a:latin typeface="TH SarabunPSK" pitchFamily="34" charset="-34"/>
                  <a:cs typeface="TH SarabunPSK" pitchFamily="34" charset="-34"/>
                </a:endParaRPr>
              </a:p>
            </p:txBody>
          </p:sp>
        </p:grpSp>
        <p:sp>
          <p:nvSpPr>
            <p:cNvPr id="150559" name="Rectangle 2"/>
            <p:cNvSpPr>
              <a:spLocks noChangeArrowheads="1"/>
            </p:cNvSpPr>
            <p:nvPr/>
          </p:nvSpPr>
          <p:spPr bwMode="auto">
            <a:xfrm>
              <a:off x="107950" y="1775470"/>
              <a:ext cx="1475302" cy="323849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th-TH" altLang="th-TH" sz="12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endParaRPr lang="th-TH" altLang="th-TH" sz="8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2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กลุ่มงานประสานและสนับสนุนการบริหารงานพัฒนาชุมชน</a:t>
              </a:r>
            </a:p>
            <a:p>
              <a:pPr algn="ctr"/>
              <a:endParaRPr lang="th-TH" altLang="th-TH" sz="12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1554" name="Rectangle 73"/>
          <p:cNvSpPr>
            <a:spLocks noChangeArrowheads="1"/>
          </p:cNvSpPr>
          <p:nvPr/>
        </p:nvSpPr>
        <p:spPr bwMode="auto">
          <a:xfrm>
            <a:off x="488950" y="106363"/>
            <a:ext cx="815498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/>
            <a:r>
              <a:rPr lang="th-TH" altLang="th-TH" sz="1600" b="1">
                <a:latin typeface="TH SarabunPSK" panose="020B0500040200020003" pitchFamily="34" charset="-34"/>
                <a:cs typeface="TH SarabunPSK" panose="020B0500040200020003" pitchFamily="34" charset="-34"/>
              </a:rPr>
              <a:t>แผนภูมิแสดงการแบ่งงานภายในและอัตรากำลังของกรมการพัฒนาชุมชน</a:t>
            </a:r>
            <a:r>
              <a:rPr lang="en-US" altLang="th-TH" sz="1600" b="1">
                <a:latin typeface="TH SarabunPSK" panose="020B0500040200020003" pitchFamily="34" charset="-34"/>
                <a:cs typeface="TH SarabunPSK" panose="020B0500040200020003" pitchFamily="34" charset="-34"/>
              </a:rPr>
              <a:t> </a:t>
            </a:r>
            <a:endParaRPr lang="th-TH" altLang="th-TH" sz="1600" b="1"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sp>
        <p:nvSpPr>
          <p:cNvPr id="151555" name="Text Box 9"/>
          <p:cNvSpPr txBox="1">
            <a:spLocks noChangeArrowheads="1"/>
          </p:cNvSpPr>
          <p:nvPr/>
        </p:nvSpPr>
        <p:spPr bwMode="auto">
          <a:xfrm>
            <a:off x="6980238" y="6269038"/>
            <a:ext cx="2160587" cy="588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ลูกจ้างประจำ - อัตรา  </a:t>
            </a:r>
            <a:endParaRPr lang="th-TH" altLang="th-TH" sz="1400">
              <a:solidFill>
                <a:srgbClr val="FF0000"/>
              </a:solidFill>
              <a:latin typeface="TH SarabunPSK" panose="020B0500040200020003" pitchFamily="34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กรอบพนักงานราชการ </a:t>
            </a:r>
            <a:r>
              <a:rPr lang="en-US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2</a:t>
            </a:r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 อัตรา 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rPr>
              <a:t>(137/138)</a:t>
            </a:r>
            <a:endParaRPr lang="th-TH" altLang="th-TH" sz="1000">
              <a:solidFill>
                <a:srgbClr val="FF0000"/>
              </a:solidFill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grpSp>
        <p:nvGrpSpPr>
          <p:cNvPr id="151556" name="Group 81"/>
          <p:cNvGrpSpPr>
            <a:grpSpLocks/>
          </p:cNvGrpSpPr>
          <p:nvPr/>
        </p:nvGrpSpPr>
        <p:grpSpPr bwMode="auto">
          <a:xfrm>
            <a:off x="2843213" y="765175"/>
            <a:ext cx="3421062" cy="646113"/>
            <a:chOff x="2448080" y="857250"/>
            <a:chExt cx="3420000" cy="646113"/>
          </a:xfrm>
        </p:grpSpPr>
        <p:sp>
          <p:nvSpPr>
            <p:cNvPr id="151593" name="Rectangle 2"/>
            <p:cNvSpPr>
              <a:spLocks noChangeArrowheads="1"/>
            </p:cNvSpPr>
            <p:nvPr/>
          </p:nvSpPr>
          <p:spPr bwMode="auto">
            <a:xfrm>
              <a:off x="2448080" y="857250"/>
              <a:ext cx="2844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สำนักงานพัฒนาชุมชนจังหวัดสมุทรสาคร</a:t>
              </a:r>
            </a:p>
          </p:txBody>
        </p:sp>
        <p:sp>
          <p:nvSpPr>
            <p:cNvPr id="151594" name="Rectangle 2"/>
            <p:cNvSpPr>
              <a:spLocks noChangeArrowheads="1"/>
            </p:cNvSpPr>
            <p:nvPr/>
          </p:nvSpPr>
          <p:spPr bwMode="auto">
            <a:xfrm>
              <a:off x="5290308" y="857250"/>
              <a:ext cx="575739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 eaLnBrk="1" hangingPunct="1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35</a:t>
              </a:r>
              <a:endParaRPr lang="th-TH" altLang="th-TH" sz="16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51595" name="Rectangle 2"/>
            <p:cNvSpPr>
              <a:spLocks noChangeArrowheads="1"/>
            </p:cNvSpPr>
            <p:nvPr/>
          </p:nvSpPr>
          <p:spPr bwMode="auto">
            <a:xfrm>
              <a:off x="2448080" y="1177925"/>
              <a:ext cx="3420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ผู้อำนวยการ (พัฒนาการจังหวัด) สูง</a:t>
              </a:r>
              <a:r>
                <a:rPr lang="en-US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(6613)</a:t>
              </a:r>
              <a:r>
                <a:rPr lang="en-US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endParaRPr lang="th-TH" altLang="th-TH" sz="1600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51557" name="Text Box 91"/>
          <p:cNvSpPr txBox="1">
            <a:spLocks noChangeArrowheads="1"/>
          </p:cNvSpPr>
          <p:nvPr/>
        </p:nvSpPr>
        <p:spPr bwMode="auto">
          <a:xfrm>
            <a:off x="3924300" y="404813"/>
            <a:ext cx="1368425" cy="277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Update </a:t>
            </a:r>
            <a:r>
              <a:rPr lang="th-TH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26 เมษายน 2564 </a:t>
            </a:r>
            <a:r>
              <a:rPr lang="en-US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         </a:t>
            </a:r>
            <a:endParaRPr lang="th-TH" altLang="th-TH" sz="1200"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sp>
        <p:nvSpPr>
          <p:cNvPr id="151558" name="Text Box 17"/>
          <p:cNvSpPr txBox="1">
            <a:spLocks noChangeArrowheads="1"/>
          </p:cNvSpPr>
          <p:nvPr/>
        </p:nvSpPr>
        <p:spPr bwMode="auto">
          <a:xfrm>
            <a:off x="107950" y="2409825"/>
            <a:ext cx="2376488" cy="628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 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- 1 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(1146)</a:t>
            </a:r>
          </a:p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นักจัดการงานทั่วไป (ปก./ชก.)   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     </a:t>
            </a: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- 1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6633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)</a:t>
            </a:r>
          </a:p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เจ้าพนักงานธุรการ (ปง./ชง.)    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      </a:t>
            </a: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2 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(6615/6617)</a:t>
            </a:r>
          </a:p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เจ้าพนักงานการเงินและบัญชี (ปง./ชง.)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- 1 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(6616)</a:t>
            </a:r>
            <a:endParaRPr lang="th-TH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endParaRPr lang="en-US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sp>
        <p:nvSpPr>
          <p:cNvPr id="151559" name="Text Box 17"/>
          <p:cNvSpPr txBox="1">
            <a:spLocks noChangeArrowheads="1"/>
          </p:cNvSpPr>
          <p:nvPr/>
        </p:nvSpPr>
        <p:spPr bwMode="auto">
          <a:xfrm>
            <a:off x="2411413" y="2408238"/>
            <a:ext cx="2087562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2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(6619/6620)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3" name="Group 18"/>
          <p:cNvGrpSpPr>
            <a:grpSpLocks/>
          </p:cNvGrpSpPr>
          <p:nvPr/>
        </p:nvGrpSpPr>
        <p:grpSpPr bwMode="auto">
          <a:xfrm>
            <a:off x="2411413" y="1772816"/>
            <a:ext cx="2052637" cy="646113"/>
            <a:chOff x="3203848" y="3468365"/>
            <a:chExt cx="2052020" cy="646113"/>
          </a:xfrm>
          <a:solidFill>
            <a:schemeClr val="bg1"/>
          </a:solidFill>
        </p:grpSpPr>
        <p:sp>
          <p:nvSpPr>
            <p:cNvPr id="12367" name="Rectangle 2"/>
            <p:cNvSpPr>
              <a:spLocks noChangeArrowheads="1"/>
            </p:cNvSpPr>
            <p:nvPr/>
          </p:nvSpPr>
          <p:spPr bwMode="auto">
            <a:xfrm>
              <a:off x="3203848" y="3468365"/>
              <a:ext cx="1476000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lnSpc>
                  <a:spcPct val="70000"/>
                </a:lnSpc>
                <a:defRPr/>
              </a:pPr>
              <a:endParaRPr lang="en-US" altLang="th-TH" sz="700" b="1" dirty="0">
                <a:latin typeface="TH SarabunPSK" pitchFamily="34" charset="-34"/>
                <a:cs typeface="TH SarabunPSK" pitchFamily="34" charset="-34"/>
              </a:endParaRPr>
            </a:p>
            <a:p>
              <a:pPr algn="ctr" eaLnBrk="0" hangingPunct="0">
                <a:lnSpc>
                  <a:spcPct val="70000"/>
                </a:lnSpc>
                <a:defRPr/>
              </a:pPr>
              <a:r>
                <a:rPr lang="th-TH" altLang="th-TH" sz="1400" b="1" dirty="0">
                  <a:latin typeface="TH SarabunPSK" pitchFamily="34" charset="-34"/>
                  <a:cs typeface="TH SarabunPSK" pitchFamily="34" charset="-34"/>
                </a:rPr>
                <a:t> กลุ่มงานยุทธศาสตร์</a:t>
              </a:r>
            </a:p>
            <a:p>
              <a:pPr algn="ctr" eaLnBrk="0" hangingPunct="0">
                <a:lnSpc>
                  <a:spcPct val="70000"/>
                </a:lnSpc>
                <a:defRPr/>
              </a:pPr>
              <a:r>
                <a:rPr lang="th-TH" altLang="th-TH" sz="1400" b="1" dirty="0">
                  <a:latin typeface="TH SarabunPSK" pitchFamily="34" charset="-34"/>
                  <a:cs typeface="TH SarabunPSK" pitchFamily="34" charset="-34"/>
                </a:rPr>
                <a:t>การพัฒนาชุมชน</a:t>
              </a:r>
            </a:p>
          </p:txBody>
        </p:sp>
        <p:sp>
          <p:nvSpPr>
            <p:cNvPr id="12368" name="Rectangle 2"/>
            <p:cNvSpPr>
              <a:spLocks noChangeArrowheads="1"/>
            </p:cNvSpPr>
            <p:nvPr/>
          </p:nvSpPr>
          <p:spPr bwMode="auto">
            <a:xfrm>
              <a:off x="4679868" y="3468365"/>
              <a:ext cx="576000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en-US" altLang="th-TH" sz="1600" b="1" dirty="0">
                  <a:latin typeface="TH SarabunPSK" pitchFamily="34" charset="-34"/>
                  <a:cs typeface="TH SarabunPSK" pitchFamily="34" charset="-34"/>
                </a:rPr>
                <a:t>3</a:t>
              </a:r>
              <a:endParaRPr lang="th-TH" altLang="th-TH" sz="1400" b="1" dirty="0">
                <a:latin typeface="TH SarabunPSK" pitchFamily="34" charset="-34"/>
                <a:cs typeface="TH SarabunPSK" pitchFamily="34" charset="-34"/>
              </a:endParaRPr>
            </a:p>
          </p:txBody>
        </p:sp>
        <p:sp>
          <p:nvSpPr>
            <p:cNvPr id="12372" name="Rectangle 2"/>
            <p:cNvSpPr>
              <a:spLocks noChangeArrowheads="1"/>
            </p:cNvSpPr>
            <p:nvPr/>
          </p:nvSpPr>
          <p:spPr bwMode="auto">
            <a:xfrm>
              <a:off x="3203848" y="3789040"/>
              <a:ext cx="2052020" cy="325438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th-TH" altLang="th-TH" sz="1500" spc="-70" dirty="0">
                  <a:latin typeface="TH SarabunPSK" pitchFamily="34" charset="-34"/>
                  <a:cs typeface="TH SarabunPSK" pitchFamily="34" charset="-34"/>
                </a:rPr>
                <a:t>นักวิชาการพัฒนาชุมชน (ผอ.กง.) ชพ</a:t>
              </a:r>
              <a:r>
                <a:rPr lang="en-US" altLang="th-TH" sz="1500" spc="-70" dirty="0">
                  <a:latin typeface="TH SarabunPSK" pitchFamily="34" charset="-34"/>
                  <a:cs typeface="TH SarabunPSK" pitchFamily="34" charset="-34"/>
                </a:rPr>
                <a:t>. </a:t>
              </a:r>
              <a:r>
                <a:rPr lang="en-US" altLang="th-TH" sz="1000" spc="-70" dirty="0">
                  <a:solidFill>
                    <a:srgbClr val="FF0000"/>
                  </a:solidFill>
                  <a:latin typeface="TH SarabunPSK" pitchFamily="34" charset="-34"/>
                  <a:cs typeface="TH SarabunPSK" pitchFamily="34" charset="-34"/>
                </a:rPr>
                <a:t>(6618)</a:t>
              </a:r>
              <a:endParaRPr lang="th-TH" altLang="th-TH" sz="1000" spc="-70" dirty="0">
                <a:solidFill>
                  <a:srgbClr val="FF0000"/>
                </a:solidFill>
                <a:latin typeface="TH SarabunPSK" pitchFamily="34" charset="-34"/>
                <a:cs typeface="TH SarabunPSK" pitchFamily="34" charset="-34"/>
              </a:endParaRPr>
            </a:p>
          </p:txBody>
        </p:sp>
      </p:grpSp>
      <p:sp>
        <p:nvSpPr>
          <p:cNvPr id="151561" name="Text Box 17"/>
          <p:cNvSpPr txBox="1">
            <a:spLocks noChangeArrowheads="1"/>
          </p:cNvSpPr>
          <p:nvPr/>
        </p:nvSpPr>
        <p:spPr bwMode="auto">
          <a:xfrm>
            <a:off x="4665663" y="2420938"/>
            <a:ext cx="2087562" cy="628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(6622/6623/6624/6642)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4" name="Group 18"/>
          <p:cNvGrpSpPr>
            <a:grpSpLocks/>
          </p:cNvGrpSpPr>
          <p:nvPr/>
        </p:nvGrpSpPr>
        <p:grpSpPr bwMode="auto">
          <a:xfrm>
            <a:off x="4665274" y="1773328"/>
            <a:ext cx="2051050" cy="646110"/>
            <a:chOff x="3203848" y="3468365"/>
            <a:chExt cx="2052020" cy="646111"/>
          </a:xfrm>
          <a:solidFill>
            <a:schemeClr val="bg1"/>
          </a:solidFill>
        </p:grpSpPr>
        <p:sp>
          <p:nvSpPr>
            <p:cNvPr id="12364" name="Rectangle 2"/>
            <p:cNvSpPr>
              <a:spLocks noChangeArrowheads="1"/>
            </p:cNvSpPr>
            <p:nvPr/>
          </p:nvSpPr>
          <p:spPr bwMode="auto">
            <a:xfrm>
              <a:off x="3203848" y="3468365"/>
              <a:ext cx="1476000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lnSpc>
                  <a:spcPct val="70000"/>
                </a:lnSpc>
                <a:defRPr/>
              </a:pPr>
              <a:endParaRPr lang="th-TH" altLang="th-TH" sz="700" b="1" dirty="0">
                <a:latin typeface="TH SarabunPSK" pitchFamily="34" charset="-34"/>
                <a:cs typeface="TH SarabunPSK" pitchFamily="34" charset="-34"/>
              </a:endParaRPr>
            </a:p>
            <a:p>
              <a:pPr algn="ctr" eaLnBrk="0" hangingPunct="0">
                <a:lnSpc>
                  <a:spcPct val="70000"/>
                </a:lnSpc>
                <a:defRPr/>
              </a:pPr>
              <a:r>
                <a:rPr lang="th-TH" altLang="th-TH" sz="1400" b="1" dirty="0">
                  <a:latin typeface="TH SarabunPSK" pitchFamily="34" charset="-34"/>
                  <a:cs typeface="TH SarabunPSK" pitchFamily="34" charset="-34"/>
                </a:rPr>
                <a:t>กลุ่มงานส่งเสริม                      การพัฒนาชุมชน</a:t>
              </a:r>
            </a:p>
          </p:txBody>
        </p:sp>
        <p:sp>
          <p:nvSpPr>
            <p:cNvPr id="12365" name="Rectangle 2"/>
            <p:cNvSpPr>
              <a:spLocks noChangeArrowheads="1"/>
            </p:cNvSpPr>
            <p:nvPr/>
          </p:nvSpPr>
          <p:spPr bwMode="auto">
            <a:xfrm>
              <a:off x="4679868" y="3468365"/>
              <a:ext cx="576000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en-US" altLang="th-TH" sz="1600" b="1" dirty="0">
                  <a:latin typeface="TH SarabunPSK" pitchFamily="34" charset="-34"/>
                  <a:cs typeface="TH SarabunPSK" pitchFamily="34" charset="-34"/>
                </a:rPr>
                <a:t>5</a:t>
              </a:r>
              <a:endParaRPr lang="th-TH" altLang="th-TH" sz="1600" b="1" dirty="0">
                <a:latin typeface="TH SarabunPSK" pitchFamily="34" charset="-34"/>
                <a:cs typeface="TH SarabunPSK" pitchFamily="34" charset="-34"/>
              </a:endParaRPr>
            </a:p>
          </p:txBody>
        </p:sp>
        <p:sp>
          <p:nvSpPr>
            <p:cNvPr id="12369" name="Rectangle 2"/>
            <p:cNvSpPr>
              <a:spLocks noChangeArrowheads="1"/>
            </p:cNvSpPr>
            <p:nvPr/>
          </p:nvSpPr>
          <p:spPr bwMode="auto">
            <a:xfrm>
              <a:off x="3203848" y="3789039"/>
              <a:ext cx="2052020" cy="325437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th-TH" altLang="th-TH" sz="1500" spc="-80" dirty="0">
                  <a:latin typeface="TH SarabunPSK" pitchFamily="34" charset="-34"/>
                  <a:cs typeface="TH SarabunPSK" pitchFamily="34" charset="-34"/>
                </a:rPr>
                <a:t>นักวิชาการพัฒนาชุมชน (ผอ.กง.) ชพ</a:t>
              </a:r>
              <a:r>
                <a:rPr lang="en-US" altLang="th-TH" sz="1500" spc="-80" dirty="0">
                  <a:latin typeface="TH SarabunPSK" pitchFamily="34" charset="-34"/>
                  <a:cs typeface="TH SarabunPSK" pitchFamily="34" charset="-34"/>
                </a:rPr>
                <a:t>. </a:t>
              </a:r>
              <a:r>
                <a:rPr lang="en-US" altLang="th-TH" sz="1000" spc="-80" dirty="0">
                  <a:solidFill>
                    <a:srgbClr val="FF0000"/>
                  </a:solidFill>
                  <a:latin typeface="TH SarabunPSK" pitchFamily="34" charset="-34"/>
                  <a:cs typeface="TH SarabunPSK" pitchFamily="34" charset="-34"/>
                </a:rPr>
                <a:t>(6621)</a:t>
              </a:r>
              <a:endParaRPr lang="th-TH" altLang="th-TH" sz="1000" spc="-80" dirty="0">
                <a:solidFill>
                  <a:srgbClr val="FF0000"/>
                </a:solidFill>
                <a:latin typeface="TH SarabunPSK" pitchFamily="34" charset="-34"/>
                <a:cs typeface="TH SarabunPSK" pitchFamily="34" charset="-34"/>
              </a:endParaRPr>
            </a:p>
          </p:txBody>
        </p:sp>
      </p:grpSp>
      <p:sp>
        <p:nvSpPr>
          <p:cNvPr id="151563" name="Text Box 17"/>
          <p:cNvSpPr txBox="1">
            <a:spLocks noChangeArrowheads="1"/>
          </p:cNvSpPr>
          <p:nvPr/>
        </p:nvSpPr>
        <p:spPr bwMode="auto">
          <a:xfrm>
            <a:off x="6969125" y="2425700"/>
            <a:ext cx="2087563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(644/673/6634/6635)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5" name="Group 18"/>
          <p:cNvGrpSpPr>
            <a:grpSpLocks/>
          </p:cNvGrpSpPr>
          <p:nvPr/>
        </p:nvGrpSpPr>
        <p:grpSpPr bwMode="auto">
          <a:xfrm>
            <a:off x="6968737" y="1778090"/>
            <a:ext cx="2052637" cy="646113"/>
            <a:chOff x="3203848" y="3468365"/>
            <a:chExt cx="2052020" cy="646113"/>
          </a:xfrm>
          <a:solidFill>
            <a:schemeClr val="bg1"/>
          </a:solidFill>
        </p:grpSpPr>
        <p:sp>
          <p:nvSpPr>
            <p:cNvPr id="12361" name="Rectangle 2"/>
            <p:cNvSpPr>
              <a:spLocks noChangeArrowheads="1"/>
            </p:cNvSpPr>
            <p:nvPr/>
          </p:nvSpPr>
          <p:spPr bwMode="auto">
            <a:xfrm>
              <a:off x="3203848" y="3468365"/>
              <a:ext cx="1476000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lnSpc>
                  <a:spcPct val="70000"/>
                </a:lnSpc>
                <a:defRPr/>
              </a:pPr>
              <a:endParaRPr lang="th-TH" altLang="th-TH" sz="700" b="1" dirty="0">
                <a:latin typeface="TH SarabunPSK" pitchFamily="34" charset="-34"/>
                <a:cs typeface="TH SarabunPSK" pitchFamily="34" charset="-34"/>
              </a:endParaRPr>
            </a:p>
            <a:p>
              <a:pPr algn="ctr" eaLnBrk="0" hangingPunct="0">
                <a:lnSpc>
                  <a:spcPct val="70000"/>
                </a:lnSpc>
                <a:defRPr/>
              </a:pPr>
              <a:r>
                <a:rPr lang="th-TH" altLang="th-TH" sz="1400" b="1" dirty="0">
                  <a:latin typeface="TH SarabunPSK" pitchFamily="34" charset="-34"/>
                  <a:cs typeface="TH SarabunPSK" pitchFamily="34" charset="-34"/>
                </a:rPr>
                <a:t>กลุ่มงานสารสนเทศ</a:t>
              </a:r>
            </a:p>
            <a:p>
              <a:pPr algn="ctr" eaLnBrk="0" hangingPunct="0">
                <a:lnSpc>
                  <a:spcPct val="70000"/>
                </a:lnSpc>
                <a:defRPr/>
              </a:pPr>
              <a:r>
                <a:rPr lang="th-TH" altLang="th-TH" sz="1400" b="1" dirty="0">
                  <a:latin typeface="TH SarabunPSK" pitchFamily="34" charset="-34"/>
                  <a:cs typeface="TH SarabunPSK" pitchFamily="34" charset="-34"/>
                </a:rPr>
                <a:t>การพัฒนาชุมชน</a:t>
              </a:r>
            </a:p>
          </p:txBody>
        </p:sp>
        <p:sp>
          <p:nvSpPr>
            <p:cNvPr id="12362" name="Rectangle 2"/>
            <p:cNvSpPr>
              <a:spLocks noChangeArrowheads="1"/>
            </p:cNvSpPr>
            <p:nvPr/>
          </p:nvSpPr>
          <p:spPr bwMode="auto">
            <a:xfrm>
              <a:off x="4679868" y="3468365"/>
              <a:ext cx="576000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en-US" altLang="th-TH" sz="1600" b="1" dirty="0">
                  <a:latin typeface="TH SarabunPSK" pitchFamily="34" charset="-34"/>
                  <a:cs typeface="TH SarabunPSK" pitchFamily="34" charset="-34"/>
                </a:rPr>
                <a:t>5</a:t>
              </a:r>
              <a:endParaRPr lang="th-TH" altLang="th-TH" sz="1400" b="1" dirty="0">
                <a:latin typeface="TH SarabunPSK" pitchFamily="34" charset="-34"/>
                <a:cs typeface="TH SarabunPSK" pitchFamily="34" charset="-34"/>
              </a:endParaRPr>
            </a:p>
          </p:txBody>
        </p:sp>
        <p:sp>
          <p:nvSpPr>
            <p:cNvPr id="11342" name="Rectangle 2"/>
            <p:cNvSpPr>
              <a:spLocks noChangeArrowheads="1"/>
            </p:cNvSpPr>
            <p:nvPr/>
          </p:nvSpPr>
          <p:spPr bwMode="auto">
            <a:xfrm>
              <a:off x="3203848" y="3789040"/>
              <a:ext cx="2052020" cy="325438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th-TH" altLang="th-TH" sz="1500" spc="-80" dirty="0">
                  <a:latin typeface="TH SarabunPSK" pitchFamily="34" charset="-34"/>
                  <a:cs typeface="TH SarabunPSK" pitchFamily="34" charset="-34"/>
                </a:rPr>
                <a:t>นักวิชาการพัฒนาชุมชน (ผอ.กง.) ชพ</a:t>
              </a:r>
              <a:r>
                <a:rPr lang="en-US" altLang="th-TH" sz="1500" spc="-80" dirty="0">
                  <a:latin typeface="TH SarabunPSK" pitchFamily="34" charset="-34"/>
                  <a:cs typeface="TH SarabunPSK" pitchFamily="34" charset="-34"/>
                </a:rPr>
                <a:t>. </a:t>
              </a:r>
              <a:r>
                <a:rPr lang="en-US" altLang="th-TH" sz="1050" spc="-60" dirty="0">
                  <a:solidFill>
                    <a:srgbClr val="FF0000"/>
                  </a:solidFill>
                  <a:latin typeface="TH SarabunPSK" pitchFamily="34" charset="-34"/>
                  <a:cs typeface="TH SarabunPSK" pitchFamily="34" charset="-34"/>
                </a:rPr>
                <a:t>(581)</a:t>
              </a:r>
              <a:endParaRPr lang="th-TH" altLang="th-TH" sz="1050" spc="-60" dirty="0">
                <a:solidFill>
                  <a:srgbClr val="FF0000"/>
                </a:solidFill>
                <a:latin typeface="TH SarabunPSK" pitchFamily="34" charset="-34"/>
                <a:cs typeface="TH SarabunPSK" pitchFamily="34" charset="-34"/>
              </a:endParaRPr>
            </a:p>
          </p:txBody>
        </p:sp>
      </p:grpSp>
      <p:cxnSp>
        <p:nvCxnSpPr>
          <p:cNvPr id="78" name="Straight Connector 77"/>
          <p:cNvCxnSpPr/>
          <p:nvPr/>
        </p:nvCxnSpPr>
        <p:spPr>
          <a:xfrm>
            <a:off x="4572000" y="1419225"/>
            <a:ext cx="0" cy="223202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/>
          <p:cNvCxnSpPr/>
          <p:nvPr/>
        </p:nvCxnSpPr>
        <p:spPr>
          <a:xfrm>
            <a:off x="1116013" y="1628775"/>
            <a:ext cx="683895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1567" name="Rectangle 78"/>
          <p:cNvSpPr>
            <a:spLocks noChangeArrowheads="1"/>
          </p:cNvSpPr>
          <p:nvPr/>
        </p:nvSpPr>
        <p:spPr bwMode="auto">
          <a:xfrm>
            <a:off x="0" y="6611938"/>
            <a:ext cx="1619250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000" u="sng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หมายเหตุ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ภายในวงเล็บแสดงเลขที่ตำแหน่ง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151568" name="Group 49"/>
          <p:cNvGrpSpPr>
            <a:grpSpLocks/>
          </p:cNvGrpSpPr>
          <p:nvPr/>
        </p:nvGrpSpPr>
        <p:grpSpPr bwMode="auto">
          <a:xfrm>
            <a:off x="107950" y="3594100"/>
            <a:ext cx="2843213" cy="646113"/>
            <a:chOff x="107503" y="3717032"/>
            <a:chExt cx="2844257" cy="646113"/>
          </a:xfrm>
        </p:grpSpPr>
        <p:sp>
          <p:nvSpPr>
            <p:cNvPr id="151590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เมืองสมุทรสาคร</a:t>
              </a:r>
            </a:p>
          </p:txBody>
        </p:sp>
        <p:sp>
          <p:nvSpPr>
            <p:cNvPr id="151591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6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51592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(6625)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51569" name="Text Box 17"/>
          <p:cNvSpPr txBox="1">
            <a:spLocks noChangeArrowheads="1"/>
          </p:cNvSpPr>
          <p:nvPr/>
        </p:nvSpPr>
        <p:spPr bwMode="auto">
          <a:xfrm>
            <a:off x="107950" y="4241800"/>
            <a:ext cx="3024188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       </a:t>
            </a: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5 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(6627/6628/6629/6630/6631)</a:t>
            </a:r>
          </a:p>
          <a:p>
            <a:pPr eaLnBrk="1" hangingPunct="1"/>
            <a:r>
              <a:rPr lang="th-TH" altLang="th-TH" sz="12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(พรก</a:t>
            </a:r>
            <a:r>
              <a:rPr lang="en-US" altLang="th-TH" sz="12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.</a:t>
            </a:r>
            <a:r>
              <a:rPr lang="th-TH" altLang="th-TH" sz="12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)</a:t>
            </a:r>
            <a:r>
              <a:rPr lang="en-US" altLang="th-TH" sz="12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12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(จ้างแล้ว) </a:t>
            </a:r>
            <a:r>
              <a:rPr lang="en-US" altLang="th-TH" sz="12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  </a:t>
            </a:r>
            <a:r>
              <a:rPr lang="th-TH" altLang="th-TH" sz="12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- 1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(13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7)</a:t>
            </a:r>
            <a:endParaRPr lang="en-US" altLang="th-TH" sz="12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th-TH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(กรอบฯ </a:t>
            </a:r>
            <a:r>
              <a:rPr lang="en-US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2564</a:t>
            </a:r>
            <a:r>
              <a:rPr lang="th-TH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en-US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–</a:t>
            </a:r>
            <a:r>
              <a:rPr lang="th-TH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en-US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2567 </a:t>
            </a:r>
            <a:r>
              <a:rPr lang="th-TH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ตามมาตรการฯ ปี งบฯ </a:t>
            </a:r>
            <a:r>
              <a:rPr lang="en-US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2562)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 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(ไม่รวมในกรอบ ขรก.)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151570" name="Group 50"/>
          <p:cNvGrpSpPr>
            <a:grpSpLocks/>
          </p:cNvGrpSpPr>
          <p:nvPr/>
        </p:nvGrpSpPr>
        <p:grpSpPr bwMode="auto">
          <a:xfrm>
            <a:off x="3132138" y="3594100"/>
            <a:ext cx="2843212" cy="646113"/>
            <a:chOff x="107503" y="3717032"/>
            <a:chExt cx="2844257" cy="646113"/>
          </a:xfrm>
        </p:grpSpPr>
        <p:sp>
          <p:nvSpPr>
            <p:cNvPr id="151587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กระทุ่มแบน</a:t>
              </a:r>
            </a:p>
          </p:txBody>
        </p:sp>
        <p:sp>
          <p:nvSpPr>
            <p:cNvPr id="151588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4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51589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(6636)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51571" name="Text Box 17"/>
          <p:cNvSpPr txBox="1">
            <a:spLocks noChangeArrowheads="1"/>
          </p:cNvSpPr>
          <p:nvPr/>
        </p:nvSpPr>
        <p:spPr bwMode="auto">
          <a:xfrm>
            <a:off x="3132138" y="4241800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       </a:t>
            </a: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 - 3</a:t>
            </a:r>
            <a:endParaRPr lang="en-US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(6638/6639/6640)</a:t>
            </a:r>
          </a:p>
          <a:p>
            <a:pPr eaLnBrk="1" hangingPunct="1"/>
            <a:r>
              <a:rPr lang="th-TH" altLang="th-TH" sz="12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(พรก</a:t>
            </a:r>
            <a:r>
              <a:rPr lang="en-US" altLang="th-TH" sz="12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.</a:t>
            </a:r>
            <a:r>
              <a:rPr lang="th-TH" altLang="th-TH" sz="12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)</a:t>
            </a:r>
            <a:r>
              <a:rPr lang="en-US" altLang="th-TH" sz="12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12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(จ้างแล้ว) </a:t>
            </a:r>
            <a:r>
              <a:rPr lang="en-US" altLang="th-TH" sz="12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   </a:t>
            </a:r>
            <a:r>
              <a:rPr lang="th-TH" altLang="th-TH" sz="12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- 1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(13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8)</a:t>
            </a:r>
            <a:endParaRPr lang="en-US" altLang="th-TH" sz="12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th-TH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(กรอบฯ </a:t>
            </a:r>
            <a:r>
              <a:rPr lang="en-US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2564</a:t>
            </a:r>
            <a:r>
              <a:rPr lang="th-TH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en-US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–</a:t>
            </a:r>
            <a:r>
              <a:rPr lang="th-TH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en-US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2567 </a:t>
            </a:r>
            <a:r>
              <a:rPr lang="th-TH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ตามมาตรการฯ ปี งบฯ </a:t>
            </a:r>
            <a:r>
              <a:rPr lang="en-US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2562)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 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(ไม่รวมในกรอบ ขรก.)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151572" name="Group 55"/>
          <p:cNvGrpSpPr>
            <a:grpSpLocks/>
          </p:cNvGrpSpPr>
          <p:nvPr/>
        </p:nvGrpSpPr>
        <p:grpSpPr bwMode="auto">
          <a:xfrm>
            <a:off x="6156325" y="3594100"/>
            <a:ext cx="2844800" cy="646113"/>
            <a:chOff x="107503" y="3717032"/>
            <a:chExt cx="2844257" cy="646113"/>
          </a:xfrm>
        </p:grpSpPr>
        <p:sp>
          <p:nvSpPr>
            <p:cNvPr id="151584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บ้านแพ้ว</a:t>
              </a:r>
            </a:p>
          </p:txBody>
        </p:sp>
        <p:sp>
          <p:nvSpPr>
            <p:cNvPr id="151585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51586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(6643)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51573" name="Text Box 17"/>
          <p:cNvSpPr txBox="1">
            <a:spLocks noChangeArrowheads="1"/>
          </p:cNvSpPr>
          <p:nvPr/>
        </p:nvSpPr>
        <p:spPr bwMode="auto">
          <a:xfrm>
            <a:off x="6156325" y="4241800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(6645/6646/6647/6649)</a:t>
            </a:r>
          </a:p>
        </p:txBody>
      </p:sp>
      <p:cxnSp>
        <p:nvCxnSpPr>
          <p:cNvPr id="76" name="Straight Connector 75"/>
          <p:cNvCxnSpPr/>
          <p:nvPr/>
        </p:nvCxnSpPr>
        <p:spPr>
          <a:xfrm>
            <a:off x="1404938" y="3500438"/>
            <a:ext cx="604837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9" name="Straight Connector 78"/>
          <p:cNvCxnSpPr/>
          <p:nvPr/>
        </p:nvCxnSpPr>
        <p:spPr>
          <a:xfrm>
            <a:off x="1116013" y="1628775"/>
            <a:ext cx="0" cy="14446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" name="Straight Connector 80"/>
          <p:cNvCxnSpPr/>
          <p:nvPr/>
        </p:nvCxnSpPr>
        <p:spPr>
          <a:xfrm>
            <a:off x="3348038" y="1628775"/>
            <a:ext cx="0" cy="14446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" name="Straight Connector 81"/>
          <p:cNvCxnSpPr/>
          <p:nvPr/>
        </p:nvCxnSpPr>
        <p:spPr>
          <a:xfrm>
            <a:off x="5651500" y="1628775"/>
            <a:ext cx="0" cy="14446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3" name="Straight Connector 82"/>
          <p:cNvCxnSpPr/>
          <p:nvPr/>
        </p:nvCxnSpPr>
        <p:spPr>
          <a:xfrm>
            <a:off x="7956550" y="1628775"/>
            <a:ext cx="0" cy="14446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4" name="Straight Connector 83"/>
          <p:cNvCxnSpPr/>
          <p:nvPr/>
        </p:nvCxnSpPr>
        <p:spPr>
          <a:xfrm>
            <a:off x="1403350" y="3500438"/>
            <a:ext cx="0" cy="904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/>
          <p:cNvCxnSpPr/>
          <p:nvPr/>
        </p:nvCxnSpPr>
        <p:spPr>
          <a:xfrm>
            <a:off x="7451725" y="3500438"/>
            <a:ext cx="0" cy="904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51581" name="Group 54"/>
          <p:cNvGrpSpPr>
            <a:grpSpLocks/>
          </p:cNvGrpSpPr>
          <p:nvPr/>
        </p:nvGrpSpPr>
        <p:grpSpPr bwMode="auto">
          <a:xfrm>
            <a:off x="107950" y="1774825"/>
            <a:ext cx="2051050" cy="646113"/>
            <a:chOff x="107950" y="1775470"/>
            <a:chExt cx="2051050" cy="646112"/>
          </a:xfrm>
        </p:grpSpPr>
        <p:grpSp>
          <p:nvGrpSpPr>
            <p:cNvPr id="10" name="Group 18"/>
            <p:cNvGrpSpPr>
              <a:grpSpLocks/>
            </p:cNvGrpSpPr>
            <p:nvPr/>
          </p:nvGrpSpPr>
          <p:grpSpPr bwMode="auto">
            <a:xfrm>
              <a:off x="107950" y="1775470"/>
              <a:ext cx="2051050" cy="646112"/>
              <a:chOff x="3203848" y="3468365"/>
              <a:chExt cx="2052020" cy="646113"/>
            </a:xfrm>
            <a:solidFill>
              <a:schemeClr val="bg1"/>
            </a:solidFill>
          </p:grpSpPr>
          <p:sp>
            <p:nvSpPr>
              <p:cNvPr id="14387" name="Rectangle 2"/>
              <p:cNvSpPr>
                <a:spLocks noChangeArrowheads="1"/>
              </p:cNvSpPr>
              <p:nvPr/>
            </p:nvSpPr>
            <p:spPr bwMode="auto">
              <a:xfrm>
                <a:off x="4679868" y="3468365"/>
                <a:ext cx="576000" cy="323850"/>
              </a:xfrm>
              <a:prstGeom prst="rect">
                <a:avLst/>
              </a:prstGeom>
              <a:grpFill/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anchor="ctr"/>
              <a:lstStyle/>
              <a:p>
                <a:pPr algn="ctr" eaLnBrk="0" hangingPunct="0">
                  <a:defRPr/>
                </a:pPr>
                <a:r>
                  <a:rPr lang="en-US" altLang="th-TH" sz="1600" b="1" dirty="0">
                    <a:latin typeface="TH SarabunPSK" pitchFamily="34" charset="-34"/>
                    <a:cs typeface="TH SarabunPSK" pitchFamily="34" charset="-34"/>
                  </a:rPr>
                  <a:t>6</a:t>
                </a:r>
                <a:endParaRPr lang="th-TH" altLang="th-TH" sz="1400" b="1" dirty="0">
                  <a:latin typeface="TH SarabunPSK" pitchFamily="34" charset="-34"/>
                  <a:cs typeface="TH SarabunPSK" pitchFamily="34" charset="-34"/>
                </a:endParaRPr>
              </a:p>
            </p:txBody>
          </p:sp>
          <p:sp>
            <p:nvSpPr>
              <p:cNvPr id="14388" name="Rectangle 2"/>
              <p:cNvSpPr>
                <a:spLocks noChangeArrowheads="1"/>
              </p:cNvSpPr>
              <p:nvPr/>
            </p:nvSpPr>
            <p:spPr bwMode="auto">
              <a:xfrm>
                <a:off x="3203848" y="3789040"/>
                <a:ext cx="2052000" cy="325438"/>
              </a:xfrm>
              <a:prstGeom prst="rect">
                <a:avLst/>
              </a:prstGeom>
              <a:grpFill/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anchor="ctr"/>
              <a:lstStyle/>
              <a:p>
                <a:pPr algn="ctr" eaLnBrk="0" hangingPunct="0">
                  <a:defRPr/>
                </a:pPr>
                <a:r>
                  <a:rPr lang="th-TH" altLang="th-TH" sz="1400" spc="-40" dirty="0">
                    <a:latin typeface="TH SarabunPSK" pitchFamily="34" charset="-34"/>
                    <a:cs typeface="TH SarabunPSK" pitchFamily="34" charset="-34"/>
                  </a:rPr>
                  <a:t>นักวิชาการพัฒนาชุมชน (ผอ.กง.) </a:t>
                </a:r>
                <a:r>
                  <a:rPr lang="th-TH" altLang="th-TH" sz="1400" spc="-40" dirty="0" err="1">
                    <a:latin typeface="TH SarabunPSK" pitchFamily="34" charset="-34"/>
                    <a:cs typeface="TH SarabunPSK" pitchFamily="34" charset="-34"/>
                  </a:rPr>
                  <a:t>ชพ.</a:t>
                </a:r>
                <a:r>
                  <a:rPr lang="en-US" altLang="th-TH" sz="1400" spc="-40" dirty="0">
                    <a:latin typeface="TH SarabunPSK" pitchFamily="34" charset="-34"/>
                    <a:cs typeface="TH SarabunPSK" pitchFamily="34" charset="-34"/>
                  </a:rPr>
                  <a:t> </a:t>
                </a:r>
                <a:r>
                  <a:rPr lang="en-US" altLang="th-TH" sz="1000" spc="-40" dirty="0">
                    <a:solidFill>
                      <a:srgbClr val="FF0000"/>
                    </a:solidFill>
                    <a:latin typeface="TH SarabunPSK" pitchFamily="34" charset="-34"/>
                    <a:cs typeface="TH SarabunPSK" pitchFamily="34" charset="-34"/>
                  </a:rPr>
                  <a:t>(6614)</a:t>
                </a:r>
                <a:endParaRPr lang="th-TH" altLang="th-TH" sz="1000" spc="-40" dirty="0">
                  <a:solidFill>
                    <a:srgbClr val="FF0000"/>
                  </a:solidFill>
                  <a:latin typeface="TH SarabunPSK" pitchFamily="34" charset="-34"/>
                  <a:cs typeface="TH SarabunPSK" pitchFamily="34" charset="-34"/>
                </a:endParaRPr>
              </a:p>
            </p:txBody>
          </p:sp>
        </p:grpSp>
        <p:sp>
          <p:nvSpPr>
            <p:cNvPr id="151583" name="Rectangle 2"/>
            <p:cNvSpPr>
              <a:spLocks noChangeArrowheads="1"/>
            </p:cNvSpPr>
            <p:nvPr/>
          </p:nvSpPr>
          <p:spPr bwMode="auto">
            <a:xfrm>
              <a:off x="107950" y="1775470"/>
              <a:ext cx="1475302" cy="323849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th-TH" altLang="th-TH" sz="12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endParaRPr lang="th-TH" altLang="th-TH" sz="8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2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กลุ่มงานประสานและสนับสนุนการบริหารงานพัฒนาชุมชน</a:t>
              </a:r>
            </a:p>
            <a:p>
              <a:pPr algn="ctr"/>
              <a:endParaRPr lang="th-TH" altLang="th-TH" sz="12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2578" name="Rectangle 73"/>
          <p:cNvSpPr>
            <a:spLocks noChangeArrowheads="1"/>
          </p:cNvSpPr>
          <p:nvPr/>
        </p:nvSpPr>
        <p:spPr bwMode="auto">
          <a:xfrm>
            <a:off x="488950" y="106363"/>
            <a:ext cx="815498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/>
            <a:r>
              <a:rPr lang="th-TH" altLang="th-TH" sz="1600" b="1">
                <a:latin typeface="TH SarabunPSK" panose="020B0500040200020003" pitchFamily="34" charset="-34"/>
                <a:cs typeface="TH SarabunPSK" panose="020B0500040200020003" pitchFamily="34" charset="-34"/>
              </a:rPr>
              <a:t>แผนภูมิแสดงการแบ่งงานภายในและอัตรากำลังของกรมการพัฒนาชุมชน</a:t>
            </a:r>
            <a:r>
              <a:rPr lang="en-US" altLang="th-TH" sz="1600" b="1">
                <a:latin typeface="TH SarabunPSK" panose="020B0500040200020003" pitchFamily="34" charset="-34"/>
                <a:cs typeface="TH SarabunPSK" panose="020B0500040200020003" pitchFamily="34" charset="-34"/>
              </a:rPr>
              <a:t> </a:t>
            </a:r>
            <a:endParaRPr lang="th-TH" altLang="th-TH" sz="1600" b="1"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sp>
        <p:nvSpPr>
          <p:cNvPr id="152579" name="Text Box 9"/>
          <p:cNvSpPr txBox="1">
            <a:spLocks noChangeArrowheads="1"/>
          </p:cNvSpPr>
          <p:nvPr/>
        </p:nvSpPr>
        <p:spPr bwMode="auto">
          <a:xfrm>
            <a:off x="6980238" y="6269038"/>
            <a:ext cx="2160587" cy="588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ลูกจ้างประจำ 1 อัตรา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rPr>
              <a:t>(94)</a:t>
            </a:r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 </a:t>
            </a:r>
            <a:endParaRPr lang="th-TH" altLang="th-TH" sz="1400">
              <a:solidFill>
                <a:srgbClr val="FF0000"/>
              </a:solidFill>
              <a:latin typeface="TH SarabunPSK" panose="020B0500040200020003" pitchFamily="34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กรอบพนักงานราชการ 1 อัตรา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rPr>
              <a:t>(104)</a:t>
            </a:r>
          </a:p>
        </p:txBody>
      </p:sp>
      <p:grpSp>
        <p:nvGrpSpPr>
          <p:cNvPr id="152580" name="Group 81"/>
          <p:cNvGrpSpPr>
            <a:grpSpLocks/>
          </p:cNvGrpSpPr>
          <p:nvPr/>
        </p:nvGrpSpPr>
        <p:grpSpPr bwMode="auto">
          <a:xfrm>
            <a:off x="2843213" y="765175"/>
            <a:ext cx="3421062" cy="646113"/>
            <a:chOff x="2448080" y="857250"/>
            <a:chExt cx="3420000" cy="646113"/>
          </a:xfrm>
        </p:grpSpPr>
        <p:sp>
          <p:nvSpPr>
            <p:cNvPr id="152637" name="Rectangle 2"/>
            <p:cNvSpPr>
              <a:spLocks noChangeArrowheads="1"/>
            </p:cNvSpPr>
            <p:nvPr/>
          </p:nvSpPr>
          <p:spPr bwMode="auto">
            <a:xfrm>
              <a:off x="2448080" y="857250"/>
              <a:ext cx="2844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สำนักงานพัฒนาชุมชนจังหวัดสระแก้ว</a:t>
              </a:r>
            </a:p>
          </p:txBody>
        </p:sp>
        <p:sp>
          <p:nvSpPr>
            <p:cNvPr id="152638" name="Rectangle 2"/>
            <p:cNvSpPr>
              <a:spLocks noChangeArrowheads="1"/>
            </p:cNvSpPr>
            <p:nvPr/>
          </p:nvSpPr>
          <p:spPr bwMode="auto">
            <a:xfrm>
              <a:off x="5290308" y="857250"/>
              <a:ext cx="575739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 eaLnBrk="1" hangingPunct="1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65</a:t>
              </a:r>
              <a:endParaRPr lang="th-TH" altLang="th-TH" sz="16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52639" name="Rectangle 2"/>
            <p:cNvSpPr>
              <a:spLocks noChangeArrowheads="1"/>
            </p:cNvSpPr>
            <p:nvPr/>
          </p:nvSpPr>
          <p:spPr bwMode="auto">
            <a:xfrm>
              <a:off x="2448080" y="1177925"/>
              <a:ext cx="3420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ผู้อำนวยการ (พัฒนาการจังหวัด) สูง</a:t>
              </a:r>
              <a:r>
                <a:rPr lang="en-US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(1837)</a:t>
              </a:r>
              <a:r>
                <a:rPr lang="en-US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endParaRPr lang="th-TH" altLang="th-TH" sz="1600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52581" name="Text Box 91"/>
          <p:cNvSpPr txBox="1">
            <a:spLocks noChangeArrowheads="1"/>
          </p:cNvSpPr>
          <p:nvPr/>
        </p:nvSpPr>
        <p:spPr bwMode="auto">
          <a:xfrm>
            <a:off x="3924300" y="404813"/>
            <a:ext cx="1368425" cy="277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Update </a:t>
            </a:r>
            <a:r>
              <a:rPr lang="th-TH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26 เมษายน 2564 </a:t>
            </a:r>
            <a:r>
              <a:rPr lang="en-US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         </a:t>
            </a:r>
            <a:endParaRPr lang="th-TH" altLang="th-TH" sz="1200"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sp>
        <p:nvSpPr>
          <p:cNvPr id="152582" name="Text Box 17"/>
          <p:cNvSpPr txBox="1">
            <a:spLocks noChangeArrowheads="1"/>
          </p:cNvSpPr>
          <p:nvPr/>
        </p:nvSpPr>
        <p:spPr bwMode="auto">
          <a:xfrm>
            <a:off x="107950" y="2409825"/>
            <a:ext cx="3240088" cy="628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 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- 1 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(2275)</a:t>
            </a:r>
          </a:p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นักจัดการงานทั่วไป (ปก./ชก.)   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     </a:t>
            </a: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- 1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1873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)</a:t>
            </a:r>
          </a:p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เจ้าพนักงานธุรการ (ปง./ชง.)    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      </a:t>
            </a: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2 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(1839/1841)</a:t>
            </a:r>
          </a:p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เจ้าพนักงานการเงินและบัญชี (ปง./ชง.)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- 1 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(1840)</a:t>
            </a:r>
            <a:endParaRPr lang="th-TH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th-TH" altLang="th-TH" sz="1200">
                <a:solidFill>
                  <a:srgbClr val="00B05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พนักงานขับรถยนต์ (ลจป.)         </a:t>
            </a:r>
            <a:r>
              <a:rPr lang="en-US" altLang="th-TH" sz="1200">
                <a:solidFill>
                  <a:srgbClr val="00B05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   </a:t>
            </a:r>
            <a:r>
              <a:rPr lang="th-TH" altLang="th-TH" sz="1200">
                <a:solidFill>
                  <a:srgbClr val="00B05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- </a:t>
            </a:r>
            <a:r>
              <a:rPr lang="en-US" altLang="th-TH" sz="1200">
                <a:solidFill>
                  <a:srgbClr val="00B05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1</a:t>
            </a:r>
            <a:r>
              <a:rPr lang="th-TH" altLang="th-TH" sz="1200">
                <a:solidFill>
                  <a:srgbClr val="00B05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94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) (ไม่รวมในกรอบ ขรก.)</a:t>
            </a:r>
            <a:endParaRPr lang="en-US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sp>
        <p:nvSpPr>
          <p:cNvPr id="152583" name="Text Box 17"/>
          <p:cNvSpPr txBox="1">
            <a:spLocks noChangeArrowheads="1"/>
          </p:cNvSpPr>
          <p:nvPr/>
        </p:nvSpPr>
        <p:spPr bwMode="auto">
          <a:xfrm>
            <a:off x="2411413" y="2408238"/>
            <a:ext cx="2087562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2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(1843/1844)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3" name="Group 18"/>
          <p:cNvGrpSpPr>
            <a:grpSpLocks/>
          </p:cNvGrpSpPr>
          <p:nvPr/>
        </p:nvGrpSpPr>
        <p:grpSpPr bwMode="auto">
          <a:xfrm>
            <a:off x="2411413" y="1772816"/>
            <a:ext cx="2052637" cy="646113"/>
            <a:chOff x="3203848" y="3468365"/>
            <a:chExt cx="2052020" cy="646113"/>
          </a:xfrm>
          <a:solidFill>
            <a:schemeClr val="bg1"/>
          </a:solidFill>
        </p:grpSpPr>
        <p:sp>
          <p:nvSpPr>
            <p:cNvPr id="12367" name="Rectangle 2"/>
            <p:cNvSpPr>
              <a:spLocks noChangeArrowheads="1"/>
            </p:cNvSpPr>
            <p:nvPr/>
          </p:nvSpPr>
          <p:spPr bwMode="auto">
            <a:xfrm>
              <a:off x="3203848" y="3468365"/>
              <a:ext cx="1476000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lnSpc>
                  <a:spcPct val="70000"/>
                </a:lnSpc>
                <a:defRPr/>
              </a:pPr>
              <a:endParaRPr lang="en-US" altLang="th-TH" sz="700" b="1" dirty="0">
                <a:latin typeface="TH SarabunPSK" pitchFamily="34" charset="-34"/>
                <a:cs typeface="TH SarabunPSK" pitchFamily="34" charset="-34"/>
              </a:endParaRPr>
            </a:p>
            <a:p>
              <a:pPr algn="ctr" eaLnBrk="0" hangingPunct="0">
                <a:lnSpc>
                  <a:spcPct val="70000"/>
                </a:lnSpc>
                <a:defRPr/>
              </a:pPr>
              <a:r>
                <a:rPr lang="th-TH" altLang="th-TH" sz="1400" b="1" dirty="0">
                  <a:latin typeface="TH SarabunPSK" pitchFamily="34" charset="-34"/>
                  <a:cs typeface="TH SarabunPSK" pitchFamily="34" charset="-34"/>
                </a:rPr>
                <a:t> กลุ่มงานยุทธศาสตร์</a:t>
              </a:r>
            </a:p>
            <a:p>
              <a:pPr algn="ctr" eaLnBrk="0" hangingPunct="0">
                <a:lnSpc>
                  <a:spcPct val="70000"/>
                </a:lnSpc>
                <a:defRPr/>
              </a:pPr>
              <a:r>
                <a:rPr lang="th-TH" altLang="th-TH" sz="1400" b="1" dirty="0">
                  <a:latin typeface="TH SarabunPSK" pitchFamily="34" charset="-34"/>
                  <a:cs typeface="TH SarabunPSK" pitchFamily="34" charset="-34"/>
                </a:rPr>
                <a:t>การพัฒนาชุมชน</a:t>
              </a:r>
            </a:p>
          </p:txBody>
        </p:sp>
        <p:sp>
          <p:nvSpPr>
            <p:cNvPr id="12368" name="Rectangle 2"/>
            <p:cNvSpPr>
              <a:spLocks noChangeArrowheads="1"/>
            </p:cNvSpPr>
            <p:nvPr/>
          </p:nvSpPr>
          <p:spPr bwMode="auto">
            <a:xfrm>
              <a:off x="4679868" y="3468365"/>
              <a:ext cx="576000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en-US" altLang="th-TH" sz="1600" b="1" dirty="0">
                  <a:latin typeface="TH SarabunPSK" pitchFamily="34" charset="-34"/>
                  <a:cs typeface="TH SarabunPSK" pitchFamily="34" charset="-34"/>
                </a:rPr>
                <a:t>3</a:t>
              </a:r>
              <a:endParaRPr lang="th-TH" altLang="th-TH" sz="1400" b="1" dirty="0">
                <a:latin typeface="TH SarabunPSK" pitchFamily="34" charset="-34"/>
                <a:cs typeface="TH SarabunPSK" pitchFamily="34" charset="-34"/>
              </a:endParaRPr>
            </a:p>
          </p:txBody>
        </p:sp>
        <p:sp>
          <p:nvSpPr>
            <p:cNvPr id="12372" name="Rectangle 2"/>
            <p:cNvSpPr>
              <a:spLocks noChangeArrowheads="1"/>
            </p:cNvSpPr>
            <p:nvPr/>
          </p:nvSpPr>
          <p:spPr bwMode="auto">
            <a:xfrm>
              <a:off x="3203848" y="3789040"/>
              <a:ext cx="2052020" cy="325438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th-TH" altLang="th-TH" sz="1500" spc="-70" dirty="0">
                  <a:latin typeface="TH SarabunPSK" pitchFamily="34" charset="-34"/>
                  <a:cs typeface="TH SarabunPSK" pitchFamily="34" charset="-34"/>
                </a:rPr>
                <a:t>นักวิชาการพัฒนาชุมชน (ผอ.กง.) ชพ</a:t>
              </a:r>
              <a:r>
                <a:rPr lang="en-US" altLang="th-TH" sz="1500" spc="-70" dirty="0">
                  <a:latin typeface="TH SarabunPSK" pitchFamily="34" charset="-34"/>
                  <a:cs typeface="TH SarabunPSK" pitchFamily="34" charset="-34"/>
                </a:rPr>
                <a:t>. </a:t>
              </a:r>
              <a:r>
                <a:rPr lang="en-US" altLang="th-TH" sz="1000" spc="-70" dirty="0">
                  <a:solidFill>
                    <a:srgbClr val="FF0000"/>
                  </a:solidFill>
                  <a:latin typeface="TH SarabunPSK" pitchFamily="34" charset="-34"/>
                  <a:cs typeface="TH SarabunPSK" pitchFamily="34" charset="-34"/>
                </a:rPr>
                <a:t>(1842)</a:t>
              </a:r>
              <a:endParaRPr lang="th-TH" altLang="th-TH" sz="1000" spc="-70" dirty="0">
                <a:solidFill>
                  <a:srgbClr val="FF0000"/>
                </a:solidFill>
                <a:latin typeface="TH SarabunPSK" pitchFamily="34" charset="-34"/>
                <a:cs typeface="TH SarabunPSK" pitchFamily="34" charset="-34"/>
              </a:endParaRPr>
            </a:p>
          </p:txBody>
        </p:sp>
      </p:grpSp>
      <p:sp>
        <p:nvSpPr>
          <p:cNvPr id="152585" name="Text Box 17"/>
          <p:cNvSpPr txBox="1">
            <a:spLocks noChangeArrowheads="1"/>
          </p:cNvSpPr>
          <p:nvPr/>
        </p:nvSpPr>
        <p:spPr bwMode="auto">
          <a:xfrm>
            <a:off x="4665663" y="2420938"/>
            <a:ext cx="2714625" cy="628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(284/1846/1847/1848)</a:t>
            </a:r>
          </a:p>
          <a:p>
            <a:pPr eaLnBrk="1" hangingPunct="1"/>
            <a:r>
              <a:rPr lang="th-TH" altLang="th-TH" sz="12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นักส่งเสริมการพัฒนาชุมชน (พรก.)</a:t>
            </a:r>
            <a:r>
              <a:rPr lang="en-US" altLang="th-TH" sz="12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12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 </a:t>
            </a:r>
            <a:r>
              <a:rPr lang="en-US" altLang="th-TH" sz="12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1</a:t>
            </a:r>
            <a:r>
              <a:rPr lang="th-TH" altLang="th-TH" sz="12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104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)</a:t>
            </a:r>
            <a:endParaRPr lang="th-TH" altLang="th-TH" sz="1000">
              <a:solidFill>
                <a:srgbClr val="0070C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th-TH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(กรอบฯ </a:t>
            </a:r>
            <a:r>
              <a:rPr lang="en-US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2564</a:t>
            </a:r>
            <a:r>
              <a:rPr lang="th-TH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en-US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</a:t>
            </a:r>
            <a:r>
              <a:rPr lang="th-TH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en-US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2567)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(จ้างแล้ว)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              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(ไม่รวมในกรอบ ขรก.)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4" name="Group 18"/>
          <p:cNvGrpSpPr>
            <a:grpSpLocks/>
          </p:cNvGrpSpPr>
          <p:nvPr/>
        </p:nvGrpSpPr>
        <p:grpSpPr bwMode="auto">
          <a:xfrm>
            <a:off x="4665274" y="1773328"/>
            <a:ext cx="2051050" cy="646110"/>
            <a:chOff x="3203848" y="3468365"/>
            <a:chExt cx="2052020" cy="646111"/>
          </a:xfrm>
          <a:solidFill>
            <a:schemeClr val="bg1"/>
          </a:solidFill>
        </p:grpSpPr>
        <p:sp>
          <p:nvSpPr>
            <p:cNvPr id="12364" name="Rectangle 2"/>
            <p:cNvSpPr>
              <a:spLocks noChangeArrowheads="1"/>
            </p:cNvSpPr>
            <p:nvPr/>
          </p:nvSpPr>
          <p:spPr bwMode="auto">
            <a:xfrm>
              <a:off x="3203848" y="3468365"/>
              <a:ext cx="1476000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lnSpc>
                  <a:spcPct val="70000"/>
                </a:lnSpc>
                <a:defRPr/>
              </a:pPr>
              <a:endParaRPr lang="th-TH" altLang="th-TH" sz="700" b="1" dirty="0">
                <a:latin typeface="TH SarabunPSK" pitchFamily="34" charset="-34"/>
                <a:cs typeface="TH SarabunPSK" pitchFamily="34" charset="-34"/>
              </a:endParaRPr>
            </a:p>
            <a:p>
              <a:pPr algn="ctr" eaLnBrk="0" hangingPunct="0">
                <a:lnSpc>
                  <a:spcPct val="70000"/>
                </a:lnSpc>
                <a:defRPr/>
              </a:pPr>
              <a:r>
                <a:rPr lang="th-TH" altLang="th-TH" sz="1400" b="1" dirty="0">
                  <a:latin typeface="TH SarabunPSK" pitchFamily="34" charset="-34"/>
                  <a:cs typeface="TH SarabunPSK" pitchFamily="34" charset="-34"/>
                </a:rPr>
                <a:t>กลุ่มงานส่งเสริม                      การพัฒนาชุมชน</a:t>
              </a:r>
            </a:p>
          </p:txBody>
        </p:sp>
        <p:sp>
          <p:nvSpPr>
            <p:cNvPr id="12365" name="Rectangle 2"/>
            <p:cNvSpPr>
              <a:spLocks noChangeArrowheads="1"/>
            </p:cNvSpPr>
            <p:nvPr/>
          </p:nvSpPr>
          <p:spPr bwMode="auto">
            <a:xfrm>
              <a:off x="4679868" y="3468365"/>
              <a:ext cx="576000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en-US" altLang="th-TH" sz="1600" b="1" dirty="0">
                  <a:latin typeface="TH SarabunPSK" pitchFamily="34" charset="-34"/>
                  <a:cs typeface="TH SarabunPSK" pitchFamily="34" charset="-34"/>
                </a:rPr>
                <a:t>5</a:t>
              </a:r>
              <a:endParaRPr lang="th-TH" altLang="th-TH" sz="1600" b="1" dirty="0">
                <a:latin typeface="TH SarabunPSK" pitchFamily="34" charset="-34"/>
                <a:cs typeface="TH SarabunPSK" pitchFamily="34" charset="-34"/>
              </a:endParaRPr>
            </a:p>
          </p:txBody>
        </p:sp>
        <p:sp>
          <p:nvSpPr>
            <p:cNvPr id="12369" name="Rectangle 2"/>
            <p:cNvSpPr>
              <a:spLocks noChangeArrowheads="1"/>
            </p:cNvSpPr>
            <p:nvPr/>
          </p:nvSpPr>
          <p:spPr bwMode="auto">
            <a:xfrm>
              <a:off x="3203848" y="3789039"/>
              <a:ext cx="2052020" cy="325437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th-TH" altLang="th-TH" sz="1500" spc="-80" dirty="0">
                  <a:latin typeface="TH SarabunPSK" pitchFamily="34" charset="-34"/>
                  <a:cs typeface="TH SarabunPSK" pitchFamily="34" charset="-34"/>
                </a:rPr>
                <a:t>นักวิชาการพัฒนาชุมชน (ผอ.กง.) ชพ</a:t>
              </a:r>
              <a:r>
                <a:rPr lang="en-US" altLang="th-TH" sz="1500" spc="-80" dirty="0">
                  <a:latin typeface="TH SarabunPSK" pitchFamily="34" charset="-34"/>
                  <a:cs typeface="TH SarabunPSK" pitchFamily="34" charset="-34"/>
                </a:rPr>
                <a:t>. </a:t>
              </a:r>
              <a:r>
                <a:rPr lang="en-US" altLang="th-TH" sz="1000" spc="-80" dirty="0">
                  <a:solidFill>
                    <a:srgbClr val="FF0000"/>
                  </a:solidFill>
                  <a:latin typeface="TH SarabunPSK" pitchFamily="34" charset="-34"/>
                  <a:cs typeface="TH SarabunPSK" pitchFamily="34" charset="-34"/>
                </a:rPr>
                <a:t>(1845)</a:t>
              </a:r>
              <a:endParaRPr lang="th-TH" altLang="th-TH" sz="1000" spc="-80" dirty="0">
                <a:solidFill>
                  <a:srgbClr val="FF0000"/>
                </a:solidFill>
                <a:latin typeface="TH SarabunPSK" pitchFamily="34" charset="-34"/>
                <a:cs typeface="TH SarabunPSK" pitchFamily="34" charset="-34"/>
              </a:endParaRPr>
            </a:p>
          </p:txBody>
        </p:sp>
      </p:grpSp>
      <p:sp>
        <p:nvSpPr>
          <p:cNvPr id="152587" name="Text Box 17"/>
          <p:cNvSpPr txBox="1">
            <a:spLocks noChangeArrowheads="1"/>
          </p:cNvSpPr>
          <p:nvPr/>
        </p:nvSpPr>
        <p:spPr bwMode="auto">
          <a:xfrm>
            <a:off x="6969125" y="2425700"/>
            <a:ext cx="2087563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(438/542/1868/1886)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5" name="Group 18"/>
          <p:cNvGrpSpPr>
            <a:grpSpLocks/>
          </p:cNvGrpSpPr>
          <p:nvPr/>
        </p:nvGrpSpPr>
        <p:grpSpPr bwMode="auto">
          <a:xfrm>
            <a:off x="6968737" y="1778090"/>
            <a:ext cx="2052637" cy="646113"/>
            <a:chOff x="3203848" y="3468365"/>
            <a:chExt cx="2052020" cy="646113"/>
          </a:xfrm>
          <a:solidFill>
            <a:schemeClr val="bg1"/>
          </a:solidFill>
        </p:grpSpPr>
        <p:sp>
          <p:nvSpPr>
            <p:cNvPr id="12361" name="Rectangle 2"/>
            <p:cNvSpPr>
              <a:spLocks noChangeArrowheads="1"/>
            </p:cNvSpPr>
            <p:nvPr/>
          </p:nvSpPr>
          <p:spPr bwMode="auto">
            <a:xfrm>
              <a:off x="3203848" y="3468365"/>
              <a:ext cx="1476000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lnSpc>
                  <a:spcPct val="70000"/>
                </a:lnSpc>
                <a:defRPr/>
              </a:pPr>
              <a:endParaRPr lang="th-TH" altLang="th-TH" sz="700" b="1" dirty="0">
                <a:latin typeface="TH SarabunPSK" pitchFamily="34" charset="-34"/>
                <a:cs typeface="TH SarabunPSK" pitchFamily="34" charset="-34"/>
              </a:endParaRPr>
            </a:p>
            <a:p>
              <a:pPr algn="ctr" eaLnBrk="0" hangingPunct="0">
                <a:lnSpc>
                  <a:spcPct val="70000"/>
                </a:lnSpc>
                <a:defRPr/>
              </a:pPr>
              <a:r>
                <a:rPr lang="th-TH" altLang="th-TH" sz="1400" b="1" dirty="0">
                  <a:latin typeface="TH SarabunPSK" pitchFamily="34" charset="-34"/>
                  <a:cs typeface="TH SarabunPSK" pitchFamily="34" charset="-34"/>
                </a:rPr>
                <a:t>กลุ่มงานสารสนเทศ</a:t>
              </a:r>
            </a:p>
            <a:p>
              <a:pPr algn="ctr" eaLnBrk="0" hangingPunct="0">
                <a:lnSpc>
                  <a:spcPct val="70000"/>
                </a:lnSpc>
                <a:defRPr/>
              </a:pPr>
              <a:r>
                <a:rPr lang="th-TH" altLang="th-TH" sz="1400" b="1" dirty="0">
                  <a:latin typeface="TH SarabunPSK" pitchFamily="34" charset="-34"/>
                  <a:cs typeface="TH SarabunPSK" pitchFamily="34" charset="-34"/>
                </a:rPr>
                <a:t>การพัฒนาชุมชน</a:t>
              </a:r>
            </a:p>
          </p:txBody>
        </p:sp>
        <p:sp>
          <p:nvSpPr>
            <p:cNvPr id="12362" name="Rectangle 2"/>
            <p:cNvSpPr>
              <a:spLocks noChangeArrowheads="1"/>
            </p:cNvSpPr>
            <p:nvPr/>
          </p:nvSpPr>
          <p:spPr bwMode="auto">
            <a:xfrm>
              <a:off x="4679868" y="3468365"/>
              <a:ext cx="576000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en-US" altLang="th-TH" sz="1600" b="1" dirty="0">
                  <a:latin typeface="TH SarabunPSK" pitchFamily="34" charset="-34"/>
                  <a:cs typeface="TH SarabunPSK" pitchFamily="34" charset="-34"/>
                </a:rPr>
                <a:t>5</a:t>
              </a:r>
              <a:endParaRPr lang="th-TH" altLang="th-TH" sz="1400" b="1" dirty="0">
                <a:latin typeface="TH SarabunPSK" pitchFamily="34" charset="-34"/>
                <a:cs typeface="TH SarabunPSK" pitchFamily="34" charset="-34"/>
              </a:endParaRPr>
            </a:p>
          </p:txBody>
        </p:sp>
        <p:sp>
          <p:nvSpPr>
            <p:cNvPr id="11342" name="Rectangle 2"/>
            <p:cNvSpPr>
              <a:spLocks noChangeArrowheads="1"/>
            </p:cNvSpPr>
            <p:nvPr/>
          </p:nvSpPr>
          <p:spPr bwMode="auto">
            <a:xfrm>
              <a:off x="3203848" y="3789040"/>
              <a:ext cx="2052020" cy="325438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th-TH" altLang="th-TH" sz="1500" spc="-60" dirty="0">
                  <a:latin typeface="TH SarabunPSK" pitchFamily="34" charset="-34"/>
                  <a:cs typeface="TH SarabunPSK" pitchFamily="34" charset="-34"/>
                </a:rPr>
                <a:t>นักวิชาการพัฒนาชุมชน (ผอ.กง.) ชพ</a:t>
              </a:r>
              <a:r>
                <a:rPr lang="en-US" altLang="th-TH" sz="1500" spc="-60" dirty="0">
                  <a:latin typeface="TH SarabunPSK" pitchFamily="34" charset="-34"/>
                  <a:cs typeface="TH SarabunPSK" pitchFamily="34" charset="-34"/>
                </a:rPr>
                <a:t>. </a:t>
              </a:r>
              <a:r>
                <a:rPr lang="en-US" altLang="th-TH" sz="1050" spc="-60" dirty="0">
                  <a:solidFill>
                    <a:srgbClr val="FF0000"/>
                  </a:solidFill>
                  <a:latin typeface="TH SarabunPSK" pitchFamily="34" charset="-34"/>
                  <a:cs typeface="TH SarabunPSK" pitchFamily="34" charset="-34"/>
                </a:rPr>
                <a:t>(453)</a:t>
              </a:r>
              <a:endParaRPr lang="th-TH" altLang="th-TH" sz="1050" spc="-60" dirty="0">
                <a:solidFill>
                  <a:srgbClr val="FF0000"/>
                </a:solidFill>
                <a:latin typeface="TH SarabunPSK" pitchFamily="34" charset="-34"/>
                <a:cs typeface="TH SarabunPSK" pitchFamily="34" charset="-34"/>
              </a:endParaRPr>
            </a:p>
          </p:txBody>
        </p:sp>
      </p:grpSp>
      <p:cxnSp>
        <p:nvCxnSpPr>
          <p:cNvPr id="78" name="Straight Connector 77"/>
          <p:cNvCxnSpPr/>
          <p:nvPr/>
        </p:nvCxnSpPr>
        <p:spPr>
          <a:xfrm>
            <a:off x="4572000" y="1419225"/>
            <a:ext cx="0" cy="223202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/>
          <p:cNvCxnSpPr/>
          <p:nvPr/>
        </p:nvCxnSpPr>
        <p:spPr>
          <a:xfrm>
            <a:off x="1116013" y="1628775"/>
            <a:ext cx="683895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2591" name="Rectangle 78"/>
          <p:cNvSpPr>
            <a:spLocks noChangeArrowheads="1"/>
          </p:cNvSpPr>
          <p:nvPr/>
        </p:nvSpPr>
        <p:spPr bwMode="auto">
          <a:xfrm>
            <a:off x="0" y="6611938"/>
            <a:ext cx="1619250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000" u="sng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หมายเหตุ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ภายในวงเล็บแสดงเลขที่ตำแหน่ง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152592" name="Group 49"/>
          <p:cNvGrpSpPr>
            <a:grpSpLocks/>
          </p:cNvGrpSpPr>
          <p:nvPr/>
        </p:nvGrpSpPr>
        <p:grpSpPr bwMode="auto">
          <a:xfrm>
            <a:off x="107950" y="3594100"/>
            <a:ext cx="2843213" cy="646113"/>
            <a:chOff x="107503" y="3717032"/>
            <a:chExt cx="2844257" cy="646113"/>
          </a:xfrm>
        </p:grpSpPr>
        <p:sp>
          <p:nvSpPr>
            <p:cNvPr id="152634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เมืองสระแก้ว</a:t>
              </a:r>
            </a:p>
          </p:txBody>
        </p:sp>
        <p:sp>
          <p:nvSpPr>
            <p:cNvPr id="152635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52636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(1849)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52593" name="Text Box 17"/>
          <p:cNvSpPr txBox="1">
            <a:spLocks noChangeArrowheads="1"/>
          </p:cNvSpPr>
          <p:nvPr/>
        </p:nvSpPr>
        <p:spPr bwMode="auto">
          <a:xfrm>
            <a:off x="107950" y="4241800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(1852/1854/2041/6721)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152594" name="Group 50"/>
          <p:cNvGrpSpPr>
            <a:grpSpLocks/>
          </p:cNvGrpSpPr>
          <p:nvPr/>
        </p:nvGrpSpPr>
        <p:grpSpPr bwMode="auto">
          <a:xfrm>
            <a:off x="3132138" y="3594100"/>
            <a:ext cx="2843212" cy="646113"/>
            <a:chOff x="107503" y="3717032"/>
            <a:chExt cx="2844257" cy="646113"/>
          </a:xfrm>
        </p:grpSpPr>
        <p:sp>
          <p:nvSpPr>
            <p:cNvPr id="152631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คลองหาด</a:t>
              </a:r>
            </a:p>
          </p:txBody>
        </p:sp>
        <p:sp>
          <p:nvSpPr>
            <p:cNvPr id="152632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52633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ชพ.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(1856)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52595" name="Text Box 17"/>
          <p:cNvSpPr txBox="1">
            <a:spLocks noChangeArrowheads="1"/>
          </p:cNvSpPr>
          <p:nvPr/>
        </p:nvSpPr>
        <p:spPr bwMode="auto">
          <a:xfrm>
            <a:off x="3132138" y="4241800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3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(1859/1860/7424)</a:t>
            </a:r>
          </a:p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เจ้าพนักงานพัฒนาชุมชน (ปง./ชง.)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1</a:t>
            </a: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3771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)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152596" name="Group 55"/>
          <p:cNvGrpSpPr>
            <a:grpSpLocks/>
          </p:cNvGrpSpPr>
          <p:nvPr/>
        </p:nvGrpSpPr>
        <p:grpSpPr bwMode="auto">
          <a:xfrm>
            <a:off x="6156325" y="3594100"/>
            <a:ext cx="2844800" cy="646113"/>
            <a:chOff x="107503" y="3717032"/>
            <a:chExt cx="2844257" cy="646113"/>
          </a:xfrm>
        </p:grpSpPr>
        <p:sp>
          <p:nvSpPr>
            <p:cNvPr id="152628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วัฒนานคร</a:t>
              </a:r>
            </a:p>
          </p:txBody>
        </p:sp>
        <p:sp>
          <p:nvSpPr>
            <p:cNvPr id="152629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52630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(1862)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52597" name="Text Box 17"/>
          <p:cNvSpPr txBox="1">
            <a:spLocks noChangeArrowheads="1"/>
          </p:cNvSpPr>
          <p:nvPr/>
        </p:nvSpPr>
        <p:spPr bwMode="auto">
          <a:xfrm>
            <a:off x="6156325" y="4241800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(1864/1865/1866/1867)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152598" name="Group 60"/>
          <p:cNvGrpSpPr>
            <a:grpSpLocks/>
          </p:cNvGrpSpPr>
          <p:nvPr/>
        </p:nvGrpSpPr>
        <p:grpSpPr bwMode="auto">
          <a:xfrm>
            <a:off x="107950" y="4962525"/>
            <a:ext cx="2843213" cy="646113"/>
            <a:chOff x="107503" y="3717032"/>
            <a:chExt cx="2844257" cy="646113"/>
          </a:xfrm>
        </p:grpSpPr>
        <p:sp>
          <p:nvSpPr>
            <p:cNvPr id="152625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อรัญประเทศ</a:t>
              </a:r>
            </a:p>
          </p:txBody>
        </p:sp>
        <p:sp>
          <p:nvSpPr>
            <p:cNvPr id="152626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52627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(1871)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52599" name="Text Box 17"/>
          <p:cNvSpPr txBox="1">
            <a:spLocks noChangeArrowheads="1"/>
          </p:cNvSpPr>
          <p:nvPr/>
        </p:nvSpPr>
        <p:spPr bwMode="auto">
          <a:xfrm>
            <a:off x="107950" y="5610225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(1874/1875/1877/1879)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152600" name="Group 65"/>
          <p:cNvGrpSpPr>
            <a:grpSpLocks/>
          </p:cNvGrpSpPr>
          <p:nvPr/>
        </p:nvGrpSpPr>
        <p:grpSpPr bwMode="auto">
          <a:xfrm>
            <a:off x="3132138" y="4962525"/>
            <a:ext cx="2843212" cy="646113"/>
            <a:chOff x="107503" y="3717032"/>
            <a:chExt cx="2844257" cy="646113"/>
          </a:xfrm>
        </p:grpSpPr>
        <p:sp>
          <p:nvSpPr>
            <p:cNvPr id="152622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เขาฉกรรจ์</a:t>
              </a:r>
            </a:p>
          </p:txBody>
        </p:sp>
        <p:sp>
          <p:nvSpPr>
            <p:cNvPr id="152623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52624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ชพ.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(1880)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52601" name="Text Box 17"/>
          <p:cNvSpPr txBox="1">
            <a:spLocks noChangeArrowheads="1"/>
          </p:cNvSpPr>
          <p:nvPr/>
        </p:nvSpPr>
        <p:spPr bwMode="auto">
          <a:xfrm>
            <a:off x="3132138" y="5610225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(1794/1797/1882/1883)</a:t>
            </a:r>
          </a:p>
        </p:txBody>
      </p:sp>
      <p:grpSp>
        <p:nvGrpSpPr>
          <p:cNvPr id="152602" name="Group 70"/>
          <p:cNvGrpSpPr>
            <a:grpSpLocks/>
          </p:cNvGrpSpPr>
          <p:nvPr/>
        </p:nvGrpSpPr>
        <p:grpSpPr bwMode="auto">
          <a:xfrm>
            <a:off x="6156325" y="4962525"/>
            <a:ext cx="2844800" cy="646113"/>
            <a:chOff x="107503" y="3717032"/>
            <a:chExt cx="2844257" cy="646113"/>
          </a:xfrm>
        </p:grpSpPr>
        <p:sp>
          <p:nvSpPr>
            <p:cNvPr id="152619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ตาพระยา</a:t>
              </a:r>
            </a:p>
          </p:txBody>
        </p:sp>
        <p:sp>
          <p:nvSpPr>
            <p:cNvPr id="152620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52621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ชพ.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(1884)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52603" name="Text Box 17"/>
          <p:cNvSpPr txBox="1">
            <a:spLocks noChangeArrowheads="1"/>
          </p:cNvSpPr>
          <p:nvPr/>
        </p:nvSpPr>
        <p:spPr bwMode="auto">
          <a:xfrm>
            <a:off x="6156325" y="5610225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3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(1887/1888/6948)</a:t>
            </a:r>
          </a:p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เจ้าพนักงานพัฒนาชุมชน (ปง./ชง.)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1</a:t>
            </a: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3611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)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cxnSp>
        <p:nvCxnSpPr>
          <p:cNvPr id="76" name="Straight Connector 75"/>
          <p:cNvCxnSpPr/>
          <p:nvPr/>
        </p:nvCxnSpPr>
        <p:spPr>
          <a:xfrm>
            <a:off x="1404938" y="3500438"/>
            <a:ext cx="604837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9" name="Straight Connector 78"/>
          <p:cNvCxnSpPr/>
          <p:nvPr/>
        </p:nvCxnSpPr>
        <p:spPr>
          <a:xfrm>
            <a:off x="1116013" y="1628775"/>
            <a:ext cx="0" cy="14446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" name="Straight Connector 80"/>
          <p:cNvCxnSpPr/>
          <p:nvPr/>
        </p:nvCxnSpPr>
        <p:spPr>
          <a:xfrm>
            <a:off x="3348038" y="1628775"/>
            <a:ext cx="0" cy="14446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" name="Straight Connector 81"/>
          <p:cNvCxnSpPr/>
          <p:nvPr/>
        </p:nvCxnSpPr>
        <p:spPr>
          <a:xfrm>
            <a:off x="5651500" y="1628775"/>
            <a:ext cx="0" cy="14446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3" name="Straight Connector 82"/>
          <p:cNvCxnSpPr/>
          <p:nvPr/>
        </p:nvCxnSpPr>
        <p:spPr>
          <a:xfrm>
            <a:off x="7956550" y="1628775"/>
            <a:ext cx="0" cy="14446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4" name="Straight Connector 83"/>
          <p:cNvCxnSpPr/>
          <p:nvPr/>
        </p:nvCxnSpPr>
        <p:spPr>
          <a:xfrm>
            <a:off x="1403350" y="3500438"/>
            <a:ext cx="0" cy="904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/>
          <p:cNvCxnSpPr/>
          <p:nvPr/>
        </p:nvCxnSpPr>
        <p:spPr>
          <a:xfrm>
            <a:off x="7451725" y="3500438"/>
            <a:ext cx="0" cy="904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" name="Straight Connector 85"/>
          <p:cNvCxnSpPr/>
          <p:nvPr/>
        </p:nvCxnSpPr>
        <p:spPr>
          <a:xfrm>
            <a:off x="3049588" y="3500438"/>
            <a:ext cx="0" cy="136842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7" name="Straight Connector 86"/>
          <p:cNvCxnSpPr/>
          <p:nvPr/>
        </p:nvCxnSpPr>
        <p:spPr>
          <a:xfrm>
            <a:off x="1403350" y="4868863"/>
            <a:ext cx="604837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9" name="Straight Connector 88"/>
          <p:cNvCxnSpPr/>
          <p:nvPr/>
        </p:nvCxnSpPr>
        <p:spPr>
          <a:xfrm>
            <a:off x="1403350" y="4868863"/>
            <a:ext cx="0" cy="904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0" name="Straight Connector 89"/>
          <p:cNvCxnSpPr/>
          <p:nvPr/>
        </p:nvCxnSpPr>
        <p:spPr>
          <a:xfrm>
            <a:off x="4427538" y="4868863"/>
            <a:ext cx="0" cy="904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1" name="Straight Connector 90"/>
          <p:cNvCxnSpPr/>
          <p:nvPr/>
        </p:nvCxnSpPr>
        <p:spPr>
          <a:xfrm>
            <a:off x="7451725" y="4868863"/>
            <a:ext cx="0" cy="904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52616" name="Group 74"/>
          <p:cNvGrpSpPr>
            <a:grpSpLocks/>
          </p:cNvGrpSpPr>
          <p:nvPr/>
        </p:nvGrpSpPr>
        <p:grpSpPr bwMode="auto">
          <a:xfrm>
            <a:off x="107950" y="1774825"/>
            <a:ext cx="2051050" cy="646113"/>
            <a:chOff x="107950" y="1775470"/>
            <a:chExt cx="2051050" cy="646112"/>
          </a:xfrm>
        </p:grpSpPr>
        <p:grpSp>
          <p:nvGrpSpPr>
            <p:cNvPr id="13" name="Group 18"/>
            <p:cNvGrpSpPr>
              <a:grpSpLocks/>
            </p:cNvGrpSpPr>
            <p:nvPr/>
          </p:nvGrpSpPr>
          <p:grpSpPr bwMode="auto">
            <a:xfrm>
              <a:off x="107950" y="1775470"/>
              <a:ext cx="2051050" cy="646112"/>
              <a:chOff x="3203848" y="3468365"/>
              <a:chExt cx="2052020" cy="646113"/>
            </a:xfrm>
            <a:solidFill>
              <a:schemeClr val="bg1"/>
            </a:solidFill>
          </p:grpSpPr>
          <p:sp>
            <p:nvSpPr>
              <p:cNvPr id="14387" name="Rectangle 2"/>
              <p:cNvSpPr>
                <a:spLocks noChangeArrowheads="1"/>
              </p:cNvSpPr>
              <p:nvPr/>
            </p:nvSpPr>
            <p:spPr bwMode="auto">
              <a:xfrm>
                <a:off x="4679868" y="3468365"/>
                <a:ext cx="576000" cy="323850"/>
              </a:xfrm>
              <a:prstGeom prst="rect">
                <a:avLst/>
              </a:prstGeom>
              <a:grpFill/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anchor="ctr"/>
              <a:lstStyle/>
              <a:p>
                <a:pPr algn="ctr" eaLnBrk="0" hangingPunct="0">
                  <a:defRPr/>
                </a:pPr>
                <a:r>
                  <a:rPr lang="en-US" altLang="th-TH" sz="1600" b="1" dirty="0">
                    <a:latin typeface="TH SarabunPSK" pitchFamily="34" charset="-34"/>
                    <a:cs typeface="TH SarabunPSK" pitchFamily="34" charset="-34"/>
                  </a:rPr>
                  <a:t>6</a:t>
                </a:r>
                <a:endParaRPr lang="th-TH" altLang="th-TH" sz="1400" b="1" dirty="0">
                  <a:latin typeface="TH SarabunPSK" pitchFamily="34" charset="-34"/>
                  <a:cs typeface="TH SarabunPSK" pitchFamily="34" charset="-34"/>
                </a:endParaRPr>
              </a:p>
            </p:txBody>
          </p:sp>
          <p:sp>
            <p:nvSpPr>
              <p:cNvPr id="14388" name="Rectangle 2"/>
              <p:cNvSpPr>
                <a:spLocks noChangeArrowheads="1"/>
              </p:cNvSpPr>
              <p:nvPr/>
            </p:nvSpPr>
            <p:spPr bwMode="auto">
              <a:xfrm>
                <a:off x="3203848" y="3789040"/>
                <a:ext cx="2052000" cy="325438"/>
              </a:xfrm>
              <a:prstGeom prst="rect">
                <a:avLst/>
              </a:prstGeom>
              <a:grpFill/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anchor="ctr"/>
              <a:lstStyle/>
              <a:p>
                <a:pPr algn="ctr" eaLnBrk="0" hangingPunct="0">
                  <a:defRPr/>
                </a:pPr>
                <a:r>
                  <a:rPr lang="th-TH" altLang="th-TH" sz="1400" spc="-40" dirty="0">
                    <a:latin typeface="TH SarabunPSK" pitchFamily="34" charset="-34"/>
                    <a:cs typeface="TH SarabunPSK" pitchFamily="34" charset="-34"/>
                  </a:rPr>
                  <a:t>นักวิชาการพัฒนาชุมชน (ผอ.กง.) </a:t>
                </a:r>
                <a:r>
                  <a:rPr lang="th-TH" altLang="th-TH" sz="1400" spc="-40" dirty="0" err="1">
                    <a:latin typeface="TH SarabunPSK" pitchFamily="34" charset="-34"/>
                    <a:cs typeface="TH SarabunPSK" pitchFamily="34" charset="-34"/>
                  </a:rPr>
                  <a:t>ชพ.</a:t>
                </a:r>
                <a:r>
                  <a:rPr lang="en-US" altLang="th-TH" sz="1400" spc="-40" dirty="0">
                    <a:latin typeface="TH SarabunPSK" pitchFamily="34" charset="-34"/>
                    <a:cs typeface="TH SarabunPSK" pitchFamily="34" charset="-34"/>
                  </a:rPr>
                  <a:t> </a:t>
                </a:r>
                <a:r>
                  <a:rPr lang="en-US" altLang="th-TH" sz="1000" spc="-40" dirty="0">
                    <a:solidFill>
                      <a:srgbClr val="FF0000"/>
                    </a:solidFill>
                    <a:latin typeface="TH SarabunPSK" pitchFamily="34" charset="-34"/>
                    <a:cs typeface="TH SarabunPSK" pitchFamily="34" charset="-34"/>
                  </a:rPr>
                  <a:t>(1838)</a:t>
                </a:r>
                <a:endParaRPr lang="th-TH" altLang="th-TH" sz="1000" spc="-40" dirty="0">
                  <a:solidFill>
                    <a:srgbClr val="FF0000"/>
                  </a:solidFill>
                  <a:latin typeface="TH SarabunPSK" pitchFamily="34" charset="-34"/>
                  <a:cs typeface="TH SarabunPSK" pitchFamily="34" charset="-34"/>
                </a:endParaRPr>
              </a:p>
            </p:txBody>
          </p:sp>
        </p:grpSp>
        <p:sp>
          <p:nvSpPr>
            <p:cNvPr id="152618" name="Rectangle 2"/>
            <p:cNvSpPr>
              <a:spLocks noChangeArrowheads="1"/>
            </p:cNvSpPr>
            <p:nvPr/>
          </p:nvSpPr>
          <p:spPr bwMode="auto">
            <a:xfrm>
              <a:off x="107950" y="1775470"/>
              <a:ext cx="1475302" cy="323849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th-TH" altLang="th-TH" sz="12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endParaRPr lang="th-TH" altLang="th-TH" sz="8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2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กลุ่มงานประสานและสนับสนุนการบริหารงานพัฒนาชุมชน</a:t>
              </a:r>
            </a:p>
            <a:p>
              <a:pPr algn="ctr"/>
              <a:endParaRPr lang="th-TH" altLang="th-TH" sz="12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602" name="Rectangle 73"/>
          <p:cNvSpPr>
            <a:spLocks noChangeArrowheads="1"/>
          </p:cNvSpPr>
          <p:nvPr/>
        </p:nvSpPr>
        <p:spPr bwMode="auto">
          <a:xfrm>
            <a:off x="488950" y="106363"/>
            <a:ext cx="815498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/>
            <a:r>
              <a:rPr lang="th-TH" altLang="th-TH" sz="1600" b="1">
                <a:latin typeface="TH SarabunPSK" panose="020B0500040200020003" pitchFamily="34" charset="-34"/>
                <a:cs typeface="TH SarabunPSK" panose="020B0500040200020003" pitchFamily="34" charset="-34"/>
              </a:rPr>
              <a:t>แผนภูมิแสดงการแบ่งงานภายในและอัตรากำลังของกรมการพัฒนาชุมชน</a:t>
            </a:r>
            <a:r>
              <a:rPr lang="en-US" altLang="th-TH" sz="1600" b="1">
                <a:latin typeface="TH SarabunPSK" panose="020B0500040200020003" pitchFamily="34" charset="-34"/>
                <a:cs typeface="TH SarabunPSK" panose="020B0500040200020003" pitchFamily="34" charset="-34"/>
              </a:rPr>
              <a:t> </a:t>
            </a:r>
            <a:endParaRPr lang="th-TH" altLang="th-TH" sz="1600" b="1"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sp>
        <p:nvSpPr>
          <p:cNvPr id="153603" name="Text Box 9"/>
          <p:cNvSpPr txBox="1">
            <a:spLocks noChangeArrowheads="1"/>
          </p:cNvSpPr>
          <p:nvPr/>
        </p:nvSpPr>
        <p:spPr bwMode="auto">
          <a:xfrm>
            <a:off x="6980238" y="6269038"/>
            <a:ext cx="2160587" cy="588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ลูกจ้างประจำ 1 อัตรา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rPr>
              <a:t>(94)</a:t>
            </a:r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 </a:t>
            </a:r>
            <a:endParaRPr lang="th-TH" altLang="th-TH" sz="1400">
              <a:solidFill>
                <a:srgbClr val="FF0000"/>
              </a:solidFill>
              <a:latin typeface="TH SarabunPSK" panose="020B0500040200020003" pitchFamily="34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กรอบพนักงานราชการ 1 อัตรา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rPr>
              <a:t>(104)</a:t>
            </a:r>
          </a:p>
        </p:txBody>
      </p:sp>
      <p:grpSp>
        <p:nvGrpSpPr>
          <p:cNvPr id="153604" name="Group 81"/>
          <p:cNvGrpSpPr>
            <a:grpSpLocks/>
          </p:cNvGrpSpPr>
          <p:nvPr/>
        </p:nvGrpSpPr>
        <p:grpSpPr bwMode="auto">
          <a:xfrm>
            <a:off x="2843213" y="765175"/>
            <a:ext cx="3421062" cy="646113"/>
            <a:chOff x="2448080" y="857250"/>
            <a:chExt cx="3420000" cy="646113"/>
          </a:xfrm>
        </p:grpSpPr>
        <p:sp>
          <p:nvSpPr>
            <p:cNvPr id="153626" name="Rectangle 2"/>
            <p:cNvSpPr>
              <a:spLocks noChangeArrowheads="1"/>
            </p:cNvSpPr>
            <p:nvPr/>
          </p:nvSpPr>
          <p:spPr bwMode="auto">
            <a:xfrm>
              <a:off x="2448080" y="857250"/>
              <a:ext cx="2844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สำนักงานพัฒนาชุมชนจังหวัดสระแก้ว</a:t>
              </a:r>
            </a:p>
          </p:txBody>
        </p:sp>
        <p:sp>
          <p:nvSpPr>
            <p:cNvPr id="153627" name="Rectangle 2"/>
            <p:cNvSpPr>
              <a:spLocks noChangeArrowheads="1"/>
            </p:cNvSpPr>
            <p:nvPr/>
          </p:nvSpPr>
          <p:spPr bwMode="auto">
            <a:xfrm>
              <a:off x="5290308" y="857250"/>
              <a:ext cx="575739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 eaLnBrk="1" hangingPunct="1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65</a:t>
              </a:r>
              <a:endParaRPr lang="th-TH" altLang="th-TH" sz="16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53628" name="Rectangle 2"/>
            <p:cNvSpPr>
              <a:spLocks noChangeArrowheads="1"/>
            </p:cNvSpPr>
            <p:nvPr/>
          </p:nvSpPr>
          <p:spPr bwMode="auto">
            <a:xfrm>
              <a:off x="2448080" y="1177925"/>
              <a:ext cx="3420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ผู้อำนวยการ (พัฒนาการจังหวัด) สูง</a:t>
              </a:r>
              <a:r>
                <a:rPr lang="en-US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(1837)</a:t>
              </a:r>
              <a:r>
                <a:rPr lang="en-US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endParaRPr lang="th-TH" altLang="th-TH" sz="1600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53605" name="Text Box 91"/>
          <p:cNvSpPr txBox="1">
            <a:spLocks noChangeArrowheads="1"/>
          </p:cNvSpPr>
          <p:nvPr/>
        </p:nvSpPr>
        <p:spPr bwMode="auto">
          <a:xfrm>
            <a:off x="3924300" y="404813"/>
            <a:ext cx="1368425" cy="277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Update </a:t>
            </a:r>
            <a:r>
              <a:rPr lang="th-TH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26 เมษายน 2564 </a:t>
            </a:r>
            <a:r>
              <a:rPr lang="en-US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         </a:t>
            </a:r>
            <a:endParaRPr lang="th-TH" altLang="th-TH" sz="1200"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cxnSp>
        <p:nvCxnSpPr>
          <p:cNvPr id="78" name="Straight Connector 77"/>
          <p:cNvCxnSpPr/>
          <p:nvPr/>
        </p:nvCxnSpPr>
        <p:spPr>
          <a:xfrm>
            <a:off x="4572000" y="1419225"/>
            <a:ext cx="0" cy="50482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3607" name="Rectangle 78"/>
          <p:cNvSpPr>
            <a:spLocks noChangeArrowheads="1"/>
          </p:cNvSpPr>
          <p:nvPr/>
        </p:nvSpPr>
        <p:spPr bwMode="auto">
          <a:xfrm>
            <a:off x="0" y="6611938"/>
            <a:ext cx="1619250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000" u="sng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หมายเหตุ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ภายในวงเล็บแสดงเลขที่ตำแหน่ง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153608" name="Group 49"/>
          <p:cNvGrpSpPr>
            <a:grpSpLocks/>
          </p:cNvGrpSpPr>
          <p:nvPr/>
        </p:nvGrpSpPr>
        <p:grpSpPr bwMode="auto">
          <a:xfrm>
            <a:off x="107950" y="1722438"/>
            <a:ext cx="2843213" cy="646112"/>
            <a:chOff x="107503" y="3717032"/>
            <a:chExt cx="2844257" cy="646113"/>
          </a:xfrm>
        </p:grpSpPr>
        <p:sp>
          <p:nvSpPr>
            <p:cNvPr id="153623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วังน้ำเย็น</a:t>
              </a:r>
            </a:p>
          </p:txBody>
        </p:sp>
        <p:sp>
          <p:nvSpPr>
            <p:cNvPr id="153624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53625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ชพ.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(1889)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53609" name="Text Box 17"/>
          <p:cNvSpPr txBox="1">
            <a:spLocks noChangeArrowheads="1"/>
          </p:cNvSpPr>
          <p:nvPr/>
        </p:nvSpPr>
        <p:spPr bwMode="auto">
          <a:xfrm>
            <a:off x="107950" y="2370138"/>
            <a:ext cx="2879725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(1891/1892/2715/2716)</a:t>
            </a:r>
          </a:p>
        </p:txBody>
      </p:sp>
      <p:grpSp>
        <p:nvGrpSpPr>
          <p:cNvPr id="153610" name="Group 50"/>
          <p:cNvGrpSpPr>
            <a:grpSpLocks/>
          </p:cNvGrpSpPr>
          <p:nvPr/>
        </p:nvGrpSpPr>
        <p:grpSpPr bwMode="auto">
          <a:xfrm>
            <a:off x="3132138" y="1722438"/>
            <a:ext cx="2843212" cy="646112"/>
            <a:chOff x="107503" y="3717032"/>
            <a:chExt cx="2844257" cy="646113"/>
          </a:xfrm>
        </p:grpSpPr>
        <p:sp>
          <p:nvSpPr>
            <p:cNvPr id="153620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โคกสูง</a:t>
              </a:r>
            </a:p>
          </p:txBody>
        </p:sp>
        <p:sp>
          <p:nvSpPr>
            <p:cNvPr id="153621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53622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ชพ.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(1893)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53611" name="Text Box 17"/>
          <p:cNvSpPr txBox="1">
            <a:spLocks noChangeArrowheads="1"/>
          </p:cNvSpPr>
          <p:nvPr/>
        </p:nvSpPr>
        <p:spPr bwMode="auto">
          <a:xfrm>
            <a:off x="3132138" y="2370138"/>
            <a:ext cx="2879725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3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(1829/1894/1896)</a:t>
            </a:r>
            <a:endParaRPr lang="th-TH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เจ้าพนักงานพัฒนาชุมชน (ปง./ชง.)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1 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(1793)</a:t>
            </a:r>
          </a:p>
        </p:txBody>
      </p:sp>
      <p:grpSp>
        <p:nvGrpSpPr>
          <p:cNvPr id="153612" name="Group 55"/>
          <p:cNvGrpSpPr>
            <a:grpSpLocks/>
          </p:cNvGrpSpPr>
          <p:nvPr/>
        </p:nvGrpSpPr>
        <p:grpSpPr bwMode="auto">
          <a:xfrm>
            <a:off x="6156325" y="1722438"/>
            <a:ext cx="2844800" cy="646112"/>
            <a:chOff x="107503" y="3717032"/>
            <a:chExt cx="2844257" cy="646113"/>
          </a:xfrm>
        </p:grpSpPr>
        <p:sp>
          <p:nvSpPr>
            <p:cNvPr id="153617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วังสมบูรณ์</a:t>
              </a:r>
            </a:p>
          </p:txBody>
        </p:sp>
        <p:sp>
          <p:nvSpPr>
            <p:cNvPr id="153618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53619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ชพ.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(1897)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53613" name="Text Box 17"/>
          <p:cNvSpPr txBox="1">
            <a:spLocks noChangeArrowheads="1"/>
          </p:cNvSpPr>
          <p:nvPr/>
        </p:nvSpPr>
        <p:spPr bwMode="auto">
          <a:xfrm>
            <a:off x="6156325" y="2370138"/>
            <a:ext cx="2879725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3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(1899/1900/2639)</a:t>
            </a:r>
          </a:p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เจ้าพนักงานพัฒนาชุมชน (ปง./ชง.)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1 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(6970)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</a:p>
        </p:txBody>
      </p:sp>
      <p:cxnSp>
        <p:nvCxnSpPr>
          <p:cNvPr id="76" name="Straight Connector 75"/>
          <p:cNvCxnSpPr/>
          <p:nvPr/>
        </p:nvCxnSpPr>
        <p:spPr>
          <a:xfrm>
            <a:off x="1404938" y="1628775"/>
            <a:ext cx="604837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4" name="Straight Connector 83"/>
          <p:cNvCxnSpPr/>
          <p:nvPr/>
        </p:nvCxnSpPr>
        <p:spPr>
          <a:xfrm>
            <a:off x="1403350" y="1628775"/>
            <a:ext cx="0" cy="9048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/>
          <p:cNvCxnSpPr/>
          <p:nvPr/>
        </p:nvCxnSpPr>
        <p:spPr>
          <a:xfrm>
            <a:off x="7451725" y="1628775"/>
            <a:ext cx="0" cy="9048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67" name="Straight Connector 66"/>
          <p:cNvCxnSpPr/>
          <p:nvPr/>
        </p:nvCxnSpPr>
        <p:spPr>
          <a:xfrm>
            <a:off x="7596188" y="3276600"/>
            <a:ext cx="0" cy="215900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8" name="Straight Connector 67"/>
          <p:cNvCxnSpPr/>
          <p:nvPr/>
        </p:nvCxnSpPr>
        <p:spPr>
          <a:xfrm>
            <a:off x="1403350" y="3276600"/>
            <a:ext cx="0" cy="215900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" name="Straight Connector 68"/>
          <p:cNvCxnSpPr/>
          <p:nvPr/>
        </p:nvCxnSpPr>
        <p:spPr>
          <a:xfrm>
            <a:off x="4468813" y="3284538"/>
            <a:ext cx="0" cy="2159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Straight Connector 69"/>
          <p:cNvCxnSpPr/>
          <p:nvPr/>
        </p:nvCxnSpPr>
        <p:spPr>
          <a:xfrm>
            <a:off x="1403350" y="3276600"/>
            <a:ext cx="6192838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4" name="Straight Connector 63"/>
          <p:cNvCxnSpPr/>
          <p:nvPr/>
        </p:nvCxnSpPr>
        <p:spPr>
          <a:xfrm>
            <a:off x="7596188" y="1773238"/>
            <a:ext cx="0" cy="215900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3" name="Straight Connector 62"/>
          <p:cNvCxnSpPr/>
          <p:nvPr/>
        </p:nvCxnSpPr>
        <p:spPr>
          <a:xfrm>
            <a:off x="1403350" y="1773238"/>
            <a:ext cx="0" cy="215900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9" name="Straight Connector 58"/>
          <p:cNvCxnSpPr/>
          <p:nvPr/>
        </p:nvCxnSpPr>
        <p:spPr>
          <a:xfrm>
            <a:off x="4468813" y="1492250"/>
            <a:ext cx="0" cy="50323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6393" name="Group 18"/>
          <p:cNvGrpSpPr>
            <a:grpSpLocks/>
          </p:cNvGrpSpPr>
          <p:nvPr/>
        </p:nvGrpSpPr>
        <p:grpSpPr bwMode="auto">
          <a:xfrm>
            <a:off x="2700338" y="860425"/>
            <a:ext cx="3527425" cy="646113"/>
            <a:chOff x="3203847" y="3468365"/>
            <a:chExt cx="3528297" cy="646113"/>
          </a:xfrm>
        </p:grpSpPr>
        <p:sp>
          <p:nvSpPr>
            <p:cNvPr id="16415" name="Rectangle 2"/>
            <p:cNvSpPr>
              <a:spLocks noChangeArrowheads="1"/>
            </p:cNvSpPr>
            <p:nvPr/>
          </p:nvSpPr>
          <p:spPr bwMode="auto">
            <a:xfrm>
              <a:off x="3203848" y="3468365"/>
              <a:ext cx="2952249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สำนักเสริมสร้างความเข้มแข็งชุมชน</a:t>
              </a:r>
            </a:p>
          </p:txBody>
        </p:sp>
        <p:sp>
          <p:nvSpPr>
            <p:cNvPr id="16416" name="Rectangle 2"/>
            <p:cNvSpPr>
              <a:spLocks noChangeArrowheads="1"/>
            </p:cNvSpPr>
            <p:nvPr/>
          </p:nvSpPr>
          <p:spPr bwMode="auto">
            <a:xfrm>
              <a:off x="6149984" y="3468365"/>
              <a:ext cx="575999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50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6417" name="Rectangle 2"/>
            <p:cNvSpPr>
              <a:spLocks noChangeArrowheads="1"/>
            </p:cNvSpPr>
            <p:nvPr/>
          </p:nvSpPr>
          <p:spPr bwMode="auto">
            <a:xfrm>
              <a:off x="3203847" y="3789040"/>
              <a:ext cx="3528297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ผู้อำนวยการ (ผู้อำนวยการสำนัก) สูง </a:t>
              </a:r>
              <a:r>
                <a:rPr lang="th-TH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243</a:t>
              </a:r>
              <a:r>
                <a:rPr lang="th-TH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)</a:t>
              </a:r>
            </a:p>
          </p:txBody>
        </p:sp>
      </p:grpSp>
      <p:sp>
        <p:nvSpPr>
          <p:cNvPr id="16394" name="Rectangle 73"/>
          <p:cNvSpPr>
            <a:spLocks noChangeArrowheads="1"/>
          </p:cNvSpPr>
          <p:nvPr/>
        </p:nvSpPr>
        <p:spPr bwMode="auto">
          <a:xfrm>
            <a:off x="488950" y="106363"/>
            <a:ext cx="815498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/>
            <a:r>
              <a:rPr lang="th-TH" altLang="th-TH" sz="1600" b="1">
                <a:latin typeface="TH SarabunPSK" panose="020B0500040200020003" pitchFamily="34" charset="-34"/>
                <a:cs typeface="TH SarabunPSK" panose="020B0500040200020003" pitchFamily="34" charset="-34"/>
              </a:rPr>
              <a:t>แผนภูมิแสดงการแบ่งงานภายในและอัตรากำลังของกรมการพัฒนาชุมชน</a:t>
            </a:r>
            <a:r>
              <a:rPr lang="en-US" altLang="th-TH" sz="1600" b="1">
                <a:latin typeface="TH SarabunPSK" panose="020B0500040200020003" pitchFamily="34" charset="-34"/>
                <a:cs typeface="TH SarabunPSK" panose="020B0500040200020003" pitchFamily="34" charset="-34"/>
              </a:rPr>
              <a:t> </a:t>
            </a:r>
            <a:endParaRPr lang="th-TH" altLang="th-TH" sz="1600" b="1"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sp>
        <p:nvSpPr>
          <p:cNvPr id="16395" name="Text Box 9"/>
          <p:cNvSpPr txBox="1">
            <a:spLocks noChangeArrowheads="1"/>
          </p:cNvSpPr>
          <p:nvPr/>
        </p:nvSpPr>
        <p:spPr bwMode="auto">
          <a:xfrm>
            <a:off x="6840538" y="6296025"/>
            <a:ext cx="2268537" cy="588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ลูกจ้างประจำ - อัตรา</a:t>
            </a:r>
          </a:p>
          <a:p>
            <a:pPr eaLnBrk="1" hangingPunct="1"/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กรอบพนักงานราชการ </a:t>
            </a:r>
            <a:r>
              <a:rPr lang="en-US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- </a:t>
            </a:r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อัตรา</a:t>
            </a:r>
          </a:p>
        </p:txBody>
      </p:sp>
      <p:sp>
        <p:nvSpPr>
          <p:cNvPr id="16396" name="Text Box 91"/>
          <p:cNvSpPr txBox="1">
            <a:spLocks noChangeArrowheads="1"/>
          </p:cNvSpPr>
          <p:nvPr/>
        </p:nvSpPr>
        <p:spPr bwMode="auto">
          <a:xfrm>
            <a:off x="3779838" y="476250"/>
            <a:ext cx="1368425" cy="277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Update </a:t>
            </a:r>
            <a:r>
              <a:rPr lang="th-TH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26 เมษายน 2564 </a:t>
            </a:r>
            <a:r>
              <a:rPr lang="en-US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         </a:t>
            </a:r>
            <a:endParaRPr lang="th-TH" altLang="th-TH" sz="1200"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sp>
        <p:nvSpPr>
          <p:cNvPr id="16397" name="Text Box 17"/>
          <p:cNvSpPr txBox="1">
            <a:spLocks noChangeArrowheads="1"/>
          </p:cNvSpPr>
          <p:nvPr/>
        </p:nvSpPr>
        <p:spPr bwMode="auto">
          <a:xfrm>
            <a:off x="107950" y="2598738"/>
            <a:ext cx="2952750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นักจัดการงานทั่วไป (ปก./ชก.)        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1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245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)</a:t>
            </a:r>
            <a:endParaRPr lang="th-TH" altLang="th-TH" sz="10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เจ้าพนักงานธุรการ  (ปง./ชง.)         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6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246/247/249/250/252/253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)</a:t>
            </a:r>
            <a:endParaRPr lang="en-US" altLang="th-TH" sz="10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3" name="Group 18"/>
          <p:cNvGrpSpPr>
            <a:grpSpLocks/>
          </p:cNvGrpSpPr>
          <p:nvPr/>
        </p:nvGrpSpPr>
        <p:grpSpPr bwMode="auto">
          <a:xfrm>
            <a:off x="107504" y="1949782"/>
            <a:ext cx="2844571" cy="646113"/>
            <a:chOff x="3203847" y="3468365"/>
            <a:chExt cx="2843712" cy="646113"/>
          </a:xfrm>
          <a:solidFill>
            <a:schemeClr val="bg1"/>
          </a:solidFill>
        </p:grpSpPr>
        <p:sp>
          <p:nvSpPr>
            <p:cNvPr id="8248" name="Rectangle 2"/>
            <p:cNvSpPr>
              <a:spLocks noChangeArrowheads="1"/>
            </p:cNvSpPr>
            <p:nvPr/>
          </p:nvSpPr>
          <p:spPr bwMode="auto">
            <a:xfrm>
              <a:off x="3203847" y="3468365"/>
              <a:ext cx="2303304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th-TH" altLang="th-TH" sz="1600" b="1" dirty="0">
                  <a:latin typeface="TH SarabunPSK" pitchFamily="34" charset="-34"/>
                  <a:cs typeface="TH SarabunPSK" pitchFamily="34" charset="-34"/>
                </a:rPr>
                <a:t>ฝ่ายอำนวยการ</a:t>
              </a:r>
            </a:p>
          </p:txBody>
        </p:sp>
        <p:sp>
          <p:nvSpPr>
            <p:cNvPr id="8249" name="Rectangle 2"/>
            <p:cNvSpPr>
              <a:spLocks noChangeArrowheads="1"/>
            </p:cNvSpPr>
            <p:nvPr/>
          </p:nvSpPr>
          <p:spPr bwMode="auto">
            <a:xfrm>
              <a:off x="5507407" y="3468365"/>
              <a:ext cx="539837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en-US" altLang="th-TH" sz="1600" b="1" dirty="0">
                  <a:latin typeface="TH SarabunPSK" pitchFamily="34" charset="-34"/>
                  <a:cs typeface="TH SarabunPSK" pitchFamily="34" charset="-34"/>
                </a:rPr>
                <a:t>8</a:t>
              </a:r>
              <a:endParaRPr lang="th-TH" altLang="th-TH" sz="1600" b="1" dirty="0">
                <a:latin typeface="TH SarabunPSK" pitchFamily="34" charset="-34"/>
                <a:cs typeface="TH SarabunPSK" pitchFamily="34" charset="-34"/>
              </a:endParaRPr>
            </a:p>
          </p:txBody>
        </p:sp>
        <p:sp>
          <p:nvSpPr>
            <p:cNvPr id="8250" name="Rectangle 2"/>
            <p:cNvSpPr>
              <a:spLocks noChangeArrowheads="1"/>
            </p:cNvSpPr>
            <p:nvPr/>
          </p:nvSpPr>
          <p:spPr bwMode="auto">
            <a:xfrm>
              <a:off x="3204418" y="3789040"/>
              <a:ext cx="2843141" cy="325438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th-TH" altLang="th-TH" sz="1600" dirty="0">
                  <a:latin typeface="TH SarabunPSK" pitchFamily="34" charset="-34"/>
                  <a:cs typeface="TH SarabunPSK" pitchFamily="34" charset="-34"/>
                </a:rPr>
                <a:t>นักจัดการงานทั่วไป</a:t>
              </a:r>
              <a:r>
                <a:rPr lang="en-US" altLang="th-TH" sz="1600" dirty="0">
                  <a:latin typeface="TH SarabunPSK" pitchFamily="34" charset="-34"/>
                  <a:cs typeface="TH SarabunPSK" pitchFamily="34" charset="-34"/>
                </a:rPr>
                <a:t> </a:t>
              </a:r>
              <a:r>
                <a:rPr lang="th-TH" altLang="th-TH" sz="1600" dirty="0">
                  <a:latin typeface="TH SarabunPSK" pitchFamily="34" charset="-34"/>
                  <a:cs typeface="TH SarabunPSK" pitchFamily="34" charset="-34"/>
                </a:rPr>
                <a:t>(</a:t>
              </a:r>
              <a:r>
                <a:rPr lang="th-TH" altLang="th-TH" sz="1600" dirty="0" err="1">
                  <a:latin typeface="TH SarabunPSK" pitchFamily="34" charset="-34"/>
                  <a:cs typeface="TH SarabunPSK" pitchFamily="34" charset="-34"/>
                </a:rPr>
                <a:t>หน.ฝ.</a:t>
              </a:r>
              <a:r>
                <a:rPr lang="th-TH" altLang="th-TH" sz="1600" dirty="0">
                  <a:latin typeface="TH SarabunPSK" pitchFamily="34" charset="-34"/>
                  <a:cs typeface="TH SarabunPSK" pitchFamily="34" charset="-34"/>
                </a:rPr>
                <a:t>) ชก</a:t>
              </a:r>
              <a:r>
                <a:rPr lang="en-US" altLang="th-TH" sz="1600" dirty="0">
                  <a:latin typeface="TH SarabunPSK" pitchFamily="34" charset="-34"/>
                  <a:cs typeface="TH SarabunPSK" pitchFamily="34" charset="-34"/>
                </a:rPr>
                <a:t>. </a:t>
              </a:r>
              <a:r>
                <a:rPr lang="th-TH" altLang="th-TH" sz="1000" dirty="0">
                  <a:solidFill>
                    <a:srgbClr val="FF0000"/>
                  </a:solidFill>
                  <a:latin typeface="TH SarabunPSK" pitchFamily="34" charset="-34"/>
                  <a:cs typeface="TH SarabunPSK" pitchFamily="34" charset="-34"/>
                </a:rPr>
                <a:t>(</a:t>
              </a:r>
              <a:r>
                <a:rPr lang="en-US" altLang="th-TH" sz="1000" dirty="0">
                  <a:solidFill>
                    <a:srgbClr val="FF0000"/>
                  </a:solidFill>
                  <a:latin typeface="TH SarabunPSK" pitchFamily="34" charset="-34"/>
                  <a:cs typeface="TH SarabunPSK" pitchFamily="34" charset="-34"/>
                </a:rPr>
                <a:t>244</a:t>
              </a:r>
              <a:r>
                <a:rPr lang="th-TH" altLang="th-TH" sz="1000" dirty="0">
                  <a:solidFill>
                    <a:srgbClr val="FF0000"/>
                  </a:solidFill>
                  <a:latin typeface="TH SarabunPSK" pitchFamily="34" charset="-34"/>
                  <a:cs typeface="TH SarabunPSK" pitchFamily="34" charset="-34"/>
                </a:rPr>
                <a:t>)</a:t>
              </a:r>
            </a:p>
          </p:txBody>
        </p:sp>
      </p:grpSp>
      <p:sp>
        <p:nvSpPr>
          <p:cNvPr id="16399" name="Text Box 17"/>
          <p:cNvSpPr txBox="1">
            <a:spLocks noChangeArrowheads="1"/>
          </p:cNvSpPr>
          <p:nvPr/>
        </p:nvSpPr>
        <p:spPr bwMode="auto">
          <a:xfrm>
            <a:off x="3240088" y="2595563"/>
            <a:ext cx="2952750" cy="628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   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</a:t>
            </a: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(257/258/283/296)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4" name="Group 18"/>
          <p:cNvGrpSpPr>
            <a:grpSpLocks/>
          </p:cNvGrpSpPr>
          <p:nvPr/>
        </p:nvGrpSpPr>
        <p:grpSpPr bwMode="auto">
          <a:xfrm>
            <a:off x="3239912" y="1948195"/>
            <a:ext cx="2844256" cy="646112"/>
            <a:chOff x="3203847" y="3468365"/>
            <a:chExt cx="2845600" cy="646113"/>
          </a:xfrm>
          <a:solidFill>
            <a:schemeClr val="bg1"/>
          </a:solidFill>
        </p:grpSpPr>
        <p:sp>
          <p:nvSpPr>
            <p:cNvPr id="8245" name="Rectangle 2"/>
            <p:cNvSpPr>
              <a:spLocks noChangeArrowheads="1"/>
            </p:cNvSpPr>
            <p:nvPr/>
          </p:nvSpPr>
          <p:spPr bwMode="auto">
            <a:xfrm>
              <a:off x="3203847" y="3468365"/>
              <a:ext cx="2305089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th-TH" altLang="th-TH" sz="1600" b="1" dirty="0">
                  <a:latin typeface="TH SarabunPSK" pitchFamily="34" charset="-34"/>
                  <a:cs typeface="TH SarabunPSK" pitchFamily="34" charset="-34"/>
                </a:rPr>
                <a:t>กลุ่มงานประสานแผนและยุทธศาสตร์</a:t>
              </a:r>
            </a:p>
          </p:txBody>
        </p:sp>
        <p:sp>
          <p:nvSpPr>
            <p:cNvPr id="8246" name="Rectangle 2"/>
            <p:cNvSpPr>
              <a:spLocks noChangeArrowheads="1"/>
            </p:cNvSpPr>
            <p:nvPr/>
          </p:nvSpPr>
          <p:spPr bwMode="auto">
            <a:xfrm>
              <a:off x="5509192" y="3468365"/>
              <a:ext cx="540255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en-US" altLang="th-TH" sz="1600" b="1" dirty="0">
                  <a:latin typeface="TH SarabunPSK" pitchFamily="34" charset="-34"/>
                  <a:cs typeface="TH SarabunPSK" pitchFamily="34" charset="-34"/>
                </a:rPr>
                <a:t>5</a:t>
              </a:r>
              <a:endParaRPr lang="th-TH" altLang="th-TH" sz="1400" b="1" dirty="0">
                <a:latin typeface="TH SarabunPSK" pitchFamily="34" charset="-34"/>
                <a:cs typeface="TH SarabunPSK" pitchFamily="34" charset="-34"/>
              </a:endParaRPr>
            </a:p>
          </p:txBody>
        </p:sp>
        <p:sp>
          <p:nvSpPr>
            <p:cNvPr id="8247" name="Rectangle 2"/>
            <p:cNvSpPr>
              <a:spLocks noChangeArrowheads="1"/>
            </p:cNvSpPr>
            <p:nvPr/>
          </p:nvSpPr>
          <p:spPr bwMode="auto">
            <a:xfrm>
              <a:off x="3203847" y="3789040"/>
              <a:ext cx="2845344" cy="325438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th-TH" altLang="th-TH" sz="1600" dirty="0">
                  <a:latin typeface="TH SarabunPSK" pitchFamily="34" charset="-34"/>
                  <a:cs typeface="TH SarabunPSK" pitchFamily="34" charset="-34"/>
                </a:rPr>
                <a:t>นักวิชาการพัฒนาชุมชน (ผอ.กง.) ชพ.</a:t>
              </a:r>
              <a:r>
                <a:rPr lang="en-US" altLang="th-TH" sz="1000" dirty="0">
                  <a:solidFill>
                    <a:srgbClr val="FF0000"/>
                  </a:solidFill>
                  <a:latin typeface="TH SarabunPSK" pitchFamily="34" charset="-34"/>
                  <a:cs typeface="TH SarabunPSK" pitchFamily="34" charset="-34"/>
                </a:rPr>
                <a:t> (254)</a:t>
              </a:r>
              <a:endParaRPr lang="th-TH" altLang="th-TH" sz="1000" dirty="0">
                <a:solidFill>
                  <a:srgbClr val="FF0000"/>
                </a:solidFill>
                <a:latin typeface="TH SarabunPSK" pitchFamily="34" charset="-34"/>
                <a:cs typeface="TH SarabunPSK" pitchFamily="34" charset="-34"/>
              </a:endParaRPr>
            </a:p>
          </p:txBody>
        </p:sp>
      </p:grpSp>
      <p:sp>
        <p:nvSpPr>
          <p:cNvPr id="16401" name="Text Box 17"/>
          <p:cNvSpPr txBox="1">
            <a:spLocks noChangeArrowheads="1"/>
          </p:cNvSpPr>
          <p:nvPr/>
        </p:nvSpPr>
        <p:spPr bwMode="auto">
          <a:xfrm>
            <a:off x="6113463" y="2595563"/>
            <a:ext cx="2987675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   </a:t>
            </a: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</a:t>
            </a: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6 </a:t>
            </a:r>
            <a:r>
              <a:rPr lang="en-US" altLang="th-TH" sz="12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268/269/271/272/273/280)</a:t>
            </a:r>
            <a:endParaRPr lang="en-US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5" name="Group 18"/>
          <p:cNvGrpSpPr>
            <a:grpSpLocks/>
          </p:cNvGrpSpPr>
          <p:nvPr/>
        </p:nvGrpSpPr>
        <p:grpSpPr bwMode="auto">
          <a:xfrm>
            <a:off x="6192240" y="1947946"/>
            <a:ext cx="2844256" cy="646113"/>
            <a:chOff x="3203846" y="3468364"/>
            <a:chExt cx="2843397" cy="646114"/>
          </a:xfrm>
          <a:solidFill>
            <a:schemeClr val="bg1"/>
          </a:solidFill>
        </p:grpSpPr>
        <p:sp>
          <p:nvSpPr>
            <p:cNvPr id="8239" name="Rectangle 2"/>
            <p:cNvSpPr>
              <a:spLocks noChangeArrowheads="1"/>
            </p:cNvSpPr>
            <p:nvPr/>
          </p:nvSpPr>
          <p:spPr bwMode="auto">
            <a:xfrm>
              <a:off x="3203849" y="3468364"/>
              <a:ext cx="2303304" cy="323849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lnSpc>
                  <a:spcPct val="70000"/>
                </a:lnSpc>
                <a:defRPr/>
              </a:pPr>
              <a:endParaRPr lang="en-US" altLang="th-TH" sz="500" b="1" dirty="0">
                <a:latin typeface="TH SarabunPSK" pitchFamily="34" charset="-34"/>
                <a:cs typeface="TH SarabunPSK" pitchFamily="34" charset="-34"/>
              </a:endParaRPr>
            </a:p>
            <a:p>
              <a:pPr algn="ctr" eaLnBrk="0" hangingPunct="0">
                <a:lnSpc>
                  <a:spcPct val="70000"/>
                </a:lnSpc>
                <a:defRPr/>
              </a:pPr>
              <a:r>
                <a:rPr lang="th-TH" altLang="th-TH" sz="1300" b="1" dirty="0">
                  <a:latin typeface="TH SarabunPSK" pitchFamily="34" charset="-34"/>
                  <a:cs typeface="TH SarabunPSK" pitchFamily="34" charset="-34"/>
                </a:rPr>
                <a:t>กลุ่มงานส่งเสริมผู้นำชุมชน</a:t>
              </a:r>
              <a:endParaRPr lang="en-US" altLang="th-TH" sz="1300" b="1" dirty="0">
                <a:latin typeface="TH SarabunPSK" pitchFamily="34" charset="-34"/>
                <a:cs typeface="TH SarabunPSK" pitchFamily="34" charset="-34"/>
              </a:endParaRPr>
            </a:p>
            <a:p>
              <a:pPr algn="ctr" eaLnBrk="0" hangingPunct="0">
                <a:lnSpc>
                  <a:spcPct val="70000"/>
                </a:lnSpc>
                <a:defRPr/>
              </a:pPr>
              <a:r>
                <a:rPr lang="th-TH" altLang="th-TH" sz="1300" b="1" dirty="0">
                  <a:latin typeface="TH SarabunPSK" pitchFamily="34" charset="-34"/>
                  <a:cs typeface="TH SarabunPSK" pitchFamily="34" charset="-34"/>
                </a:rPr>
                <a:t>และองค์กรชุมชน</a:t>
              </a:r>
            </a:p>
          </p:txBody>
        </p:sp>
        <p:sp>
          <p:nvSpPr>
            <p:cNvPr id="8240" name="Rectangle 2"/>
            <p:cNvSpPr>
              <a:spLocks noChangeArrowheads="1"/>
            </p:cNvSpPr>
            <p:nvPr/>
          </p:nvSpPr>
          <p:spPr bwMode="auto">
            <a:xfrm>
              <a:off x="5507406" y="3468365"/>
              <a:ext cx="539837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en-US" altLang="th-TH" sz="1600" b="1" dirty="0">
                  <a:latin typeface="TH SarabunPSK" pitchFamily="34" charset="-34"/>
                  <a:cs typeface="TH SarabunPSK" pitchFamily="34" charset="-34"/>
                </a:rPr>
                <a:t>7</a:t>
              </a:r>
              <a:endParaRPr lang="th-TH" altLang="th-TH" sz="1600" b="1" dirty="0">
                <a:latin typeface="TH SarabunPSK" pitchFamily="34" charset="-34"/>
                <a:cs typeface="TH SarabunPSK" pitchFamily="34" charset="-34"/>
              </a:endParaRPr>
            </a:p>
          </p:txBody>
        </p:sp>
        <p:sp>
          <p:nvSpPr>
            <p:cNvPr id="8241" name="Rectangle 2"/>
            <p:cNvSpPr>
              <a:spLocks noChangeArrowheads="1"/>
            </p:cNvSpPr>
            <p:nvPr/>
          </p:nvSpPr>
          <p:spPr bwMode="auto">
            <a:xfrm>
              <a:off x="3203846" y="3789040"/>
              <a:ext cx="2843141" cy="325438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th-TH" altLang="th-TH" sz="1600" dirty="0">
                  <a:latin typeface="TH SarabunPSK" pitchFamily="34" charset="-34"/>
                  <a:cs typeface="TH SarabunPSK" pitchFamily="34" charset="-34"/>
                </a:rPr>
                <a:t>นักวิชาการพัฒนาชุมชน (ผอ.กง.) ชพ.</a:t>
              </a:r>
              <a:r>
                <a:rPr lang="en-US" altLang="th-TH" sz="1000" dirty="0">
                  <a:solidFill>
                    <a:srgbClr val="FF0000"/>
                  </a:solidFill>
                  <a:latin typeface="TH SarabunPSK" pitchFamily="34" charset="-34"/>
                  <a:cs typeface="TH SarabunPSK" pitchFamily="34" charset="-34"/>
                </a:rPr>
                <a:t> (274)</a:t>
              </a:r>
              <a:endParaRPr lang="th-TH" altLang="th-TH" sz="1000" dirty="0">
                <a:solidFill>
                  <a:srgbClr val="FF0000"/>
                </a:solidFill>
                <a:latin typeface="TH SarabunPSK" pitchFamily="34" charset="-34"/>
                <a:cs typeface="TH SarabunPSK" pitchFamily="34" charset="-34"/>
              </a:endParaRPr>
            </a:p>
          </p:txBody>
        </p:sp>
      </p:grpSp>
      <p:sp>
        <p:nvSpPr>
          <p:cNvPr id="16403" name="Text Box 17"/>
          <p:cNvSpPr txBox="1">
            <a:spLocks noChangeArrowheads="1"/>
          </p:cNvSpPr>
          <p:nvPr/>
        </p:nvSpPr>
        <p:spPr bwMode="auto">
          <a:xfrm>
            <a:off x="107950" y="4092575"/>
            <a:ext cx="2952750" cy="628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   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</a:t>
            </a: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(299/300/302/304)</a:t>
            </a:r>
          </a:p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เจ้าพนักงานโสตทัศนศึกษา (ปง./ชง.)    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5</a:t>
            </a: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(305/306/307/308/309)</a:t>
            </a:r>
            <a:endParaRPr lang="en-US" altLang="th-TH" sz="8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6" name="Group 18"/>
          <p:cNvGrpSpPr>
            <a:grpSpLocks/>
          </p:cNvGrpSpPr>
          <p:nvPr/>
        </p:nvGrpSpPr>
        <p:grpSpPr bwMode="auto">
          <a:xfrm>
            <a:off x="107504" y="3445951"/>
            <a:ext cx="2844256" cy="646113"/>
            <a:chOff x="3203847" y="3468365"/>
            <a:chExt cx="2845600" cy="646113"/>
          </a:xfrm>
          <a:solidFill>
            <a:schemeClr val="bg1"/>
          </a:solidFill>
        </p:grpSpPr>
        <p:sp>
          <p:nvSpPr>
            <p:cNvPr id="8236" name="Rectangle 2"/>
            <p:cNvSpPr>
              <a:spLocks noChangeArrowheads="1"/>
            </p:cNvSpPr>
            <p:nvPr/>
          </p:nvSpPr>
          <p:spPr bwMode="auto">
            <a:xfrm>
              <a:off x="3203847" y="3468365"/>
              <a:ext cx="2305089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th-TH" altLang="th-TH" sz="1600" b="1" spc="-40" dirty="0">
                  <a:latin typeface="TH SarabunPSK" pitchFamily="34" charset="-34"/>
                  <a:cs typeface="TH SarabunPSK" pitchFamily="34" charset="-34"/>
                </a:rPr>
                <a:t>กลุ่มงานส่งเสริมการเรียนรู้ชุมชน</a:t>
              </a:r>
            </a:p>
          </p:txBody>
        </p:sp>
        <p:sp>
          <p:nvSpPr>
            <p:cNvPr id="8237" name="Rectangle 2"/>
            <p:cNvSpPr>
              <a:spLocks noChangeArrowheads="1"/>
            </p:cNvSpPr>
            <p:nvPr/>
          </p:nvSpPr>
          <p:spPr bwMode="auto">
            <a:xfrm>
              <a:off x="5509192" y="3468365"/>
              <a:ext cx="540255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en-US" altLang="th-TH" sz="1600" b="1" dirty="0">
                  <a:latin typeface="TH SarabunPSK" pitchFamily="34" charset="-34"/>
                  <a:cs typeface="TH SarabunPSK" pitchFamily="34" charset="-34"/>
                </a:rPr>
                <a:t>10</a:t>
              </a:r>
              <a:endParaRPr lang="th-TH" altLang="th-TH" sz="1600" b="1" dirty="0">
                <a:latin typeface="TH SarabunPSK" pitchFamily="34" charset="-34"/>
                <a:cs typeface="TH SarabunPSK" pitchFamily="34" charset="-34"/>
              </a:endParaRPr>
            </a:p>
          </p:txBody>
        </p:sp>
        <p:sp>
          <p:nvSpPr>
            <p:cNvPr id="8238" name="Rectangle 2"/>
            <p:cNvSpPr>
              <a:spLocks noChangeArrowheads="1"/>
            </p:cNvSpPr>
            <p:nvPr/>
          </p:nvSpPr>
          <p:spPr bwMode="auto">
            <a:xfrm>
              <a:off x="3203847" y="3789040"/>
              <a:ext cx="2845344" cy="325438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th-TH" altLang="th-TH" sz="1600" dirty="0">
                  <a:latin typeface="TH SarabunPSK" pitchFamily="34" charset="-34"/>
                  <a:cs typeface="TH SarabunPSK" pitchFamily="34" charset="-34"/>
                </a:rPr>
                <a:t>นักวิชาการพัฒนาชุมชน (ผอ.กง.) ชพ.</a:t>
              </a:r>
              <a:r>
                <a:rPr lang="en-US" altLang="th-TH" sz="1000" dirty="0">
                  <a:solidFill>
                    <a:srgbClr val="FF0000"/>
                  </a:solidFill>
                  <a:latin typeface="TH SarabunPSK" pitchFamily="34" charset="-34"/>
                  <a:cs typeface="TH SarabunPSK" pitchFamily="34" charset="-34"/>
                </a:rPr>
                <a:t> (294)</a:t>
              </a:r>
              <a:endParaRPr lang="th-TH" altLang="th-TH" sz="1000" dirty="0">
                <a:solidFill>
                  <a:srgbClr val="FF0000"/>
                </a:solidFill>
                <a:latin typeface="TH SarabunPSK" pitchFamily="34" charset="-34"/>
                <a:cs typeface="TH SarabunPSK" pitchFamily="34" charset="-34"/>
              </a:endParaRPr>
            </a:p>
          </p:txBody>
        </p:sp>
      </p:grpSp>
      <p:sp>
        <p:nvSpPr>
          <p:cNvPr id="16405" name="Text Box 17"/>
          <p:cNvSpPr txBox="1">
            <a:spLocks noChangeArrowheads="1"/>
          </p:cNvSpPr>
          <p:nvPr/>
        </p:nvSpPr>
        <p:spPr bwMode="auto">
          <a:xfrm>
            <a:off x="3240088" y="4097338"/>
            <a:ext cx="2952750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   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5</a:t>
            </a: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(286/289/290/292/297)</a:t>
            </a:r>
          </a:p>
        </p:txBody>
      </p:sp>
      <p:grpSp>
        <p:nvGrpSpPr>
          <p:cNvPr id="7" name="Group 18"/>
          <p:cNvGrpSpPr>
            <a:grpSpLocks/>
          </p:cNvGrpSpPr>
          <p:nvPr/>
        </p:nvGrpSpPr>
        <p:grpSpPr bwMode="auto">
          <a:xfrm>
            <a:off x="3240168" y="3449910"/>
            <a:ext cx="2844000" cy="646113"/>
            <a:chOff x="3203847" y="3468365"/>
            <a:chExt cx="2845344" cy="646113"/>
          </a:xfrm>
          <a:solidFill>
            <a:schemeClr val="bg1"/>
          </a:solidFill>
        </p:grpSpPr>
        <p:sp>
          <p:nvSpPr>
            <p:cNvPr id="8233" name="Rectangle 2"/>
            <p:cNvSpPr>
              <a:spLocks noChangeArrowheads="1"/>
            </p:cNvSpPr>
            <p:nvPr/>
          </p:nvSpPr>
          <p:spPr bwMode="auto">
            <a:xfrm>
              <a:off x="3203847" y="3468365"/>
              <a:ext cx="2305089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lnSpc>
                  <a:spcPct val="70000"/>
                </a:lnSpc>
                <a:defRPr/>
              </a:pPr>
              <a:endParaRPr lang="en-US" altLang="th-TH" sz="500" b="1" dirty="0">
                <a:latin typeface="TH SarabunPSK" pitchFamily="34" charset="-34"/>
                <a:cs typeface="TH SarabunPSK" pitchFamily="34" charset="-34"/>
              </a:endParaRPr>
            </a:p>
            <a:p>
              <a:pPr algn="ctr" eaLnBrk="0" hangingPunct="0">
                <a:lnSpc>
                  <a:spcPct val="70000"/>
                </a:lnSpc>
                <a:defRPr/>
              </a:pPr>
              <a:r>
                <a:rPr lang="th-TH" altLang="th-TH" sz="1300" b="1" dirty="0">
                  <a:latin typeface="TH SarabunPSK" pitchFamily="34" charset="-34"/>
                  <a:cs typeface="TH SarabunPSK" pitchFamily="34" charset="-34"/>
                </a:rPr>
                <a:t>กลุ่มงานส่งเสริม</a:t>
              </a:r>
            </a:p>
            <a:p>
              <a:pPr algn="ctr" eaLnBrk="0" hangingPunct="0">
                <a:lnSpc>
                  <a:spcPct val="70000"/>
                </a:lnSpc>
                <a:defRPr/>
              </a:pPr>
              <a:r>
                <a:rPr lang="th-TH" altLang="th-TH" sz="1300" b="1" dirty="0">
                  <a:latin typeface="TH SarabunPSK" pitchFamily="34" charset="-34"/>
                  <a:cs typeface="TH SarabunPSK" pitchFamily="34" charset="-34"/>
                </a:rPr>
                <a:t>การบริหารจัดการชุมชน</a:t>
              </a:r>
            </a:p>
          </p:txBody>
        </p:sp>
        <p:sp>
          <p:nvSpPr>
            <p:cNvPr id="8" name="Rectangle 2"/>
            <p:cNvSpPr>
              <a:spLocks noChangeArrowheads="1"/>
            </p:cNvSpPr>
            <p:nvPr/>
          </p:nvSpPr>
          <p:spPr bwMode="auto">
            <a:xfrm>
              <a:off x="5508936" y="3468365"/>
              <a:ext cx="540255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en-US" altLang="th-TH" sz="1600" b="1" dirty="0">
                  <a:latin typeface="TH SarabunPSK" pitchFamily="34" charset="-34"/>
                  <a:cs typeface="TH SarabunPSK" pitchFamily="34" charset="-34"/>
                </a:rPr>
                <a:t>6</a:t>
              </a:r>
              <a:endParaRPr lang="th-TH" altLang="th-TH" sz="1600" b="1" dirty="0">
                <a:latin typeface="TH SarabunPSK" pitchFamily="34" charset="-34"/>
                <a:cs typeface="TH SarabunPSK" pitchFamily="34" charset="-34"/>
              </a:endParaRPr>
            </a:p>
          </p:txBody>
        </p:sp>
        <p:sp>
          <p:nvSpPr>
            <p:cNvPr id="9" name="Rectangle 2"/>
            <p:cNvSpPr>
              <a:spLocks noChangeArrowheads="1"/>
            </p:cNvSpPr>
            <p:nvPr/>
          </p:nvSpPr>
          <p:spPr bwMode="auto">
            <a:xfrm>
              <a:off x="3203847" y="3789040"/>
              <a:ext cx="2845344" cy="325438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th-TH" altLang="th-TH" sz="1600" dirty="0">
                  <a:latin typeface="TH SarabunPSK" pitchFamily="34" charset="-34"/>
                  <a:cs typeface="TH SarabunPSK" pitchFamily="34" charset="-34"/>
                </a:rPr>
                <a:t>นักวิชาการพัฒนาชุมชน (ผอ.กง.) ชพ.</a:t>
              </a:r>
              <a:r>
                <a:rPr lang="en-US" altLang="th-TH" sz="1000" dirty="0">
                  <a:solidFill>
                    <a:srgbClr val="FF0000"/>
                  </a:solidFill>
                  <a:latin typeface="TH SarabunPSK" pitchFamily="34" charset="-34"/>
                  <a:cs typeface="TH SarabunPSK" pitchFamily="34" charset="-34"/>
                </a:rPr>
                <a:t> (295)</a:t>
              </a:r>
              <a:endParaRPr lang="th-TH" altLang="th-TH" sz="1000" dirty="0">
                <a:solidFill>
                  <a:srgbClr val="FF0000"/>
                </a:solidFill>
                <a:latin typeface="TH SarabunPSK" pitchFamily="34" charset="-34"/>
                <a:cs typeface="TH SarabunPSK" pitchFamily="34" charset="-34"/>
              </a:endParaRPr>
            </a:p>
          </p:txBody>
        </p:sp>
      </p:grpSp>
      <p:sp>
        <p:nvSpPr>
          <p:cNvPr id="16407" name="Text Box 17"/>
          <p:cNvSpPr txBox="1">
            <a:spLocks noChangeArrowheads="1"/>
          </p:cNvSpPr>
          <p:nvPr/>
        </p:nvSpPr>
        <p:spPr bwMode="auto">
          <a:xfrm>
            <a:off x="6229350" y="4097338"/>
            <a:ext cx="2952750" cy="554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   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5</a:t>
            </a: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(263/265/282/285/298)</a:t>
            </a:r>
          </a:p>
        </p:txBody>
      </p:sp>
      <p:grpSp>
        <p:nvGrpSpPr>
          <p:cNvPr id="10" name="Group 18"/>
          <p:cNvGrpSpPr>
            <a:grpSpLocks/>
          </p:cNvGrpSpPr>
          <p:nvPr/>
        </p:nvGrpSpPr>
        <p:grpSpPr bwMode="auto">
          <a:xfrm>
            <a:off x="6228977" y="3449910"/>
            <a:ext cx="2848137" cy="646113"/>
            <a:chOff x="3203846" y="3468365"/>
            <a:chExt cx="2847277" cy="646113"/>
          </a:xfrm>
          <a:solidFill>
            <a:schemeClr val="bg1"/>
          </a:solidFill>
        </p:grpSpPr>
        <p:sp>
          <p:nvSpPr>
            <p:cNvPr id="122" name="Rectangle 2"/>
            <p:cNvSpPr>
              <a:spLocks noChangeArrowheads="1"/>
            </p:cNvSpPr>
            <p:nvPr/>
          </p:nvSpPr>
          <p:spPr bwMode="auto">
            <a:xfrm>
              <a:off x="3203846" y="3468365"/>
              <a:ext cx="2267315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th-TH" altLang="th-TH" sz="1600" b="1" dirty="0">
                  <a:latin typeface="TH SarabunPSK" pitchFamily="34" charset="-34"/>
                  <a:cs typeface="TH SarabunPSK" pitchFamily="34" charset="-34"/>
                </a:rPr>
                <a:t>กลุ่มงานส่งเสริมสัมมาชีพชุมชน</a:t>
              </a:r>
            </a:p>
          </p:txBody>
        </p:sp>
        <p:sp>
          <p:nvSpPr>
            <p:cNvPr id="8234" name="Rectangle 2"/>
            <p:cNvSpPr>
              <a:spLocks noChangeArrowheads="1"/>
            </p:cNvSpPr>
            <p:nvPr/>
          </p:nvSpPr>
          <p:spPr bwMode="auto">
            <a:xfrm>
              <a:off x="5475124" y="3468365"/>
              <a:ext cx="575999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en-US" altLang="th-TH" sz="1600" b="1" dirty="0">
                  <a:latin typeface="TH SarabunPSK" pitchFamily="34" charset="-34"/>
                  <a:cs typeface="TH SarabunPSK" pitchFamily="34" charset="-34"/>
                </a:rPr>
                <a:t>6</a:t>
              </a:r>
              <a:endParaRPr lang="th-TH" altLang="th-TH" sz="1600" b="1" dirty="0">
                <a:latin typeface="TH SarabunPSK" pitchFamily="34" charset="-34"/>
                <a:cs typeface="TH SarabunPSK" pitchFamily="34" charset="-34"/>
              </a:endParaRPr>
            </a:p>
          </p:txBody>
        </p:sp>
        <p:sp>
          <p:nvSpPr>
            <p:cNvPr id="8235" name="Rectangle 2"/>
            <p:cNvSpPr>
              <a:spLocks noChangeArrowheads="1"/>
            </p:cNvSpPr>
            <p:nvPr/>
          </p:nvSpPr>
          <p:spPr bwMode="auto">
            <a:xfrm>
              <a:off x="3203846" y="3789040"/>
              <a:ext cx="2843141" cy="325438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th-TH" altLang="th-TH" sz="1600" dirty="0">
                  <a:latin typeface="TH SarabunPSK" pitchFamily="34" charset="-34"/>
                  <a:cs typeface="TH SarabunPSK" pitchFamily="34" charset="-34"/>
                </a:rPr>
                <a:t>นักวิชาการพัฒนาชุมชน (ผอ.กง.) ชพ.</a:t>
              </a:r>
              <a:r>
                <a:rPr lang="en-US" altLang="th-TH" sz="1000" dirty="0">
                  <a:solidFill>
                    <a:srgbClr val="FF0000"/>
                  </a:solidFill>
                  <a:latin typeface="TH SarabunPSK" pitchFamily="34" charset="-34"/>
                  <a:cs typeface="TH SarabunPSK" pitchFamily="34" charset="-34"/>
                </a:rPr>
                <a:t> (266)</a:t>
              </a:r>
              <a:endParaRPr lang="th-TH" altLang="th-TH" sz="1000" dirty="0">
                <a:solidFill>
                  <a:srgbClr val="FF0000"/>
                </a:solidFill>
                <a:latin typeface="TH SarabunPSK" pitchFamily="34" charset="-34"/>
                <a:cs typeface="TH SarabunPSK" pitchFamily="34" charset="-34"/>
              </a:endParaRPr>
            </a:p>
          </p:txBody>
        </p:sp>
      </p:grpSp>
      <p:sp>
        <p:nvSpPr>
          <p:cNvPr id="16409" name="Rectangle 81"/>
          <p:cNvSpPr>
            <a:spLocks noChangeArrowheads="1"/>
          </p:cNvSpPr>
          <p:nvPr/>
        </p:nvSpPr>
        <p:spPr bwMode="auto">
          <a:xfrm>
            <a:off x="0" y="6611938"/>
            <a:ext cx="1619250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000" u="sng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หมายเหตุ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ภายในวงเล็บแสดงเลขที่ตำแหน่ง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cxnSp>
        <p:nvCxnSpPr>
          <p:cNvPr id="61" name="Straight Connector 60"/>
          <p:cNvCxnSpPr/>
          <p:nvPr/>
        </p:nvCxnSpPr>
        <p:spPr>
          <a:xfrm>
            <a:off x="1403350" y="1773238"/>
            <a:ext cx="6192838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6" name="Straight Connector 65"/>
          <p:cNvCxnSpPr/>
          <p:nvPr/>
        </p:nvCxnSpPr>
        <p:spPr>
          <a:xfrm>
            <a:off x="3094038" y="1773238"/>
            <a:ext cx="0" cy="320357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412" name="Text Box 17"/>
          <p:cNvSpPr txBox="1">
            <a:spLocks noChangeArrowheads="1"/>
          </p:cNvSpPr>
          <p:nvPr/>
        </p:nvSpPr>
        <p:spPr bwMode="auto">
          <a:xfrm>
            <a:off x="4429125" y="1506538"/>
            <a:ext cx="2087563" cy="3381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 นักวิชาการพัฒนาชุมชน (ชช.)    - 1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260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sp>
        <p:nvSpPr>
          <p:cNvPr id="16413" name="Text Box 17"/>
          <p:cNvSpPr txBox="1">
            <a:spLocks noChangeArrowheads="1"/>
          </p:cNvSpPr>
          <p:nvPr/>
        </p:nvSpPr>
        <p:spPr bwMode="auto">
          <a:xfrm>
            <a:off x="1673225" y="5516563"/>
            <a:ext cx="2952750" cy="554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   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5</a:t>
            </a: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(259/262/277/278/279)</a:t>
            </a:r>
          </a:p>
        </p:txBody>
      </p:sp>
      <p:grpSp>
        <p:nvGrpSpPr>
          <p:cNvPr id="11" name="Group 18"/>
          <p:cNvGrpSpPr>
            <a:grpSpLocks/>
          </p:cNvGrpSpPr>
          <p:nvPr/>
        </p:nvGrpSpPr>
        <p:grpSpPr bwMode="auto">
          <a:xfrm>
            <a:off x="1672957" y="4869160"/>
            <a:ext cx="2844000" cy="646113"/>
            <a:chOff x="3203846" y="3468365"/>
            <a:chExt cx="2843141" cy="646113"/>
          </a:xfrm>
          <a:solidFill>
            <a:schemeClr val="bg1"/>
          </a:solidFill>
        </p:grpSpPr>
        <p:sp>
          <p:nvSpPr>
            <p:cNvPr id="52" name="Rectangle 2"/>
            <p:cNvSpPr>
              <a:spLocks noChangeArrowheads="1"/>
            </p:cNvSpPr>
            <p:nvPr/>
          </p:nvSpPr>
          <p:spPr bwMode="auto">
            <a:xfrm>
              <a:off x="3203846" y="3468365"/>
              <a:ext cx="2267315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lnSpc>
                  <a:spcPct val="70000"/>
                </a:lnSpc>
                <a:defRPr/>
              </a:pPr>
              <a:endParaRPr lang="en-US" altLang="th-TH" sz="500" b="1" dirty="0">
                <a:latin typeface="TH SarabunPSK" pitchFamily="34" charset="-34"/>
                <a:cs typeface="TH SarabunPSK" pitchFamily="34" charset="-34"/>
              </a:endParaRPr>
            </a:p>
            <a:p>
              <a:pPr algn="ctr" eaLnBrk="0" hangingPunct="0">
                <a:lnSpc>
                  <a:spcPct val="70000"/>
                </a:lnSpc>
                <a:defRPr/>
              </a:pPr>
              <a:r>
                <a:rPr lang="th-TH" altLang="th-TH" sz="1300" b="1" dirty="0">
                  <a:latin typeface="TH SarabunPSK" pitchFamily="34" charset="-34"/>
                  <a:cs typeface="TH SarabunPSK" pitchFamily="34" charset="-34"/>
                </a:rPr>
                <a:t>กลุ่มงานพัฒนา</a:t>
              </a:r>
              <a:endParaRPr lang="en-US" altLang="th-TH" sz="1300" b="1" dirty="0">
                <a:latin typeface="TH SarabunPSK" pitchFamily="34" charset="-34"/>
                <a:cs typeface="TH SarabunPSK" pitchFamily="34" charset="-34"/>
              </a:endParaRPr>
            </a:p>
            <a:p>
              <a:pPr algn="ctr" eaLnBrk="0" hangingPunct="0">
                <a:lnSpc>
                  <a:spcPct val="70000"/>
                </a:lnSpc>
                <a:defRPr/>
              </a:pPr>
              <a:r>
                <a:rPr lang="th-TH" altLang="th-TH" sz="1300" b="1" dirty="0">
                  <a:latin typeface="TH SarabunPSK" pitchFamily="34" charset="-34"/>
                  <a:cs typeface="TH SarabunPSK" pitchFamily="34" charset="-34"/>
                </a:rPr>
                <a:t>เศรษฐกิจฐานรากและประชารัฐ</a:t>
              </a:r>
            </a:p>
          </p:txBody>
        </p:sp>
        <p:sp>
          <p:nvSpPr>
            <p:cNvPr id="53" name="Rectangle 2"/>
            <p:cNvSpPr>
              <a:spLocks noChangeArrowheads="1"/>
            </p:cNvSpPr>
            <p:nvPr/>
          </p:nvSpPr>
          <p:spPr bwMode="auto">
            <a:xfrm>
              <a:off x="5468092" y="3468365"/>
              <a:ext cx="575999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en-US" altLang="th-TH" sz="1600" b="1" dirty="0">
                  <a:latin typeface="TH SarabunPSK" pitchFamily="34" charset="-34"/>
                  <a:cs typeface="TH SarabunPSK" pitchFamily="34" charset="-34"/>
                </a:rPr>
                <a:t>6</a:t>
              </a:r>
              <a:endParaRPr lang="th-TH" altLang="th-TH" sz="1600" b="1" dirty="0">
                <a:latin typeface="TH SarabunPSK" pitchFamily="34" charset="-34"/>
                <a:cs typeface="TH SarabunPSK" pitchFamily="34" charset="-34"/>
              </a:endParaRPr>
            </a:p>
          </p:txBody>
        </p:sp>
        <p:sp>
          <p:nvSpPr>
            <p:cNvPr id="54" name="Rectangle 2"/>
            <p:cNvSpPr>
              <a:spLocks noChangeArrowheads="1"/>
            </p:cNvSpPr>
            <p:nvPr/>
          </p:nvSpPr>
          <p:spPr bwMode="auto">
            <a:xfrm>
              <a:off x="3203846" y="3789040"/>
              <a:ext cx="2843141" cy="325438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th-TH" altLang="th-TH" sz="1600" dirty="0">
                  <a:latin typeface="TH SarabunPSK" pitchFamily="34" charset="-34"/>
                  <a:cs typeface="TH SarabunPSK" pitchFamily="34" charset="-34"/>
                </a:rPr>
                <a:t>นักวิชาการพัฒนาชุมชน (ผอ.กง.) ชพ.</a:t>
              </a:r>
              <a:r>
                <a:rPr lang="en-US" altLang="th-TH" sz="1000" dirty="0">
                  <a:solidFill>
                    <a:srgbClr val="FF0000"/>
                  </a:solidFill>
                  <a:latin typeface="TH SarabunPSK" pitchFamily="34" charset="-34"/>
                  <a:cs typeface="TH SarabunPSK" pitchFamily="34" charset="-34"/>
                </a:rPr>
                <a:t> (267)</a:t>
              </a:r>
              <a:endParaRPr lang="th-TH" altLang="th-TH" sz="1000" dirty="0">
                <a:solidFill>
                  <a:srgbClr val="FF0000"/>
                </a:solidFill>
                <a:latin typeface="TH SarabunPSK" pitchFamily="34" charset="-34"/>
                <a:cs typeface="TH SarabunPSK" pitchFamily="34" charset="-34"/>
              </a:endParaRPr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4626" name="Rectangle 73"/>
          <p:cNvSpPr>
            <a:spLocks noChangeArrowheads="1"/>
          </p:cNvSpPr>
          <p:nvPr/>
        </p:nvSpPr>
        <p:spPr bwMode="auto">
          <a:xfrm>
            <a:off x="488950" y="106363"/>
            <a:ext cx="815498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/>
            <a:r>
              <a:rPr lang="th-TH" altLang="th-TH" sz="1600" b="1">
                <a:latin typeface="TH SarabunPSK" panose="020B0500040200020003" pitchFamily="34" charset="-34"/>
                <a:cs typeface="TH SarabunPSK" panose="020B0500040200020003" pitchFamily="34" charset="-34"/>
              </a:rPr>
              <a:t>แผนภูมิแสดงการแบ่งงานภายในและอัตรากำลังของกรมการพัฒนาชุมชน</a:t>
            </a:r>
            <a:r>
              <a:rPr lang="en-US" altLang="th-TH" sz="1600" b="1">
                <a:latin typeface="TH SarabunPSK" panose="020B0500040200020003" pitchFamily="34" charset="-34"/>
                <a:cs typeface="TH SarabunPSK" panose="020B0500040200020003" pitchFamily="34" charset="-34"/>
              </a:rPr>
              <a:t> </a:t>
            </a:r>
            <a:endParaRPr lang="th-TH" altLang="th-TH" sz="1600" b="1"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sp>
        <p:nvSpPr>
          <p:cNvPr id="154627" name="Text Box 9"/>
          <p:cNvSpPr txBox="1">
            <a:spLocks noChangeArrowheads="1"/>
          </p:cNvSpPr>
          <p:nvPr/>
        </p:nvSpPr>
        <p:spPr bwMode="auto">
          <a:xfrm>
            <a:off x="6980238" y="6269038"/>
            <a:ext cx="2160587" cy="588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ลูกจ้างประจำ 2 อัตรา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rPr>
              <a:t>(67/68)</a:t>
            </a:r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 </a:t>
            </a:r>
            <a:endParaRPr lang="th-TH" altLang="th-TH" sz="1400">
              <a:solidFill>
                <a:srgbClr val="FF0000"/>
              </a:solidFill>
              <a:latin typeface="TH SarabunPSK" panose="020B0500040200020003" pitchFamily="34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กรอบพนักงานราชการ </a:t>
            </a:r>
            <a:r>
              <a:rPr lang="en-US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2</a:t>
            </a:r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 อัตรา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rPr>
              <a:t>(105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rPr>
              <a:t>/156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rPr>
              <a:t>)</a:t>
            </a:r>
          </a:p>
        </p:txBody>
      </p:sp>
      <p:grpSp>
        <p:nvGrpSpPr>
          <p:cNvPr id="154628" name="Group 81"/>
          <p:cNvGrpSpPr>
            <a:grpSpLocks/>
          </p:cNvGrpSpPr>
          <p:nvPr/>
        </p:nvGrpSpPr>
        <p:grpSpPr bwMode="auto">
          <a:xfrm>
            <a:off x="2843213" y="765175"/>
            <a:ext cx="3421062" cy="646113"/>
            <a:chOff x="2448080" y="857250"/>
            <a:chExt cx="3420000" cy="646113"/>
          </a:xfrm>
        </p:grpSpPr>
        <p:sp>
          <p:nvSpPr>
            <p:cNvPr id="154685" name="Rectangle 2"/>
            <p:cNvSpPr>
              <a:spLocks noChangeArrowheads="1"/>
            </p:cNvSpPr>
            <p:nvPr/>
          </p:nvSpPr>
          <p:spPr bwMode="auto">
            <a:xfrm>
              <a:off x="2448080" y="857250"/>
              <a:ext cx="2844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สำนักงานพัฒนาชุมชนจังหวัดสระบุรี</a:t>
              </a:r>
            </a:p>
          </p:txBody>
        </p:sp>
        <p:sp>
          <p:nvSpPr>
            <p:cNvPr id="154686" name="Rectangle 2"/>
            <p:cNvSpPr>
              <a:spLocks noChangeArrowheads="1"/>
            </p:cNvSpPr>
            <p:nvPr/>
          </p:nvSpPr>
          <p:spPr bwMode="auto">
            <a:xfrm>
              <a:off x="5290308" y="857250"/>
              <a:ext cx="575739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 eaLnBrk="1" hangingPunct="1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86</a:t>
              </a:r>
              <a:endParaRPr lang="th-TH" altLang="th-TH" sz="16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54687" name="Rectangle 2"/>
            <p:cNvSpPr>
              <a:spLocks noChangeArrowheads="1"/>
            </p:cNvSpPr>
            <p:nvPr/>
          </p:nvSpPr>
          <p:spPr bwMode="auto">
            <a:xfrm>
              <a:off x="2448080" y="1177925"/>
              <a:ext cx="3420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ผู้อำนวยการ (พัฒนาการจังหวัด) สูง</a:t>
              </a:r>
              <a:r>
                <a:rPr lang="en-US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(1248)</a:t>
              </a:r>
              <a:r>
                <a:rPr lang="en-US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endParaRPr lang="th-TH" altLang="th-TH" sz="1600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54629" name="Text Box 91"/>
          <p:cNvSpPr txBox="1">
            <a:spLocks noChangeArrowheads="1"/>
          </p:cNvSpPr>
          <p:nvPr/>
        </p:nvSpPr>
        <p:spPr bwMode="auto">
          <a:xfrm>
            <a:off x="3924300" y="404813"/>
            <a:ext cx="1368425" cy="277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Update </a:t>
            </a:r>
            <a:r>
              <a:rPr lang="th-TH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26 เมษายน 2564 </a:t>
            </a:r>
            <a:r>
              <a:rPr lang="en-US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         </a:t>
            </a:r>
            <a:endParaRPr lang="th-TH" altLang="th-TH" sz="1200"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sp>
        <p:nvSpPr>
          <p:cNvPr id="154630" name="Text Box 17"/>
          <p:cNvSpPr txBox="1">
            <a:spLocks noChangeArrowheads="1"/>
          </p:cNvSpPr>
          <p:nvPr/>
        </p:nvSpPr>
        <p:spPr bwMode="auto">
          <a:xfrm>
            <a:off x="107950" y="2409825"/>
            <a:ext cx="3095625" cy="628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lnSpc>
                <a:spcPct val="75000"/>
              </a:lnSpc>
            </a:pP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 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- 1 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(7868)</a:t>
            </a:r>
          </a:p>
          <a:p>
            <a:pPr eaLnBrk="1" hangingPunct="1">
              <a:lnSpc>
                <a:spcPct val="75000"/>
              </a:lnSpc>
            </a:pP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นักจัดการงานทั่วไป (ปก./ชก.)   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     </a:t>
            </a: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- 1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1268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)</a:t>
            </a:r>
          </a:p>
          <a:p>
            <a:pPr eaLnBrk="1" hangingPunct="1">
              <a:lnSpc>
                <a:spcPct val="75000"/>
              </a:lnSpc>
            </a:pP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เจ้าพนักงานธุรการ (ปง./ชง.) 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     </a:t>
            </a: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3 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(513/1250/1253)</a:t>
            </a:r>
          </a:p>
          <a:p>
            <a:pPr eaLnBrk="1" hangingPunct="1">
              <a:lnSpc>
                <a:spcPct val="75000"/>
              </a:lnSpc>
            </a:pP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เจ้าพนักงานการเงินและบัญชี (ปง./ชง.)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- 1 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(1251)</a:t>
            </a:r>
            <a:endParaRPr lang="th-TH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>
              <a:lnSpc>
                <a:spcPct val="75000"/>
              </a:lnSpc>
            </a:pPr>
            <a:r>
              <a:rPr lang="th-TH" altLang="th-TH" sz="1200">
                <a:solidFill>
                  <a:srgbClr val="00B05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พนักงานทั่วไป (ลจป.)         </a:t>
            </a:r>
            <a:r>
              <a:rPr lang="en-US" altLang="th-TH" sz="1200">
                <a:solidFill>
                  <a:srgbClr val="00B05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</a:t>
            </a:r>
            <a:r>
              <a:rPr lang="th-TH" altLang="th-TH" sz="1200">
                <a:solidFill>
                  <a:srgbClr val="00B05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    </a:t>
            </a:r>
            <a:r>
              <a:rPr lang="en-US" altLang="th-TH" sz="1200">
                <a:solidFill>
                  <a:srgbClr val="00B05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 </a:t>
            </a:r>
            <a:r>
              <a:rPr lang="th-TH" altLang="th-TH" sz="1200">
                <a:solidFill>
                  <a:srgbClr val="00B05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- </a:t>
            </a:r>
            <a:r>
              <a:rPr lang="en-US" altLang="th-TH" sz="1200">
                <a:solidFill>
                  <a:srgbClr val="00B05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1</a:t>
            </a:r>
            <a:r>
              <a:rPr lang="th-TH" altLang="th-TH" sz="1200">
                <a:solidFill>
                  <a:srgbClr val="00B05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68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) (ไม่รวมในกรอบ ขรก.)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>
              <a:lnSpc>
                <a:spcPct val="75000"/>
              </a:lnSpc>
            </a:pPr>
            <a:r>
              <a:rPr lang="th-TH" altLang="th-TH" sz="1200">
                <a:solidFill>
                  <a:srgbClr val="00B05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พนักงานขับรถยนต์ (ลจป.)         </a:t>
            </a:r>
            <a:r>
              <a:rPr lang="en-US" altLang="th-TH" sz="1200">
                <a:solidFill>
                  <a:srgbClr val="00B05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   </a:t>
            </a:r>
            <a:r>
              <a:rPr lang="th-TH" altLang="th-TH" sz="1200">
                <a:solidFill>
                  <a:srgbClr val="00B05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- </a:t>
            </a:r>
            <a:r>
              <a:rPr lang="en-US" altLang="th-TH" sz="1200">
                <a:solidFill>
                  <a:srgbClr val="00B05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1</a:t>
            </a:r>
            <a:r>
              <a:rPr lang="th-TH" altLang="th-TH" sz="1200">
                <a:solidFill>
                  <a:srgbClr val="00B05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67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) (ไม่รวมในกรอบ ขรก.)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>
              <a:lnSpc>
                <a:spcPct val="75000"/>
              </a:lnSpc>
            </a:pPr>
            <a:r>
              <a:rPr lang="th-TH" altLang="th-TH" sz="12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นักวิชาการพัสดุ (พรก.) (กรอบ)  </a:t>
            </a:r>
            <a:r>
              <a:rPr lang="en-US" altLang="th-TH" sz="12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     </a:t>
            </a:r>
            <a:r>
              <a:rPr lang="th-TH" altLang="th-TH" sz="12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- 1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156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) (ไม่รวมในกรอบ ขรก.)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>
              <a:lnSpc>
                <a:spcPct val="75000"/>
              </a:lnSpc>
            </a:pPr>
            <a:r>
              <a:rPr lang="en-US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</a:t>
            </a:r>
            <a:r>
              <a:rPr lang="th-TH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ตามมาตรการฯ ปี งบฯ </a:t>
            </a:r>
            <a:r>
              <a:rPr lang="en-US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2563)</a:t>
            </a:r>
            <a:endParaRPr lang="th-TH" altLang="th-TH" sz="10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>
              <a:lnSpc>
                <a:spcPct val="75000"/>
              </a:lnSpc>
            </a:pPr>
            <a:endParaRPr lang="en-US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>
              <a:lnSpc>
                <a:spcPct val="75000"/>
              </a:lnSpc>
            </a:pP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</a:p>
          <a:p>
            <a:pPr eaLnBrk="1" hangingPunct="1">
              <a:lnSpc>
                <a:spcPct val="75000"/>
              </a:lnSpc>
            </a:pP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sp>
        <p:nvSpPr>
          <p:cNvPr id="154631" name="Text Box 17"/>
          <p:cNvSpPr txBox="1">
            <a:spLocks noChangeArrowheads="1"/>
          </p:cNvSpPr>
          <p:nvPr/>
        </p:nvSpPr>
        <p:spPr bwMode="auto">
          <a:xfrm>
            <a:off x="2411413" y="2408238"/>
            <a:ext cx="2087562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2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(1255/1256)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3" name="Group 18"/>
          <p:cNvGrpSpPr>
            <a:grpSpLocks/>
          </p:cNvGrpSpPr>
          <p:nvPr/>
        </p:nvGrpSpPr>
        <p:grpSpPr bwMode="auto">
          <a:xfrm>
            <a:off x="2411413" y="1772816"/>
            <a:ext cx="2052637" cy="646113"/>
            <a:chOff x="3203848" y="3468365"/>
            <a:chExt cx="2052020" cy="646113"/>
          </a:xfrm>
          <a:solidFill>
            <a:schemeClr val="bg1"/>
          </a:solidFill>
        </p:grpSpPr>
        <p:sp>
          <p:nvSpPr>
            <p:cNvPr id="12367" name="Rectangle 2"/>
            <p:cNvSpPr>
              <a:spLocks noChangeArrowheads="1"/>
            </p:cNvSpPr>
            <p:nvPr/>
          </p:nvSpPr>
          <p:spPr bwMode="auto">
            <a:xfrm>
              <a:off x="3203848" y="3468365"/>
              <a:ext cx="1476000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lnSpc>
                  <a:spcPct val="70000"/>
                </a:lnSpc>
                <a:defRPr/>
              </a:pPr>
              <a:endParaRPr lang="en-US" altLang="th-TH" sz="700" b="1" dirty="0">
                <a:latin typeface="TH SarabunPSK" pitchFamily="34" charset="-34"/>
                <a:cs typeface="TH SarabunPSK" pitchFamily="34" charset="-34"/>
              </a:endParaRPr>
            </a:p>
            <a:p>
              <a:pPr algn="ctr" eaLnBrk="0" hangingPunct="0">
                <a:lnSpc>
                  <a:spcPct val="70000"/>
                </a:lnSpc>
                <a:defRPr/>
              </a:pPr>
              <a:r>
                <a:rPr lang="th-TH" altLang="th-TH" sz="1400" b="1" dirty="0">
                  <a:latin typeface="TH SarabunPSK" pitchFamily="34" charset="-34"/>
                  <a:cs typeface="TH SarabunPSK" pitchFamily="34" charset="-34"/>
                </a:rPr>
                <a:t> กลุ่มงานยุทธศาสตร์</a:t>
              </a:r>
            </a:p>
            <a:p>
              <a:pPr algn="ctr" eaLnBrk="0" hangingPunct="0">
                <a:lnSpc>
                  <a:spcPct val="70000"/>
                </a:lnSpc>
                <a:defRPr/>
              </a:pPr>
              <a:r>
                <a:rPr lang="th-TH" altLang="th-TH" sz="1400" b="1" dirty="0">
                  <a:latin typeface="TH SarabunPSK" pitchFamily="34" charset="-34"/>
                  <a:cs typeface="TH SarabunPSK" pitchFamily="34" charset="-34"/>
                </a:rPr>
                <a:t>การพัฒนาชุมชน</a:t>
              </a:r>
            </a:p>
          </p:txBody>
        </p:sp>
        <p:sp>
          <p:nvSpPr>
            <p:cNvPr id="12368" name="Rectangle 2"/>
            <p:cNvSpPr>
              <a:spLocks noChangeArrowheads="1"/>
            </p:cNvSpPr>
            <p:nvPr/>
          </p:nvSpPr>
          <p:spPr bwMode="auto">
            <a:xfrm>
              <a:off x="4679868" y="3468365"/>
              <a:ext cx="576000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en-US" altLang="th-TH" sz="1600" b="1" dirty="0">
                  <a:latin typeface="TH SarabunPSK" pitchFamily="34" charset="-34"/>
                  <a:cs typeface="TH SarabunPSK" pitchFamily="34" charset="-34"/>
                </a:rPr>
                <a:t>3</a:t>
              </a:r>
              <a:endParaRPr lang="th-TH" altLang="th-TH" sz="1400" b="1" dirty="0">
                <a:latin typeface="TH SarabunPSK" pitchFamily="34" charset="-34"/>
                <a:cs typeface="TH SarabunPSK" pitchFamily="34" charset="-34"/>
              </a:endParaRPr>
            </a:p>
          </p:txBody>
        </p:sp>
        <p:sp>
          <p:nvSpPr>
            <p:cNvPr id="12372" name="Rectangle 2"/>
            <p:cNvSpPr>
              <a:spLocks noChangeArrowheads="1"/>
            </p:cNvSpPr>
            <p:nvPr/>
          </p:nvSpPr>
          <p:spPr bwMode="auto">
            <a:xfrm>
              <a:off x="3203848" y="3789040"/>
              <a:ext cx="2052020" cy="325438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th-TH" altLang="th-TH" sz="1500" spc="-70" dirty="0">
                  <a:latin typeface="TH SarabunPSK" pitchFamily="34" charset="-34"/>
                  <a:cs typeface="TH SarabunPSK" pitchFamily="34" charset="-34"/>
                </a:rPr>
                <a:t>นักวิชาการพัฒนาชุมชน (ผอ.กง.) ชพ</a:t>
              </a:r>
              <a:r>
                <a:rPr lang="en-US" altLang="th-TH" sz="1500" spc="-70" dirty="0">
                  <a:latin typeface="TH SarabunPSK" pitchFamily="34" charset="-34"/>
                  <a:cs typeface="TH SarabunPSK" pitchFamily="34" charset="-34"/>
                </a:rPr>
                <a:t>. </a:t>
              </a:r>
              <a:r>
                <a:rPr lang="en-US" altLang="th-TH" sz="1000" spc="-70" dirty="0">
                  <a:solidFill>
                    <a:srgbClr val="FF0000"/>
                  </a:solidFill>
                  <a:latin typeface="TH SarabunPSK" pitchFamily="34" charset="-34"/>
                  <a:cs typeface="TH SarabunPSK" pitchFamily="34" charset="-34"/>
                </a:rPr>
                <a:t>(1254)</a:t>
              </a:r>
              <a:endParaRPr lang="th-TH" altLang="th-TH" sz="1000" spc="-70" dirty="0">
                <a:solidFill>
                  <a:srgbClr val="FF0000"/>
                </a:solidFill>
                <a:latin typeface="TH SarabunPSK" pitchFamily="34" charset="-34"/>
                <a:cs typeface="TH SarabunPSK" pitchFamily="34" charset="-34"/>
              </a:endParaRPr>
            </a:p>
          </p:txBody>
        </p:sp>
      </p:grpSp>
      <p:sp>
        <p:nvSpPr>
          <p:cNvPr id="154633" name="Text Box 17"/>
          <p:cNvSpPr txBox="1">
            <a:spLocks noChangeArrowheads="1"/>
          </p:cNvSpPr>
          <p:nvPr/>
        </p:nvSpPr>
        <p:spPr bwMode="auto">
          <a:xfrm>
            <a:off x="4665663" y="2420938"/>
            <a:ext cx="2786062" cy="628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(1259/1260/1261/1262)</a:t>
            </a:r>
          </a:p>
          <a:p>
            <a:pPr eaLnBrk="1" hangingPunct="1"/>
            <a:r>
              <a:rPr lang="th-TH" altLang="th-TH" sz="12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นักส่งเสริมการพัฒนาชุมชน (พรก.)</a:t>
            </a:r>
            <a:r>
              <a:rPr lang="en-US" altLang="th-TH" sz="12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12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 </a:t>
            </a:r>
            <a:r>
              <a:rPr lang="en-US" altLang="th-TH" sz="12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1</a:t>
            </a:r>
            <a:r>
              <a:rPr lang="th-TH" altLang="th-TH" sz="12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105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)</a:t>
            </a:r>
            <a:endParaRPr lang="th-TH" altLang="th-TH" sz="1000">
              <a:solidFill>
                <a:srgbClr val="0070C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th-TH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(กรอบฯ </a:t>
            </a:r>
            <a:r>
              <a:rPr lang="en-US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2564</a:t>
            </a:r>
            <a:r>
              <a:rPr lang="th-TH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en-US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</a:t>
            </a:r>
            <a:r>
              <a:rPr lang="th-TH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en-US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2567)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(จ้างแล้ว)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              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(ไม่รวมในกรอบ ขรก.)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4" name="Group 18"/>
          <p:cNvGrpSpPr>
            <a:grpSpLocks/>
          </p:cNvGrpSpPr>
          <p:nvPr/>
        </p:nvGrpSpPr>
        <p:grpSpPr bwMode="auto">
          <a:xfrm>
            <a:off x="4665274" y="1773328"/>
            <a:ext cx="2051050" cy="646110"/>
            <a:chOff x="3203848" y="3468365"/>
            <a:chExt cx="2052020" cy="646111"/>
          </a:xfrm>
          <a:solidFill>
            <a:schemeClr val="bg1"/>
          </a:solidFill>
        </p:grpSpPr>
        <p:sp>
          <p:nvSpPr>
            <p:cNvPr id="12364" name="Rectangle 2"/>
            <p:cNvSpPr>
              <a:spLocks noChangeArrowheads="1"/>
            </p:cNvSpPr>
            <p:nvPr/>
          </p:nvSpPr>
          <p:spPr bwMode="auto">
            <a:xfrm>
              <a:off x="3203848" y="3468365"/>
              <a:ext cx="1476000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lnSpc>
                  <a:spcPct val="70000"/>
                </a:lnSpc>
                <a:defRPr/>
              </a:pPr>
              <a:endParaRPr lang="th-TH" altLang="th-TH" sz="700" b="1" dirty="0">
                <a:latin typeface="TH SarabunPSK" pitchFamily="34" charset="-34"/>
                <a:cs typeface="TH SarabunPSK" pitchFamily="34" charset="-34"/>
              </a:endParaRPr>
            </a:p>
            <a:p>
              <a:pPr algn="ctr" eaLnBrk="0" hangingPunct="0">
                <a:lnSpc>
                  <a:spcPct val="70000"/>
                </a:lnSpc>
                <a:defRPr/>
              </a:pPr>
              <a:r>
                <a:rPr lang="th-TH" altLang="th-TH" sz="1400" b="1" dirty="0">
                  <a:latin typeface="TH SarabunPSK" pitchFamily="34" charset="-34"/>
                  <a:cs typeface="TH SarabunPSK" pitchFamily="34" charset="-34"/>
                </a:rPr>
                <a:t>กลุ่มงานส่งเสริม                      การพัฒนาชุมชน</a:t>
              </a:r>
            </a:p>
          </p:txBody>
        </p:sp>
        <p:sp>
          <p:nvSpPr>
            <p:cNvPr id="12365" name="Rectangle 2"/>
            <p:cNvSpPr>
              <a:spLocks noChangeArrowheads="1"/>
            </p:cNvSpPr>
            <p:nvPr/>
          </p:nvSpPr>
          <p:spPr bwMode="auto">
            <a:xfrm>
              <a:off x="4679868" y="3468365"/>
              <a:ext cx="576000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en-US" altLang="th-TH" sz="1600" b="1" dirty="0">
                  <a:latin typeface="TH SarabunPSK" pitchFamily="34" charset="-34"/>
                  <a:cs typeface="TH SarabunPSK" pitchFamily="34" charset="-34"/>
                </a:rPr>
                <a:t>5</a:t>
              </a:r>
              <a:endParaRPr lang="th-TH" altLang="th-TH" sz="1400" b="1" dirty="0">
                <a:latin typeface="TH SarabunPSK" pitchFamily="34" charset="-34"/>
                <a:cs typeface="TH SarabunPSK" pitchFamily="34" charset="-34"/>
              </a:endParaRPr>
            </a:p>
          </p:txBody>
        </p:sp>
        <p:sp>
          <p:nvSpPr>
            <p:cNvPr id="12369" name="Rectangle 2"/>
            <p:cNvSpPr>
              <a:spLocks noChangeArrowheads="1"/>
            </p:cNvSpPr>
            <p:nvPr/>
          </p:nvSpPr>
          <p:spPr bwMode="auto">
            <a:xfrm>
              <a:off x="3203848" y="3789039"/>
              <a:ext cx="2052020" cy="325437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th-TH" altLang="th-TH" sz="1500" spc="-80" dirty="0">
                  <a:latin typeface="TH SarabunPSK" pitchFamily="34" charset="-34"/>
                  <a:cs typeface="TH SarabunPSK" pitchFamily="34" charset="-34"/>
                </a:rPr>
                <a:t>นักวิชาการพัฒนาชุมชน (ผอ.กง.) ชพ</a:t>
              </a:r>
              <a:r>
                <a:rPr lang="en-US" altLang="th-TH" sz="1500" spc="-80" dirty="0">
                  <a:latin typeface="TH SarabunPSK" pitchFamily="34" charset="-34"/>
                  <a:cs typeface="TH SarabunPSK" pitchFamily="34" charset="-34"/>
                </a:rPr>
                <a:t>. </a:t>
              </a:r>
              <a:r>
                <a:rPr lang="en-US" altLang="th-TH" sz="1000" spc="-80" dirty="0">
                  <a:solidFill>
                    <a:srgbClr val="FF0000"/>
                  </a:solidFill>
                  <a:latin typeface="TH SarabunPSK" pitchFamily="34" charset="-34"/>
                  <a:cs typeface="TH SarabunPSK" pitchFamily="34" charset="-34"/>
                </a:rPr>
                <a:t>(1258)</a:t>
              </a:r>
              <a:endParaRPr lang="th-TH" altLang="th-TH" sz="1000" spc="-80" dirty="0">
                <a:solidFill>
                  <a:srgbClr val="FF0000"/>
                </a:solidFill>
                <a:latin typeface="TH SarabunPSK" pitchFamily="34" charset="-34"/>
                <a:cs typeface="TH SarabunPSK" pitchFamily="34" charset="-34"/>
              </a:endParaRPr>
            </a:p>
          </p:txBody>
        </p:sp>
      </p:grpSp>
      <p:sp>
        <p:nvSpPr>
          <p:cNvPr id="154635" name="Text Box 17"/>
          <p:cNvSpPr txBox="1">
            <a:spLocks noChangeArrowheads="1"/>
          </p:cNvSpPr>
          <p:nvPr/>
        </p:nvSpPr>
        <p:spPr bwMode="auto">
          <a:xfrm>
            <a:off x="6969125" y="2425700"/>
            <a:ext cx="2087563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(1257/1270/1275/1291)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5" name="Group 18"/>
          <p:cNvGrpSpPr>
            <a:grpSpLocks/>
          </p:cNvGrpSpPr>
          <p:nvPr/>
        </p:nvGrpSpPr>
        <p:grpSpPr bwMode="auto">
          <a:xfrm>
            <a:off x="6968737" y="1778090"/>
            <a:ext cx="2052637" cy="646113"/>
            <a:chOff x="3203848" y="3468365"/>
            <a:chExt cx="2052020" cy="646113"/>
          </a:xfrm>
          <a:solidFill>
            <a:schemeClr val="bg1"/>
          </a:solidFill>
        </p:grpSpPr>
        <p:sp>
          <p:nvSpPr>
            <p:cNvPr id="12361" name="Rectangle 2"/>
            <p:cNvSpPr>
              <a:spLocks noChangeArrowheads="1"/>
            </p:cNvSpPr>
            <p:nvPr/>
          </p:nvSpPr>
          <p:spPr bwMode="auto">
            <a:xfrm>
              <a:off x="3203848" y="3468365"/>
              <a:ext cx="1476000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lnSpc>
                  <a:spcPct val="70000"/>
                </a:lnSpc>
                <a:defRPr/>
              </a:pPr>
              <a:endParaRPr lang="th-TH" altLang="th-TH" sz="700" b="1" dirty="0">
                <a:latin typeface="TH SarabunPSK" pitchFamily="34" charset="-34"/>
                <a:cs typeface="TH SarabunPSK" pitchFamily="34" charset="-34"/>
              </a:endParaRPr>
            </a:p>
            <a:p>
              <a:pPr algn="ctr" eaLnBrk="0" hangingPunct="0">
                <a:lnSpc>
                  <a:spcPct val="70000"/>
                </a:lnSpc>
                <a:defRPr/>
              </a:pPr>
              <a:r>
                <a:rPr lang="th-TH" altLang="th-TH" sz="1400" b="1" dirty="0">
                  <a:latin typeface="TH SarabunPSK" pitchFamily="34" charset="-34"/>
                  <a:cs typeface="TH SarabunPSK" pitchFamily="34" charset="-34"/>
                </a:rPr>
                <a:t>กลุ่มงานสารสนเทศ</a:t>
              </a:r>
            </a:p>
            <a:p>
              <a:pPr algn="ctr" eaLnBrk="0" hangingPunct="0">
                <a:lnSpc>
                  <a:spcPct val="70000"/>
                </a:lnSpc>
                <a:defRPr/>
              </a:pPr>
              <a:r>
                <a:rPr lang="th-TH" altLang="th-TH" sz="1400" b="1" dirty="0">
                  <a:latin typeface="TH SarabunPSK" pitchFamily="34" charset="-34"/>
                  <a:cs typeface="TH SarabunPSK" pitchFamily="34" charset="-34"/>
                </a:rPr>
                <a:t>การพัฒนาชุมชน</a:t>
              </a:r>
            </a:p>
          </p:txBody>
        </p:sp>
        <p:sp>
          <p:nvSpPr>
            <p:cNvPr id="12362" name="Rectangle 2"/>
            <p:cNvSpPr>
              <a:spLocks noChangeArrowheads="1"/>
            </p:cNvSpPr>
            <p:nvPr/>
          </p:nvSpPr>
          <p:spPr bwMode="auto">
            <a:xfrm>
              <a:off x="4679868" y="3468365"/>
              <a:ext cx="576000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en-US" altLang="th-TH" sz="1600" b="1" dirty="0">
                  <a:latin typeface="TH SarabunPSK" pitchFamily="34" charset="-34"/>
                  <a:cs typeface="TH SarabunPSK" pitchFamily="34" charset="-34"/>
                </a:rPr>
                <a:t>5</a:t>
              </a:r>
              <a:endParaRPr lang="th-TH" altLang="th-TH" sz="1400" b="1" dirty="0">
                <a:latin typeface="TH SarabunPSK" pitchFamily="34" charset="-34"/>
                <a:cs typeface="TH SarabunPSK" pitchFamily="34" charset="-34"/>
              </a:endParaRPr>
            </a:p>
          </p:txBody>
        </p:sp>
        <p:sp>
          <p:nvSpPr>
            <p:cNvPr id="11342" name="Rectangle 2"/>
            <p:cNvSpPr>
              <a:spLocks noChangeArrowheads="1"/>
            </p:cNvSpPr>
            <p:nvPr/>
          </p:nvSpPr>
          <p:spPr bwMode="auto">
            <a:xfrm>
              <a:off x="3203848" y="3789040"/>
              <a:ext cx="2052020" cy="325438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th-TH" altLang="th-TH" sz="1500" spc="-60" dirty="0">
                  <a:latin typeface="TH SarabunPSK" pitchFamily="34" charset="-34"/>
                  <a:cs typeface="TH SarabunPSK" pitchFamily="34" charset="-34"/>
                </a:rPr>
                <a:t>นักวิชาการพัฒนาชุมชน (ผอ.กง.) ชพ</a:t>
              </a:r>
              <a:r>
                <a:rPr lang="en-US" altLang="th-TH" sz="1500" spc="-60" dirty="0">
                  <a:latin typeface="TH SarabunPSK" pitchFamily="34" charset="-34"/>
                  <a:cs typeface="TH SarabunPSK" pitchFamily="34" charset="-34"/>
                </a:rPr>
                <a:t>. </a:t>
              </a:r>
              <a:r>
                <a:rPr lang="en-US" altLang="th-TH" sz="1050" spc="-60" dirty="0">
                  <a:solidFill>
                    <a:srgbClr val="FF0000"/>
                  </a:solidFill>
                  <a:latin typeface="TH SarabunPSK" pitchFamily="34" charset="-34"/>
                  <a:cs typeface="TH SarabunPSK" pitchFamily="34" charset="-34"/>
                </a:rPr>
                <a:t>(477)</a:t>
              </a:r>
              <a:endParaRPr lang="th-TH" altLang="th-TH" sz="1050" spc="-60" dirty="0">
                <a:solidFill>
                  <a:srgbClr val="FF0000"/>
                </a:solidFill>
                <a:latin typeface="TH SarabunPSK" pitchFamily="34" charset="-34"/>
                <a:cs typeface="TH SarabunPSK" pitchFamily="34" charset="-34"/>
              </a:endParaRPr>
            </a:p>
          </p:txBody>
        </p:sp>
      </p:grpSp>
      <p:cxnSp>
        <p:nvCxnSpPr>
          <p:cNvPr id="78" name="Straight Connector 77"/>
          <p:cNvCxnSpPr/>
          <p:nvPr/>
        </p:nvCxnSpPr>
        <p:spPr>
          <a:xfrm>
            <a:off x="4572000" y="1419225"/>
            <a:ext cx="0" cy="223202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/>
          <p:cNvCxnSpPr/>
          <p:nvPr/>
        </p:nvCxnSpPr>
        <p:spPr>
          <a:xfrm>
            <a:off x="1116013" y="1628775"/>
            <a:ext cx="683895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4639" name="Rectangle 78"/>
          <p:cNvSpPr>
            <a:spLocks noChangeArrowheads="1"/>
          </p:cNvSpPr>
          <p:nvPr/>
        </p:nvSpPr>
        <p:spPr bwMode="auto">
          <a:xfrm>
            <a:off x="0" y="6611938"/>
            <a:ext cx="1619250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000" u="sng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หมายเหตุ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ภายในวงเล็บแสดงเลขที่ตำแหน่ง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154640" name="Group 49"/>
          <p:cNvGrpSpPr>
            <a:grpSpLocks/>
          </p:cNvGrpSpPr>
          <p:nvPr/>
        </p:nvGrpSpPr>
        <p:grpSpPr bwMode="auto">
          <a:xfrm>
            <a:off x="107950" y="3594100"/>
            <a:ext cx="2843213" cy="646113"/>
            <a:chOff x="107503" y="3717032"/>
            <a:chExt cx="2844257" cy="646113"/>
          </a:xfrm>
        </p:grpSpPr>
        <p:sp>
          <p:nvSpPr>
            <p:cNvPr id="154682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เมืองสระบุรี</a:t>
              </a:r>
            </a:p>
          </p:txBody>
        </p:sp>
        <p:sp>
          <p:nvSpPr>
            <p:cNvPr id="154683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54684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(1263)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54641" name="Text Box 17"/>
          <p:cNvSpPr txBox="1">
            <a:spLocks noChangeArrowheads="1"/>
          </p:cNvSpPr>
          <p:nvPr/>
        </p:nvSpPr>
        <p:spPr bwMode="auto">
          <a:xfrm>
            <a:off x="107950" y="4241800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(1265/1266/1267/1269)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154642" name="Group 50"/>
          <p:cNvGrpSpPr>
            <a:grpSpLocks/>
          </p:cNvGrpSpPr>
          <p:nvPr/>
        </p:nvGrpSpPr>
        <p:grpSpPr bwMode="auto">
          <a:xfrm>
            <a:off x="3132138" y="3594100"/>
            <a:ext cx="2843212" cy="646113"/>
            <a:chOff x="107503" y="3717032"/>
            <a:chExt cx="2844257" cy="646113"/>
          </a:xfrm>
        </p:grpSpPr>
        <p:sp>
          <p:nvSpPr>
            <p:cNvPr id="154679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แก่งคอย</a:t>
              </a:r>
            </a:p>
          </p:txBody>
        </p:sp>
        <p:sp>
          <p:nvSpPr>
            <p:cNvPr id="154680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54681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(1271)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54643" name="Text Box 17"/>
          <p:cNvSpPr txBox="1">
            <a:spLocks noChangeArrowheads="1"/>
          </p:cNvSpPr>
          <p:nvPr/>
        </p:nvSpPr>
        <p:spPr bwMode="auto">
          <a:xfrm>
            <a:off x="3132138" y="4241800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(1273/1274/1276/1277)</a:t>
            </a:r>
          </a:p>
        </p:txBody>
      </p:sp>
      <p:grpSp>
        <p:nvGrpSpPr>
          <p:cNvPr id="154644" name="Group 55"/>
          <p:cNvGrpSpPr>
            <a:grpSpLocks/>
          </p:cNvGrpSpPr>
          <p:nvPr/>
        </p:nvGrpSpPr>
        <p:grpSpPr bwMode="auto">
          <a:xfrm>
            <a:off x="6156325" y="3594100"/>
            <a:ext cx="2844800" cy="646113"/>
            <a:chOff x="107503" y="3717032"/>
            <a:chExt cx="2844257" cy="646113"/>
          </a:xfrm>
        </p:grpSpPr>
        <p:sp>
          <p:nvSpPr>
            <p:cNvPr id="154676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หนองแค</a:t>
              </a:r>
            </a:p>
          </p:txBody>
        </p:sp>
        <p:sp>
          <p:nvSpPr>
            <p:cNvPr id="154677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54678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(1280)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54645" name="Text Box 17"/>
          <p:cNvSpPr txBox="1">
            <a:spLocks noChangeArrowheads="1"/>
          </p:cNvSpPr>
          <p:nvPr/>
        </p:nvSpPr>
        <p:spPr bwMode="auto">
          <a:xfrm>
            <a:off x="6156325" y="4241800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(1282/1283/1285/1286)</a:t>
            </a:r>
          </a:p>
        </p:txBody>
      </p:sp>
      <p:grpSp>
        <p:nvGrpSpPr>
          <p:cNvPr id="154646" name="Group 60"/>
          <p:cNvGrpSpPr>
            <a:grpSpLocks/>
          </p:cNvGrpSpPr>
          <p:nvPr/>
        </p:nvGrpSpPr>
        <p:grpSpPr bwMode="auto">
          <a:xfrm>
            <a:off x="107950" y="4962525"/>
            <a:ext cx="2843213" cy="646113"/>
            <a:chOff x="107503" y="3717032"/>
            <a:chExt cx="2844257" cy="646113"/>
          </a:xfrm>
        </p:grpSpPr>
        <p:sp>
          <p:nvSpPr>
            <p:cNvPr id="154673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วิหารแดง</a:t>
              </a:r>
            </a:p>
          </p:txBody>
        </p:sp>
        <p:sp>
          <p:nvSpPr>
            <p:cNvPr id="154674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54675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(1292)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54647" name="Text Box 17"/>
          <p:cNvSpPr txBox="1">
            <a:spLocks noChangeArrowheads="1"/>
          </p:cNvSpPr>
          <p:nvPr/>
        </p:nvSpPr>
        <p:spPr bwMode="auto">
          <a:xfrm>
            <a:off x="107950" y="5610225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(1294/1295/1296/1297)</a:t>
            </a:r>
          </a:p>
        </p:txBody>
      </p:sp>
      <p:grpSp>
        <p:nvGrpSpPr>
          <p:cNvPr id="154648" name="Group 65"/>
          <p:cNvGrpSpPr>
            <a:grpSpLocks/>
          </p:cNvGrpSpPr>
          <p:nvPr/>
        </p:nvGrpSpPr>
        <p:grpSpPr bwMode="auto">
          <a:xfrm>
            <a:off x="3132138" y="4962525"/>
            <a:ext cx="2843212" cy="646113"/>
            <a:chOff x="107503" y="3717032"/>
            <a:chExt cx="2844257" cy="646113"/>
          </a:xfrm>
        </p:grpSpPr>
        <p:sp>
          <p:nvSpPr>
            <p:cNvPr id="154670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หนองแซง</a:t>
              </a:r>
            </a:p>
          </p:txBody>
        </p:sp>
        <p:sp>
          <p:nvSpPr>
            <p:cNvPr id="154671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54672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(1298)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54649" name="Text Box 17"/>
          <p:cNvSpPr txBox="1">
            <a:spLocks noChangeArrowheads="1"/>
          </p:cNvSpPr>
          <p:nvPr/>
        </p:nvSpPr>
        <p:spPr bwMode="auto">
          <a:xfrm>
            <a:off x="3132138" y="5610225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(1300/1301/1303/1304)</a:t>
            </a:r>
          </a:p>
        </p:txBody>
      </p:sp>
      <p:grpSp>
        <p:nvGrpSpPr>
          <p:cNvPr id="154650" name="Group 70"/>
          <p:cNvGrpSpPr>
            <a:grpSpLocks/>
          </p:cNvGrpSpPr>
          <p:nvPr/>
        </p:nvGrpSpPr>
        <p:grpSpPr bwMode="auto">
          <a:xfrm>
            <a:off x="6156325" y="4962525"/>
            <a:ext cx="2844800" cy="646113"/>
            <a:chOff x="107503" y="3717032"/>
            <a:chExt cx="2844257" cy="646113"/>
          </a:xfrm>
        </p:grpSpPr>
        <p:sp>
          <p:nvSpPr>
            <p:cNvPr id="154667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บ้านหมอ</a:t>
              </a:r>
            </a:p>
          </p:txBody>
        </p:sp>
        <p:sp>
          <p:nvSpPr>
            <p:cNvPr id="154668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54669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(1306)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54651" name="Text Box 17"/>
          <p:cNvSpPr txBox="1">
            <a:spLocks noChangeArrowheads="1"/>
          </p:cNvSpPr>
          <p:nvPr/>
        </p:nvSpPr>
        <p:spPr bwMode="auto">
          <a:xfrm>
            <a:off x="6156325" y="5610225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(1308/1309/1310/1311)</a:t>
            </a:r>
          </a:p>
        </p:txBody>
      </p:sp>
      <p:cxnSp>
        <p:nvCxnSpPr>
          <p:cNvPr id="76" name="Straight Connector 75"/>
          <p:cNvCxnSpPr/>
          <p:nvPr/>
        </p:nvCxnSpPr>
        <p:spPr>
          <a:xfrm>
            <a:off x="1404938" y="3500438"/>
            <a:ext cx="604837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9" name="Straight Connector 78"/>
          <p:cNvCxnSpPr/>
          <p:nvPr/>
        </p:nvCxnSpPr>
        <p:spPr>
          <a:xfrm>
            <a:off x="1116013" y="1628775"/>
            <a:ext cx="0" cy="14446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" name="Straight Connector 80"/>
          <p:cNvCxnSpPr/>
          <p:nvPr/>
        </p:nvCxnSpPr>
        <p:spPr>
          <a:xfrm>
            <a:off x="3348038" y="1628775"/>
            <a:ext cx="0" cy="14446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" name="Straight Connector 81"/>
          <p:cNvCxnSpPr/>
          <p:nvPr/>
        </p:nvCxnSpPr>
        <p:spPr>
          <a:xfrm>
            <a:off x="5651500" y="1628775"/>
            <a:ext cx="0" cy="14446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3" name="Straight Connector 82"/>
          <p:cNvCxnSpPr/>
          <p:nvPr/>
        </p:nvCxnSpPr>
        <p:spPr>
          <a:xfrm>
            <a:off x="7956550" y="1628775"/>
            <a:ext cx="0" cy="14446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4" name="Straight Connector 83"/>
          <p:cNvCxnSpPr/>
          <p:nvPr/>
        </p:nvCxnSpPr>
        <p:spPr>
          <a:xfrm>
            <a:off x="1403350" y="3500438"/>
            <a:ext cx="0" cy="904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/>
          <p:cNvCxnSpPr/>
          <p:nvPr/>
        </p:nvCxnSpPr>
        <p:spPr>
          <a:xfrm>
            <a:off x="7451725" y="3500438"/>
            <a:ext cx="0" cy="904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" name="Straight Connector 85"/>
          <p:cNvCxnSpPr/>
          <p:nvPr/>
        </p:nvCxnSpPr>
        <p:spPr>
          <a:xfrm>
            <a:off x="3049588" y="3500438"/>
            <a:ext cx="0" cy="136842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7" name="Straight Connector 86"/>
          <p:cNvCxnSpPr/>
          <p:nvPr/>
        </p:nvCxnSpPr>
        <p:spPr>
          <a:xfrm>
            <a:off x="1403350" y="4868863"/>
            <a:ext cx="604837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9" name="Straight Connector 88"/>
          <p:cNvCxnSpPr/>
          <p:nvPr/>
        </p:nvCxnSpPr>
        <p:spPr>
          <a:xfrm>
            <a:off x="1403350" y="4868863"/>
            <a:ext cx="0" cy="904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0" name="Straight Connector 89"/>
          <p:cNvCxnSpPr/>
          <p:nvPr/>
        </p:nvCxnSpPr>
        <p:spPr>
          <a:xfrm>
            <a:off x="4427538" y="4868863"/>
            <a:ext cx="0" cy="904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1" name="Straight Connector 90"/>
          <p:cNvCxnSpPr/>
          <p:nvPr/>
        </p:nvCxnSpPr>
        <p:spPr>
          <a:xfrm>
            <a:off x="7451725" y="4868863"/>
            <a:ext cx="0" cy="904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54664" name="Group 74"/>
          <p:cNvGrpSpPr>
            <a:grpSpLocks/>
          </p:cNvGrpSpPr>
          <p:nvPr/>
        </p:nvGrpSpPr>
        <p:grpSpPr bwMode="auto">
          <a:xfrm>
            <a:off x="107950" y="1774825"/>
            <a:ext cx="2051050" cy="646113"/>
            <a:chOff x="107950" y="1775470"/>
            <a:chExt cx="2051050" cy="646112"/>
          </a:xfrm>
        </p:grpSpPr>
        <p:grpSp>
          <p:nvGrpSpPr>
            <p:cNvPr id="13" name="Group 18"/>
            <p:cNvGrpSpPr>
              <a:grpSpLocks/>
            </p:cNvGrpSpPr>
            <p:nvPr/>
          </p:nvGrpSpPr>
          <p:grpSpPr bwMode="auto">
            <a:xfrm>
              <a:off x="107950" y="1775470"/>
              <a:ext cx="2051050" cy="646112"/>
              <a:chOff x="3203848" y="3468365"/>
              <a:chExt cx="2052020" cy="646113"/>
            </a:xfrm>
            <a:solidFill>
              <a:schemeClr val="bg1"/>
            </a:solidFill>
          </p:grpSpPr>
          <p:sp>
            <p:nvSpPr>
              <p:cNvPr id="14387" name="Rectangle 2"/>
              <p:cNvSpPr>
                <a:spLocks noChangeArrowheads="1"/>
              </p:cNvSpPr>
              <p:nvPr/>
            </p:nvSpPr>
            <p:spPr bwMode="auto">
              <a:xfrm>
                <a:off x="4679868" y="3468365"/>
                <a:ext cx="576000" cy="323850"/>
              </a:xfrm>
              <a:prstGeom prst="rect">
                <a:avLst/>
              </a:prstGeom>
              <a:grpFill/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anchor="ctr"/>
              <a:lstStyle/>
              <a:p>
                <a:pPr algn="ctr" eaLnBrk="0" hangingPunct="0">
                  <a:defRPr/>
                </a:pPr>
                <a:r>
                  <a:rPr lang="en-US" altLang="th-TH" sz="1600" b="1" dirty="0">
                    <a:latin typeface="TH SarabunPSK" pitchFamily="34" charset="-34"/>
                    <a:cs typeface="TH SarabunPSK" pitchFamily="34" charset="-34"/>
                  </a:rPr>
                  <a:t>7</a:t>
                </a:r>
                <a:endParaRPr lang="th-TH" altLang="th-TH" sz="1400" b="1" dirty="0">
                  <a:latin typeface="TH SarabunPSK" pitchFamily="34" charset="-34"/>
                  <a:cs typeface="TH SarabunPSK" pitchFamily="34" charset="-34"/>
                </a:endParaRPr>
              </a:p>
            </p:txBody>
          </p:sp>
          <p:sp>
            <p:nvSpPr>
              <p:cNvPr id="14388" name="Rectangle 2"/>
              <p:cNvSpPr>
                <a:spLocks noChangeArrowheads="1"/>
              </p:cNvSpPr>
              <p:nvPr/>
            </p:nvSpPr>
            <p:spPr bwMode="auto">
              <a:xfrm>
                <a:off x="3203848" y="3789040"/>
                <a:ext cx="2052000" cy="325438"/>
              </a:xfrm>
              <a:prstGeom prst="rect">
                <a:avLst/>
              </a:prstGeom>
              <a:grpFill/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anchor="ctr"/>
              <a:lstStyle/>
              <a:p>
                <a:pPr algn="ctr" eaLnBrk="0" hangingPunct="0">
                  <a:defRPr/>
                </a:pPr>
                <a:r>
                  <a:rPr lang="th-TH" altLang="th-TH" sz="1400" spc="-40" dirty="0">
                    <a:latin typeface="TH SarabunPSK" pitchFamily="34" charset="-34"/>
                    <a:cs typeface="TH SarabunPSK" pitchFamily="34" charset="-34"/>
                  </a:rPr>
                  <a:t>นักวิชาการพัฒนาชุมชน (ผอ.กง.) </a:t>
                </a:r>
                <a:r>
                  <a:rPr lang="th-TH" altLang="th-TH" sz="1400" spc="-40" dirty="0" err="1">
                    <a:latin typeface="TH SarabunPSK" pitchFamily="34" charset="-34"/>
                    <a:cs typeface="TH SarabunPSK" pitchFamily="34" charset="-34"/>
                  </a:rPr>
                  <a:t>ชพ.</a:t>
                </a:r>
                <a:r>
                  <a:rPr lang="en-US" altLang="th-TH" sz="1400" spc="-40" dirty="0">
                    <a:latin typeface="TH SarabunPSK" pitchFamily="34" charset="-34"/>
                    <a:cs typeface="TH SarabunPSK" pitchFamily="34" charset="-34"/>
                  </a:rPr>
                  <a:t> </a:t>
                </a:r>
                <a:r>
                  <a:rPr lang="en-US" altLang="th-TH" sz="1000" spc="-40" dirty="0">
                    <a:solidFill>
                      <a:srgbClr val="FF0000"/>
                    </a:solidFill>
                    <a:latin typeface="TH SarabunPSK" pitchFamily="34" charset="-34"/>
                    <a:cs typeface="TH SarabunPSK" pitchFamily="34" charset="-34"/>
                  </a:rPr>
                  <a:t>(1249)</a:t>
                </a:r>
                <a:endParaRPr lang="th-TH" altLang="th-TH" sz="1000" spc="-40" dirty="0">
                  <a:solidFill>
                    <a:srgbClr val="FF0000"/>
                  </a:solidFill>
                  <a:latin typeface="TH SarabunPSK" pitchFamily="34" charset="-34"/>
                  <a:cs typeface="TH SarabunPSK" pitchFamily="34" charset="-34"/>
                </a:endParaRPr>
              </a:p>
            </p:txBody>
          </p:sp>
        </p:grpSp>
        <p:sp>
          <p:nvSpPr>
            <p:cNvPr id="154666" name="Rectangle 2"/>
            <p:cNvSpPr>
              <a:spLocks noChangeArrowheads="1"/>
            </p:cNvSpPr>
            <p:nvPr/>
          </p:nvSpPr>
          <p:spPr bwMode="auto">
            <a:xfrm>
              <a:off x="107950" y="1775470"/>
              <a:ext cx="1475302" cy="323849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th-TH" altLang="th-TH" sz="12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endParaRPr lang="th-TH" altLang="th-TH" sz="8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2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กลุ่มงานประสานและสนับสนุนการบริหารงานพัฒนาชุมชน</a:t>
              </a:r>
            </a:p>
            <a:p>
              <a:pPr algn="ctr"/>
              <a:endParaRPr lang="th-TH" altLang="th-TH" sz="12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5650" name="Rectangle 73"/>
          <p:cNvSpPr>
            <a:spLocks noChangeArrowheads="1"/>
          </p:cNvSpPr>
          <p:nvPr/>
        </p:nvSpPr>
        <p:spPr bwMode="auto">
          <a:xfrm>
            <a:off x="488950" y="106363"/>
            <a:ext cx="815498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/>
            <a:r>
              <a:rPr lang="th-TH" altLang="th-TH" sz="1600" b="1">
                <a:latin typeface="TH SarabunPSK" panose="020B0500040200020003" pitchFamily="34" charset="-34"/>
                <a:cs typeface="TH SarabunPSK" panose="020B0500040200020003" pitchFamily="34" charset="-34"/>
              </a:rPr>
              <a:t>แผนภูมิแสดงการแบ่งงานภายในและอัตรากำลังของกรมการพัฒนาชุมชน</a:t>
            </a:r>
            <a:r>
              <a:rPr lang="en-US" altLang="th-TH" sz="1600" b="1">
                <a:latin typeface="TH SarabunPSK" panose="020B0500040200020003" pitchFamily="34" charset="-34"/>
                <a:cs typeface="TH SarabunPSK" panose="020B0500040200020003" pitchFamily="34" charset="-34"/>
              </a:rPr>
              <a:t> </a:t>
            </a:r>
            <a:endParaRPr lang="th-TH" altLang="th-TH" sz="1600" b="1"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sp>
        <p:nvSpPr>
          <p:cNvPr id="155651" name="Text Box 9"/>
          <p:cNvSpPr txBox="1">
            <a:spLocks noChangeArrowheads="1"/>
          </p:cNvSpPr>
          <p:nvPr/>
        </p:nvSpPr>
        <p:spPr bwMode="auto">
          <a:xfrm>
            <a:off x="6980238" y="6269038"/>
            <a:ext cx="2160587" cy="588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ลูกจ้างประจำ 2 อัตรา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rPr>
              <a:t>(67/68)</a:t>
            </a:r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 </a:t>
            </a:r>
            <a:endParaRPr lang="th-TH" altLang="th-TH" sz="1400">
              <a:solidFill>
                <a:srgbClr val="FF0000"/>
              </a:solidFill>
              <a:latin typeface="TH SarabunPSK" panose="020B0500040200020003" pitchFamily="34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กรอบพนักงานราชการ </a:t>
            </a:r>
            <a:r>
              <a:rPr lang="en-US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2</a:t>
            </a:r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 อัตรา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rPr>
              <a:t>(105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rPr>
              <a:t>/156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rPr>
              <a:t>)</a:t>
            </a:r>
          </a:p>
        </p:txBody>
      </p:sp>
      <p:grpSp>
        <p:nvGrpSpPr>
          <p:cNvPr id="155652" name="Group 81"/>
          <p:cNvGrpSpPr>
            <a:grpSpLocks/>
          </p:cNvGrpSpPr>
          <p:nvPr/>
        </p:nvGrpSpPr>
        <p:grpSpPr bwMode="auto">
          <a:xfrm>
            <a:off x="2843213" y="765175"/>
            <a:ext cx="3421062" cy="646113"/>
            <a:chOff x="2448080" y="857250"/>
            <a:chExt cx="3420000" cy="646113"/>
          </a:xfrm>
        </p:grpSpPr>
        <p:sp>
          <p:nvSpPr>
            <p:cNvPr id="155699" name="Rectangle 2"/>
            <p:cNvSpPr>
              <a:spLocks noChangeArrowheads="1"/>
            </p:cNvSpPr>
            <p:nvPr/>
          </p:nvSpPr>
          <p:spPr bwMode="auto">
            <a:xfrm>
              <a:off x="2448080" y="857250"/>
              <a:ext cx="2844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สำนักงานพัฒนาชุมชนจังหวัดสระบุรี</a:t>
              </a:r>
            </a:p>
          </p:txBody>
        </p:sp>
        <p:sp>
          <p:nvSpPr>
            <p:cNvPr id="155700" name="Rectangle 2"/>
            <p:cNvSpPr>
              <a:spLocks noChangeArrowheads="1"/>
            </p:cNvSpPr>
            <p:nvPr/>
          </p:nvSpPr>
          <p:spPr bwMode="auto">
            <a:xfrm>
              <a:off x="5290308" y="857250"/>
              <a:ext cx="575739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 eaLnBrk="1" hangingPunct="1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86</a:t>
              </a:r>
              <a:endParaRPr lang="th-TH" altLang="th-TH" sz="16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55701" name="Rectangle 2"/>
            <p:cNvSpPr>
              <a:spLocks noChangeArrowheads="1"/>
            </p:cNvSpPr>
            <p:nvPr/>
          </p:nvSpPr>
          <p:spPr bwMode="auto">
            <a:xfrm>
              <a:off x="2448080" y="1177925"/>
              <a:ext cx="3420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ผู้อำนวยการ (พัฒนาการจังหวัด) สูง</a:t>
              </a:r>
              <a:r>
                <a:rPr lang="en-US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(1248)</a:t>
              </a:r>
              <a:r>
                <a:rPr lang="en-US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endParaRPr lang="th-TH" altLang="th-TH" sz="1600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55653" name="Text Box 91"/>
          <p:cNvSpPr txBox="1">
            <a:spLocks noChangeArrowheads="1"/>
          </p:cNvSpPr>
          <p:nvPr/>
        </p:nvSpPr>
        <p:spPr bwMode="auto">
          <a:xfrm>
            <a:off x="3924300" y="404813"/>
            <a:ext cx="1368425" cy="277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Update </a:t>
            </a:r>
            <a:r>
              <a:rPr lang="th-TH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26 เมษายน 2564 </a:t>
            </a:r>
            <a:r>
              <a:rPr lang="en-US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         </a:t>
            </a:r>
            <a:endParaRPr lang="th-TH" altLang="th-TH" sz="1200"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cxnSp>
        <p:nvCxnSpPr>
          <p:cNvPr id="78" name="Straight Connector 77"/>
          <p:cNvCxnSpPr/>
          <p:nvPr/>
        </p:nvCxnSpPr>
        <p:spPr>
          <a:xfrm>
            <a:off x="4572000" y="1419225"/>
            <a:ext cx="0" cy="50482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5655" name="Rectangle 78"/>
          <p:cNvSpPr>
            <a:spLocks noChangeArrowheads="1"/>
          </p:cNvSpPr>
          <p:nvPr/>
        </p:nvSpPr>
        <p:spPr bwMode="auto">
          <a:xfrm>
            <a:off x="0" y="6611938"/>
            <a:ext cx="1619250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000" u="sng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หมายเหตุ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ภายในวงเล็บแสดงเลขที่ตำแหน่ง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155656" name="Group 49"/>
          <p:cNvGrpSpPr>
            <a:grpSpLocks/>
          </p:cNvGrpSpPr>
          <p:nvPr/>
        </p:nvGrpSpPr>
        <p:grpSpPr bwMode="auto">
          <a:xfrm>
            <a:off x="107950" y="1722438"/>
            <a:ext cx="2843213" cy="646112"/>
            <a:chOff x="107503" y="3717032"/>
            <a:chExt cx="2844257" cy="646113"/>
          </a:xfrm>
        </p:grpSpPr>
        <p:sp>
          <p:nvSpPr>
            <p:cNvPr id="155696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พระพุทธบาท</a:t>
              </a:r>
            </a:p>
          </p:txBody>
        </p:sp>
        <p:sp>
          <p:nvSpPr>
            <p:cNvPr id="155697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6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55698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(1313)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55657" name="Text Box 17"/>
          <p:cNvSpPr txBox="1">
            <a:spLocks noChangeArrowheads="1"/>
          </p:cNvSpPr>
          <p:nvPr/>
        </p:nvSpPr>
        <p:spPr bwMode="auto">
          <a:xfrm>
            <a:off x="107950" y="2370138"/>
            <a:ext cx="2879725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(1315/1316/1317/1318)</a:t>
            </a:r>
          </a:p>
        </p:txBody>
      </p:sp>
      <p:grpSp>
        <p:nvGrpSpPr>
          <p:cNvPr id="155658" name="Group 50"/>
          <p:cNvGrpSpPr>
            <a:grpSpLocks/>
          </p:cNvGrpSpPr>
          <p:nvPr/>
        </p:nvGrpSpPr>
        <p:grpSpPr bwMode="auto">
          <a:xfrm>
            <a:off x="3132138" y="1722438"/>
            <a:ext cx="2843212" cy="646112"/>
            <a:chOff x="107503" y="3717032"/>
            <a:chExt cx="2844257" cy="646113"/>
          </a:xfrm>
        </p:grpSpPr>
        <p:sp>
          <p:nvSpPr>
            <p:cNvPr id="155693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เสาไห้</a:t>
              </a:r>
            </a:p>
          </p:txBody>
        </p:sp>
        <p:sp>
          <p:nvSpPr>
            <p:cNvPr id="155694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55695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(1319)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55659" name="Text Box 17"/>
          <p:cNvSpPr txBox="1">
            <a:spLocks noChangeArrowheads="1"/>
          </p:cNvSpPr>
          <p:nvPr/>
        </p:nvSpPr>
        <p:spPr bwMode="auto">
          <a:xfrm>
            <a:off x="3132138" y="2370138"/>
            <a:ext cx="2879725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(1321/1322/1323/1324)</a:t>
            </a:r>
          </a:p>
        </p:txBody>
      </p:sp>
      <p:grpSp>
        <p:nvGrpSpPr>
          <p:cNvPr id="155660" name="Group 55"/>
          <p:cNvGrpSpPr>
            <a:grpSpLocks/>
          </p:cNvGrpSpPr>
          <p:nvPr/>
        </p:nvGrpSpPr>
        <p:grpSpPr bwMode="auto">
          <a:xfrm>
            <a:off x="6156325" y="1722438"/>
            <a:ext cx="2844800" cy="646112"/>
            <a:chOff x="107503" y="3717032"/>
            <a:chExt cx="2844257" cy="646113"/>
          </a:xfrm>
        </p:grpSpPr>
        <p:sp>
          <p:nvSpPr>
            <p:cNvPr id="155690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มวกเหล็ก</a:t>
              </a:r>
            </a:p>
          </p:txBody>
        </p:sp>
        <p:sp>
          <p:nvSpPr>
            <p:cNvPr id="155691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55692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(1328)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55661" name="Text Box 17"/>
          <p:cNvSpPr txBox="1">
            <a:spLocks noChangeArrowheads="1"/>
          </p:cNvSpPr>
          <p:nvPr/>
        </p:nvSpPr>
        <p:spPr bwMode="auto">
          <a:xfrm>
            <a:off x="6156325" y="2370138"/>
            <a:ext cx="2879725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(1330/1331/1332/1333)</a:t>
            </a:r>
          </a:p>
        </p:txBody>
      </p:sp>
      <p:grpSp>
        <p:nvGrpSpPr>
          <p:cNvPr id="155662" name="Group 60"/>
          <p:cNvGrpSpPr>
            <a:grpSpLocks/>
          </p:cNvGrpSpPr>
          <p:nvPr/>
        </p:nvGrpSpPr>
        <p:grpSpPr bwMode="auto">
          <a:xfrm>
            <a:off x="1692275" y="4962525"/>
            <a:ext cx="2843213" cy="646113"/>
            <a:chOff x="107503" y="3717032"/>
            <a:chExt cx="2844257" cy="646113"/>
          </a:xfrm>
        </p:grpSpPr>
        <p:sp>
          <p:nvSpPr>
            <p:cNvPr id="155687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วังม่วง</a:t>
              </a:r>
            </a:p>
          </p:txBody>
        </p:sp>
        <p:sp>
          <p:nvSpPr>
            <p:cNvPr id="155688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55689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ชพ.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(1348)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55663" name="Text Box 17"/>
          <p:cNvSpPr txBox="1">
            <a:spLocks noChangeArrowheads="1"/>
          </p:cNvSpPr>
          <p:nvPr/>
        </p:nvSpPr>
        <p:spPr bwMode="auto">
          <a:xfrm>
            <a:off x="1692275" y="5610225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3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(1290/1327/1350)</a:t>
            </a:r>
          </a:p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เจ้าพนักงานพัฒนาชุมชน (ปง./ชง.)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1</a:t>
            </a: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1329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)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cxnSp>
        <p:nvCxnSpPr>
          <p:cNvPr id="76" name="Straight Connector 75"/>
          <p:cNvCxnSpPr/>
          <p:nvPr/>
        </p:nvCxnSpPr>
        <p:spPr>
          <a:xfrm>
            <a:off x="1404938" y="1628775"/>
            <a:ext cx="604837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4" name="Straight Connector 83"/>
          <p:cNvCxnSpPr/>
          <p:nvPr/>
        </p:nvCxnSpPr>
        <p:spPr>
          <a:xfrm>
            <a:off x="1403350" y="1628775"/>
            <a:ext cx="0" cy="9048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/>
          <p:cNvCxnSpPr/>
          <p:nvPr/>
        </p:nvCxnSpPr>
        <p:spPr>
          <a:xfrm>
            <a:off x="7451725" y="1628775"/>
            <a:ext cx="0" cy="9048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" name="Straight Connector 85"/>
          <p:cNvCxnSpPr/>
          <p:nvPr/>
        </p:nvCxnSpPr>
        <p:spPr>
          <a:xfrm>
            <a:off x="3049588" y="1628775"/>
            <a:ext cx="0" cy="333057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55668" name="Group 49"/>
          <p:cNvGrpSpPr>
            <a:grpSpLocks/>
          </p:cNvGrpSpPr>
          <p:nvPr/>
        </p:nvGrpSpPr>
        <p:grpSpPr bwMode="auto">
          <a:xfrm>
            <a:off x="107950" y="3300413"/>
            <a:ext cx="2843213" cy="652462"/>
            <a:chOff x="107503" y="3710690"/>
            <a:chExt cx="2844257" cy="652455"/>
          </a:xfrm>
        </p:grpSpPr>
        <p:sp>
          <p:nvSpPr>
            <p:cNvPr id="155684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เฉลิมพระเกียรติ</a:t>
              </a:r>
            </a:p>
          </p:txBody>
        </p:sp>
        <p:sp>
          <p:nvSpPr>
            <p:cNvPr id="155685" name="Rectangle 2"/>
            <p:cNvSpPr>
              <a:spLocks noChangeArrowheads="1"/>
            </p:cNvSpPr>
            <p:nvPr/>
          </p:nvSpPr>
          <p:spPr bwMode="auto">
            <a:xfrm>
              <a:off x="2411760" y="3710690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55686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(1334)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55669" name="Text Box 17"/>
          <p:cNvSpPr txBox="1">
            <a:spLocks noChangeArrowheads="1"/>
          </p:cNvSpPr>
          <p:nvPr/>
        </p:nvSpPr>
        <p:spPr bwMode="auto">
          <a:xfrm>
            <a:off x="107950" y="3954463"/>
            <a:ext cx="2879725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(1336/1337/1338/1339)</a:t>
            </a:r>
          </a:p>
        </p:txBody>
      </p:sp>
      <p:grpSp>
        <p:nvGrpSpPr>
          <p:cNvPr id="155670" name="Group 50"/>
          <p:cNvGrpSpPr>
            <a:grpSpLocks/>
          </p:cNvGrpSpPr>
          <p:nvPr/>
        </p:nvGrpSpPr>
        <p:grpSpPr bwMode="auto">
          <a:xfrm>
            <a:off x="3132138" y="3300413"/>
            <a:ext cx="2843212" cy="652462"/>
            <a:chOff x="107503" y="3710690"/>
            <a:chExt cx="2844257" cy="652455"/>
          </a:xfrm>
        </p:grpSpPr>
        <p:sp>
          <p:nvSpPr>
            <p:cNvPr id="155681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ดอนพุด</a:t>
              </a:r>
            </a:p>
          </p:txBody>
        </p:sp>
        <p:sp>
          <p:nvSpPr>
            <p:cNvPr id="155682" name="Rectangle 2"/>
            <p:cNvSpPr>
              <a:spLocks noChangeArrowheads="1"/>
            </p:cNvSpPr>
            <p:nvPr/>
          </p:nvSpPr>
          <p:spPr bwMode="auto">
            <a:xfrm>
              <a:off x="2411760" y="3710690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55683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ชพ.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(1340)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55671" name="Text Box 17"/>
          <p:cNvSpPr txBox="1">
            <a:spLocks noChangeArrowheads="1"/>
          </p:cNvSpPr>
          <p:nvPr/>
        </p:nvSpPr>
        <p:spPr bwMode="auto">
          <a:xfrm>
            <a:off x="3132138" y="3954463"/>
            <a:ext cx="2879725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(1279/1289/1342/1343)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155672" name="Group 55"/>
          <p:cNvGrpSpPr>
            <a:grpSpLocks/>
          </p:cNvGrpSpPr>
          <p:nvPr/>
        </p:nvGrpSpPr>
        <p:grpSpPr bwMode="auto">
          <a:xfrm>
            <a:off x="6156325" y="3300413"/>
            <a:ext cx="2844800" cy="652462"/>
            <a:chOff x="107503" y="3710690"/>
            <a:chExt cx="2844257" cy="652455"/>
          </a:xfrm>
        </p:grpSpPr>
        <p:sp>
          <p:nvSpPr>
            <p:cNvPr id="155678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หนองโดน</a:t>
              </a:r>
            </a:p>
          </p:txBody>
        </p:sp>
        <p:sp>
          <p:nvSpPr>
            <p:cNvPr id="155679" name="Rectangle 2"/>
            <p:cNvSpPr>
              <a:spLocks noChangeArrowheads="1"/>
            </p:cNvSpPr>
            <p:nvPr/>
          </p:nvSpPr>
          <p:spPr bwMode="auto">
            <a:xfrm>
              <a:off x="2411760" y="3710690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6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55680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ชพ.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(1344)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55673" name="Text Box 17"/>
          <p:cNvSpPr txBox="1">
            <a:spLocks noChangeArrowheads="1"/>
          </p:cNvSpPr>
          <p:nvPr/>
        </p:nvSpPr>
        <p:spPr bwMode="auto">
          <a:xfrm>
            <a:off x="6156325" y="3954463"/>
            <a:ext cx="2879725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2 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(1305/1346)</a:t>
            </a:r>
          </a:p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เจ้าพนักงานพัฒนาชุมชน (ปง./ชง.)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2</a:t>
            </a: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1281/1335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)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cxnSp>
        <p:nvCxnSpPr>
          <p:cNvPr id="105" name="Straight Connector 104"/>
          <p:cNvCxnSpPr/>
          <p:nvPr/>
        </p:nvCxnSpPr>
        <p:spPr>
          <a:xfrm>
            <a:off x="1404938" y="3213100"/>
            <a:ext cx="604837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6" name="Straight Connector 105"/>
          <p:cNvCxnSpPr/>
          <p:nvPr/>
        </p:nvCxnSpPr>
        <p:spPr>
          <a:xfrm>
            <a:off x="1403350" y="3213100"/>
            <a:ext cx="0" cy="9048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7" name="Straight Connector 106"/>
          <p:cNvCxnSpPr/>
          <p:nvPr/>
        </p:nvCxnSpPr>
        <p:spPr>
          <a:xfrm>
            <a:off x="7451725" y="3213100"/>
            <a:ext cx="0" cy="9048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9" name="Straight Connector 108"/>
          <p:cNvCxnSpPr/>
          <p:nvPr/>
        </p:nvCxnSpPr>
        <p:spPr>
          <a:xfrm>
            <a:off x="4356100" y="3213100"/>
            <a:ext cx="0" cy="9048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6674" name="Rectangle 73"/>
          <p:cNvSpPr>
            <a:spLocks noChangeArrowheads="1"/>
          </p:cNvSpPr>
          <p:nvPr/>
        </p:nvSpPr>
        <p:spPr bwMode="auto">
          <a:xfrm>
            <a:off x="488950" y="106363"/>
            <a:ext cx="815498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/>
            <a:r>
              <a:rPr lang="th-TH" altLang="th-TH" sz="1600" b="1">
                <a:latin typeface="TH SarabunPSK" panose="020B0500040200020003" pitchFamily="34" charset="-34"/>
                <a:cs typeface="TH SarabunPSK" panose="020B0500040200020003" pitchFamily="34" charset="-34"/>
              </a:rPr>
              <a:t>แผนภูมิแสดงการแบ่งงานภายในและอัตรากำลังของกรมการพัฒนาชุมชน</a:t>
            </a:r>
            <a:r>
              <a:rPr lang="en-US" altLang="th-TH" sz="1600" b="1">
                <a:latin typeface="TH SarabunPSK" panose="020B0500040200020003" pitchFamily="34" charset="-34"/>
                <a:cs typeface="TH SarabunPSK" panose="020B0500040200020003" pitchFamily="34" charset="-34"/>
              </a:rPr>
              <a:t> </a:t>
            </a:r>
            <a:endParaRPr lang="th-TH" altLang="th-TH" sz="1600" b="1"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sp>
        <p:nvSpPr>
          <p:cNvPr id="156675" name="Text Box 9"/>
          <p:cNvSpPr txBox="1">
            <a:spLocks noChangeArrowheads="1"/>
          </p:cNvSpPr>
          <p:nvPr/>
        </p:nvSpPr>
        <p:spPr bwMode="auto">
          <a:xfrm>
            <a:off x="6980238" y="6269038"/>
            <a:ext cx="2160587" cy="588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ลูกจ้างประจำ - อัตรา  </a:t>
            </a:r>
            <a:endParaRPr lang="th-TH" altLang="th-TH" sz="1400">
              <a:solidFill>
                <a:srgbClr val="FF0000"/>
              </a:solidFill>
              <a:latin typeface="TH SarabunPSK" panose="020B0500040200020003" pitchFamily="34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กรอบพนักงานราชการ - อัตรา </a:t>
            </a:r>
            <a:endParaRPr lang="th-TH" altLang="th-TH" sz="1000">
              <a:solidFill>
                <a:srgbClr val="FF0000"/>
              </a:solidFill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grpSp>
        <p:nvGrpSpPr>
          <p:cNvPr id="156676" name="Group 81"/>
          <p:cNvGrpSpPr>
            <a:grpSpLocks/>
          </p:cNvGrpSpPr>
          <p:nvPr/>
        </p:nvGrpSpPr>
        <p:grpSpPr bwMode="auto">
          <a:xfrm>
            <a:off x="2843213" y="765175"/>
            <a:ext cx="3421062" cy="646113"/>
            <a:chOff x="2448080" y="857250"/>
            <a:chExt cx="3420000" cy="646113"/>
          </a:xfrm>
        </p:grpSpPr>
        <p:sp>
          <p:nvSpPr>
            <p:cNvPr id="156733" name="Rectangle 2"/>
            <p:cNvSpPr>
              <a:spLocks noChangeArrowheads="1"/>
            </p:cNvSpPr>
            <p:nvPr/>
          </p:nvSpPr>
          <p:spPr bwMode="auto">
            <a:xfrm>
              <a:off x="2448080" y="857250"/>
              <a:ext cx="2844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สำนักงานพัฒนาชุมชนจังหวัดสิงห์บุรี</a:t>
              </a:r>
            </a:p>
          </p:txBody>
        </p:sp>
        <p:sp>
          <p:nvSpPr>
            <p:cNvPr id="156734" name="Rectangle 2"/>
            <p:cNvSpPr>
              <a:spLocks noChangeArrowheads="1"/>
            </p:cNvSpPr>
            <p:nvPr/>
          </p:nvSpPr>
          <p:spPr bwMode="auto">
            <a:xfrm>
              <a:off x="5290308" y="857250"/>
              <a:ext cx="575739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 eaLnBrk="1" hangingPunct="1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50</a:t>
              </a:r>
              <a:endParaRPr lang="th-TH" altLang="th-TH" sz="16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56735" name="Rectangle 2"/>
            <p:cNvSpPr>
              <a:spLocks noChangeArrowheads="1"/>
            </p:cNvSpPr>
            <p:nvPr/>
          </p:nvSpPr>
          <p:spPr bwMode="auto">
            <a:xfrm>
              <a:off x="2448080" y="1177925"/>
              <a:ext cx="3420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ผู้อำนวยการ (พัฒนาการจังหวัด) สูง</a:t>
              </a:r>
              <a:r>
                <a:rPr lang="en-US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(1352)</a:t>
              </a:r>
              <a:r>
                <a:rPr lang="en-US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endParaRPr lang="th-TH" altLang="th-TH" sz="1600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56677" name="Text Box 91"/>
          <p:cNvSpPr txBox="1">
            <a:spLocks noChangeArrowheads="1"/>
          </p:cNvSpPr>
          <p:nvPr/>
        </p:nvSpPr>
        <p:spPr bwMode="auto">
          <a:xfrm>
            <a:off x="3924300" y="404813"/>
            <a:ext cx="1368425" cy="277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Update </a:t>
            </a:r>
            <a:r>
              <a:rPr lang="th-TH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26 เมษายน 2564 </a:t>
            </a:r>
            <a:r>
              <a:rPr lang="en-US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         </a:t>
            </a:r>
            <a:endParaRPr lang="th-TH" altLang="th-TH" sz="1200"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sp>
        <p:nvSpPr>
          <p:cNvPr id="156678" name="Text Box 17"/>
          <p:cNvSpPr txBox="1">
            <a:spLocks noChangeArrowheads="1"/>
          </p:cNvSpPr>
          <p:nvPr/>
        </p:nvSpPr>
        <p:spPr bwMode="auto">
          <a:xfrm>
            <a:off x="107950" y="2409825"/>
            <a:ext cx="3095625" cy="628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 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- 1 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(2167)</a:t>
            </a:r>
          </a:p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นักจัดการงานทั่วไป (ปก./ชก.)   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     </a:t>
            </a: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- 1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1389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)</a:t>
            </a:r>
          </a:p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เจ้าพนักงานธุรการ (ปง./ชง.)    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      </a:t>
            </a: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2 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(1354/1356)</a:t>
            </a:r>
          </a:p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เจ้าพนักงานการเงินและบัญชี (ปง./ชง.)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- 1 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(1355)</a:t>
            </a:r>
            <a:endParaRPr lang="th-TH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endParaRPr lang="en-US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sp>
        <p:nvSpPr>
          <p:cNvPr id="156679" name="Text Box 17"/>
          <p:cNvSpPr txBox="1">
            <a:spLocks noChangeArrowheads="1"/>
          </p:cNvSpPr>
          <p:nvPr/>
        </p:nvSpPr>
        <p:spPr bwMode="auto">
          <a:xfrm>
            <a:off x="2411413" y="2408238"/>
            <a:ext cx="2087562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2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(1358/1359)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3" name="Group 18"/>
          <p:cNvGrpSpPr>
            <a:grpSpLocks/>
          </p:cNvGrpSpPr>
          <p:nvPr/>
        </p:nvGrpSpPr>
        <p:grpSpPr bwMode="auto">
          <a:xfrm>
            <a:off x="2411413" y="1772816"/>
            <a:ext cx="2052637" cy="646113"/>
            <a:chOff x="3203848" y="3468365"/>
            <a:chExt cx="2052020" cy="646113"/>
          </a:xfrm>
          <a:solidFill>
            <a:schemeClr val="bg1"/>
          </a:solidFill>
        </p:grpSpPr>
        <p:sp>
          <p:nvSpPr>
            <p:cNvPr id="12367" name="Rectangle 2"/>
            <p:cNvSpPr>
              <a:spLocks noChangeArrowheads="1"/>
            </p:cNvSpPr>
            <p:nvPr/>
          </p:nvSpPr>
          <p:spPr bwMode="auto">
            <a:xfrm>
              <a:off x="3203848" y="3468365"/>
              <a:ext cx="1476000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lnSpc>
                  <a:spcPct val="70000"/>
                </a:lnSpc>
                <a:defRPr/>
              </a:pPr>
              <a:endParaRPr lang="en-US" altLang="th-TH" sz="700" b="1" dirty="0">
                <a:latin typeface="TH SarabunPSK" pitchFamily="34" charset="-34"/>
                <a:cs typeface="TH SarabunPSK" pitchFamily="34" charset="-34"/>
              </a:endParaRPr>
            </a:p>
            <a:p>
              <a:pPr algn="ctr" eaLnBrk="0" hangingPunct="0">
                <a:lnSpc>
                  <a:spcPct val="70000"/>
                </a:lnSpc>
                <a:defRPr/>
              </a:pPr>
              <a:r>
                <a:rPr lang="th-TH" altLang="th-TH" sz="1400" b="1" dirty="0">
                  <a:latin typeface="TH SarabunPSK" pitchFamily="34" charset="-34"/>
                  <a:cs typeface="TH SarabunPSK" pitchFamily="34" charset="-34"/>
                </a:rPr>
                <a:t> กลุ่มงานยุทธศาสตร์</a:t>
              </a:r>
            </a:p>
            <a:p>
              <a:pPr algn="ctr" eaLnBrk="0" hangingPunct="0">
                <a:lnSpc>
                  <a:spcPct val="70000"/>
                </a:lnSpc>
                <a:defRPr/>
              </a:pPr>
              <a:r>
                <a:rPr lang="th-TH" altLang="th-TH" sz="1400" b="1" dirty="0">
                  <a:latin typeface="TH SarabunPSK" pitchFamily="34" charset="-34"/>
                  <a:cs typeface="TH SarabunPSK" pitchFamily="34" charset="-34"/>
                </a:rPr>
                <a:t>การพัฒนาชุมชน</a:t>
              </a:r>
            </a:p>
          </p:txBody>
        </p:sp>
        <p:sp>
          <p:nvSpPr>
            <p:cNvPr id="12368" name="Rectangle 2"/>
            <p:cNvSpPr>
              <a:spLocks noChangeArrowheads="1"/>
            </p:cNvSpPr>
            <p:nvPr/>
          </p:nvSpPr>
          <p:spPr bwMode="auto">
            <a:xfrm>
              <a:off x="4679868" y="3468365"/>
              <a:ext cx="576000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en-US" altLang="th-TH" sz="1600" b="1" dirty="0">
                  <a:latin typeface="TH SarabunPSK" pitchFamily="34" charset="-34"/>
                  <a:cs typeface="TH SarabunPSK" pitchFamily="34" charset="-34"/>
                </a:rPr>
                <a:t>3</a:t>
              </a:r>
              <a:endParaRPr lang="th-TH" altLang="th-TH" sz="1400" b="1" dirty="0">
                <a:latin typeface="TH SarabunPSK" pitchFamily="34" charset="-34"/>
                <a:cs typeface="TH SarabunPSK" pitchFamily="34" charset="-34"/>
              </a:endParaRPr>
            </a:p>
          </p:txBody>
        </p:sp>
        <p:sp>
          <p:nvSpPr>
            <p:cNvPr id="12372" name="Rectangle 2"/>
            <p:cNvSpPr>
              <a:spLocks noChangeArrowheads="1"/>
            </p:cNvSpPr>
            <p:nvPr/>
          </p:nvSpPr>
          <p:spPr bwMode="auto">
            <a:xfrm>
              <a:off x="3203848" y="3789040"/>
              <a:ext cx="2052020" cy="325438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th-TH" altLang="th-TH" sz="1500" spc="-70" dirty="0">
                  <a:latin typeface="TH SarabunPSK" pitchFamily="34" charset="-34"/>
                  <a:cs typeface="TH SarabunPSK" pitchFamily="34" charset="-34"/>
                </a:rPr>
                <a:t>นักวิชาการพัฒนาชุมชน (ผอ.กง.) ชพ</a:t>
              </a:r>
              <a:r>
                <a:rPr lang="en-US" altLang="th-TH" sz="1500" spc="-70" dirty="0">
                  <a:latin typeface="TH SarabunPSK" pitchFamily="34" charset="-34"/>
                  <a:cs typeface="TH SarabunPSK" pitchFamily="34" charset="-34"/>
                </a:rPr>
                <a:t>. </a:t>
              </a:r>
              <a:r>
                <a:rPr lang="en-US" altLang="th-TH" sz="1000" spc="-70" dirty="0">
                  <a:solidFill>
                    <a:srgbClr val="FF0000"/>
                  </a:solidFill>
                  <a:latin typeface="TH SarabunPSK" pitchFamily="34" charset="-34"/>
                  <a:cs typeface="TH SarabunPSK" pitchFamily="34" charset="-34"/>
                </a:rPr>
                <a:t>(1357)</a:t>
              </a:r>
              <a:endParaRPr lang="th-TH" altLang="th-TH" sz="1000" spc="-70" dirty="0">
                <a:solidFill>
                  <a:srgbClr val="FF0000"/>
                </a:solidFill>
                <a:latin typeface="TH SarabunPSK" pitchFamily="34" charset="-34"/>
                <a:cs typeface="TH SarabunPSK" pitchFamily="34" charset="-34"/>
              </a:endParaRPr>
            </a:p>
          </p:txBody>
        </p:sp>
      </p:grpSp>
      <p:sp>
        <p:nvSpPr>
          <p:cNvPr id="156681" name="Text Box 17"/>
          <p:cNvSpPr txBox="1">
            <a:spLocks noChangeArrowheads="1"/>
          </p:cNvSpPr>
          <p:nvPr/>
        </p:nvSpPr>
        <p:spPr bwMode="auto">
          <a:xfrm>
            <a:off x="4665663" y="2420938"/>
            <a:ext cx="2087562" cy="628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4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(339/1361/1362/1363)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4" name="Group 18"/>
          <p:cNvGrpSpPr>
            <a:grpSpLocks/>
          </p:cNvGrpSpPr>
          <p:nvPr/>
        </p:nvGrpSpPr>
        <p:grpSpPr bwMode="auto">
          <a:xfrm>
            <a:off x="4665274" y="1773328"/>
            <a:ext cx="2051050" cy="646110"/>
            <a:chOff x="3203848" y="3468365"/>
            <a:chExt cx="2052020" cy="646111"/>
          </a:xfrm>
          <a:solidFill>
            <a:schemeClr val="bg1"/>
          </a:solidFill>
        </p:grpSpPr>
        <p:sp>
          <p:nvSpPr>
            <p:cNvPr id="12364" name="Rectangle 2"/>
            <p:cNvSpPr>
              <a:spLocks noChangeArrowheads="1"/>
            </p:cNvSpPr>
            <p:nvPr/>
          </p:nvSpPr>
          <p:spPr bwMode="auto">
            <a:xfrm>
              <a:off x="3203848" y="3468365"/>
              <a:ext cx="1476000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lnSpc>
                  <a:spcPct val="70000"/>
                </a:lnSpc>
                <a:defRPr/>
              </a:pPr>
              <a:endParaRPr lang="th-TH" altLang="th-TH" sz="700" b="1" dirty="0">
                <a:latin typeface="TH SarabunPSK" pitchFamily="34" charset="-34"/>
                <a:cs typeface="TH SarabunPSK" pitchFamily="34" charset="-34"/>
              </a:endParaRPr>
            </a:p>
            <a:p>
              <a:pPr algn="ctr" eaLnBrk="0" hangingPunct="0">
                <a:lnSpc>
                  <a:spcPct val="70000"/>
                </a:lnSpc>
                <a:defRPr/>
              </a:pPr>
              <a:r>
                <a:rPr lang="th-TH" altLang="th-TH" sz="1400" b="1" dirty="0">
                  <a:latin typeface="TH SarabunPSK" pitchFamily="34" charset="-34"/>
                  <a:cs typeface="TH SarabunPSK" pitchFamily="34" charset="-34"/>
                </a:rPr>
                <a:t>กลุ่มงานส่งเสริม                      การพัฒนาชุมชน</a:t>
              </a:r>
            </a:p>
          </p:txBody>
        </p:sp>
        <p:sp>
          <p:nvSpPr>
            <p:cNvPr id="12365" name="Rectangle 2"/>
            <p:cNvSpPr>
              <a:spLocks noChangeArrowheads="1"/>
            </p:cNvSpPr>
            <p:nvPr/>
          </p:nvSpPr>
          <p:spPr bwMode="auto">
            <a:xfrm>
              <a:off x="4679868" y="3468365"/>
              <a:ext cx="576000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en-US" altLang="th-TH" sz="1600" b="1" dirty="0">
                  <a:latin typeface="TH SarabunPSK" pitchFamily="34" charset="-34"/>
                  <a:cs typeface="TH SarabunPSK" pitchFamily="34" charset="-34"/>
                </a:rPr>
                <a:t>5</a:t>
              </a:r>
              <a:endParaRPr lang="th-TH" altLang="th-TH" sz="1600" b="1" dirty="0">
                <a:latin typeface="TH SarabunPSK" pitchFamily="34" charset="-34"/>
                <a:cs typeface="TH SarabunPSK" pitchFamily="34" charset="-34"/>
              </a:endParaRPr>
            </a:p>
          </p:txBody>
        </p:sp>
        <p:sp>
          <p:nvSpPr>
            <p:cNvPr id="12369" name="Rectangle 2"/>
            <p:cNvSpPr>
              <a:spLocks noChangeArrowheads="1"/>
            </p:cNvSpPr>
            <p:nvPr/>
          </p:nvSpPr>
          <p:spPr bwMode="auto">
            <a:xfrm>
              <a:off x="3203848" y="3789039"/>
              <a:ext cx="2052020" cy="325437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th-TH" altLang="th-TH" sz="1500" spc="-80" dirty="0">
                  <a:latin typeface="TH SarabunPSK" pitchFamily="34" charset="-34"/>
                  <a:cs typeface="TH SarabunPSK" pitchFamily="34" charset="-34"/>
                </a:rPr>
                <a:t>นักวิชาการพัฒนาชุมชน (ผอ.กง.) ชพ</a:t>
              </a:r>
              <a:r>
                <a:rPr lang="en-US" altLang="th-TH" sz="1500" spc="-80" dirty="0">
                  <a:latin typeface="TH SarabunPSK" pitchFamily="34" charset="-34"/>
                  <a:cs typeface="TH SarabunPSK" pitchFamily="34" charset="-34"/>
                </a:rPr>
                <a:t>. </a:t>
              </a:r>
              <a:r>
                <a:rPr lang="en-US" altLang="th-TH" sz="1000" spc="-80" dirty="0">
                  <a:solidFill>
                    <a:srgbClr val="FF0000"/>
                  </a:solidFill>
                  <a:latin typeface="TH SarabunPSK" pitchFamily="34" charset="-34"/>
                  <a:cs typeface="TH SarabunPSK" pitchFamily="34" charset="-34"/>
                </a:rPr>
                <a:t>(1360)</a:t>
              </a:r>
              <a:endParaRPr lang="th-TH" altLang="th-TH" sz="1000" spc="-80" dirty="0">
                <a:solidFill>
                  <a:srgbClr val="FF0000"/>
                </a:solidFill>
                <a:latin typeface="TH SarabunPSK" pitchFamily="34" charset="-34"/>
                <a:cs typeface="TH SarabunPSK" pitchFamily="34" charset="-34"/>
              </a:endParaRPr>
            </a:p>
          </p:txBody>
        </p:sp>
      </p:grpSp>
      <p:sp>
        <p:nvSpPr>
          <p:cNvPr id="156683" name="Text Box 17"/>
          <p:cNvSpPr txBox="1">
            <a:spLocks noChangeArrowheads="1"/>
          </p:cNvSpPr>
          <p:nvPr/>
        </p:nvSpPr>
        <p:spPr bwMode="auto">
          <a:xfrm>
            <a:off x="6969125" y="2425700"/>
            <a:ext cx="2087563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(415/1368/1374/1382)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5" name="Group 18"/>
          <p:cNvGrpSpPr>
            <a:grpSpLocks/>
          </p:cNvGrpSpPr>
          <p:nvPr/>
        </p:nvGrpSpPr>
        <p:grpSpPr bwMode="auto">
          <a:xfrm>
            <a:off x="6968737" y="1778090"/>
            <a:ext cx="2052637" cy="646113"/>
            <a:chOff x="3203848" y="3468365"/>
            <a:chExt cx="2052020" cy="646113"/>
          </a:xfrm>
          <a:solidFill>
            <a:schemeClr val="bg1"/>
          </a:solidFill>
        </p:grpSpPr>
        <p:sp>
          <p:nvSpPr>
            <p:cNvPr id="12361" name="Rectangle 2"/>
            <p:cNvSpPr>
              <a:spLocks noChangeArrowheads="1"/>
            </p:cNvSpPr>
            <p:nvPr/>
          </p:nvSpPr>
          <p:spPr bwMode="auto">
            <a:xfrm>
              <a:off x="3203848" y="3468365"/>
              <a:ext cx="1476000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lnSpc>
                  <a:spcPct val="70000"/>
                </a:lnSpc>
                <a:defRPr/>
              </a:pPr>
              <a:endParaRPr lang="th-TH" altLang="th-TH" sz="700" b="1" dirty="0">
                <a:latin typeface="TH SarabunPSK" pitchFamily="34" charset="-34"/>
                <a:cs typeface="TH SarabunPSK" pitchFamily="34" charset="-34"/>
              </a:endParaRPr>
            </a:p>
            <a:p>
              <a:pPr algn="ctr" eaLnBrk="0" hangingPunct="0">
                <a:lnSpc>
                  <a:spcPct val="70000"/>
                </a:lnSpc>
                <a:defRPr/>
              </a:pPr>
              <a:r>
                <a:rPr lang="th-TH" altLang="th-TH" sz="1400" b="1" dirty="0">
                  <a:latin typeface="TH SarabunPSK" pitchFamily="34" charset="-34"/>
                  <a:cs typeface="TH SarabunPSK" pitchFamily="34" charset="-34"/>
                </a:rPr>
                <a:t>กลุ่มงานสารสนเทศ</a:t>
              </a:r>
            </a:p>
            <a:p>
              <a:pPr algn="ctr" eaLnBrk="0" hangingPunct="0">
                <a:lnSpc>
                  <a:spcPct val="70000"/>
                </a:lnSpc>
                <a:defRPr/>
              </a:pPr>
              <a:r>
                <a:rPr lang="th-TH" altLang="th-TH" sz="1400" b="1" dirty="0">
                  <a:latin typeface="TH SarabunPSK" pitchFamily="34" charset="-34"/>
                  <a:cs typeface="TH SarabunPSK" pitchFamily="34" charset="-34"/>
                </a:rPr>
                <a:t>การพัฒนาชุมชน</a:t>
              </a:r>
            </a:p>
          </p:txBody>
        </p:sp>
        <p:sp>
          <p:nvSpPr>
            <p:cNvPr id="12362" name="Rectangle 2"/>
            <p:cNvSpPr>
              <a:spLocks noChangeArrowheads="1"/>
            </p:cNvSpPr>
            <p:nvPr/>
          </p:nvSpPr>
          <p:spPr bwMode="auto">
            <a:xfrm>
              <a:off x="4679868" y="3468365"/>
              <a:ext cx="576000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en-US" altLang="th-TH" sz="1600" b="1" dirty="0">
                  <a:latin typeface="TH SarabunPSK" pitchFamily="34" charset="-34"/>
                  <a:cs typeface="TH SarabunPSK" pitchFamily="34" charset="-34"/>
                </a:rPr>
                <a:t>5</a:t>
              </a:r>
              <a:endParaRPr lang="th-TH" altLang="th-TH" sz="1400" b="1" dirty="0">
                <a:latin typeface="TH SarabunPSK" pitchFamily="34" charset="-34"/>
                <a:cs typeface="TH SarabunPSK" pitchFamily="34" charset="-34"/>
              </a:endParaRPr>
            </a:p>
          </p:txBody>
        </p:sp>
        <p:sp>
          <p:nvSpPr>
            <p:cNvPr id="11342" name="Rectangle 2"/>
            <p:cNvSpPr>
              <a:spLocks noChangeArrowheads="1"/>
            </p:cNvSpPr>
            <p:nvPr/>
          </p:nvSpPr>
          <p:spPr bwMode="auto">
            <a:xfrm>
              <a:off x="3203848" y="3789040"/>
              <a:ext cx="2052020" cy="325438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th-TH" altLang="th-TH" sz="1500" spc="-80" dirty="0">
                  <a:latin typeface="TH SarabunPSK" pitchFamily="34" charset="-34"/>
                  <a:cs typeface="TH SarabunPSK" pitchFamily="34" charset="-34"/>
                </a:rPr>
                <a:t>นักวิชาการพัฒนาชุมชน (ผอ.กง.) ชพ</a:t>
              </a:r>
              <a:r>
                <a:rPr lang="en-US" altLang="th-TH" sz="1500" spc="-80" dirty="0">
                  <a:latin typeface="TH SarabunPSK" pitchFamily="34" charset="-34"/>
                  <a:cs typeface="TH SarabunPSK" pitchFamily="34" charset="-34"/>
                </a:rPr>
                <a:t>. </a:t>
              </a:r>
              <a:r>
                <a:rPr lang="en-US" altLang="th-TH" sz="1050" spc="-60" dirty="0">
                  <a:solidFill>
                    <a:srgbClr val="FF0000"/>
                  </a:solidFill>
                  <a:latin typeface="TH SarabunPSK" pitchFamily="34" charset="-34"/>
                  <a:cs typeface="TH SarabunPSK" pitchFamily="34" charset="-34"/>
                </a:rPr>
                <a:t>(409)</a:t>
              </a:r>
              <a:endParaRPr lang="th-TH" altLang="th-TH" sz="1050" spc="-60" dirty="0">
                <a:solidFill>
                  <a:srgbClr val="FF0000"/>
                </a:solidFill>
                <a:latin typeface="TH SarabunPSK" pitchFamily="34" charset="-34"/>
                <a:cs typeface="TH SarabunPSK" pitchFamily="34" charset="-34"/>
              </a:endParaRPr>
            </a:p>
          </p:txBody>
        </p:sp>
      </p:grpSp>
      <p:cxnSp>
        <p:nvCxnSpPr>
          <p:cNvPr id="78" name="Straight Connector 77"/>
          <p:cNvCxnSpPr/>
          <p:nvPr/>
        </p:nvCxnSpPr>
        <p:spPr>
          <a:xfrm>
            <a:off x="4572000" y="1419225"/>
            <a:ext cx="0" cy="223202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/>
          <p:cNvCxnSpPr/>
          <p:nvPr/>
        </p:nvCxnSpPr>
        <p:spPr>
          <a:xfrm>
            <a:off x="1116013" y="1628775"/>
            <a:ext cx="683895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6687" name="Rectangle 78"/>
          <p:cNvSpPr>
            <a:spLocks noChangeArrowheads="1"/>
          </p:cNvSpPr>
          <p:nvPr/>
        </p:nvSpPr>
        <p:spPr bwMode="auto">
          <a:xfrm>
            <a:off x="0" y="6611938"/>
            <a:ext cx="1619250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000" u="sng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หมายเหตุ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ภายในวงเล็บแสดงเลขที่ตำแหน่ง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156688" name="Group 49"/>
          <p:cNvGrpSpPr>
            <a:grpSpLocks/>
          </p:cNvGrpSpPr>
          <p:nvPr/>
        </p:nvGrpSpPr>
        <p:grpSpPr bwMode="auto">
          <a:xfrm>
            <a:off x="107950" y="3594100"/>
            <a:ext cx="2843213" cy="646113"/>
            <a:chOff x="107503" y="3717032"/>
            <a:chExt cx="2844257" cy="646113"/>
          </a:xfrm>
        </p:grpSpPr>
        <p:sp>
          <p:nvSpPr>
            <p:cNvPr id="156730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เมืองสิงห์บุรี</a:t>
              </a:r>
            </a:p>
          </p:txBody>
        </p:sp>
        <p:sp>
          <p:nvSpPr>
            <p:cNvPr id="156731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56732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ชพ.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(1364)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56689" name="Text Box 17"/>
          <p:cNvSpPr txBox="1">
            <a:spLocks noChangeArrowheads="1"/>
          </p:cNvSpPr>
          <p:nvPr/>
        </p:nvSpPr>
        <p:spPr bwMode="auto">
          <a:xfrm>
            <a:off x="107950" y="4241800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3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(1287/1367/1369)</a:t>
            </a:r>
          </a:p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เจ้าพนักงานพัฒนาชุมชน (ปง./ชง.)    - 1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1397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)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156690" name="Group 50"/>
          <p:cNvGrpSpPr>
            <a:grpSpLocks/>
          </p:cNvGrpSpPr>
          <p:nvPr/>
        </p:nvGrpSpPr>
        <p:grpSpPr bwMode="auto">
          <a:xfrm>
            <a:off x="3132138" y="3594100"/>
            <a:ext cx="2843212" cy="646113"/>
            <a:chOff x="107503" y="3717032"/>
            <a:chExt cx="2844257" cy="646113"/>
          </a:xfrm>
        </p:grpSpPr>
        <p:sp>
          <p:nvSpPr>
            <p:cNvPr id="156727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บางระจัน</a:t>
              </a:r>
            </a:p>
          </p:txBody>
        </p:sp>
        <p:sp>
          <p:nvSpPr>
            <p:cNvPr id="156728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56729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(1370)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56691" name="Text Box 17"/>
          <p:cNvSpPr txBox="1">
            <a:spLocks noChangeArrowheads="1"/>
          </p:cNvSpPr>
          <p:nvPr/>
        </p:nvSpPr>
        <p:spPr bwMode="auto">
          <a:xfrm>
            <a:off x="3132138" y="4241800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(1372/1373/1375/1376)</a:t>
            </a:r>
          </a:p>
        </p:txBody>
      </p:sp>
      <p:grpSp>
        <p:nvGrpSpPr>
          <p:cNvPr id="156692" name="Group 55"/>
          <p:cNvGrpSpPr>
            <a:grpSpLocks/>
          </p:cNvGrpSpPr>
          <p:nvPr/>
        </p:nvGrpSpPr>
        <p:grpSpPr bwMode="auto">
          <a:xfrm>
            <a:off x="6156325" y="3594100"/>
            <a:ext cx="2844800" cy="646113"/>
            <a:chOff x="107503" y="3717032"/>
            <a:chExt cx="2844257" cy="646113"/>
          </a:xfrm>
        </p:grpSpPr>
        <p:sp>
          <p:nvSpPr>
            <p:cNvPr id="156724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ค่ายบางระจัน</a:t>
              </a:r>
            </a:p>
          </p:txBody>
        </p:sp>
        <p:sp>
          <p:nvSpPr>
            <p:cNvPr id="156725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56726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(1377)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56693" name="Text Box 17"/>
          <p:cNvSpPr txBox="1">
            <a:spLocks noChangeArrowheads="1"/>
          </p:cNvSpPr>
          <p:nvPr/>
        </p:nvSpPr>
        <p:spPr bwMode="auto">
          <a:xfrm>
            <a:off x="6156325" y="4241800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3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(1379/1380/1381)</a:t>
            </a:r>
          </a:p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เจ้าพนักงานพัฒนาชุมชน (ปง./ชง.)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1</a:t>
            </a: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1378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)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156694" name="Group 60"/>
          <p:cNvGrpSpPr>
            <a:grpSpLocks/>
          </p:cNvGrpSpPr>
          <p:nvPr/>
        </p:nvGrpSpPr>
        <p:grpSpPr bwMode="auto">
          <a:xfrm>
            <a:off x="107950" y="4962525"/>
            <a:ext cx="2843213" cy="646113"/>
            <a:chOff x="107503" y="3717032"/>
            <a:chExt cx="2844257" cy="646113"/>
          </a:xfrm>
        </p:grpSpPr>
        <p:sp>
          <p:nvSpPr>
            <p:cNvPr id="156721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อินทร์บุรี</a:t>
              </a:r>
            </a:p>
          </p:txBody>
        </p:sp>
        <p:sp>
          <p:nvSpPr>
            <p:cNvPr id="156722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56723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(1383)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56695" name="Text Box 17"/>
          <p:cNvSpPr txBox="1">
            <a:spLocks noChangeArrowheads="1"/>
          </p:cNvSpPr>
          <p:nvPr/>
        </p:nvSpPr>
        <p:spPr bwMode="auto">
          <a:xfrm>
            <a:off x="107950" y="5610225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(1385/1386/1387/1388)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156696" name="Group 65"/>
          <p:cNvGrpSpPr>
            <a:grpSpLocks/>
          </p:cNvGrpSpPr>
          <p:nvPr/>
        </p:nvGrpSpPr>
        <p:grpSpPr bwMode="auto">
          <a:xfrm>
            <a:off x="3132138" y="4962525"/>
            <a:ext cx="2843212" cy="646113"/>
            <a:chOff x="107503" y="3717032"/>
            <a:chExt cx="2844257" cy="646113"/>
          </a:xfrm>
        </p:grpSpPr>
        <p:sp>
          <p:nvSpPr>
            <p:cNvPr id="156718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พรหมบุรี</a:t>
              </a:r>
            </a:p>
          </p:txBody>
        </p:sp>
        <p:sp>
          <p:nvSpPr>
            <p:cNvPr id="156719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56720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ชพ.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(1391)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56697" name="Text Box 17"/>
          <p:cNvSpPr txBox="1">
            <a:spLocks noChangeArrowheads="1"/>
          </p:cNvSpPr>
          <p:nvPr/>
        </p:nvSpPr>
        <p:spPr bwMode="auto">
          <a:xfrm>
            <a:off x="3132138" y="5610225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(1325/1326/1393/1394)</a:t>
            </a:r>
          </a:p>
        </p:txBody>
      </p:sp>
      <p:grpSp>
        <p:nvGrpSpPr>
          <p:cNvPr id="156698" name="Group 70"/>
          <p:cNvGrpSpPr>
            <a:grpSpLocks/>
          </p:cNvGrpSpPr>
          <p:nvPr/>
        </p:nvGrpSpPr>
        <p:grpSpPr bwMode="auto">
          <a:xfrm>
            <a:off x="6156325" y="4962525"/>
            <a:ext cx="2844800" cy="646113"/>
            <a:chOff x="107503" y="3717032"/>
            <a:chExt cx="2844257" cy="646113"/>
          </a:xfrm>
        </p:grpSpPr>
        <p:sp>
          <p:nvSpPr>
            <p:cNvPr id="156715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ท่าช้าง</a:t>
              </a:r>
            </a:p>
          </p:txBody>
        </p:sp>
        <p:sp>
          <p:nvSpPr>
            <p:cNvPr id="156716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56717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ชพ.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(1396)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56699" name="Text Box 17"/>
          <p:cNvSpPr txBox="1">
            <a:spLocks noChangeArrowheads="1"/>
          </p:cNvSpPr>
          <p:nvPr/>
        </p:nvSpPr>
        <p:spPr bwMode="auto">
          <a:xfrm>
            <a:off x="6156325" y="5610225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3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(1288/1398/1399)</a:t>
            </a:r>
          </a:p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เจ้าพนักงานพัฒนาชุมชน (ปง./ชง.)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1</a:t>
            </a: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1272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)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cxnSp>
        <p:nvCxnSpPr>
          <p:cNvPr id="76" name="Straight Connector 75"/>
          <p:cNvCxnSpPr/>
          <p:nvPr/>
        </p:nvCxnSpPr>
        <p:spPr>
          <a:xfrm>
            <a:off x="1404938" y="3500438"/>
            <a:ext cx="604837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9" name="Straight Connector 78"/>
          <p:cNvCxnSpPr/>
          <p:nvPr/>
        </p:nvCxnSpPr>
        <p:spPr>
          <a:xfrm>
            <a:off x="1116013" y="1628775"/>
            <a:ext cx="0" cy="14446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" name="Straight Connector 80"/>
          <p:cNvCxnSpPr/>
          <p:nvPr/>
        </p:nvCxnSpPr>
        <p:spPr>
          <a:xfrm>
            <a:off x="3348038" y="1628775"/>
            <a:ext cx="0" cy="14446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" name="Straight Connector 81"/>
          <p:cNvCxnSpPr/>
          <p:nvPr/>
        </p:nvCxnSpPr>
        <p:spPr>
          <a:xfrm>
            <a:off x="5651500" y="1628775"/>
            <a:ext cx="0" cy="14446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3" name="Straight Connector 82"/>
          <p:cNvCxnSpPr/>
          <p:nvPr/>
        </p:nvCxnSpPr>
        <p:spPr>
          <a:xfrm>
            <a:off x="7956550" y="1628775"/>
            <a:ext cx="0" cy="14446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4" name="Straight Connector 83"/>
          <p:cNvCxnSpPr/>
          <p:nvPr/>
        </p:nvCxnSpPr>
        <p:spPr>
          <a:xfrm>
            <a:off x="1403350" y="3500438"/>
            <a:ext cx="0" cy="904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/>
          <p:cNvCxnSpPr/>
          <p:nvPr/>
        </p:nvCxnSpPr>
        <p:spPr>
          <a:xfrm>
            <a:off x="7451725" y="3500438"/>
            <a:ext cx="0" cy="904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" name="Straight Connector 85"/>
          <p:cNvCxnSpPr/>
          <p:nvPr/>
        </p:nvCxnSpPr>
        <p:spPr>
          <a:xfrm>
            <a:off x="3049588" y="3500438"/>
            <a:ext cx="0" cy="136842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7" name="Straight Connector 86"/>
          <p:cNvCxnSpPr/>
          <p:nvPr/>
        </p:nvCxnSpPr>
        <p:spPr>
          <a:xfrm>
            <a:off x="1403350" y="4868863"/>
            <a:ext cx="604837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9" name="Straight Connector 88"/>
          <p:cNvCxnSpPr/>
          <p:nvPr/>
        </p:nvCxnSpPr>
        <p:spPr>
          <a:xfrm>
            <a:off x="1403350" y="4868863"/>
            <a:ext cx="0" cy="904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0" name="Straight Connector 89"/>
          <p:cNvCxnSpPr/>
          <p:nvPr/>
        </p:nvCxnSpPr>
        <p:spPr>
          <a:xfrm>
            <a:off x="4427538" y="4868863"/>
            <a:ext cx="0" cy="904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1" name="Straight Connector 90"/>
          <p:cNvCxnSpPr/>
          <p:nvPr/>
        </p:nvCxnSpPr>
        <p:spPr>
          <a:xfrm>
            <a:off x="7451725" y="4868863"/>
            <a:ext cx="0" cy="904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56712" name="Group 74"/>
          <p:cNvGrpSpPr>
            <a:grpSpLocks/>
          </p:cNvGrpSpPr>
          <p:nvPr/>
        </p:nvGrpSpPr>
        <p:grpSpPr bwMode="auto">
          <a:xfrm>
            <a:off x="107950" y="1774825"/>
            <a:ext cx="2051050" cy="646113"/>
            <a:chOff x="107950" y="1775470"/>
            <a:chExt cx="2051050" cy="646112"/>
          </a:xfrm>
        </p:grpSpPr>
        <p:grpSp>
          <p:nvGrpSpPr>
            <p:cNvPr id="13" name="Group 18"/>
            <p:cNvGrpSpPr>
              <a:grpSpLocks/>
            </p:cNvGrpSpPr>
            <p:nvPr/>
          </p:nvGrpSpPr>
          <p:grpSpPr bwMode="auto">
            <a:xfrm>
              <a:off x="107950" y="1775470"/>
              <a:ext cx="2051050" cy="646112"/>
              <a:chOff x="3203848" y="3468365"/>
              <a:chExt cx="2052020" cy="646113"/>
            </a:xfrm>
            <a:solidFill>
              <a:schemeClr val="bg1"/>
            </a:solidFill>
          </p:grpSpPr>
          <p:sp>
            <p:nvSpPr>
              <p:cNvPr id="14387" name="Rectangle 2"/>
              <p:cNvSpPr>
                <a:spLocks noChangeArrowheads="1"/>
              </p:cNvSpPr>
              <p:nvPr/>
            </p:nvSpPr>
            <p:spPr bwMode="auto">
              <a:xfrm>
                <a:off x="4679868" y="3468365"/>
                <a:ext cx="576000" cy="323850"/>
              </a:xfrm>
              <a:prstGeom prst="rect">
                <a:avLst/>
              </a:prstGeom>
              <a:grpFill/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anchor="ctr"/>
              <a:lstStyle/>
              <a:p>
                <a:pPr algn="ctr" eaLnBrk="0" hangingPunct="0">
                  <a:defRPr/>
                </a:pPr>
                <a:r>
                  <a:rPr lang="en-US" altLang="th-TH" sz="1600" b="1" dirty="0">
                    <a:latin typeface="TH SarabunPSK" pitchFamily="34" charset="-34"/>
                    <a:cs typeface="TH SarabunPSK" pitchFamily="34" charset="-34"/>
                  </a:rPr>
                  <a:t>6</a:t>
                </a:r>
                <a:endParaRPr lang="th-TH" altLang="th-TH" sz="1600" b="1" dirty="0">
                  <a:latin typeface="TH SarabunPSK" pitchFamily="34" charset="-34"/>
                  <a:cs typeface="TH SarabunPSK" pitchFamily="34" charset="-34"/>
                </a:endParaRPr>
              </a:p>
            </p:txBody>
          </p:sp>
          <p:sp>
            <p:nvSpPr>
              <p:cNvPr id="14388" name="Rectangle 2"/>
              <p:cNvSpPr>
                <a:spLocks noChangeArrowheads="1"/>
              </p:cNvSpPr>
              <p:nvPr/>
            </p:nvSpPr>
            <p:spPr bwMode="auto">
              <a:xfrm>
                <a:off x="3203848" y="3789040"/>
                <a:ext cx="2052000" cy="325438"/>
              </a:xfrm>
              <a:prstGeom prst="rect">
                <a:avLst/>
              </a:prstGeom>
              <a:grpFill/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anchor="ctr"/>
              <a:lstStyle/>
              <a:p>
                <a:pPr algn="ctr" eaLnBrk="0" hangingPunct="0">
                  <a:defRPr/>
                </a:pPr>
                <a:r>
                  <a:rPr lang="th-TH" altLang="th-TH" sz="1400" spc="-40" dirty="0">
                    <a:latin typeface="TH SarabunPSK" pitchFamily="34" charset="-34"/>
                    <a:cs typeface="TH SarabunPSK" pitchFamily="34" charset="-34"/>
                  </a:rPr>
                  <a:t>นักวิชาการพัฒนาชุมชน (ผอ.กง.) </a:t>
                </a:r>
                <a:r>
                  <a:rPr lang="th-TH" altLang="th-TH" sz="1400" spc="-40" dirty="0" err="1">
                    <a:latin typeface="TH SarabunPSK" pitchFamily="34" charset="-34"/>
                    <a:cs typeface="TH SarabunPSK" pitchFamily="34" charset="-34"/>
                  </a:rPr>
                  <a:t>ชพ.</a:t>
                </a:r>
                <a:r>
                  <a:rPr lang="en-US" altLang="th-TH" sz="1400" spc="-40" dirty="0">
                    <a:latin typeface="TH SarabunPSK" pitchFamily="34" charset="-34"/>
                    <a:cs typeface="TH SarabunPSK" pitchFamily="34" charset="-34"/>
                  </a:rPr>
                  <a:t> </a:t>
                </a:r>
                <a:r>
                  <a:rPr lang="en-US" altLang="th-TH" sz="1000" spc="-40" dirty="0">
                    <a:solidFill>
                      <a:srgbClr val="FF0000"/>
                    </a:solidFill>
                    <a:latin typeface="TH SarabunPSK" pitchFamily="34" charset="-34"/>
                    <a:cs typeface="TH SarabunPSK" pitchFamily="34" charset="-34"/>
                  </a:rPr>
                  <a:t>(1353)</a:t>
                </a:r>
                <a:endParaRPr lang="th-TH" altLang="th-TH" sz="1000" spc="-40" dirty="0">
                  <a:solidFill>
                    <a:srgbClr val="FF0000"/>
                  </a:solidFill>
                  <a:latin typeface="TH SarabunPSK" pitchFamily="34" charset="-34"/>
                  <a:cs typeface="TH SarabunPSK" pitchFamily="34" charset="-34"/>
                </a:endParaRPr>
              </a:p>
            </p:txBody>
          </p:sp>
        </p:grpSp>
        <p:sp>
          <p:nvSpPr>
            <p:cNvPr id="156714" name="Rectangle 2"/>
            <p:cNvSpPr>
              <a:spLocks noChangeArrowheads="1"/>
            </p:cNvSpPr>
            <p:nvPr/>
          </p:nvSpPr>
          <p:spPr bwMode="auto">
            <a:xfrm>
              <a:off x="107950" y="1775470"/>
              <a:ext cx="1475302" cy="323849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th-TH" altLang="th-TH" sz="12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endParaRPr lang="th-TH" altLang="th-TH" sz="8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2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กลุ่มงานประสานและสนับสนุนการบริหารงานพัฒนาชุมชน</a:t>
              </a:r>
            </a:p>
            <a:p>
              <a:pPr algn="ctr"/>
              <a:endParaRPr lang="th-TH" altLang="th-TH" sz="12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7698" name="Rectangle 73"/>
          <p:cNvSpPr>
            <a:spLocks noChangeArrowheads="1"/>
          </p:cNvSpPr>
          <p:nvPr/>
        </p:nvSpPr>
        <p:spPr bwMode="auto">
          <a:xfrm>
            <a:off x="488950" y="106363"/>
            <a:ext cx="815498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/>
            <a:r>
              <a:rPr lang="th-TH" altLang="th-TH" sz="1600" b="1">
                <a:latin typeface="TH SarabunPSK" panose="020B0500040200020003" pitchFamily="34" charset="-34"/>
                <a:cs typeface="TH SarabunPSK" panose="020B0500040200020003" pitchFamily="34" charset="-34"/>
              </a:rPr>
              <a:t>แผนภูมิแสดงการแบ่งงานภายในและอัตรากำลังของกรมการพัฒนาชุมชน</a:t>
            </a:r>
            <a:r>
              <a:rPr lang="en-US" altLang="th-TH" sz="1600" b="1">
                <a:latin typeface="TH SarabunPSK" panose="020B0500040200020003" pitchFamily="34" charset="-34"/>
                <a:cs typeface="TH SarabunPSK" panose="020B0500040200020003" pitchFamily="34" charset="-34"/>
              </a:rPr>
              <a:t> </a:t>
            </a:r>
            <a:endParaRPr lang="th-TH" altLang="th-TH" sz="1600" b="1"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sp>
        <p:nvSpPr>
          <p:cNvPr id="157699" name="Text Box 9"/>
          <p:cNvSpPr txBox="1">
            <a:spLocks noChangeArrowheads="1"/>
          </p:cNvSpPr>
          <p:nvPr/>
        </p:nvSpPr>
        <p:spPr bwMode="auto">
          <a:xfrm>
            <a:off x="6980238" y="6269038"/>
            <a:ext cx="2160587" cy="588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ลูกจ้างประจำ 1 อัตรา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rPr>
              <a:t>(197)</a:t>
            </a:r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 </a:t>
            </a:r>
            <a:endParaRPr lang="th-TH" altLang="th-TH" sz="1400">
              <a:solidFill>
                <a:srgbClr val="FF0000"/>
              </a:solidFill>
              <a:latin typeface="TH SarabunPSK" panose="020B0500040200020003" pitchFamily="34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กรอบพนักงานราชการ - อัตรา </a:t>
            </a:r>
            <a:endParaRPr lang="th-TH" altLang="th-TH" sz="1000">
              <a:solidFill>
                <a:srgbClr val="FF0000"/>
              </a:solidFill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grpSp>
        <p:nvGrpSpPr>
          <p:cNvPr id="157700" name="Group 81"/>
          <p:cNvGrpSpPr>
            <a:grpSpLocks/>
          </p:cNvGrpSpPr>
          <p:nvPr/>
        </p:nvGrpSpPr>
        <p:grpSpPr bwMode="auto">
          <a:xfrm>
            <a:off x="2843213" y="765175"/>
            <a:ext cx="3421062" cy="646113"/>
            <a:chOff x="2448080" y="857250"/>
            <a:chExt cx="3420000" cy="646113"/>
          </a:xfrm>
        </p:grpSpPr>
        <p:sp>
          <p:nvSpPr>
            <p:cNvPr id="157757" name="Rectangle 2"/>
            <p:cNvSpPr>
              <a:spLocks noChangeArrowheads="1"/>
            </p:cNvSpPr>
            <p:nvPr/>
          </p:nvSpPr>
          <p:spPr bwMode="auto">
            <a:xfrm>
              <a:off x="2448080" y="857250"/>
              <a:ext cx="2844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สำนักงานพัฒนาชุมชนจังหวัดสุโขทัย</a:t>
              </a:r>
            </a:p>
          </p:txBody>
        </p:sp>
        <p:sp>
          <p:nvSpPr>
            <p:cNvPr id="157758" name="Rectangle 2"/>
            <p:cNvSpPr>
              <a:spLocks noChangeArrowheads="1"/>
            </p:cNvSpPr>
            <p:nvPr/>
          </p:nvSpPr>
          <p:spPr bwMode="auto">
            <a:xfrm>
              <a:off x="5290308" y="857250"/>
              <a:ext cx="575739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 eaLnBrk="1" hangingPunct="1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66</a:t>
              </a:r>
              <a:endParaRPr lang="th-TH" altLang="th-TH" sz="16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57759" name="Rectangle 2"/>
            <p:cNvSpPr>
              <a:spLocks noChangeArrowheads="1"/>
            </p:cNvSpPr>
            <p:nvPr/>
          </p:nvSpPr>
          <p:spPr bwMode="auto">
            <a:xfrm>
              <a:off x="2448080" y="1177925"/>
              <a:ext cx="3420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ผู้อำนวยการ (พัฒนาการจังหวัด) สูง</a:t>
              </a:r>
              <a:r>
                <a:rPr lang="en-US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(5943)</a:t>
              </a:r>
              <a:r>
                <a:rPr lang="en-US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endParaRPr lang="th-TH" altLang="th-TH" sz="1600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57701" name="Text Box 91"/>
          <p:cNvSpPr txBox="1">
            <a:spLocks noChangeArrowheads="1"/>
          </p:cNvSpPr>
          <p:nvPr/>
        </p:nvSpPr>
        <p:spPr bwMode="auto">
          <a:xfrm>
            <a:off x="3924300" y="404813"/>
            <a:ext cx="1368425" cy="277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Update </a:t>
            </a:r>
            <a:r>
              <a:rPr lang="th-TH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26 เมษายน 2564 </a:t>
            </a:r>
            <a:r>
              <a:rPr lang="en-US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         </a:t>
            </a:r>
            <a:endParaRPr lang="th-TH" altLang="th-TH" sz="1200"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sp>
        <p:nvSpPr>
          <p:cNvPr id="157702" name="Text Box 17"/>
          <p:cNvSpPr txBox="1">
            <a:spLocks noChangeArrowheads="1"/>
          </p:cNvSpPr>
          <p:nvPr/>
        </p:nvSpPr>
        <p:spPr bwMode="auto">
          <a:xfrm>
            <a:off x="107950" y="2409825"/>
            <a:ext cx="3095625" cy="628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 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- 1 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(5989)</a:t>
            </a:r>
          </a:p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นักจัดการงานทั่วไป (ปก./ชก.)   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     </a:t>
            </a: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- 1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6011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)</a:t>
            </a:r>
          </a:p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เจ้าพนักงานธุรการ (ปง./ชง.)    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      </a:t>
            </a: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2 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(5945/5947)</a:t>
            </a:r>
          </a:p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เจ้าพนักงานการเงินและบัญชี (ปง./ชง.)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- 1 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(5946)</a:t>
            </a:r>
            <a:endParaRPr lang="th-TH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th-TH" altLang="th-TH" sz="1200">
                <a:solidFill>
                  <a:srgbClr val="00B05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พนักงานขับรถยนต์ (ลจป.)         </a:t>
            </a:r>
            <a:r>
              <a:rPr lang="en-US" altLang="th-TH" sz="1200">
                <a:solidFill>
                  <a:srgbClr val="00B05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   </a:t>
            </a:r>
            <a:r>
              <a:rPr lang="th-TH" altLang="th-TH" sz="1200">
                <a:solidFill>
                  <a:srgbClr val="00B05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- </a:t>
            </a:r>
            <a:r>
              <a:rPr lang="en-US" altLang="th-TH" sz="1200">
                <a:solidFill>
                  <a:srgbClr val="00B05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1</a:t>
            </a:r>
            <a:r>
              <a:rPr lang="th-TH" altLang="th-TH" sz="1200">
                <a:solidFill>
                  <a:srgbClr val="00B05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197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) (ไม่รวมในกรอบ ขรก.)</a:t>
            </a:r>
            <a:endParaRPr lang="en-US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sp>
        <p:nvSpPr>
          <p:cNvPr id="157703" name="Text Box 17"/>
          <p:cNvSpPr txBox="1">
            <a:spLocks noChangeArrowheads="1"/>
          </p:cNvSpPr>
          <p:nvPr/>
        </p:nvSpPr>
        <p:spPr bwMode="auto">
          <a:xfrm>
            <a:off x="2411413" y="2408238"/>
            <a:ext cx="2087562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2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(5949/5950)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3" name="Group 18"/>
          <p:cNvGrpSpPr>
            <a:grpSpLocks/>
          </p:cNvGrpSpPr>
          <p:nvPr/>
        </p:nvGrpSpPr>
        <p:grpSpPr bwMode="auto">
          <a:xfrm>
            <a:off x="2411413" y="1772816"/>
            <a:ext cx="2052637" cy="646113"/>
            <a:chOff x="3203848" y="3468365"/>
            <a:chExt cx="2052020" cy="646113"/>
          </a:xfrm>
          <a:solidFill>
            <a:schemeClr val="bg1"/>
          </a:solidFill>
        </p:grpSpPr>
        <p:sp>
          <p:nvSpPr>
            <p:cNvPr id="12367" name="Rectangle 2"/>
            <p:cNvSpPr>
              <a:spLocks noChangeArrowheads="1"/>
            </p:cNvSpPr>
            <p:nvPr/>
          </p:nvSpPr>
          <p:spPr bwMode="auto">
            <a:xfrm>
              <a:off x="3203848" y="3468365"/>
              <a:ext cx="1476000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lnSpc>
                  <a:spcPct val="70000"/>
                </a:lnSpc>
                <a:defRPr/>
              </a:pPr>
              <a:endParaRPr lang="en-US" altLang="th-TH" sz="700" b="1" dirty="0">
                <a:latin typeface="TH SarabunPSK" pitchFamily="34" charset="-34"/>
                <a:cs typeface="TH SarabunPSK" pitchFamily="34" charset="-34"/>
              </a:endParaRPr>
            </a:p>
            <a:p>
              <a:pPr algn="ctr" eaLnBrk="0" hangingPunct="0">
                <a:lnSpc>
                  <a:spcPct val="70000"/>
                </a:lnSpc>
                <a:defRPr/>
              </a:pPr>
              <a:r>
                <a:rPr lang="th-TH" altLang="th-TH" sz="1400" b="1" dirty="0">
                  <a:latin typeface="TH SarabunPSK" pitchFamily="34" charset="-34"/>
                  <a:cs typeface="TH SarabunPSK" pitchFamily="34" charset="-34"/>
                </a:rPr>
                <a:t> กลุ่มงานยุทธศาสตร์</a:t>
              </a:r>
            </a:p>
            <a:p>
              <a:pPr algn="ctr" eaLnBrk="0" hangingPunct="0">
                <a:lnSpc>
                  <a:spcPct val="70000"/>
                </a:lnSpc>
                <a:defRPr/>
              </a:pPr>
              <a:r>
                <a:rPr lang="th-TH" altLang="th-TH" sz="1400" b="1" dirty="0">
                  <a:latin typeface="TH SarabunPSK" pitchFamily="34" charset="-34"/>
                  <a:cs typeface="TH SarabunPSK" pitchFamily="34" charset="-34"/>
                </a:rPr>
                <a:t>การพัฒนาชุมชน</a:t>
              </a:r>
            </a:p>
          </p:txBody>
        </p:sp>
        <p:sp>
          <p:nvSpPr>
            <p:cNvPr id="12368" name="Rectangle 2"/>
            <p:cNvSpPr>
              <a:spLocks noChangeArrowheads="1"/>
            </p:cNvSpPr>
            <p:nvPr/>
          </p:nvSpPr>
          <p:spPr bwMode="auto">
            <a:xfrm>
              <a:off x="4679868" y="3468365"/>
              <a:ext cx="576000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en-US" altLang="th-TH" sz="1600" b="1" dirty="0">
                  <a:latin typeface="TH SarabunPSK" pitchFamily="34" charset="-34"/>
                  <a:cs typeface="TH SarabunPSK" pitchFamily="34" charset="-34"/>
                </a:rPr>
                <a:t>3</a:t>
              </a:r>
              <a:endParaRPr lang="th-TH" altLang="th-TH" sz="1400" b="1" dirty="0">
                <a:latin typeface="TH SarabunPSK" pitchFamily="34" charset="-34"/>
                <a:cs typeface="TH SarabunPSK" pitchFamily="34" charset="-34"/>
              </a:endParaRPr>
            </a:p>
          </p:txBody>
        </p:sp>
        <p:sp>
          <p:nvSpPr>
            <p:cNvPr id="12372" name="Rectangle 2"/>
            <p:cNvSpPr>
              <a:spLocks noChangeArrowheads="1"/>
            </p:cNvSpPr>
            <p:nvPr/>
          </p:nvSpPr>
          <p:spPr bwMode="auto">
            <a:xfrm>
              <a:off x="3203848" y="3789040"/>
              <a:ext cx="2052020" cy="325438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th-TH" altLang="th-TH" sz="1500" spc="-70" dirty="0">
                  <a:latin typeface="TH SarabunPSK" pitchFamily="34" charset="-34"/>
                  <a:cs typeface="TH SarabunPSK" pitchFamily="34" charset="-34"/>
                </a:rPr>
                <a:t>นักวิชาการพัฒนาชุมชน (ผอ.กง.) ชพ</a:t>
              </a:r>
              <a:r>
                <a:rPr lang="en-US" altLang="th-TH" sz="1500" spc="-70" dirty="0">
                  <a:latin typeface="TH SarabunPSK" pitchFamily="34" charset="-34"/>
                  <a:cs typeface="TH SarabunPSK" pitchFamily="34" charset="-34"/>
                </a:rPr>
                <a:t>. </a:t>
              </a:r>
              <a:r>
                <a:rPr lang="en-US" altLang="th-TH" sz="1000" spc="-70" dirty="0">
                  <a:solidFill>
                    <a:srgbClr val="FF0000"/>
                  </a:solidFill>
                  <a:latin typeface="TH SarabunPSK" pitchFamily="34" charset="-34"/>
                  <a:cs typeface="TH SarabunPSK" pitchFamily="34" charset="-34"/>
                </a:rPr>
                <a:t>(5948)</a:t>
              </a:r>
              <a:endParaRPr lang="th-TH" altLang="th-TH" sz="1000" spc="-70" dirty="0">
                <a:solidFill>
                  <a:srgbClr val="FF0000"/>
                </a:solidFill>
                <a:latin typeface="TH SarabunPSK" pitchFamily="34" charset="-34"/>
                <a:cs typeface="TH SarabunPSK" pitchFamily="34" charset="-34"/>
              </a:endParaRPr>
            </a:p>
          </p:txBody>
        </p:sp>
      </p:grpSp>
      <p:sp>
        <p:nvSpPr>
          <p:cNvPr id="157705" name="Text Box 17"/>
          <p:cNvSpPr txBox="1">
            <a:spLocks noChangeArrowheads="1"/>
          </p:cNvSpPr>
          <p:nvPr/>
        </p:nvSpPr>
        <p:spPr bwMode="auto">
          <a:xfrm>
            <a:off x="4665663" y="2420938"/>
            <a:ext cx="2087562" cy="628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(5952/5953/5954/5997)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4" name="Group 18"/>
          <p:cNvGrpSpPr>
            <a:grpSpLocks/>
          </p:cNvGrpSpPr>
          <p:nvPr/>
        </p:nvGrpSpPr>
        <p:grpSpPr bwMode="auto">
          <a:xfrm>
            <a:off x="4665274" y="1773328"/>
            <a:ext cx="2051050" cy="646110"/>
            <a:chOff x="3203848" y="3468365"/>
            <a:chExt cx="2052020" cy="646111"/>
          </a:xfrm>
          <a:solidFill>
            <a:schemeClr val="bg1"/>
          </a:solidFill>
        </p:grpSpPr>
        <p:sp>
          <p:nvSpPr>
            <p:cNvPr id="12364" name="Rectangle 2"/>
            <p:cNvSpPr>
              <a:spLocks noChangeArrowheads="1"/>
            </p:cNvSpPr>
            <p:nvPr/>
          </p:nvSpPr>
          <p:spPr bwMode="auto">
            <a:xfrm>
              <a:off x="3203848" y="3468365"/>
              <a:ext cx="1476000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lnSpc>
                  <a:spcPct val="70000"/>
                </a:lnSpc>
                <a:defRPr/>
              </a:pPr>
              <a:endParaRPr lang="th-TH" altLang="th-TH" sz="700" b="1" dirty="0">
                <a:latin typeface="TH SarabunPSK" pitchFamily="34" charset="-34"/>
                <a:cs typeface="TH SarabunPSK" pitchFamily="34" charset="-34"/>
              </a:endParaRPr>
            </a:p>
            <a:p>
              <a:pPr algn="ctr" eaLnBrk="0" hangingPunct="0">
                <a:lnSpc>
                  <a:spcPct val="70000"/>
                </a:lnSpc>
                <a:defRPr/>
              </a:pPr>
              <a:r>
                <a:rPr lang="th-TH" altLang="th-TH" sz="1400" b="1" dirty="0">
                  <a:latin typeface="TH SarabunPSK" pitchFamily="34" charset="-34"/>
                  <a:cs typeface="TH SarabunPSK" pitchFamily="34" charset="-34"/>
                </a:rPr>
                <a:t>กลุ่มงานส่งเสริม                      การพัฒนาชุมชน</a:t>
              </a:r>
            </a:p>
          </p:txBody>
        </p:sp>
        <p:sp>
          <p:nvSpPr>
            <p:cNvPr id="12365" name="Rectangle 2"/>
            <p:cNvSpPr>
              <a:spLocks noChangeArrowheads="1"/>
            </p:cNvSpPr>
            <p:nvPr/>
          </p:nvSpPr>
          <p:spPr bwMode="auto">
            <a:xfrm>
              <a:off x="4679868" y="3468365"/>
              <a:ext cx="576000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en-US" altLang="th-TH" sz="1600" b="1" dirty="0">
                  <a:latin typeface="TH SarabunPSK" pitchFamily="34" charset="-34"/>
                  <a:cs typeface="TH SarabunPSK" pitchFamily="34" charset="-34"/>
                </a:rPr>
                <a:t>5</a:t>
              </a:r>
              <a:endParaRPr lang="th-TH" altLang="th-TH" sz="1600" b="1" dirty="0">
                <a:latin typeface="TH SarabunPSK" pitchFamily="34" charset="-34"/>
                <a:cs typeface="TH SarabunPSK" pitchFamily="34" charset="-34"/>
              </a:endParaRPr>
            </a:p>
          </p:txBody>
        </p:sp>
        <p:sp>
          <p:nvSpPr>
            <p:cNvPr id="12369" name="Rectangle 2"/>
            <p:cNvSpPr>
              <a:spLocks noChangeArrowheads="1"/>
            </p:cNvSpPr>
            <p:nvPr/>
          </p:nvSpPr>
          <p:spPr bwMode="auto">
            <a:xfrm>
              <a:off x="3203848" y="3789039"/>
              <a:ext cx="2052020" cy="325437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th-TH" altLang="th-TH" sz="1500" spc="-80" dirty="0">
                  <a:latin typeface="TH SarabunPSK" pitchFamily="34" charset="-34"/>
                  <a:cs typeface="TH SarabunPSK" pitchFamily="34" charset="-34"/>
                </a:rPr>
                <a:t>นักวิชาการพัฒนาชุมชน (ผอ.กง.) ชพ</a:t>
              </a:r>
              <a:r>
                <a:rPr lang="en-US" altLang="th-TH" sz="1500" spc="-80" dirty="0">
                  <a:latin typeface="TH SarabunPSK" pitchFamily="34" charset="-34"/>
                  <a:cs typeface="TH SarabunPSK" pitchFamily="34" charset="-34"/>
                </a:rPr>
                <a:t>. </a:t>
              </a:r>
              <a:r>
                <a:rPr lang="en-US" altLang="th-TH" sz="1000" spc="-80" dirty="0">
                  <a:solidFill>
                    <a:srgbClr val="FF0000"/>
                  </a:solidFill>
                  <a:latin typeface="TH SarabunPSK" pitchFamily="34" charset="-34"/>
                  <a:cs typeface="TH SarabunPSK" pitchFamily="34" charset="-34"/>
                </a:rPr>
                <a:t>(5951)</a:t>
              </a:r>
              <a:endParaRPr lang="th-TH" altLang="th-TH" sz="1000" spc="-80" dirty="0">
                <a:solidFill>
                  <a:srgbClr val="FF0000"/>
                </a:solidFill>
                <a:latin typeface="TH SarabunPSK" pitchFamily="34" charset="-34"/>
                <a:cs typeface="TH SarabunPSK" pitchFamily="34" charset="-34"/>
              </a:endParaRPr>
            </a:p>
          </p:txBody>
        </p:sp>
      </p:grpSp>
      <p:sp>
        <p:nvSpPr>
          <p:cNvPr id="157707" name="Text Box 17"/>
          <p:cNvSpPr txBox="1">
            <a:spLocks noChangeArrowheads="1"/>
          </p:cNvSpPr>
          <p:nvPr/>
        </p:nvSpPr>
        <p:spPr bwMode="auto">
          <a:xfrm>
            <a:off x="6969125" y="2425700"/>
            <a:ext cx="2087563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(537/566/5961/5985)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5" name="Group 18"/>
          <p:cNvGrpSpPr>
            <a:grpSpLocks/>
          </p:cNvGrpSpPr>
          <p:nvPr/>
        </p:nvGrpSpPr>
        <p:grpSpPr bwMode="auto">
          <a:xfrm>
            <a:off x="6968737" y="1778090"/>
            <a:ext cx="2052637" cy="646113"/>
            <a:chOff x="3203848" y="3468365"/>
            <a:chExt cx="2052020" cy="646113"/>
          </a:xfrm>
          <a:solidFill>
            <a:schemeClr val="bg1"/>
          </a:solidFill>
        </p:grpSpPr>
        <p:sp>
          <p:nvSpPr>
            <p:cNvPr id="12361" name="Rectangle 2"/>
            <p:cNvSpPr>
              <a:spLocks noChangeArrowheads="1"/>
            </p:cNvSpPr>
            <p:nvPr/>
          </p:nvSpPr>
          <p:spPr bwMode="auto">
            <a:xfrm>
              <a:off x="3203848" y="3468365"/>
              <a:ext cx="1476000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lnSpc>
                  <a:spcPct val="70000"/>
                </a:lnSpc>
                <a:defRPr/>
              </a:pPr>
              <a:endParaRPr lang="th-TH" altLang="th-TH" sz="700" b="1" dirty="0">
                <a:latin typeface="TH SarabunPSK" pitchFamily="34" charset="-34"/>
                <a:cs typeface="TH SarabunPSK" pitchFamily="34" charset="-34"/>
              </a:endParaRPr>
            </a:p>
            <a:p>
              <a:pPr algn="ctr" eaLnBrk="0" hangingPunct="0">
                <a:lnSpc>
                  <a:spcPct val="70000"/>
                </a:lnSpc>
                <a:defRPr/>
              </a:pPr>
              <a:r>
                <a:rPr lang="th-TH" altLang="th-TH" sz="1400" b="1" dirty="0">
                  <a:latin typeface="TH SarabunPSK" pitchFamily="34" charset="-34"/>
                  <a:cs typeface="TH SarabunPSK" pitchFamily="34" charset="-34"/>
                </a:rPr>
                <a:t>กลุ่มงานสารสนเทศ</a:t>
              </a:r>
            </a:p>
            <a:p>
              <a:pPr algn="ctr" eaLnBrk="0" hangingPunct="0">
                <a:lnSpc>
                  <a:spcPct val="70000"/>
                </a:lnSpc>
                <a:defRPr/>
              </a:pPr>
              <a:r>
                <a:rPr lang="th-TH" altLang="th-TH" sz="1400" b="1" dirty="0">
                  <a:latin typeface="TH SarabunPSK" pitchFamily="34" charset="-34"/>
                  <a:cs typeface="TH SarabunPSK" pitchFamily="34" charset="-34"/>
                </a:rPr>
                <a:t>การพัฒนาชุมชน</a:t>
              </a:r>
            </a:p>
          </p:txBody>
        </p:sp>
        <p:sp>
          <p:nvSpPr>
            <p:cNvPr id="12362" name="Rectangle 2"/>
            <p:cNvSpPr>
              <a:spLocks noChangeArrowheads="1"/>
            </p:cNvSpPr>
            <p:nvPr/>
          </p:nvSpPr>
          <p:spPr bwMode="auto">
            <a:xfrm>
              <a:off x="4679868" y="3468365"/>
              <a:ext cx="576000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en-US" altLang="th-TH" sz="1600" b="1" dirty="0">
                  <a:latin typeface="TH SarabunPSK" pitchFamily="34" charset="-34"/>
                  <a:cs typeface="TH SarabunPSK" pitchFamily="34" charset="-34"/>
                </a:rPr>
                <a:t>5</a:t>
              </a:r>
              <a:endParaRPr lang="th-TH" altLang="th-TH" sz="1400" b="1" dirty="0">
                <a:latin typeface="TH SarabunPSK" pitchFamily="34" charset="-34"/>
                <a:cs typeface="TH SarabunPSK" pitchFamily="34" charset="-34"/>
              </a:endParaRPr>
            </a:p>
          </p:txBody>
        </p:sp>
        <p:sp>
          <p:nvSpPr>
            <p:cNvPr id="11342" name="Rectangle 2"/>
            <p:cNvSpPr>
              <a:spLocks noChangeArrowheads="1"/>
            </p:cNvSpPr>
            <p:nvPr/>
          </p:nvSpPr>
          <p:spPr bwMode="auto">
            <a:xfrm>
              <a:off x="3203848" y="3789040"/>
              <a:ext cx="2052020" cy="325438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th-TH" altLang="th-TH" sz="1500" spc="-60" dirty="0">
                  <a:latin typeface="TH SarabunPSK" pitchFamily="34" charset="-34"/>
                  <a:cs typeface="TH SarabunPSK" pitchFamily="34" charset="-34"/>
                </a:rPr>
                <a:t>นักวิชาการพัฒนาชุมชน (ผอ.กง.) ชพ</a:t>
              </a:r>
              <a:r>
                <a:rPr lang="en-US" altLang="th-TH" sz="1500" spc="-60" dirty="0">
                  <a:latin typeface="TH SarabunPSK" pitchFamily="34" charset="-34"/>
                  <a:cs typeface="TH SarabunPSK" pitchFamily="34" charset="-34"/>
                </a:rPr>
                <a:t>. </a:t>
              </a:r>
              <a:r>
                <a:rPr lang="en-US" altLang="th-TH" sz="1050" spc="-60" dirty="0">
                  <a:solidFill>
                    <a:srgbClr val="FF0000"/>
                  </a:solidFill>
                  <a:latin typeface="TH SarabunPSK" pitchFamily="34" charset="-34"/>
                  <a:cs typeface="TH SarabunPSK" pitchFamily="34" charset="-34"/>
                </a:rPr>
                <a:t>(630)</a:t>
              </a:r>
              <a:endParaRPr lang="th-TH" altLang="th-TH" sz="1050" spc="-60" dirty="0">
                <a:solidFill>
                  <a:srgbClr val="FF0000"/>
                </a:solidFill>
                <a:latin typeface="TH SarabunPSK" pitchFamily="34" charset="-34"/>
                <a:cs typeface="TH SarabunPSK" pitchFamily="34" charset="-34"/>
              </a:endParaRPr>
            </a:p>
          </p:txBody>
        </p:sp>
      </p:grpSp>
      <p:cxnSp>
        <p:nvCxnSpPr>
          <p:cNvPr id="78" name="Straight Connector 77"/>
          <p:cNvCxnSpPr/>
          <p:nvPr/>
        </p:nvCxnSpPr>
        <p:spPr>
          <a:xfrm>
            <a:off x="4572000" y="1419225"/>
            <a:ext cx="0" cy="223202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/>
          <p:cNvCxnSpPr/>
          <p:nvPr/>
        </p:nvCxnSpPr>
        <p:spPr>
          <a:xfrm>
            <a:off x="1116013" y="1628775"/>
            <a:ext cx="683895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7711" name="Rectangle 78"/>
          <p:cNvSpPr>
            <a:spLocks noChangeArrowheads="1"/>
          </p:cNvSpPr>
          <p:nvPr/>
        </p:nvSpPr>
        <p:spPr bwMode="auto">
          <a:xfrm>
            <a:off x="0" y="6611938"/>
            <a:ext cx="1619250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000" u="sng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หมายเหตุ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ภายในวงเล็บแสดงเลขที่ตำแหน่ง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157712" name="Group 49"/>
          <p:cNvGrpSpPr>
            <a:grpSpLocks/>
          </p:cNvGrpSpPr>
          <p:nvPr/>
        </p:nvGrpSpPr>
        <p:grpSpPr bwMode="auto">
          <a:xfrm>
            <a:off x="107950" y="3594100"/>
            <a:ext cx="2843213" cy="646113"/>
            <a:chOff x="107503" y="3717032"/>
            <a:chExt cx="2844257" cy="646113"/>
          </a:xfrm>
        </p:grpSpPr>
        <p:sp>
          <p:nvSpPr>
            <p:cNvPr id="157754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เมืองสุโขทัย</a:t>
              </a:r>
            </a:p>
          </p:txBody>
        </p:sp>
        <p:sp>
          <p:nvSpPr>
            <p:cNvPr id="157755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57756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(5955)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57713" name="Text Box 17"/>
          <p:cNvSpPr txBox="1">
            <a:spLocks noChangeArrowheads="1"/>
          </p:cNvSpPr>
          <p:nvPr/>
        </p:nvSpPr>
        <p:spPr bwMode="auto">
          <a:xfrm>
            <a:off x="107950" y="4241800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(5957/5958/5959/5962)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157714" name="Group 50"/>
          <p:cNvGrpSpPr>
            <a:grpSpLocks/>
          </p:cNvGrpSpPr>
          <p:nvPr/>
        </p:nvGrpSpPr>
        <p:grpSpPr bwMode="auto">
          <a:xfrm>
            <a:off x="3132138" y="3594100"/>
            <a:ext cx="2843212" cy="646113"/>
            <a:chOff x="107503" y="3717032"/>
            <a:chExt cx="2844257" cy="646113"/>
          </a:xfrm>
        </p:grpSpPr>
        <p:sp>
          <p:nvSpPr>
            <p:cNvPr id="157751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บ้านด่านลานหอย</a:t>
              </a:r>
            </a:p>
          </p:txBody>
        </p:sp>
        <p:sp>
          <p:nvSpPr>
            <p:cNvPr id="157752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57753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(5963)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57715" name="Text Box 17"/>
          <p:cNvSpPr txBox="1">
            <a:spLocks noChangeArrowheads="1"/>
          </p:cNvSpPr>
          <p:nvPr/>
        </p:nvSpPr>
        <p:spPr bwMode="auto">
          <a:xfrm>
            <a:off x="3132138" y="4241800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(5965/5966/5967/5968)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157716" name="Group 55"/>
          <p:cNvGrpSpPr>
            <a:grpSpLocks/>
          </p:cNvGrpSpPr>
          <p:nvPr/>
        </p:nvGrpSpPr>
        <p:grpSpPr bwMode="auto">
          <a:xfrm>
            <a:off x="6156325" y="3594100"/>
            <a:ext cx="2844800" cy="646113"/>
            <a:chOff x="107503" y="3717032"/>
            <a:chExt cx="2844257" cy="646113"/>
          </a:xfrm>
        </p:grpSpPr>
        <p:sp>
          <p:nvSpPr>
            <p:cNvPr id="157748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คีรีมาศ</a:t>
              </a:r>
            </a:p>
          </p:txBody>
        </p:sp>
        <p:sp>
          <p:nvSpPr>
            <p:cNvPr id="157749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57750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(5969)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57717" name="Text Box 17"/>
          <p:cNvSpPr txBox="1">
            <a:spLocks noChangeArrowheads="1"/>
          </p:cNvSpPr>
          <p:nvPr/>
        </p:nvSpPr>
        <p:spPr bwMode="auto">
          <a:xfrm>
            <a:off x="6156325" y="4241800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(5971/5972/5973/5974)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157718" name="Group 60"/>
          <p:cNvGrpSpPr>
            <a:grpSpLocks/>
          </p:cNvGrpSpPr>
          <p:nvPr/>
        </p:nvGrpSpPr>
        <p:grpSpPr bwMode="auto">
          <a:xfrm>
            <a:off x="107950" y="4962525"/>
            <a:ext cx="2843213" cy="646113"/>
            <a:chOff x="107503" y="3717032"/>
            <a:chExt cx="2844257" cy="646113"/>
          </a:xfrm>
        </p:grpSpPr>
        <p:sp>
          <p:nvSpPr>
            <p:cNvPr id="157745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กงไกรลาศ</a:t>
              </a:r>
            </a:p>
          </p:txBody>
        </p:sp>
        <p:sp>
          <p:nvSpPr>
            <p:cNvPr id="157746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57747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(5977)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57719" name="Text Box 17"/>
          <p:cNvSpPr txBox="1">
            <a:spLocks noChangeArrowheads="1"/>
          </p:cNvSpPr>
          <p:nvPr/>
        </p:nvSpPr>
        <p:spPr bwMode="auto">
          <a:xfrm>
            <a:off x="107950" y="5610225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5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(5979/5980/5981/5982)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157720" name="Group 65"/>
          <p:cNvGrpSpPr>
            <a:grpSpLocks/>
          </p:cNvGrpSpPr>
          <p:nvPr/>
        </p:nvGrpSpPr>
        <p:grpSpPr bwMode="auto">
          <a:xfrm>
            <a:off x="3132138" y="4962525"/>
            <a:ext cx="2843212" cy="646113"/>
            <a:chOff x="107503" y="3717032"/>
            <a:chExt cx="2844257" cy="646113"/>
          </a:xfrm>
        </p:grpSpPr>
        <p:sp>
          <p:nvSpPr>
            <p:cNvPr id="157742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ศรีสัชนาลัย</a:t>
              </a:r>
            </a:p>
          </p:txBody>
        </p:sp>
        <p:sp>
          <p:nvSpPr>
            <p:cNvPr id="157743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57744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(5986)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57721" name="Text Box 17"/>
          <p:cNvSpPr txBox="1">
            <a:spLocks noChangeArrowheads="1"/>
          </p:cNvSpPr>
          <p:nvPr/>
        </p:nvSpPr>
        <p:spPr bwMode="auto">
          <a:xfrm>
            <a:off x="3132138" y="5610225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(5990/5991/5992/5993)</a:t>
            </a:r>
          </a:p>
        </p:txBody>
      </p:sp>
      <p:grpSp>
        <p:nvGrpSpPr>
          <p:cNvPr id="157722" name="Group 70"/>
          <p:cNvGrpSpPr>
            <a:grpSpLocks/>
          </p:cNvGrpSpPr>
          <p:nvPr/>
        </p:nvGrpSpPr>
        <p:grpSpPr bwMode="auto">
          <a:xfrm>
            <a:off x="6156325" y="4962525"/>
            <a:ext cx="2844800" cy="646113"/>
            <a:chOff x="107503" y="3717032"/>
            <a:chExt cx="2844257" cy="646113"/>
          </a:xfrm>
        </p:grpSpPr>
        <p:sp>
          <p:nvSpPr>
            <p:cNvPr id="157739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ศรีสำโรง</a:t>
              </a:r>
            </a:p>
          </p:txBody>
        </p:sp>
        <p:sp>
          <p:nvSpPr>
            <p:cNvPr id="157740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57741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(5995)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57723" name="Text Box 17"/>
          <p:cNvSpPr txBox="1">
            <a:spLocks noChangeArrowheads="1"/>
          </p:cNvSpPr>
          <p:nvPr/>
        </p:nvSpPr>
        <p:spPr bwMode="auto">
          <a:xfrm>
            <a:off x="6156325" y="5610225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(5998/6000/6002/6003)</a:t>
            </a:r>
          </a:p>
        </p:txBody>
      </p:sp>
      <p:cxnSp>
        <p:nvCxnSpPr>
          <p:cNvPr id="76" name="Straight Connector 75"/>
          <p:cNvCxnSpPr/>
          <p:nvPr/>
        </p:nvCxnSpPr>
        <p:spPr>
          <a:xfrm>
            <a:off x="1404938" y="3500438"/>
            <a:ext cx="604837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9" name="Straight Connector 78"/>
          <p:cNvCxnSpPr/>
          <p:nvPr/>
        </p:nvCxnSpPr>
        <p:spPr>
          <a:xfrm>
            <a:off x="1116013" y="1628775"/>
            <a:ext cx="0" cy="14446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" name="Straight Connector 80"/>
          <p:cNvCxnSpPr/>
          <p:nvPr/>
        </p:nvCxnSpPr>
        <p:spPr>
          <a:xfrm>
            <a:off x="3348038" y="1628775"/>
            <a:ext cx="0" cy="14446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" name="Straight Connector 81"/>
          <p:cNvCxnSpPr/>
          <p:nvPr/>
        </p:nvCxnSpPr>
        <p:spPr>
          <a:xfrm>
            <a:off x="5651500" y="1628775"/>
            <a:ext cx="0" cy="14446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3" name="Straight Connector 82"/>
          <p:cNvCxnSpPr/>
          <p:nvPr/>
        </p:nvCxnSpPr>
        <p:spPr>
          <a:xfrm>
            <a:off x="7956550" y="1628775"/>
            <a:ext cx="0" cy="14446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4" name="Straight Connector 83"/>
          <p:cNvCxnSpPr/>
          <p:nvPr/>
        </p:nvCxnSpPr>
        <p:spPr>
          <a:xfrm>
            <a:off x="1403350" y="3500438"/>
            <a:ext cx="0" cy="904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/>
          <p:cNvCxnSpPr/>
          <p:nvPr/>
        </p:nvCxnSpPr>
        <p:spPr>
          <a:xfrm>
            <a:off x="7451725" y="3500438"/>
            <a:ext cx="0" cy="904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" name="Straight Connector 85"/>
          <p:cNvCxnSpPr/>
          <p:nvPr/>
        </p:nvCxnSpPr>
        <p:spPr>
          <a:xfrm>
            <a:off x="3049588" y="3500438"/>
            <a:ext cx="0" cy="136842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7" name="Straight Connector 86"/>
          <p:cNvCxnSpPr/>
          <p:nvPr/>
        </p:nvCxnSpPr>
        <p:spPr>
          <a:xfrm>
            <a:off x="1403350" y="4868863"/>
            <a:ext cx="604837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9" name="Straight Connector 88"/>
          <p:cNvCxnSpPr/>
          <p:nvPr/>
        </p:nvCxnSpPr>
        <p:spPr>
          <a:xfrm>
            <a:off x="1403350" y="4868863"/>
            <a:ext cx="0" cy="904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0" name="Straight Connector 89"/>
          <p:cNvCxnSpPr/>
          <p:nvPr/>
        </p:nvCxnSpPr>
        <p:spPr>
          <a:xfrm>
            <a:off x="4427538" y="4868863"/>
            <a:ext cx="0" cy="904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1" name="Straight Connector 90"/>
          <p:cNvCxnSpPr/>
          <p:nvPr/>
        </p:nvCxnSpPr>
        <p:spPr>
          <a:xfrm>
            <a:off x="7451725" y="4868863"/>
            <a:ext cx="0" cy="904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57736" name="Group 74"/>
          <p:cNvGrpSpPr>
            <a:grpSpLocks/>
          </p:cNvGrpSpPr>
          <p:nvPr/>
        </p:nvGrpSpPr>
        <p:grpSpPr bwMode="auto">
          <a:xfrm>
            <a:off x="107950" y="1774825"/>
            <a:ext cx="2051050" cy="646113"/>
            <a:chOff x="107950" y="1775470"/>
            <a:chExt cx="2051050" cy="646112"/>
          </a:xfrm>
        </p:grpSpPr>
        <p:grpSp>
          <p:nvGrpSpPr>
            <p:cNvPr id="13" name="Group 18"/>
            <p:cNvGrpSpPr>
              <a:grpSpLocks/>
            </p:cNvGrpSpPr>
            <p:nvPr/>
          </p:nvGrpSpPr>
          <p:grpSpPr bwMode="auto">
            <a:xfrm>
              <a:off x="107950" y="1775470"/>
              <a:ext cx="2051050" cy="646112"/>
              <a:chOff x="3203848" y="3468365"/>
              <a:chExt cx="2052020" cy="646113"/>
            </a:xfrm>
            <a:solidFill>
              <a:schemeClr val="bg1"/>
            </a:solidFill>
          </p:grpSpPr>
          <p:sp>
            <p:nvSpPr>
              <p:cNvPr id="14387" name="Rectangle 2"/>
              <p:cNvSpPr>
                <a:spLocks noChangeArrowheads="1"/>
              </p:cNvSpPr>
              <p:nvPr/>
            </p:nvSpPr>
            <p:spPr bwMode="auto">
              <a:xfrm>
                <a:off x="4679868" y="3468365"/>
                <a:ext cx="576000" cy="323850"/>
              </a:xfrm>
              <a:prstGeom prst="rect">
                <a:avLst/>
              </a:prstGeom>
              <a:grpFill/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anchor="ctr"/>
              <a:lstStyle/>
              <a:p>
                <a:pPr algn="ctr" eaLnBrk="0" hangingPunct="0">
                  <a:defRPr/>
                </a:pPr>
                <a:r>
                  <a:rPr lang="en-US" altLang="th-TH" sz="1600" b="1" dirty="0">
                    <a:latin typeface="TH SarabunPSK" pitchFamily="34" charset="-34"/>
                    <a:cs typeface="TH SarabunPSK" pitchFamily="34" charset="-34"/>
                  </a:rPr>
                  <a:t>6</a:t>
                </a:r>
                <a:endParaRPr lang="th-TH" altLang="th-TH" sz="1600" b="1" dirty="0">
                  <a:latin typeface="TH SarabunPSK" pitchFamily="34" charset="-34"/>
                  <a:cs typeface="TH SarabunPSK" pitchFamily="34" charset="-34"/>
                </a:endParaRPr>
              </a:p>
            </p:txBody>
          </p:sp>
          <p:sp>
            <p:nvSpPr>
              <p:cNvPr id="14388" name="Rectangle 2"/>
              <p:cNvSpPr>
                <a:spLocks noChangeArrowheads="1"/>
              </p:cNvSpPr>
              <p:nvPr/>
            </p:nvSpPr>
            <p:spPr bwMode="auto">
              <a:xfrm>
                <a:off x="3203848" y="3789040"/>
                <a:ext cx="2052000" cy="325438"/>
              </a:xfrm>
              <a:prstGeom prst="rect">
                <a:avLst/>
              </a:prstGeom>
              <a:grpFill/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anchor="ctr"/>
              <a:lstStyle/>
              <a:p>
                <a:pPr algn="ctr" eaLnBrk="0" hangingPunct="0">
                  <a:defRPr/>
                </a:pPr>
                <a:r>
                  <a:rPr lang="th-TH" altLang="th-TH" sz="1400" spc="-40" dirty="0">
                    <a:latin typeface="TH SarabunPSK" pitchFamily="34" charset="-34"/>
                    <a:cs typeface="TH SarabunPSK" pitchFamily="34" charset="-34"/>
                  </a:rPr>
                  <a:t>นักวิชาการพัฒนาชุมชน (ผอ.กง.) </a:t>
                </a:r>
                <a:r>
                  <a:rPr lang="th-TH" altLang="th-TH" sz="1400" spc="-40" dirty="0" err="1">
                    <a:latin typeface="TH SarabunPSK" pitchFamily="34" charset="-34"/>
                    <a:cs typeface="TH SarabunPSK" pitchFamily="34" charset="-34"/>
                  </a:rPr>
                  <a:t>ชพ.</a:t>
                </a:r>
                <a:r>
                  <a:rPr lang="en-US" altLang="th-TH" sz="1400" spc="-40" dirty="0">
                    <a:latin typeface="TH SarabunPSK" pitchFamily="34" charset="-34"/>
                    <a:cs typeface="TH SarabunPSK" pitchFamily="34" charset="-34"/>
                  </a:rPr>
                  <a:t> </a:t>
                </a:r>
                <a:r>
                  <a:rPr lang="en-US" altLang="th-TH" sz="1000" spc="-40" dirty="0">
                    <a:solidFill>
                      <a:srgbClr val="FF0000"/>
                    </a:solidFill>
                    <a:latin typeface="TH SarabunPSK" pitchFamily="34" charset="-34"/>
                    <a:cs typeface="TH SarabunPSK" pitchFamily="34" charset="-34"/>
                  </a:rPr>
                  <a:t>(5944)</a:t>
                </a:r>
                <a:endParaRPr lang="th-TH" altLang="th-TH" sz="1000" spc="-40" dirty="0">
                  <a:solidFill>
                    <a:srgbClr val="FF0000"/>
                  </a:solidFill>
                  <a:latin typeface="TH SarabunPSK" pitchFamily="34" charset="-34"/>
                  <a:cs typeface="TH SarabunPSK" pitchFamily="34" charset="-34"/>
                </a:endParaRPr>
              </a:p>
            </p:txBody>
          </p:sp>
        </p:grpSp>
        <p:sp>
          <p:nvSpPr>
            <p:cNvPr id="157738" name="Rectangle 2"/>
            <p:cNvSpPr>
              <a:spLocks noChangeArrowheads="1"/>
            </p:cNvSpPr>
            <p:nvPr/>
          </p:nvSpPr>
          <p:spPr bwMode="auto">
            <a:xfrm>
              <a:off x="107950" y="1775470"/>
              <a:ext cx="1475302" cy="323849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th-TH" altLang="th-TH" sz="12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endParaRPr lang="th-TH" altLang="th-TH" sz="8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2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กลุ่มงานประสานและสนับสนุนการบริหารงานพัฒนาชุมชน</a:t>
              </a:r>
            </a:p>
            <a:p>
              <a:pPr algn="ctr"/>
              <a:endParaRPr lang="th-TH" altLang="th-TH" sz="12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8722" name="Rectangle 73"/>
          <p:cNvSpPr>
            <a:spLocks noChangeArrowheads="1"/>
          </p:cNvSpPr>
          <p:nvPr/>
        </p:nvSpPr>
        <p:spPr bwMode="auto">
          <a:xfrm>
            <a:off x="488950" y="106363"/>
            <a:ext cx="815498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/>
            <a:r>
              <a:rPr lang="th-TH" altLang="th-TH" sz="1600" b="1">
                <a:latin typeface="TH SarabunPSK" panose="020B0500040200020003" pitchFamily="34" charset="-34"/>
                <a:cs typeface="TH SarabunPSK" panose="020B0500040200020003" pitchFamily="34" charset="-34"/>
              </a:rPr>
              <a:t>แผนภูมิแสดงการแบ่งงานภายในและอัตรากำลังของกรมการพัฒนาชุมชน</a:t>
            </a:r>
            <a:r>
              <a:rPr lang="en-US" altLang="th-TH" sz="1600" b="1">
                <a:latin typeface="TH SarabunPSK" panose="020B0500040200020003" pitchFamily="34" charset="-34"/>
                <a:cs typeface="TH SarabunPSK" panose="020B0500040200020003" pitchFamily="34" charset="-34"/>
              </a:rPr>
              <a:t> </a:t>
            </a:r>
            <a:endParaRPr lang="th-TH" altLang="th-TH" sz="1600" b="1"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sp>
        <p:nvSpPr>
          <p:cNvPr id="158723" name="Text Box 9"/>
          <p:cNvSpPr txBox="1">
            <a:spLocks noChangeArrowheads="1"/>
          </p:cNvSpPr>
          <p:nvPr/>
        </p:nvSpPr>
        <p:spPr bwMode="auto">
          <a:xfrm>
            <a:off x="6980238" y="6269038"/>
            <a:ext cx="2160587" cy="588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ลูกจ้างประจำ 1 อัตรา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rPr>
              <a:t>(197)</a:t>
            </a:r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 </a:t>
            </a:r>
            <a:endParaRPr lang="th-TH" altLang="th-TH" sz="1400">
              <a:solidFill>
                <a:srgbClr val="FF0000"/>
              </a:solidFill>
              <a:latin typeface="TH SarabunPSK" panose="020B0500040200020003" pitchFamily="34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กรอบพนักงานราชการ - อัตรา </a:t>
            </a:r>
            <a:endParaRPr lang="th-TH" altLang="th-TH" sz="1000">
              <a:solidFill>
                <a:srgbClr val="FF0000"/>
              </a:solidFill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grpSp>
        <p:nvGrpSpPr>
          <p:cNvPr id="158724" name="Group 81"/>
          <p:cNvGrpSpPr>
            <a:grpSpLocks/>
          </p:cNvGrpSpPr>
          <p:nvPr/>
        </p:nvGrpSpPr>
        <p:grpSpPr bwMode="auto">
          <a:xfrm>
            <a:off x="2843213" y="765175"/>
            <a:ext cx="3421062" cy="646113"/>
            <a:chOff x="2448080" y="857250"/>
            <a:chExt cx="3420000" cy="646113"/>
          </a:xfrm>
        </p:grpSpPr>
        <p:sp>
          <p:nvSpPr>
            <p:cNvPr id="158746" name="Rectangle 2"/>
            <p:cNvSpPr>
              <a:spLocks noChangeArrowheads="1"/>
            </p:cNvSpPr>
            <p:nvPr/>
          </p:nvSpPr>
          <p:spPr bwMode="auto">
            <a:xfrm>
              <a:off x="2448080" y="857250"/>
              <a:ext cx="2844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สำนักงานพัฒนาชุมชนจังหวัดสุโขทัย</a:t>
              </a:r>
            </a:p>
          </p:txBody>
        </p:sp>
        <p:sp>
          <p:nvSpPr>
            <p:cNvPr id="158747" name="Rectangle 2"/>
            <p:cNvSpPr>
              <a:spLocks noChangeArrowheads="1"/>
            </p:cNvSpPr>
            <p:nvPr/>
          </p:nvSpPr>
          <p:spPr bwMode="auto">
            <a:xfrm>
              <a:off x="5290308" y="857250"/>
              <a:ext cx="575739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 eaLnBrk="1" hangingPunct="1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66</a:t>
              </a:r>
              <a:endParaRPr lang="th-TH" altLang="th-TH" sz="16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58748" name="Rectangle 2"/>
            <p:cNvSpPr>
              <a:spLocks noChangeArrowheads="1"/>
            </p:cNvSpPr>
            <p:nvPr/>
          </p:nvSpPr>
          <p:spPr bwMode="auto">
            <a:xfrm>
              <a:off x="2448080" y="1177925"/>
              <a:ext cx="3420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ผู้อำนวยการ (พัฒนาการจังหวัด) สูง</a:t>
              </a:r>
              <a:r>
                <a:rPr lang="en-US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(5943)</a:t>
              </a:r>
              <a:r>
                <a:rPr lang="en-US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endParaRPr lang="th-TH" altLang="th-TH" sz="1600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58725" name="Text Box 91"/>
          <p:cNvSpPr txBox="1">
            <a:spLocks noChangeArrowheads="1"/>
          </p:cNvSpPr>
          <p:nvPr/>
        </p:nvSpPr>
        <p:spPr bwMode="auto">
          <a:xfrm>
            <a:off x="3924300" y="404813"/>
            <a:ext cx="1368425" cy="277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Update </a:t>
            </a:r>
            <a:r>
              <a:rPr lang="th-TH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26 เมษายน 2564 </a:t>
            </a:r>
            <a:r>
              <a:rPr lang="en-US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         </a:t>
            </a:r>
            <a:endParaRPr lang="th-TH" altLang="th-TH" sz="1200"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cxnSp>
        <p:nvCxnSpPr>
          <p:cNvPr id="78" name="Straight Connector 77"/>
          <p:cNvCxnSpPr/>
          <p:nvPr/>
        </p:nvCxnSpPr>
        <p:spPr>
          <a:xfrm>
            <a:off x="4572000" y="1419225"/>
            <a:ext cx="0" cy="50482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8727" name="Rectangle 78"/>
          <p:cNvSpPr>
            <a:spLocks noChangeArrowheads="1"/>
          </p:cNvSpPr>
          <p:nvPr/>
        </p:nvSpPr>
        <p:spPr bwMode="auto">
          <a:xfrm>
            <a:off x="0" y="6611938"/>
            <a:ext cx="1619250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000" u="sng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หมายเหตุ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ภายในวงเล็บแสดงเลขที่ตำแหน่ง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158728" name="Group 49"/>
          <p:cNvGrpSpPr>
            <a:grpSpLocks/>
          </p:cNvGrpSpPr>
          <p:nvPr/>
        </p:nvGrpSpPr>
        <p:grpSpPr bwMode="auto">
          <a:xfrm>
            <a:off x="107950" y="1722438"/>
            <a:ext cx="2843213" cy="646112"/>
            <a:chOff x="107503" y="3717032"/>
            <a:chExt cx="2844257" cy="646113"/>
          </a:xfrm>
        </p:grpSpPr>
        <p:sp>
          <p:nvSpPr>
            <p:cNvPr id="158743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สวรรคโลก</a:t>
              </a:r>
            </a:p>
          </p:txBody>
        </p:sp>
        <p:sp>
          <p:nvSpPr>
            <p:cNvPr id="158744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6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58745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(6004)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58729" name="Text Box 17"/>
          <p:cNvSpPr txBox="1">
            <a:spLocks noChangeArrowheads="1"/>
          </p:cNvSpPr>
          <p:nvPr/>
        </p:nvSpPr>
        <p:spPr bwMode="auto">
          <a:xfrm>
            <a:off x="107950" y="2370138"/>
            <a:ext cx="2879725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5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(6006/6007/6008/6010/6012)</a:t>
            </a:r>
          </a:p>
        </p:txBody>
      </p:sp>
      <p:grpSp>
        <p:nvGrpSpPr>
          <p:cNvPr id="158730" name="Group 50"/>
          <p:cNvGrpSpPr>
            <a:grpSpLocks/>
          </p:cNvGrpSpPr>
          <p:nvPr/>
        </p:nvGrpSpPr>
        <p:grpSpPr bwMode="auto">
          <a:xfrm>
            <a:off x="3132138" y="1722438"/>
            <a:ext cx="2843212" cy="646112"/>
            <a:chOff x="107503" y="3717032"/>
            <a:chExt cx="2844257" cy="646113"/>
          </a:xfrm>
        </p:grpSpPr>
        <p:sp>
          <p:nvSpPr>
            <p:cNvPr id="158740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ศรีนคร</a:t>
              </a:r>
            </a:p>
          </p:txBody>
        </p:sp>
        <p:sp>
          <p:nvSpPr>
            <p:cNvPr id="158741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58742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ชพ.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(6014)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58731" name="Text Box 17"/>
          <p:cNvSpPr txBox="1">
            <a:spLocks noChangeArrowheads="1"/>
          </p:cNvSpPr>
          <p:nvPr/>
        </p:nvSpPr>
        <p:spPr bwMode="auto">
          <a:xfrm>
            <a:off x="3132138" y="2370138"/>
            <a:ext cx="2879725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(5976/6016/6017/6018)</a:t>
            </a:r>
          </a:p>
        </p:txBody>
      </p:sp>
      <p:grpSp>
        <p:nvGrpSpPr>
          <p:cNvPr id="158732" name="Group 55"/>
          <p:cNvGrpSpPr>
            <a:grpSpLocks/>
          </p:cNvGrpSpPr>
          <p:nvPr/>
        </p:nvGrpSpPr>
        <p:grpSpPr bwMode="auto">
          <a:xfrm>
            <a:off x="6156325" y="1722438"/>
            <a:ext cx="2844800" cy="646112"/>
            <a:chOff x="107503" y="3717032"/>
            <a:chExt cx="2844257" cy="646113"/>
          </a:xfrm>
        </p:grpSpPr>
        <p:sp>
          <p:nvSpPr>
            <p:cNvPr id="158737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ทุ่งเสลี่ยม</a:t>
              </a:r>
            </a:p>
          </p:txBody>
        </p:sp>
        <p:sp>
          <p:nvSpPr>
            <p:cNvPr id="158738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58739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ชพ.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(6019)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58733" name="Text Box 17"/>
          <p:cNvSpPr txBox="1">
            <a:spLocks noChangeArrowheads="1"/>
          </p:cNvSpPr>
          <p:nvPr/>
        </p:nvSpPr>
        <p:spPr bwMode="auto">
          <a:xfrm>
            <a:off x="6156325" y="2370138"/>
            <a:ext cx="2879725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3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(6021/6022/6023)</a:t>
            </a:r>
          </a:p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เจ้าพนักงานพัฒนาชุมชน (ปง./ชง.)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1</a:t>
            </a: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5970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)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cxnSp>
        <p:nvCxnSpPr>
          <p:cNvPr id="76" name="Straight Connector 75"/>
          <p:cNvCxnSpPr/>
          <p:nvPr/>
        </p:nvCxnSpPr>
        <p:spPr>
          <a:xfrm>
            <a:off x="1404938" y="1628775"/>
            <a:ext cx="604837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4" name="Straight Connector 83"/>
          <p:cNvCxnSpPr/>
          <p:nvPr/>
        </p:nvCxnSpPr>
        <p:spPr>
          <a:xfrm>
            <a:off x="1403350" y="1628775"/>
            <a:ext cx="0" cy="9048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/>
          <p:cNvCxnSpPr/>
          <p:nvPr/>
        </p:nvCxnSpPr>
        <p:spPr>
          <a:xfrm>
            <a:off x="7451725" y="1628775"/>
            <a:ext cx="0" cy="9048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9746" name="Rectangle 73"/>
          <p:cNvSpPr>
            <a:spLocks noChangeArrowheads="1"/>
          </p:cNvSpPr>
          <p:nvPr/>
        </p:nvSpPr>
        <p:spPr bwMode="auto">
          <a:xfrm>
            <a:off x="488950" y="106363"/>
            <a:ext cx="815498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/>
            <a:r>
              <a:rPr lang="th-TH" altLang="th-TH" sz="1600" b="1">
                <a:latin typeface="TH SarabunPSK" panose="020B0500040200020003" pitchFamily="34" charset="-34"/>
                <a:cs typeface="TH SarabunPSK" panose="020B0500040200020003" pitchFamily="34" charset="-34"/>
              </a:rPr>
              <a:t>แผนภูมิแสดงการแบ่งงานภายในและอัตรากำลังของกรมการพัฒนาชุมชน</a:t>
            </a:r>
            <a:r>
              <a:rPr lang="en-US" altLang="th-TH" sz="1600" b="1">
                <a:latin typeface="TH SarabunPSK" panose="020B0500040200020003" pitchFamily="34" charset="-34"/>
                <a:cs typeface="TH SarabunPSK" panose="020B0500040200020003" pitchFamily="34" charset="-34"/>
              </a:rPr>
              <a:t> </a:t>
            </a:r>
            <a:endParaRPr lang="th-TH" altLang="th-TH" sz="1600" b="1"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sp>
        <p:nvSpPr>
          <p:cNvPr id="159747" name="Text Box 9"/>
          <p:cNvSpPr txBox="1">
            <a:spLocks noChangeArrowheads="1"/>
          </p:cNvSpPr>
          <p:nvPr/>
        </p:nvSpPr>
        <p:spPr bwMode="auto">
          <a:xfrm>
            <a:off x="6980238" y="6269038"/>
            <a:ext cx="2160587" cy="588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ลูกจ้างประจำ 3 อัตรา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rPr>
              <a:t>(152/220)</a:t>
            </a:r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 </a:t>
            </a:r>
            <a:endParaRPr lang="th-TH" altLang="th-TH" sz="1400">
              <a:solidFill>
                <a:srgbClr val="FF0000"/>
              </a:solidFill>
              <a:latin typeface="TH SarabunPSK" panose="020B0500040200020003" pitchFamily="34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กรอบพนักงานราชการ 1 อัตรา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rPr>
              <a:t>(106)</a:t>
            </a:r>
          </a:p>
        </p:txBody>
      </p:sp>
      <p:grpSp>
        <p:nvGrpSpPr>
          <p:cNvPr id="159748" name="Group 81"/>
          <p:cNvGrpSpPr>
            <a:grpSpLocks/>
          </p:cNvGrpSpPr>
          <p:nvPr/>
        </p:nvGrpSpPr>
        <p:grpSpPr bwMode="auto">
          <a:xfrm>
            <a:off x="2843213" y="765175"/>
            <a:ext cx="3421062" cy="646113"/>
            <a:chOff x="2448080" y="857250"/>
            <a:chExt cx="3420000" cy="646113"/>
          </a:xfrm>
        </p:grpSpPr>
        <p:sp>
          <p:nvSpPr>
            <p:cNvPr id="159805" name="Rectangle 2"/>
            <p:cNvSpPr>
              <a:spLocks noChangeArrowheads="1"/>
            </p:cNvSpPr>
            <p:nvPr/>
          </p:nvSpPr>
          <p:spPr bwMode="auto">
            <a:xfrm>
              <a:off x="2448080" y="857250"/>
              <a:ext cx="2844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สำนักงานพัฒนาชุมชนจังหวัดสุพรรณบุรี</a:t>
              </a:r>
            </a:p>
          </p:txBody>
        </p:sp>
        <p:sp>
          <p:nvSpPr>
            <p:cNvPr id="159806" name="Rectangle 2"/>
            <p:cNvSpPr>
              <a:spLocks noChangeArrowheads="1"/>
            </p:cNvSpPr>
            <p:nvPr/>
          </p:nvSpPr>
          <p:spPr bwMode="auto">
            <a:xfrm>
              <a:off x="5290308" y="857250"/>
              <a:ext cx="575739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 eaLnBrk="1" hangingPunct="1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81</a:t>
              </a:r>
              <a:endParaRPr lang="th-TH" altLang="th-TH" sz="16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59807" name="Rectangle 2"/>
            <p:cNvSpPr>
              <a:spLocks noChangeArrowheads="1"/>
            </p:cNvSpPr>
            <p:nvPr/>
          </p:nvSpPr>
          <p:spPr bwMode="auto">
            <a:xfrm>
              <a:off x="2448080" y="1177925"/>
              <a:ext cx="3420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ผู้อำนวยการ (พัฒนาการจังหวัด) สูง</a:t>
              </a:r>
              <a:r>
                <a:rPr lang="en-US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(6510)</a:t>
              </a:r>
              <a:r>
                <a:rPr lang="en-US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endParaRPr lang="th-TH" altLang="th-TH" sz="1600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59749" name="Text Box 91"/>
          <p:cNvSpPr txBox="1">
            <a:spLocks noChangeArrowheads="1"/>
          </p:cNvSpPr>
          <p:nvPr/>
        </p:nvSpPr>
        <p:spPr bwMode="auto">
          <a:xfrm>
            <a:off x="3924300" y="404813"/>
            <a:ext cx="1368425" cy="277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Update </a:t>
            </a:r>
            <a:r>
              <a:rPr lang="th-TH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26 เมษายน 2564 </a:t>
            </a:r>
            <a:r>
              <a:rPr lang="en-US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         </a:t>
            </a:r>
            <a:endParaRPr lang="th-TH" altLang="th-TH" sz="1200"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sp>
        <p:nvSpPr>
          <p:cNvPr id="159750" name="Text Box 17"/>
          <p:cNvSpPr txBox="1">
            <a:spLocks noChangeArrowheads="1"/>
          </p:cNvSpPr>
          <p:nvPr/>
        </p:nvSpPr>
        <p:spPr bwMode="auto">
          <a:xfrm>
            <a:off x="107950" y="2409825"/>
            <a:ext cx="3455988" cy="628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 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- 1 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(7855)</a:t>
            </a:r>
          </a:p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นักจัดการงานทั่วไป (ปก./ชก.)   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     </a:t>
            </a: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- 1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6537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)</a:t>
            </a:r>
          </a:p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เจ้าพนักงานธุรการ (ปง./ชง.)    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      </a:t>
            </a: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3 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(6512/6513/6516)</a:t>
            </a:r>
          </a:p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เจ้าพนักงานการเงินและบัญชี (ปง./ชง.)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- 2 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(6514/6515)</a:t>
            </a:r>
            <a:endParaRPr lang="th-TH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th-TH" altLang="th-TH" sz="1200">
                <a:solidFill>
                  <a:srgbClr val="00B05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พนักงานขับรถยนต์ (ลจป.)         </a:t>
            </a:r>
            <a:r>
              <a:rPr lang="en-US" altLang="th-TH" sz="1200">
                <a:solidFill>
                  <a:srgbClr val="00B05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   </a:t>
            </a:r>
            <a:r>
              <a:rPr lang="th-TH" altLang="th-TH" sz="1200">
                <a:solidFill>
                  <a:srgbClr val="00B05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- </a:t>
            </a:r>
            <a:r>
              <a:rPr lang="en-US" altLang="th-TH" sz="1200">
                <a:solidFill>
                  <a:srgbClr val="00B05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2</a:t>
            </a:r>
            <a:r>
              <a:rPr lang="th-TH" altLang="th-TH" sz="1200">
                <a:solidFill>
                  <a:srgbClr val="00B05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152/220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) (ไม่รวมในกรอบ ขรก.)</a:t>
            </a:r>
            <a:endParaRPr lang="en-US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sp>
        <p:nvSpPr>
          <p:cNvPr id="159751" name="Text Box 17"/>
          <p:cNvSpPr txBox="1">
            <a:spLocks noChangeArrowheads="1"/>
          </p:cNvSpPr>
          <p:nvPr/>
        </p:nvSpPr>
        <p:spPr bwMode="auto">
          <a:xfrm>
            <a:off x="2411413" y="2408238"/>
            <a:ext cx="2087562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2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(6518/6519)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3" name="Group 18"/>
          <p:cNvGrpSpPr>
            <a:grpSpLocks/>
          </p:cNvGrpSpPr>
          <p:nvPr/>
        </p:nvGrpSpPr>
        <p:grpSpPr bwMode="auto">
          <a:xfrm>
            <a:off x="2411413" y="1772816"/>
            <a:ext cx="2052637" cy="646113"/>
            <a:chOff x="3203848" y="3468365"/>
            <a:chExt cx="2052020" cy="646113"/>
          </a:xfrm>
          <a:solidFill>
            <a:schemeClr val="bg1"/>
          </a:solidFill>
        </p:grpSpPr>
        <p:sp>
          <p:nvSpPr>
            <p:cNvPr id="12367" name="Rectangle 2"/>
            <p:cNvSpPr>
              <a:spLocks noChangeArrowheads="1"/>
            </p:cNvSpPr>
            <p:nvPr/>
          </p:nvSpPr>
          <p:spPr bwMode="auto">
            <a:xfrm>
              <a:off x="3203848" y="3468365"/>
              <a:ext cx="1476000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lnSpc>
                  <a:spcPct val="70000"/>
                </a:lnSpc>
                <a:defRPr/>
              </a:pPr>
              <a:endParaRPr lang="en-US" altLang="th-TH" sz="700" b="1" dirty="0">
                <a:latin typeface="TH SarabunPSK" pitchFamily="34" charset="-34"/>
                <a:cs typeface="TH SarabunPSK" pitchFamily="34" charset="-34"/>
              </a:endParaRPr>
            </a:p>
            <a:p>
              <a:pPr algn="ctr" eaLnBrk="0" hangingPunct="0">
                <a:lnSpc>
                  <a:spcPct val="70000"/>
                </a:lnSpc>
                <a:defRPr/>
              </a:pPr>
              <a:r>
                <a:rPr lang="th-TH" altLang="th-TH" sz="1400" b="1" dirty="0">
                  <a:latin typeface="TH SarabunPSK" pitchFamily="34" charset="-34"/>
                  <a:cs typeface="TH SarabunPSK" pitchFamily="34" charset="-34"/>
                </a:rPr>
                <a:t> กลุ่มงานยุทธศาสตร์</a:t>
              </a:r>
            </a:p>
            <a:p>
              <a:pPr algn="ctr" eaLnBrk="0" hangingPunct="0">
                <a:lnSpc>
                  <a:spcPct val="70000"/>
                </a:lnSpc>
                <a:defRPr/>
              </a:pPr>
              <a:r>
                <a:rPr lang="th-TH" altLang="th-TH" sz="1400" b="1" dirty="0">
                  <a:latin typeface="TH SarabunPSK" pitchFamily="34" charset="-34"/>
                  <a:cs typeface="TH SarabunPSK" pitchFamily="34" charset="-34"/>
                </a:rPr>
                <a:t>การพัฒนาชุมชน</a:t>
              </a:r>
            </a:p>
          </p:txBody>
        </p:sp>
        <p:sp>
          <p:nvSpPr>
            <p:cNvPr id="12368" name="Rectangle 2"/>
            <p:cNvSpPr>
              <a:spLocks noChangeArrowheads="1"/>
            </p:cNvSpPr>
            <p:nvPr/>
          </p:nvSpPr>
          <p:spPr bwMode="auto">
            <a:xfrm>
              <a:off x="4679868" y="3468365"/>
              <a:ext cx="576000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en-US" altLang="th-TH" sz="1600" b="1" dirty="0">
                  <a:latin typeface="TH SarabunPSK" pitchFamily="34" charset="-34"/>
                  <a:cs typeface="TH SarabunPSK" pitchFamily="34" charset="-34"/>
                </a:rPr>
                <a:t>3</a:t>
              </a:r>
              <a:endParaRPr lang="th-TH" altLang="th-TH" sz="1400" b="1" dirty="0">
                <a:latin typeface="TH SarabunPSK" pitchFamily="34" charset="-34"/>
                <a:cs typeface="TH SarabunPSK" pitchFamily="34" charset="-34"/>
              </a:endParaRPr>
            </a:p>
          </p:txBody>
        </p:sp>
        <p:sp>
          <p:nvSpPr>
            <p:cNvPr id="12372" name="Rectangle 2"/>
            <p:cNvSpPr>
              <a:spLocks noChangeArrowheads="1"/>
            </p:cNvSpPr>
            <p:nvPr/>
          </p:nvSpPr>
          <p:spPr bwMode="auto">
            <a:xfrm>
              <a:off x="3203848" y="3789040"/>
              <a:ext cx="2052020" cy="325438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th-TH" altLang="th-TH" sz="1500" spc="-70" dirty="0">
                  <a:latin typeface="TH SarabunPSK" pitchFamily="34" charset="-34"/>
                  <a:cs typeface="TH SarabunPSK" pitchFamily="34" charset="-34"/>
                </a:rPr>
                <a:t>นักวิชาการพัฒนาชุมชน (ผอ.กง.) ชพ</a:t>
              </a:r>
              <a:r>
                <a:rPr lang="en-US" altLang="th-TH" sz="1500" spc="-70" dirty="0">
                  <a:latin typeface="TH SarabunPSK" pitchFamily="34" charset="-34"/>
                  <a:cs typeface="TH SarabunPSK" pitchFamily="34" charset="-34"/>
                </a:rPr>
                <a:t>. </a:t>
              </a:r>
              <a:r>
                <a:rPr lang="en-US" altLang="th-TH" sz="1000" spc="-70" dirty="0">
                  <a:solidFill>
                    <a:srgbClr val="FF0000"/>
                  </a:solidFill>
                  <a:latin typeface="TH SarabunPSK" pitchFamily="34" charset="-34"/>
                  <a:cs typeface="TH SarabunPSK" pitchFamily="34" charset="-34"/>
                </a:rPr>
                <a:t>(6517)</a:t>
              </a:r>
              <a:endParaRPr lang="th-TH" altLang="th-TH" sz="1000" spc="-70" dirty="0">
                <a:solidFill>
                  <a:srgbClr val="FF0000"/>
                </a:solidFill>
                <a:latin typeface="TH SarabunPSK" pitchFamily="34" charset="-34"/>
                <a:cs typeface="TH SarabunPSK" pitchFamily="34" charset="-34"/>
              </a:endParaRPr>
            </a:p>
          </p:txBody>
        </p:sp>
      </p:grpSp>
      <p:sp>
        <p:nvSpPr>
          <p:cNvPr id="159753" name="Text Box 17"/>
          <p:cNvSpPr txBox="1">
            <a:spLocks noChangeArrowheads="1"/>
          </p:cNvSpPr>
          <p:nvPr/>
        </p:nvSpPr>
        <p:spPr bwMode="auto">
          <a:xfrm>
            <a:off x="4665663" y="2420938"/>
            <a:ext cx="2714625" cy="628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(6523/6524/6525/6526)</a:t>
            </a:r>
          </a:p>
          <a:p>
            <a:pPr eaLnBrk="1" hangingPunct="1"/>
            <a:r>
              <a:rPr lang="th-TH" altLang="th-TH" sz="12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นักส่งเสริมการพัฒนาชุมชน (พรก.)</a:t>
            </a:r>
            <a:r>
              <a:rPr lang="en-US" altLang="th-TH" sz="12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12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 </a:t>
            </a:r>
            <a:r>
              <a:rPr lang="en-US" altLang="th-TH" sz="12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1</a:t>
            </a:r>
            <a:r>
              <a:rPr lang="th-TH" altLang="th-TH" sz="12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106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)</a:t>
            </a:r>
            <a:endParaRPr lang="th-TH" altLang="th-TH" sz="1000">
              <a:solidFill>
                <a:srgbClr val="0070C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th-TH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(กรอบฯ </a:t>
            </a:r>
            <a:r>
              <a:rPr lang="en-US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2564</a:t>
            </a:r>
            <a:r>
              <a:rPr lang="th-TH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en-US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</a:t>
            </a:r>
            <a:r>
              <a:rPr lang="th-TH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en-US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2567)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(จ้างแล้ว)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              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(ไม่รวมในกรอบ ขรก.)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4" name="Group 18"/>
          <p:cNvGrpSpPr>
            <a:grpSpLocks/>
          </p:cNvGrpSpPr>
          <p:nvPr/>
        </p:nvGrpSpPr>
        <p:grpSpPr bwMode="auto">
          <a:xfrm>
            <a:off x="4665274" y="1773328"/>
            <a:ext cx="2051050" cy="646110"/>
            <a:chOff x="3203848" y="3468365"/>
            <a:chExt cx="2052020" cy="646111"/>
          </a:xfrm>
          <a:solidFill>
            <a:schemeClr val="bg1"/>
          </a:solidFill>
        </p:grpSpPr>
        <p:sp>
          <p:nvSpPr>
            <p:cNvPr id="12364" name="Rectangle 2"/>
            <p:cNvSpPr>
              <a:spLocks noChangeArrowheads="1"/>
            </p:cNvSpPr>
            <p:nvPr/>
          </p:nvSpPr>
          <p:spPr bwMode="auto">
            <a:xfrm>
              <a:off x="3203848" y="3468365"/>
              <a:ext cx="1476000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lnSpc>
                  <a:spcPct val="70000"/>
                </a:lnSpc>
                <a:defRPr/>
              </a:pPr>
              <a:endParaRPr lang="th-TH" altLang="th-TH" sz="700" b="1" dirty="0">
                <a:latin typeface="TH SarabunPSK" pitchFamily="34" charset="-34"/>
                <a:cs typeface="TH SarabunPSK" pitchFamily="34" charset="-34"/>
              </a:endParaRPr>
            </a:p>
            <a:p>
              <a:pPr algn="ctr" eaLnBrk="0" hangingPunct="0">
                <a:lnSpc>
                  <a:spcPct val="70000"/>
                </a:lnSpc>
                <a:defRPr/>
              </a:pPr>
              <a:r>
                <a:rPr lang="th-TH" altLang="th-TH" sz="1400" b="1" dirty="0">
                  <a:latin typeface="TH SarabunPSK" pitchFamily="34" charset="-34"/>
                  <a:cs typeface="TH SarabunPSK" pitchFamily="34" charset="-34"/>
                </a:rPr>
                <a:t>กลุ่มงานส่งเสริม                      การพัฒนาชุมชน</a:t>
              </a:r>
            </a:p>
          </p:txBody>
        </p:sp>
        <p:sp>
          <p:nvSpPr>
            <p:cNvPr id="12365" name="Rectangle 2"/>
            <p:cNvSpPr>
              <a:spLocks noChangeArrowheads="1"/>
            </p:cNvSpPr>
            <p:nvPr/>
          </p:nvSpPr>
          <p:spPr bwMode="auto">
            <a:xfrm>
              <a:off x="4679868" y="3468365"/>
              <a:ext cx="576000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en-US" altLang="th-TH" sz="1600" b="1" dirty="0">
                  <a:latin typeface="TH SarabunPSK" pitchFamily="34" charset="-34"/>
                  <a:cs typeface="TH SarabunPSK" pitchFamily="34" charset="-34"/>
                </a:rPr>
                <a:t>5</a:t>
              </a:r>
              <a:endParaRPr lang="th-TH" altLang="th-TH" sz="1600" b="1" dirty="0">
                <a:latin typeface="TH SarabunPSK" pitchFamily="34" charset="-34"/>
                <a:cs typeface="TH SarabunPSK" pitchFamily="34" charset="-34"/>
              </a:endParaRPr>
            </a:p>
          </p:txBody>
        </p:sp>
        <p:sp>
          <p:nvSpPr>
            <p:cNvPr id="12369" name="Rectangle 2"/>
            <p:cNvSpPr>
              <a:spLocks noChangeArrowheads="1"/>
            </p:cNvSpPr>
            <p:nvPr/>
          </p:nvSpPr>
          <p:spPr bwMode="auto">
            <a:xfrm>
              <a:off x="3203848" y="3789039"/>
              <a:ext cx="2052020" cy="325437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th-TH" altLang="th-TH" sz="1500" spc="-80" dirty="0">
                  <a:latin typeface="TH SarabunPSK" pitchFamily="34" charset="-34"/>
                  <a:cs typeface="TH SarabunPSK" pitchFamily="34" charset="-34"/>
                </a:rPr>
                <a:t>นักวิชาการพัฒนาชุมชน (ผอ.กง.) ชพ</a:t>
              </a:r>
              <a:r>
                <a:rPr lang="en-US" altLang="th-TH" sz="1500" spc="-80" dirty="0">
                  <a:latin typeface="TH SarabunPSK" pitchFamily="34" charset="-34"/>
                  <a:cs typeface="TH SarabunPSK" pitchFamily="34" charset="-34"/>
                </a:rPr>
                <a:t>. </a:t>
              </a:r>
              <a:r>
                <a:rPr lang="en-US" altLang="th-TH" sz="1000" spc="-80" dirty="0">
                  <a:solidFill>
                    <a:srgbClr val="FF0000"/>
                  </a:solidFill>
                  <a:latin typeface="TH SarabunPSK" pitchFamily="34" charset="-34"/>
                  <a:cs typeface="TH SarabunPSK" pitchFamily="34" charset="-34"/>
                </a:rPr>
                <a:t>(6521)</a:t>
              </a:r>
              <a:endParaRPr lang="th-TH" altLang="th-TH" sz="1000" spc="-80" dirty="0">
                <a:solidFill>
                  <a:srgbClr val="FF0000"/>
                </a:solidFill>
                <a:latin typeface="TH SarabunPSK" pitchFamily="34" charset="-34"/>
                <a:cs typeface="TH SarabunPSK" pitchFamily="34" charset="-34"/>
              </a:endParaRPr>
            </a:p>
          </p:txBody>
        </p:sp>
      </p:grpSp>
      <p:sp>
        <p:nvSpPr>
          <p:cNvPr id="159755" name="Text Box 17"/>
          <p:cNvSpPr txBox="1">
            <a:spLocks noChangeArrowheads="1"/>
          </p:cNvSpPr>
          <p:nvPr/>
        </p:nvSpPr>
        <p:spPr bwMode="auto">
          <a:xfrm>
            <a:off x="6969125" y="2425700"/>
            <a:ext cx="2087563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(392/6520/6536/6538)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5" name="Group 18"/>
          <p:cNvGrpSpPr>
            <a:grpSpLocks/>
          </p:cNvGrpSpPr>
          <p:nvPr/>
        </p:nvGrpSpPr>
        <p:grpSpPr bwMode="auto">
          <a:xfrm>
            <a:off x="6968737" y="1778090"/>
            <a:ext cx="2052637" cy="646113"/>
            <a:chOff x="3203848" y="3468365"/>
            <a:chExt cx="2052020" cy="646113"/>
          </a:xfrm>
          <a:solidFill>
            <a:schemeClr val="bg1"/>
          </a:solidFill>
        </p:grpSpPr>
        <p:sp>
          <p:nvSpPr>
            <p:cNvPr id="12361" name="Rectangle 2"/>
            <p:cNvSpPr>
              <a:spLocks noChangeArrowheads="1"/>
            </p:cNvSpPr>
            <p:nvPr/>
          </p:nvSpPr>
          <p:spPr bwMode="auto">
            <a:xfrm>
              <a:off x="3203848" y="3468365"/>
              <a:ext cx="1476000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lnSpc>
                  <a:spcPct val="70000"/>
                </a:lnSpc>
                <a:defRPr/>
              </a:pPr>
              <a:endParaRPr lang="th-TH" altLang="th-TH" sz="700" b="1" dirty="0">
                <a:latin typeface="TH SarabunPSK" pitchFamily="34" charset="-34"/>
                <a:cs typeface="TH SarabunPSK" pitchFamily="34" charset="-34"/>
              </a:endParaRPr>
            </a:p>
            <a:p>
              <a:pPr algn="ctr" eaLnBrk="0" hangingPunct="0">
                <a:lnSpc>
                  <a:spcPct val="70000"/>
                </a:lnSpc>
                <a:defRPr/>
              </a:pPr>
              <a:r>
                <a:rPr lang="th-TH" altLang="th-TH" sz="1400" b="1" dirty="0">
                  <a:latin typeface="TH SarabunPSK" pitchFamily="34" charset="-34"/>
                  <a:cs typeface="TH SarabunPSK" pitchFamily="34" charset="-34"/>
                </a:rPr>
                <a:t>กลุ่มงานสารสนเทศ</a:t>
              </a:r>
            </a:p>
            <a:p>
              <a:pPr algn="ctr" eaLnBrk="0" hangingPunct="0">
                <a:lnSpc>
                  <a:spcPct val="70000"/>
                </a:lnSpc>
                <a:defRPr/>
              </a:pPr>
              <a:r>
                <a:rPr lang="th-TH" altLang="th-TH" sz="1400" b="1" dirty="0">
                  <a:latin typeface="TH SarabunPSK" pitchFamily="34" charset="-34"/>
                  <a:cs typeface="TH SarabunPSK" pitchFamily="34" charset="-34"/>
                </a:rPr>
                <a:t>การพัฒนาชุมชน</a:t>
              </a:r>
            </a:p>
          </p:txBody>
        </p:sp>
        <p:sp>
          <p:nvSpPr>
            <p:cNvPr id="12362" name="Rectangle 2"/>
            <p:cNvSpPr>
              <a:spLocks noChangeArrowheads="1"/>
            </p:cNvSpPr>
            <p:nvPr/>
          </p:nvSpPr>
          <p:spPr bwMode="auto">
            <a:xfrm>
              <a:off x="4679868" y="3468365"/>
              <a:ext cx="576000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en-US" altLang="th-TH" sz="1600" b="1" dirty="0">
                  <a:latin typeface="TH SarabunPSK" pitchFamily="34" charset="-34"/>
                  <a:cs typeface="TH SarabunPSK" pitchFamily="34" charset="-34"/>
                </a:rPr>
                <a:t>5</a:t>
              </a:r>
              <a:endParaRPr lang="th-TH" altLang="th-TH" sz="1400" b="1" dirty="0">
                <a:latin typeface="TH SarabunPSK" pitchFamily="34" charset="-34"/>
                <a:cs typeface="TH SarabunPSK" pitchFamily="34" charset="-34"/>
              </a:endParaRPr>
            </a:p>
          </p:txBody>
        </p:sp>
        <p:sp>
          <p:nvSpPr>
            <p:cNvPr id="11342" name="Rectangle 2"/>
            <p:cNvSpPr>
              <a:spLocks noChangeArrowheads="1"/>
            </p:cNvSpPr>
            <p:nvPr/>
          </p:nvSpPr>
          <p:spPr bwMode="auto">
            <a:xfrm>
              <a:off x="3203848" y="3789040"/>
              <a:ext cx="2052020" cy="325438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th-TH" altLang="th-TH" sz="1500" spc="-60" dirty="0">
                  <a:latin typeface="TH SarabunPSK" pitchFamily="34" charset="-34"/>
                  <a:cs typeface="TH SarabunPSK" pitchFamily="34" charset="-34"/>
                </a:rPr>
                <a:t>นักวิชาการพัฒนาชุมชน (ผอ.กง.) ชพ</a:t>
              </a:r>
              <a:r>
                <a:rPr lang="en-US" altLang="th-TH" sz="1500" spc="-60" dirty="0">
                  <a:latin typeface="TH SarabunPSK" pitchFamily="34" charset="-34"/>
                  <a:cs typeface="TH SarabunPSK" pitchFamily="34" charset="-34"/>
                </a:rPr>
                <a:t>. </a:t>
              </a:r>
              <a:r>
                <a:rPr lang="en-US" altLang="th-TH" sz="1050" spc="-60" dirty="0">
                  <a:solidFill>
                    <a:srgbClr val="FF0000"/>
                  </a:solidFill>
                  <a:latin typeface="TH SarabunPSK" pitchFamily="34" charset="-34"/>
                  <a:cs typeface="TH SarabunPSK" pitchFamily="34" charset="-34"/>
                </a:rPr>
                <a:t>(391)</a:t>
              </a:r>
              <a:endParaRPr lang="th-TH" altLang="th-TH" sz="1050" spc="-60" dirty="0">
                <a:solidFill>
                  <a:srgbClr val="FF0000"/>
                </a:solidFill>
                <a:latin typeface="TH SarabunPSK" pitchFamily="34" charset="-34"/>
                <a:cs typeface="TH SarabunPSK" pitchFamily="34" charset="-34"/>
              </a:endParaRPr>
            </a:p>
          </p:txBody>
        </p:sp>
      </p:grpSp>
      <p:cxnSp>
        <p:nvCxnSpPr>
          <p:cNvPr id="78" name="Straight Connector 77"/>
          <p:cNvCxnSpPr/>
          <p:nvPr/>
        </p:nvCxnSpPr>
        <p:spPr>
          <a:xfrm>
            <a:off x="4572000" y="1419225"/>
            <a:ext cx="0" cy="223202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/>
          <p:cNvCxnSpPr/>
          <p:nvPr/>
        </p:nvCxnSpPr>
        <p:spPr>
          <a:xfrm>
            <a:off x="1116013" y="1628775"/>
            <a:ext cx="683895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9759" name="Rectangle 78"/>
          <p:cNvSpPr>
            <a:spLocks noChangeArrowheads="1"/>
          </p:cNvSpPr>
          <p:nvPr/>
        </p:nvSpPr>
        <p:spPr bwMode="auto">
          <a:xfrm>
            <a:off x="0" y="6611938"/>
            <a:ext cx="1619250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000" u="sng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หมายเหตุ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ภายในวงเล็บแสดงเลขที่ตำแหน่ง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159760" name="Group 49"/>
          <p:cNvGrpSpPr>
            <a:grpSpLocks/>
          </p:cNvGrpSpPr>
          <p:nvPr/>
        </p:nvGrpSpPr>
        <p:grpSpPr bwMode="auto">
          <a:xfrm>
            <a:off x="107950" y="3594100"/>
            <a:ext cx="2843213" cy="646113"/>
            <a:chOff x="107503" y="3717032"/>
            <a:chExt cx="2844257" cy="646113"/>
          </a:xfrm>
        </p:grpSpPr>
        <p:sp>
          <p:nvSpPr>
            <p:cNvPr id="159802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เมืองสุพรรณบุรี</a:t>
              </a:r>
            </a:p>
          </p:txBody>
        </p:sp>
        <p:sp>
          <p:nvSpPr>
            <p:cNvPr id="159803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8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59804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(6527)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59761" name="Text Box 17"/>
          <p:cNvSpPr txBox="1">
            <a:spLocks noChangeArrowheads="1"/>
          </p:cNvSpPr>
          <p:nvPr/>
        </p:nvSpPr>
        <p:spPr bwMode="auto">
          <a:xfrm>
            <a:off x="107950" y="4241800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7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(6529/6530/6531/6532/6533/6534/6535)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159762" name="Group 50"/>
          <p:cNvGrpSpPr>
            <a:grpSpLocks/>
          </p:cNvGrpSpPr>
          <p:nvPr/>
        </p:nvGrpSpPr>
        <p:grpSpPr bwMode="auto">
          <a:xfrm>
            <a:off x="3132138" y="3594100"/>
            <a:ext cx="2843212" cy="646113"/>
            <a:chOff x="107503" y="3717032"/>
            <a:chExt cx="2844257" cy="646113"/>
          </a:xfrm>
        </p:grpSpPr>
        <p:sp>
          <p:nvSpPr>
            <p:cNvPr id="159799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เดิมบางนางบวช</a:t>
              </a:r>
            </a:p>
          </p:txBody>
        </p:sp>
        <p:sp>
          <p:nvSpPr>
            <p:cNvPr id="159800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7</a:t>
              </a:r>
              <a:endParaRPr lang="th-TH" altLang="th-TH" sz="16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59801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(6539)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59763" name="Text Box 17"/>
          <p:cNvSpPr txBox="1">
            <a:spLocks noChangeArrowheads="1"/>
          </p:cNvSpPr>
          <p:nvPr/>
        </p:nvSpPr>
        <p:spPr bwMode="auto">
          <a:xfrm>
            <a:off x="3132138" y="4241800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6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(6541/6542/6543/6544/6546/6548)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159764" name="Group 55"/>
          <p:cNvGrpSpPr>
            <a:grpSpLocks/>
          </p:cNvGrpSpPr>
          <p:nvPr/>
        </p:nvGrpSpPr>
        <p:grpSpPr bwMode="auto">
          <a:xfrm>
            <a:off x="6156325" y="3594100"/>
            <a:ext cx="2844800" cy="646113"/>
            <a:chOff x="107503" y="3717032"/>
            <a:chExt cx="2844257" cy="646113"/>
          </a:xfrm>
        </p:grpSpPr>
        <p:sp>
          <p:nvSpPr>
            <p:cNvPr id="159796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ด่านช้าง</a:t>
              </a:r>
            </a:p>
          </p:txBody>
        </p:sp>
        <p:sp>
          <p:nvSpPr>
            <p:cNvPr id="159797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59798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(6550)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59765" name="Text Box 17"/>
          <p:cNvSpPr txBox="1">
            <a:spLocks noChangeArrowheads="1"/>
          </p:cNvSpPr>
          <p:nvPr/>
        </p:nvSpPr>
        <p:spPr bwMode="auto">
          <a:xfrm>
            <a:off x="6156325" y="4241800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(6552/6553/6554/6555)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159766" name="Group 60"/>
          <p:cNvGrpSpPr>
            <a:grpSpLocks/>
          </p:cNvGrpSpPr>
          <p:nvPr/>
        </p:nvGrpSpPr>
        <p:grpSpPr bwMode="auto">
          <a:xfrm>
            <a:off x="107950" y="4962525"/>
            <a:ext cx="2843213" cy="646113"/>
            <a:chOff x="107503" y="3717032"/>
            <a:chExt cx="2844257" cy="646113"/>
          </a:xfrm>
        </p:grpSpPr>
        <p:sp>
          <p:nvSpPr>
            <p:cNvPr id="159793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บางปลาม้า</a:t>
              </a:r>
            </a:p>
          </p:txBody>
        </p:sp>
        <p:sp>
          <p:nvSpPr>
            <p:cNvPr id="159794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6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59795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(6556)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59767" name="Text Box 17"/>
          <p:cNvSpPr txBox="1">
            <a:spLocks noChangeArrowheads="1"/>
          </p:cNvSpPr>
          <p:nvPr/>
        </p:nvSpPr>
        <p:spPr bwMode="auto">
          <a:xfrm>
            <a:off x="107950" y="5610225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5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(6558/6560/6562/6563/6564)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159768" name="Group 65"/>
          <p:cNvGrpSpPr>
            <a:grpSpLocks/>
          </p:cNvGrpSpPr>
          <p:nvPr/>
        </p:nvGrpSpPr>
        <p:grpSpPr bwMode="auto">
          <a:xfrm>
            <a:off x="3132138" y="4962525"/>
            <a:ext cx="2843212" cy="646113"/>
            <a:chOff x="107503" y="3717032"/>
            <a:chExt cx="2844257" cy="646113"/>
          </a:xfrm>
        </p:grpSpPr>
        <p:sp>
          <p:nvSpPr>
            <p:cNvPr id="159790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ศรีประจันต์</a:t>
              </a:r>
            </a:p>
          </p:txBody>
        </p:sp>
        <p:sp>
          <p:nvSpPr>
            <p:cNvPr id="159791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59792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(6567)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59769" name="Text Box 17"/>
          <p:cNvSpPr txBox="1">
            <a:spLocks noChangeArrowheads="1"/>
          </p:cNvSpPr>
          <p:nvPr/>
        </p:nvSpPr>
        <p:spPr bwMode="auto">
          <a:xfrm>
            <a:off x="3132138" y="5610225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(6569/6570/6571/6572)</a:t>
            </a:r>
          </a:p>
          <a:p>
            <a:pPr eaLnBrk="1" hangingPunct="1"/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159770" name="Group 70"/>
          <p:cNvGrpSpPr>
            <a:grpSpLocks/>
          </p:cNvGrpSpPr>
          <p:nvPr/>
        </p:nvGrpSpPr>
        <p:grpSpPr bwMode="auto">
          <a:xfrm>
            <a:off x="6156325" y="4962525"/>
            <a:ext cx="2844800" cy="646113"/>
            <a:chOff x="107503" y="3717032"/>
            <a:chExt cx="2844257" cy="646113"/>
          </a:xfrm>
        </p:grpSpPr>
        <p:sp>
          <p:nvSpPr>
            <p:cNvPr id="159787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สองพี่น้อง</a:t>
              </a:r>
            </a:p>
          </p:txBody>
        </p:sp>
        <p:sp>
          <p:nvSpPr>
            <p:cNvPr id="159788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7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59789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(6575)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59771" name="Text Box 17"/>
          <p:cNvSpPr txBox="1">
            <a:spLocks noChangeArrowheads="1"/>
          </p:cNvSpPr>
          <p:nvPr/>
        </p:nvSpPr>
        <p:spPr bwMode="auto">
          <a:xfrm>
            <a:off x="6156325" y="5610225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6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(6577/6578/6579/6580/6581/6583)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cxnSp>
        <p:nvCxnSpPr>
          <p:cNvPr id="76" name="Straight Connector 75"/>
          <p:cNvCxnSpPr/>
          <p:nvPr/>
        </p:nvCxnSpPr>
        <p:spPr>
          <a:xfrm>
            <a:off x="1404938" y="3500438"/>
            <a:ext cx="604837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9" name="Straight Connector 78"/>
          <p:cNvCxnSpPr/>
          <p:nvPr/>
        </p:nvCxnSpPr>
        <p:spPr>
          <a:xfrm>
            <a:off x="1116013" y="1628775"/>
            <a:ext cx="0" cy="14446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" name="Straight Connector 80"/>
          <p:cNvCxnSpPr/>
          <p:nvPr/>
        </p:nvCxnSpPr>
        <p:spPr>
          <a:xfrm>
            <a:off x="3348038" y="1628775"/>
            <a:ext cx="0" cy="14446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" name="Straight Connector 81"/>
          <p:cNvCxnSpPr/>
          <p:nvPr/>
        </p:nvCxnSpPr>
        <p:spPr>
          <a:xfrm>
            <a:off x="5651500" y="1628775"/>
            <a:ext cx="0" cy="14446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3" name="Straight Connector 82"/>
          <p:cNvCxnSpPr/>
          <p:nvPr/>
        </p:nvCxnSpPr>
        <p:spPr>
          <a:xfrm>
            <a:off x="7956550" y="1628775"/>
            <a:ext cx="0" cy="14446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4" name="Straight Connector 83"/>
          <p:cNvCxnSpPr/>
          <p:nvPr/>
        </p:nvCxnSpPr>
        <p:spPr>
          <a:xfrm>
            <a:off x="1403350" y="3500438"/>
            <a:ext cx="0" cy="904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/>
          <p:cNvCxnSpPr/>
          <p:nvPr/>
        </p:nvCxnSpPr>
        <p:spPr>
          <a:xfrm>
            <a:off x="7451725" y="3500438"/>
            <a:ext cx="0" cy="904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" name="Straight Connector 85"/>
          <p:cNvCxnSpPr/>
          <p:nvPr/>
        </p:nvCxnSpPr>
        <p:spPr>
          <a:xfrm>
            <a:off x="3049588" y="3500438"/>
            <a:ext cx="0" cy="136842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7" name="Straight Connector 86"/>
          <p:cNvCxnSpPr/>
          <p:nvPr/>
        </p:nvCxnSpPr>
        <p:spPr>
          <a:xfrm>
            <a:off x="1403350" y="4868863"/>
            <a:ext cx="604837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9" name="Straight Connector 88"/>
          <p:cNvCxnSpPr/>
          <p:nvPr/>
        </p:nvCxnSpPr>
        <p:spPr>
          <a:xfrm>
            <a:off x="1403350" y="4868863"/>
            <a:ext cx="0" cy="904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0" name="Straight Connector 89"/>
          <p:cNvCxnSpPr/>
          <p:nvPr/>
        </p:nvCxnSpPr>
        <p:spPr>
          <a:xfrm>
            <a:off x="4427538" y="4868863"/>
            <a:ext cx="0" cy="904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1" name="Straight Connector 90"/>
          <p:cNvCxnSpPr/>
          <p:nvPr/>
        </p:nvCxnSpPr>
        <p:spPr>
          <a:xfrm>
            <a:off x="7451725" y="4868863"/>
            <a:ext cx="0" cy="904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59784" name="Group 74"/>
          <p:cNvGrpSpPr>
            <a:grpSpLocks/>
          </p:cNvGrpSpPr>
          <p:nvPr/>
        </p:nvGrpSpPr>
        <p:grpSpPr bwMode="auto">
          <a:xfrm>
            <a:off x="107950" y="1774825"/>
            <a:ext cx="2051050" cy="646113"/>
            <a:chOff x="107950" y="1775470"/>
            <a:chExt cx="2051050" cy="646112"/>
          </a:xfrm>
        </p:grpSpPr>
        <p:grpSp>
          <p:nvGrpSpPr>
            <p:cNvPr id="13" name="Group 18"/>
            <p:cNvGrpSpPr>
              <a:grpSpLocks/>
            </p:cNvGrpSpPr>
            <p:nvPr/>
          </p:nvGrpSpPr>
          <p:grpSpPr bwMode="auto">
            <a:xfrm>
              <a:off x="107950" y="1775470"/>
              <a:ext cx="2051050" cy="646112"/>
              <a:chOff x="3203848" y="3468365"/>
              <a:chExt cx="2052020" cy="646113"/>
            </a:xfrm>
            <a:solidFill>
              <a:schemeClr val="bg1"/>
            </a:solidFill>
          </p:grpSpPr>
          <p:sp>
            <p:nvSpPr>
              <p:cNvPr id="14387" name="Rectangle 2"/>
              <p:cNvSpPr>
                <a:spLocks noChangeArrowheads="1"/>
              </p:cNvSpPr>
              <p:nvPr/>
            </p:nvSpPr>
            <p:spPr bwMode="auto">
              <a:xfrm>
                <a:off x="4679868" y="3468365"/>
                <a:ext cx="576000" cy="323850"/>
              </a:xfrm>
              <a:prstGeom prst="rect">
                <a:avLst/>
              </a:prstGeom>
              <a:grpFill/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anchor="ctr"/>
              <a:lstStyle/>
              <a:p>
                <a:pPr algn="ctr" eaLnBrk="0" hangingPunct="0">
                  <a:defRPr/>
                </a:pPr>
                <a:r>
                  <a:rPr lang="en-US" altLang="th-TH" sz="1600" b="1" dirty="0">
                    <a:latin typeface="TH SarabunPSK" pitchFamily="34" charset="-34"/>
                    <a:cs typeface="TH SarabunPSK" pitchFamily="34" charset="-34"/>
                  </a:rPr>
                  <a:t>8</a:t>
                </a:r>
                <a:endParaRPr lang="th-TH" altLang="th-TH" sz="1400" b="1" dirty="0">
                  <a:latin typeface="TH SarabunPSK" pitchFamily="34" charset="-34"/>
                  <a:cs typeface="TH SarabunPSK" pitchFamily="34" charset="-34"/>
                </a:endParaRPr>
              </a:p>
            </p:txBody>
          </p:sp>
          <p:sp>
            <p:nvSpPr>
              <p:cNvPr id="14388" name="Rectangle 2"/>
              <p:cNvSpPr>
                <a:spLocks noChangeArrowheads="1"/>
              </p:cNvSpPr>
              <p:nvPr/>
            </p:nvSpPr>
            <p:spPr bwMode="auto">
              <a:xfrm>
                <a:off x="3203848" y="3789040"/>
                <a:ext cx="2052000" cy="325438"/>
              </a:xfrm>
              <a:prstGeom prst="rect">
                <a:avLst/>
              </a:prstGeom>
              <a:grpFill/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anchor="ctr"/>
              <a:lstStyle/>
              <a:p>
                <a:pPr algn="ctr" eaLnBrk="0" hangingPunct="0">
                  <a:defRPr/>
                </a:pPr>
                <a:r>
                  <a:rPr lang="th-TH" altLang="th-TH" sz="1400" spc="-40" dirty="0">
                    <a:latin typeface="TH SarabunPSK" pitchFamily="34" charset="-34"/>
                    <a:cs typeface="TH SarabunPSK" pitchFamily="34" charset="-34"/>
                  </a:rPr>
                  <a:t>นักวิชาการพัฒนาชุมชน (ผอ.กง.) </a:t>
                </a:r>
                <a:r>
                  <a:rPr lang="th-TH" altLang="th-TH" sz="1400" spc="-40" dirty="0" err="1">
                    <a:latin typeface="TH SarabunPSK" pitchFamily="34" charset="-34"/>
                    <a:cs typeface="TH SarabunPSK" pitchFamily="34" charset="-34"/>
                  </a:rPr>
                  <a:t>ชพ.</a:t>
                </a:r>
                <a:r>
                  <a:rPr lang="en-US" altLang="th-TH" sz="1400" spc="-40" dirty="0">
                    <a:latin typeface="TH SarabunPSK" pitchFamily="34" charset="-34"/>
                    <a:cs typeface="TH SarabunPSK" pitchFamily="34" charset="-34"/>
                  </a:rPr>
                  <a:t> </a:t>
                </a:r>
                <a:r>
                  <a:rPr lang="en-US" altLang="th-TH" sz="1000" spc="-40" dirty="0">
                    <a:solidFill>
                      <a:srgbClr val="FF0000"/>
                    </a:solidFill>
                    <a:latin typeface="TH SarabunPSK" pitchFamily="34" charset="-34"/>
                    <a:cs typeface="TH SarabunPSK" pitchFamily="34" charset="-34"/>
                  </a:rPr>
                  <a:t>(6511)</a:t>
                </a:r>
                <a:endParaRPr lang="th-TH" altLang="th-TH" sz="1000" spc="-40" dirty="0">
                  <a:solidFill>
                    <a:srgbClr val="FF0000"/>
                  </a:solidFill>
                  <a:latin typeface="TH SarabunPSK" pitchFamily="34" charset="-34"/>
                  <a:cs typeface="TH SarabunPSK" pitchFamily="34" charset="-34"/>
                </a:endParaRPr>
              </a:p>
            </p:txBody>
          </p:sp>
        </p:grpSp>
        <p:sp>
          <p:nvSpPr>
            <p:cNvPr id="159786" name="Rectangle 2"/>
            <p:cNvSpPr>
              <a:spLocks noChangeArrowheads="1"/>
            </p:cNvSpPr>
            <p:nvPr/>
          </p:nvSpPr>
          <p:spPr bwMode="auto">
            <a:xfrm>
              <a:off x="107950" y="1775470"/>
              <a:ext cx="1475302" cy="323849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th-TH" altLang="th-TH" sz="12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endParaRPr lang="th-TH" altLang="th-TH" sz="8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2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กลุ่มงานประสานและสนับสนุนการบริหารงานพัฒนาชุมชน</a:t>
              </a:r>
            </a:p>
            <a:p>
              <a:pPr algn="ctr"/>
              <a:endParaRPr lang="th-TH" altLang="th-TH" sz="12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0770" name="Rectangle 73"/>
          <p:cNvSpPr>
            <a:spLocks noChangeArrowheads="1"/>
          </p:cNvSpPr>
          <p:nvPr/>
        </p:nvSpPr>
        <p:spPr bwMode="auto">
          <a:xfrm>
            <a:off x="488950" y="106363"/>
            <a:ext cx="815498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/>
            <a:r>
              <a:rPr lang="th-TH" altLang="th-TH" sz="1600" b="1">
                <a:latin typeface="TH SarabunPSK" panose="020B0500040200020003" pitchFamily="34" charset="-34"/>
                <a:cs typeface="TH SarabunPSK" panose="020B0500040200020003" pitchFamily="34" charset="-34"/>
              </a:rPr>
              <a:t>แผนภูมิแสดงการแบ่งงานภายในและอัตรากำลังของกรมการพัฒนาชุมชน</a:t>
            </a:r>
            <a:r>
              <a:rPr lang="en-US" altLang="th-TH" sz="1600" b="1">
                <a:latin typeface="TH SarabunPSK" panose="020B0500040200020003" pitchFamily="34" charset="-34"/>
                <a:cs typeface="TH SarabunPSK" panose="020B0500040200020003" pitchFamily="34" charset="-34"/>
              </a:rPr>
              <a:t> </a:t>
            </a:r>
            <a:endParaRPr lang="th-TH" altLang="th-TH" sz="1600" b="1"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sp>
        <p:nvSpPr>
          <p:cNvPr id="160771" name="Text Box 9"/>
          <p:cNvSpPr txBox="1">
            <a:spLocks noChangeArrowheads="1"/>
          </p:cNvSpPr>
          <p:nvPr/>
        </p:nvSpPr>
        <p:spPr bwMode="auto">
          <a:xfrm>
            <a:off x="6980238" y="6269038"/>
            <a:ext cx="2160587" cy="588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ลูกจ้างประจำ 3 อัตรา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rPr>
              <a:t>(152/220)</a:t>
            </a:r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 </a:t>
            </a:r>
            <a:endParaRPr lang="th-TH" altLang="th-TH" sz="1400">
              <a:solidFill>
                <a:srgbClr val="FF0000"/>
              </a:solidFill>
              <a:latin typeface="TH SarabunPSK" panose="020B0500040200020003" pitchFamily="34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กรอบพนักงานราชการ 1 อัตรา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rPr>
              <a:t>(106)</a:t>
            </a:r>
          </a:p>
        </p:txBody>
      </p:sp>
      <p:grpSp>
        <p:nvGrpSpPr>
          <p:cNvPr id="160772" name="Group 81"/>
          <p:cNvGrpSpPr>
            <a:grpSpLocks/>
          </p:cNvGrpSpPr>
          <p:nvPr/>
        </p:nvGrpSpPr>
        <p:grpSpPr bwMode="auto">
          <a:xfrm>
            <a:off x="2843213" y="765175"/>
            <a:ext cx="3421062" cy="646113"/>
            <a:chOff x="2448080" y="857250"/>
            <a:chExt cx="3420000" cy="646113"/>
          </a:xfrm>
        </p:grpSpPr>
        <p:sp>
          <p:nvSpPr>
            <p:cNvPr id="160800" name="Rectangle 2"/>
            <p:cNvSpPr>
              <a:spLocks noChangeArrowheads="1"/>
            </p:cNvSpPr>
            <p:nvPr/>
          </p:nvSpPr>
          <p:spPr bwMode="auto">
            <a:xfrm>
              <a:off x="2448080" y="857250"/>
              <a:ext cx="2844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สำนักงานพัฒนาชุมชนจังหวัดสุพรรณบุรี</a:t>
              </a:r>
            </a:p>
          </p:txBody>
        </p:sp>
        <p:sp>
          <p:nvSpPr>
            <p:cNvPr id="160801" name="Rectangle 2"/>
            <p:cNvSpPr>
              <a:spLocks noChangeArrowheads="1"/>
            </p:cNvSpPr>
            <p:nvPr/>
          </p:nvSpPr>
          <p:spPr bwMode="auto">
            <a:xfrm>
              <a:off x="5290308" y="857250"/>
              <a:ext cx="575739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 eaLnBrk="1" hangingPunct="1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81</a:t>
              </a:r>
              <a:endParaRPr lang="th-TH" altLang="th-TH" sz="16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60802" name="Rectangle 2"/>
            <p:cNvSpPr>
              <a:spLocks noChangeArrowheads="1"/>
            </p:cNvSpPr>
            <p:nvPr/>
          </p:nvSpPr>
          <p:spPr bwMode="auto">
            <a:xfrm>
              <a:off x="2448080" y="1177925"/>
              <a:ext cx="3420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ผู้อำนวยการ (พัฒนาการจังหวัด) สูง</a:t>
              </a:r>
              <a:r>
                <a:rPr lang="en-US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(6510)</a:t>
              </a:r>
              <a:r>
                <a:rPr lang="en-US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endParaRPr lang="th-TH" altLang="th-TH" sz="1600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60773" name="Text Box 91"/>
          <p:cNvSpPr txBox="1">
            <a:spLocks noChangeArrowheads="1"/>
          </p:cNvSpPr>
          <p:nvPr/>
        </p:nvSpPr>
        <p:spPr bwMode="auto">
          <a:xfrm>
            <a:off x="3924300" y="404813"/>
            <a:ext cx="1368425" cy="277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Update </a:t>
            </a:r>
            <a:r>
              <a:rPr lang="th-TH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26 เมษายน 2564 </a:t>
            </a:r>
            <a:r>
              <a:rPr lang="en-US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         </a:t>
            </a:r>
            <a:endParaRPr lang="th-TH" altLang="th-TH" sz="1200"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cxnSp>
        <p:nvCxnSpPr>
          <p:cNvPr id="78" name="Straight Connector 77"/>
          <p:cNvCxnSpPr/>
          <p:nvPr/>
        </p:nvCxnSpPr>
        <p:spPr>
          <a:xfrm>
            <a:off x="4572000" y="1419225"/>
            <a:ext cx="0" cy="50482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0775" name="Rectangle 78"/>
          <p:cNvSpPr>
            <a:spLocks noChangeArrowheads="1"/>
          </p:cNvSpPr>
          <p:nvPr/>
        </p:nvSpPr>
        <p:spPr bwMode="auto">
          <a:xfrm>
            <a:off x="0" y="6611938"/>
            <a:ext cx="1619250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000" u="sng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หมายเหตุ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ภายในวงเล็บแสดงเลขที่ตำแหน่ง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160776" name="Group 49"/>
          <p:cNvGrpSpPr>
            <a:grpSpLocks/>
          </p:cNvGrpSpPr>
          <p:nvPr/>
        </p:nvGrpSpPr>
        <p:grpSpPr bwMode="auto">
          <a:xfrm>
            <a:off x="107950" y="1722438"/>
            <a:ext cx="2843213" cy="646112"/>
            <a:chOff x="107503" y="3717032"/>
            <a:chExt cx="2844257" cy="646113"/>
          </a:xfrm>
        </p:grpSpPr>
        <p:sp>
          <p:nvSpPr>
            <p:cNvPr id="160797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สามชุก</a:t>
              </a:r>
            </a:p>
          </p:txBody>
        </p:sp>
        <p:sp>
          <p:nvSpPr>
            <p:cNvPr id="160798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60799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(6586)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60777" name="Text Box 17"/>
          <p:cNvSpPr txBox="1">
            <a:spLocks noChangeArrowheads="1"/>
          </p:cNvSpPr>
          <p:nvPr/>
        </p:nvSpPr>
        <p:spPr bwMode="auto">
          <a:xfrm>
            <a:off x="107950" y="2370138"/>
            <a:ext cx="2879725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(6588/6589/6590/6591)</a:t>
            </a:r>
          </a:p>
        </p:txBody>
      </p:sp>
      <p:grpSp>
        <p:nvGrpSpPr>
          <p:cNvPr id="160778" name="Group 50"/>
          <p:cNvGrpSpPr>
            <a:grpSpLocks/>
          </p:cNvGrpSpPr>
          <p:nvPr/>
        </p:nvGrpSpPr>
        <p:grpSpPr bwMode="auto">
          <a:xfrm>
            <a:off x="3132138" y="1722438"/>
            <a:ext cx="2843212" cy="646112"/>
            <a:chOff x="107503" y="3717032"/>
            <a:chExt cx="2844257" cy="646113"/>
          </a:xfrm>
        </p:grpSpPr>
        <p:sp>
          <p:nvSpPr>
            <p:cNvPr id="160794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หนองหญ้าไซ</a:t>
              </a:r>
            </a:p>
          </p:txBody>
        </p:sp>
        <p:sp>
          <p:nvSpPr>
            <p:cNvPr id="160795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60796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(6592)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60779" name="Text Box 17"/>
          <p:cNvSpPr txBox="1">
            <a:spLocks noChangeArrowheads="1"/>
          </p:cNvSpPr>
          <p:nvPr/>
        </p:nvSpPr>
        <p:spPr bwMode="auto">
          <a:xfrm>
            <a:off x="3132138" y="2370138"/>
            <a:ext cx="2879725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(6594/6595/6596/6597)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160780" name="Group 55"/>
          <p:cNvGrpSpPr>
            <a:grpSpLocks/>
          </p:cNvGrpSpPr>
          <p:nvPr/>
        </p:nvGrpSpPr>
        <p:grpSpPr bwMode="auto">
          <a:xfrm>
            <a:off x="6156325" y="1722438"/>
            <a:ext cx="2844800" cy="646112"/>
            <a:chOff x="107503" y="3717032"/>
            <a:chExt cx="2844257" cy="646113"/>
          </a:xfrm>
        </p:grpSpPr>
        <p:sp>
          <p:nvSpPr>
            <p:cNvPr id="160791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อู่ทอง</a:t>
              </a:r>
            </a:p>
          </p:txBody>
        </p:sp>
        <p:sp>
          <p:nvSpPr>
            <p:cNvPr id="160792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6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60793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(6598)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60781" name="Text Box 17"/>
          <p:cNvSpPr txBox="1">
            <a:spLocks noChangeArrowheads="1"/>
          </p:cNvSpPr>
          <p:nvPr/>
        </p:nvSpPr>
        <p:spPr bwMode="auto">
          <a:xfrm>
            <a:off x="6156325" y="2370138"/>
            <a:ext cx="2879725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5 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(6601/6602/6603/6604/6606)</a:t>
            </a:r>
          </a:p>
        </p:txBody>
      </p:sp>
      <p:cxnSp>
        <p:nvCxnSpPr>
          <p:cNvPr id="76" name="Straight Connector 75"/>
          <p:cNvCxnSpPr/>
          <p:nvPr/>
        </p:nvCxnSpPr>
        <p:spPr>
          <a:xfrm>
            <a:off x="1404938" y="1628775"/>
            <a:ext cx="604837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4" name="Straight Connector 83"/>
          <p:cNvCxnSpPr/>
          <p:nvPr/>
        </p:nvCxnSpPr>
        <p:spPr>
          <a:xfrm>
            <a:off x="1403350" y="1628775"/>
            <a:ext cx="0" cy="9048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/>
          <p:cNvCxnSpPr/>
          <p:nvPr/>
        </p:nvCxnSpPr>
        <p:spPr>
          <a:xfrm>
            <a:off x="7451725" y="1628775"/>
            <a:ext cx="0" cy="9048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" name="Straight Connector 85"/>
          <p:cNvCxnSpPr/>
          <p:nvPr/>
        </p:nvCxnSpPr>
        <p:spPr>
          <a:xfrm>
            <a:off x="3049588" y="1628775"/>
            <a:ext cx="0" cy="187166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60786" name="Group 49"/>
          <p:cNvGrpSpPr>
            <a:grpSpLocks/>
          </p:cNvGrpSpPr>
          <p:nvPr/>
        </p:nvGrpSpPr>
        <p:grpSpPr bwMode="auto">
          <a:xfrm>
            <a:off x="1641475" y="3300413"/>
            <a:ext cx="2843213" cy="652462"/>
            <a:chOff x="107503" y="3710690"/>
            <a:chExt cx="2844257" cy="652455"/>
          </a:xfrm>
        </p:grpSpPr>
        <p:sp>
          <p:nvSpPr>
            <p:cNvPr id="160788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ดอนเจดีย์</a:t>
              </a:r>
            </a:p>
          </p:txBody>
        </p:sp>
        <p:sp>
          <p:nvSpPr>
            <p:cNvPr id="160789" name="Rectangle 2"/>
            <p:cNvSpPr>
              <a:spLocks noChangeArrowheads="1"/>
            </p:cNvSpPr>
            <p:nvPr/>
          </p:nvSpPr>
          <p:spPr bwMode="auto">
            <a:xfrm>
              <a:off x="2411760" y="3710690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60790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ชพ.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(6608)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60787" name="Text Box 17"/>
          <p:cNvSpPr txBox="1">
            <a:spLocks noChangeArrowheads="1"/>
          </p:cNvSpPr>
          <p:nvPr/>
        </p:nvSpPr>
        <p:spPr bwMode="auto">
          <a:xfrm>
            <a:off x="1641475" y="3954463"/>
            <a:ext cx="2879725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(6559/6610/6611/6612)</a:t>
            </a:r>
          </a:p>
          <a:p>
            <a:pPr eaLnBrk="1" hangingPunct="1"/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1794" name="Rectangle 73"/>
          <p:cNvSpPr>
            <a:spLocks noChangeArrowheads="1"/>
          </p:cNvSpPr>
          <p:nvPr/>
        </p:nvSpPr>
        <p:spPr bwMode="auto">
          <a:xfrm>
            <a:off x="488950" y="106363"/>
            <a:ext cx="815498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/>
            <a:r>
              <a:rPr lang="th-TH" altLang="th-TH" sz="1600" b="1">
                <a:latin typeface="TH SarabunPSK" panose="020B0500040200020003" pitchFamily="34" charset="-34"/>
                <a:cs typeface="TH SarabunPSK" panose="020B0500040200020003" pitchFamily="34" charset="-34"/>
              </a:rPr>
              <a:t>แผนภูมิแสดงการแบ่งงานภายในและอัตรากำลังของกรมการพัฒนาชุมชน</a:t>
            </a:r>
            <a:r>
              <a:rPr lang="en-US" altLang="th-TH" sz="1600" b="1">
                <a:latin typeface="TH SarabunPSK" panose="020B0500040200020003" pitchFamily="34" charset="-34"/>
                <a:cs typeface="TH SarabunPSK" panose="020B0500040200020003" pitchFamily="34" charset="-34"/>
              </a:rPr>
              <a:t> </a:t>
            </a:r>
            <a:endParaRPr lang="th-TH" altLang="th-TH" sz="1600" b="1"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sp>
        <p:nvSpPr>
          <p:cNvPr id="161795" name="Text Box 9"/>
          <p:cNvSpPr txBox="1">
            <a:spLocks noChangeArrowheads="1"/>
          </p:cNvSpPr>
          <p:nvPr/>
        </p:nvSpPr>
        <p:spPr bwMode="auto">
          <a:xfrm>
            <a:off x="6980238" y="6269038"/>
            <a:ext cx="2160587" cy="588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ลูกจ้างประจำ 1 อัตรา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rPr>
              <a:t>(241)</a:t>
            </a:r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 </a:t>
            </a:r>
            <a:endParaRPr lang="th-TH" altLang="th-TH" sz="1400">
              <a:solidFill>
                <a:srgbClr val="FF0000"/>
              </a:solidFill>
              <a:latin typeface="TH SarabunPSK" panose="020B0500040200020003" pitchFamily="34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กรอบพนักงานราชการ 1 อัตรา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rPr>
              <a:t>(107)</a:t>
            </a:r>
          </a:p>
        </p:txBody>
      </p:sp>
      <p:grpSp>
        <p:nvGrpSpPr>
          <p:cNvPr id="161796" name="Group 81"/>
          <p:cNvGrpSpPr>
            <a:grpSpLocks/>
          </p:cNvGrpSpPr>
          <p:nvPr/>
        </p:nvGrpSpPr>
        <p:grpSpPr bwMode="auto">
          <a:xfrm>
            <a:off x="2843213" y="765175"/>
            <a:ext cx="3421062" cy="646113"/>
            <a:chOff x="2448080" y="857250"/>
            <a:chExt cx="3420000" cy="646113"/>
          </a:xfrm>
        </p:grpSpPr>
        <p:sp>
          <p:nvSpPr>
            <p:cNvPr id="161853" name="Rectangle 2"/>
            <p:cNvSpPr>
              <a:spLocks noChangeArrowheads="1"/>
            </p:cNvSpPr>
            <p:nvPr/>
          </p:nvSpPr>
          <p:spPr bwMode="auto">
            <a:xfrm>
              <a:off x="2448080" y="857250"/>
              <a:ext cx="2844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สำนักงานพัฒนาชุมชนจังหวัดสุราษฎร์ธานี</a:t>
              </a:r>
            </a:p>
          </p:txBody>
        </p:sp>
        <p:sp>
          <p:nvSpPr>
            <p:cNvPr id="161854" name="Rectangle 2"/>
            <p:cNvSpPr>
              <a:spLocks noChangeArrowheads="1"/>
            </p:cNvSpPr>
            <p:nvPr/>
          </p:nvSpPr>
          <p:spPr bwMode="auto">
            <a:xfrm>
              <a:off x="5290308" y="857250"/>
              <a:ext cx="575739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 eaLnBrk="1" hangingPunct="1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117</a:t>
              </a:r>
              <a:endParaRPr lang="th-TH" altLang="th-TH" sz="16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61855" name="Rectangle 2"/>
            <p:cNvSpPr>
              <a:spLocks noChangeArrowheads="1"/>
            </p:cNvSpPr>
            <p:nvPr/>
          </p:nvSpPr>
          <p:spPr bwMode="auto">
            <a:xfrm>
              <a:off x="2448080" y="1177925"/>
              <a:ext cx="3420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ผู้อำนวยการ (พัฒนาการจังหวัด) สูง</a:t>
              </a:r>
              <a:r>
                <a:rPr lang="en-US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(7109)</a:t>
              </a:r>
              <a:r>
                <a:rPr lang="en-US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endParaRPr lang="th-TH" altLang="th-TH" sz="1600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61797" name="Text Box 91"/>
          <p:cNvSpPr txBox="1">
            <a:spLocks noChangeArrowheads="1"/>
          </p:cNvSpPr>
          <p:nvPr/>
        </p:nvSpPr>
        <p:spPr bwMode="auto">
          <a:xfrm>
            <a:off x="3924300" y="404813"/>
            <a:ext cx="1368425" cy="277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Update </a:t>
            </a:r>
            <a:r>
              <a:rPr lang="th-TH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26 เมษายน 2564 </a:t>
            </a:r>
            <a:r>
              <a:rPr lang="en-US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         </a:t>
            </a:r>
            <a:endParaRPr lang="th-TH" altLang="th-TH" sz="1200"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sp>
        <p:nvSpPr>
          <p:cNvPr id="161798" name="Text Box 17"/>
          <p:cNvSpPr txBox="1">
            <a:spLocks noChangeArrowheads="1"/>
          </p:cNvSpPr>
          <p:nvPr/>
        </p:nvSpPr>
        <p:spPr bwMode="auto">
          <a:xfrm>
            <a:off x="107950" y="2409825"/>
            <a:ext cx="3240088" cy="628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 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- 1 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(7851)</a:t>
            </a:r>
          </a:p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นักจัดการงานทั่วไป (ปก./ชก.)   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     </a:t>
            </a: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- 1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7144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)</a:t>
            </a:r>
          </a:p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เจ้าพนักงานธุรการ (ปง./ชง.)  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     </a:t>
            </a: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3 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(7111/7112/7115)</a:t>
            </a:r>
          </a:p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เจ้าพนักงานการเงินและบัญชี (ปง./ชง.)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- 2 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(7113/7114)</a:t>
            </a:r>
            <a:endParaRPr lang="th-TH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th-TH" altLang="th-TH" sz="1200">
                <a:solidFill>
                  <a:srgbClr val="00B05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พนักงานพิมพ์ (ลจป.)         </a:t>
            </a:r>
            <a:r>
              <a:rPr lang="en-US" altLang="th-TH" sz="1200">
                <a:solidFill>
                  <a:srgbClr val="00B05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</a:t>
            </a:r>
            <a:r>
              <a:rPr lang="th-TH" altLang="th-TH" sz="1200">
                <a:solidFill>
                  <a:srgbClr val="00B05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    </a:t>
            </a:r>
            <a:r>
              <a:rPr lang="en-US" altLang="th-TH" sz="1200">
                <a:solidFill>
                  <a:srgbClr val="00B05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 </a:t>
            </a:r>
            <a:r>
              <a:rPr lang="th-TH" altLang="th-TH" sz="1200">
                <a:solidFill>
                  <a:srgbClr val="00B05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- </a:t>
            </a:r>
            <a:r>
              <a:rPr lang="en-US" altLang="th-TH" sz="1200">
                <a:solidFill>
                  <a:srgbClr val="00B05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1</a:t>
            </a:r>
            <a:r>
              <a:rPr lang="th-TH" altLang="th-TH" sz="1200">
                <a:solidFill>
                  <a:srgbClr val="00B05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241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) (ไม่รวมในกรอบ ขรก.)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endParaRPr lang="en-US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sp>
        <p:nvSpPr>
          <p:cNvPr id="161799" name="Text Box 17"/>
          <p:cNvSpPr txBox="1">
            <a:spLocks noChangeArrowheads="1"/>
          </p:cNvSpPr>
          <p:nvPr/>
        </p:nvSpPr>
        <p:spPr bwMode="auto">
          <a:xfrm>
            <a:off x="2411413" y="2408238"/>
            <a:ext cx="2087562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2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(7117/7118)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3" name="Group 18"/>
          <p:cNvGrpSpPr>
            <a:grpSpLocks/>
          </p:cNvGrpSpPr>
          <p:nvPr/>
        </p:nvGrpSpPr>
        <p:grpSpPr bwMode="auto">
          <a:xfrm>
            <a:off x="2411413" y="1772816"/>
            <a:ext cx="2052637" cy="646113"/>
            <a:chOff x="3203848" y="3468365"/>
            <a:chExt cx="2052020" cy="646113"/>
          </a:xfrm>
          <a:solidFill>
            <a:schemeClr val="bg1"/>
          </a:solidFill>
        </p:grpSpPr>
        <p:sp>
          <p:nvSpPr>
            <p:cNvPr id="12367" name="Rectangle 2"/>
            <p:cNvSpPr>
              <a:spLocks noChangeArrowheads="1"/>
            </p:cNvSpPr>
            <p:nvPr/>
          </p:nvSpPr>
          <p:spPr bwMode="auto">
            <a:xfrm>
              <a:off x="3203848" y="3468365"/>
              <a:ext cx="1476000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lnSpc>
                  <a:spcPct val="70000"/>
                </a:lnSpc>
                <a:defRPr/>
              </a:pPr>
              <a:endParaRPr lang="en-US" altLang="th-TH" sz="700" b="1" dirty="0">
                <a:latin typeface="TH SarabunPSK" pitchFamily="34" charset="-34"/>
                <a:cs typeface="TH SarabunPSK" pitchFamily="34" charset="-34"/>
              </a:endParaRPr>
            </a:p>
            <a:p>
              <a:pPr algn="ctr" eaLnBrk="0" hangingPunct="0">
                <a:lnSpc>
                  <a:spcPct val="70000"/>
                </a:lnSpc>
                <a:defRPr/>
              </a:pPr>
              <a:r>
                <a:rPr lang="th-TH" altLang="th-TH" sz="1400" b="1" dirty="0">
                  <a:latin typeface="TH SarabunPSK" pitchFamily="34" charset="-34"/>
                  <a:cs typeface="TH SarabunPSK" pitchFamily="34" charset="-34"/>
                </a:rPr>
                <a:t> กลุ่มงานยุทธศาสตร์</a:t>
              </a:r>
            </a:p>
            <a:p>
              <a:pPr algn="ctr" eaLnBrk="0" hangingPunct="0">
                <a:lnSpc>
                  <a:spcPct val="70000"/>
                </a:lnSpc>
                <a:defRPr/>
              </a:pPr>
              <a:r>
                <a:rPr lang="th-TH" altLang="th-TH" sz="1400" b="1" dirty="0">
                  <a:latin typeface="TH SarabunPSK" pitchFamily="34" charset="-34"/>
                  <a:cs typeface="TH SarabunPSK" pitchFamily="34" charset="-34"/>
                </a:rPr>
                <a:t>การพัฒนาชุมชน</a:t>
              </a:r>
            </a:p>
          </p:txBody>
        </p:sp>
        <p:sp>
          <p:nvSpPr>
            <p:cNvPr id="12368" name="Rectangle 2"/>
            <p:cNvSpPr>
              <a:spLocks noChangeArrowheads="1"/>
            </p:cNvSpPr>
            <p:nvPr/>
          </p:nvSpPr>
          <p:spPr bwMode="auto">
            <a:xfrm>
              <a:off x="4679868" y="3468365"/>
              <a:ext cx="576000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en-US" altLang="th-TH" sz="1600" b="1" dirty="0">
                  <a:latin typeface="TH SarabunPSK" pitchFamily="34" charset="-34"/>
                  <a:cs typeface="TH SarabunPSK" pitchFamily="34" charset="-34"/>
                </a:rPr>
                <a:t>3</a:t>
              </a:r>
              <a:endParaRPr lang="th-TH" altLang="th-TH" sz="1400" b="1" dirty="0">
                <a:latin typeface="TH SarabunPSK" pitchFamily="34" charset="-34"/>
                <a:cs typeface="TH SarabunPSK" pitchFamily="34" charset="-34"/>
              </a:endParaRPr>
            </a:p>
          </p:txBody>
        </p:sp>
        <p:sp>
          <p:nvSpPr>
            <p:cNvPr id="12372" name="Rectangle 2"/>
            <p:cNvSpPr>
              <a:spLocks noChangeArrowheads="1"/>
            </p:cNvSpPr>
            <p:nvPr/>
          </p:nvSpPr>
          <p:spPr bwMode="auto">
            <a:xfrm>
              <a:off x="3203848" y="3789040"/>
              <a:ext cx="2052020" cy="325438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th-TH" altLang="th-TH" sz="1500" spc="-70" dirty="0">
                  <a:latin typeface="TH SarabunPSK" pitchFamily="34" charset="-34"/>
                  <a:cs typeface="TH SarabunPSK" pitchFamily="34" charset="-34"/>
                </a:rPr>
                <a:t>นักวิชาการพัฒนาชุมชน (ผอ.กง.) ชพ</a:t>
              </a:r>
              <a:r>
                <a:rPr lang="en-US" altLang="th-TH" sz="1500" spc="-70" dirty="0">
                  <a:latin typeface="TH SarabunPSK" pitchFamily="34" charset="-34"/>
                  <a:cs typeface="TH SarabunPSK" pitchFamily="34" charset="-34"/>
                </a:rPr>
                <a:t>. </a:t>
              </a:r>
              <a:r>
                <a:rPr lang="en-US" altLang="th-TH" sz="1000" spc="-70" dirty="0">
                  <a:solidFill>
                    <a:srgbClr val="FF0000"/>
                  </a:solidFill>
                  <a:latin typeface="TH SarabunPSK" pitchFamily="34" charset="-34"/>
                  <a:cs typeface="TH SarabunPSK" pitchFamily="34" charset="-34"/>
                </a:rPr>
                <a:t>(7116)</a:t>
              </a:r>
              <a:endParaRPr lang="th-TH" altLang="th-TH" sz="1000" spc="-70" dirty="0">
                <a:solidFill>
                  <a:srgbClr val="FF0000"/>
                </a:solidFill>
                <a:latin typeface="TH SarabunPSK" pitchFamily="34" charset="-34"/>
                <a:cs typeface="TH SarabunPSK" pitchFamily="34" charset="-34"/>
              </a:endParaRPr>
            </a:p>
          </p:txBody>
        </p:sp>
      </p:grpSp>
      <p:sp>
        <p:nvSpPr>
          <p:cNvPr id="161801" name="Text Box 17"/>
          <p:cNvSpPr txBox="1">
            <a:spLocks noChangeArrowheads="1"/>
          </p:cNvSpPr>
          <p:nvPr/>
        </p:nvSpPr>
        <p:spPr bwMode="auto">
          <a:xfrm>
            <a:off x="4665663" y="2420938"/>
            <a:ext cx="2570162" cy="628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(7121/7122/7124/7125)</a:t>
            </a:r>
          </a:p>
          <a:p>
            <a:pPr eaLnBrk="1" hangingPunct="1"/>
            <a:r>
              <a:rPr lang="th-TH" altLang="th-TH" sz="12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นักส่งเสริมการพัฒนาชุมชน (พรก.)</a:t>
            </a:r>
            <a:r>
              <a:rPr lang="en-US" altLang="th-TH" sz="12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12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 </a:t>
            </a:r>
            <a:r>
              <a:rPr lang="en-US" altLang="th-TH" sz="12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1</a:t>
            </a:r>
            <a:r>
              <a:rPr lang="th-TH" altLang="th-TH" sz="12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107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)</a:t>
            </a:r>
            <a:endParaRPr lang="th-TH" altLang="th-TH" sz="1000">
              <a:solidFill>
                <a:srgbClr val="0070C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th-TH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(กรอบฯ </a:t>
            </a:r>
            <a:r>
              <a:rPr lang="en-US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2564</a:t>
            </a:r>
            <a:r>
              <a:rPr lang="th-TH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en-US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</a:t>
            </a:r>
            <a:r>
              <a:rPr lang="th-TH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en-US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2567)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(จ้างแล้ว)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              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(ไม่รวมในกรอบ ขรก.)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4" name="Group 18"/>
          <p:cNvGrpSpPr>
            <a:grpSpLocks/>
          </p:cNvGrpSpPr>
          <p:nvPr/>
        </p:nvGrpSpPr>
        <p:grpSpPr bwMode="auto">
          <a:xfrm>
            <a:off x="4665274" y="1773328"/>
            <a:ext cx="2051050" cy="646110"/>
            <a:chOff x="3203848" y="3468365"/>
            <a:chExt cx="2052020" cy="646111"/>
          </a:xfrm>
          <a:solidFill>
            <a:schemeClr val="bg1"/>
          </a:solidFill>
        </p:grpSpPr>
        <p:sp>
          <p:nvSpPr>
            <p:cNvPr id="12364" name="Rectangle 2"/>
            <p:cNvSpPr>
              <a:spLocks noChangeArrowheads="1"/>
            </p:cNvSpPr>
            <p:nvPr/>
          </p:nvSpPr>
          <p:spPr bwMode="auto">
            <a:xfrm>
              <a:off x="3203848" y="3468365"/>
              <a:ext cx="1476000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lnSpc>
                  <a:spcPct val="70000"/>
                </a:lnSpc>
                <a:defRPr/>
              </a:pPr>
              <a:endParaRPr lang="th-TH" altLang="th-TH" sz="700" b="1" dirty="0">
                <a:latin typeface="TH SarabunPSK" pitchFamily="34" charset="-34"/>
                <a:cs typeface="TH SarabunPSK" pitchFamily="34" charset="-34"/>
              </a:endParaRPr>
            </a:p>
            <a:p>
              <a:pPr algn="ctr" eaLnBrk="0" hangingPunct="0">
                <a:lnSpc>
                  <a:spcPct val="70000"/>
                </a:lnSpc>
                <a:defRPr/>
              </a:pPr>
              <a:r>
                <a:rPr lang="th-TH" altLang="th-TH" sz="1400" b="1" dirty="0">
                  <a:latin typeface="TH SarabunPSK" pitchFamily="34" charset="-34"/>
                  <a:cs typeface="TH SarabunPSK" pitchFamily="34" charset="-34"/>
                </a:rPr>
                <a:t>กลุ่มงานส่งเสริม                      การพัฒนาชุมชน</a:t>
              </a:r>
            </a:p>
          </p:txBody>
        </p:sp>
        <p:sp>
          <p:nvSpPr>
            <p:cNvPr id="12365" name="Rectangle 2"/>
            <p:cNvSpPr>
              <a:spLocks noChangeArrowheads="1"/>
            </p:cNvSpPr>
            <p:nvPr/>
          </p:nvSpPr>
          <p:spPr bwMode="auto">
            <a:xfrm>
              <a:off x="4679868" y="3468365"/>
              <a:ext cx="576000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en-US" altLang="th-TH" sz="1600" b="1" dirty="0">
                  <a:latin typeface="TH SarabunPSK" pitchFamily="34" charset="-34"/>
                  <a:cs typeface="TH SarabunPSK" pitchFamily="34" charset="-34"/>
                </a:rPr>
                <a:t>5</a:t>
              </a:r>
              <a:endParaRPr lang="th-TH" altLang="th-TH" sz="1600" b="1" dirty="0">
                <a:latin typeface="TH SarabunPSK" pitchFamily="34" charset="-34"/>
                <a:cs typeface="TH SarabunPSK" pitchFamily="34" charset="-34"/>
              </a:endParaRPr>
            </a:p>
          </p:txBody>
        </p:sp>
        <p:sp>
          <p:nvSpPr>
            <p:cNvPr id="12369" name="Rectangle 2"/>
            <p:cNvSpPr>
              <a:spLocks noChangeArrowheads="1"/>
            </p:cNvSpPr>
            <p:nvPr/>
          </p:nvSpPr>
          <p:spPr bwMode="auto">
            <a:xfrm>
              <a:off x="3203848" y="3789039"/>
              <a:ext cx="2052020" cy="325437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th-TH" altLang="th-TH" sz="1500" spc="-80" dirty="0">
                  <a:latin typeface="TH SarabunPSK" pitchFamily="34" charset="-34"/>
                  <a:cs typeface="TH SarabunPSK" pitchFamily="34" charset="-34"/>
                </a:rPr>
                <a:t>นักวิชาการพัฒนาชุมชน (ผอ.กง.) ชพ</a:t>
              </a:r>
              <a:r>
                <a:rPr lang="en-US" altLang="th-TH" sz="1500" spc="-80" dirty="0">
                  <a:latin typeface="TH SarabunPSK" pitchFamily="34" charset="-34"/>
                  <a:cs typeface="TH SarabunPSK" pitchFamily="34" charset="-34"/>
                </a:rPr>
                <a:t>. </a:t>
              </a:r>
              <a:r>
                <a:rPr lang="en-US" altLang="th-TH" sz="1000" spc="-80" dirty="0">
                  <a:solidFill>
                    <a:srgbClr val="FF0000"/>
                  </a:solidFill>
                  <a:latin typeface="TH SarabunPSK" pitchFamily="34" charset="-34"/>
                  <a:cs typeface="TH SarabunPSK" pitchFamily="34" charset="-34"/>
                </a:rPr>
                <a:t>(7120)</a:t>
              </a:r>
              <a:endParaRPr lang="th-TH" altLang="th-TH" sz="1000" spc="-80" dirty="0">
                <a:solidFill>
                  <a:srgbClr val="FF0000"/>
                </a:solidFill>
                <a:latin typeface="TH SarabunPSK" pitchFamily="34" charset="-34"/>
                <a:cs typeface="TH SarabunPSK" pitchFamily="34" charset="-34"/>
              </a:endParaRPr>
            </a:p>
          </p:txBody>
        </p:sp>
      </p:grpSp>
      <p:sp>
        <p:nvSpPr>
          <p:cNvPr id="161803" name="Text Box 17"/>
          <p:cNvSpPr txBox="1">
            <a:spLocks noChangeArrowheads="1"/>
          </p:cNvSpPr>
          <p:nvPr/>
        </p:nvSpPr>
        <p:spPr bwMode="auto">
          <a:xfrm>
            <a:off x="6969125" y="2425700"/>
            <a:ext cx="2087563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(7119/7132/7143/7164)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5" name="Group 18"/>
          <p:cNvGrpSpPr>
            <a:grpSpLocks/>
          </p:cNvGrpSpPr>
          <p:nvPr/>
        </p:nvGrpSpPr>
        <p:grpSpPr bwMode="auto">
          <a:xfrm>
            <a:off x="6968737" y="1778090"/>
            <a:ext cx="2052637" cy="646113"/>
            <a:chOff x="3203848" y="3468365"/>
            <a:chExt cx="2052020" cy="646113"/>
          </a:xfrm>
          <a:solidFill>
            <a:schemeClr val="bg1"/>
          </a:solidFill>
        </p:grpSpPr>
        <p:sp>
          <p:nvSpPr>
            <p:cNvPr id="12361" name="Rectangle 2"/>
            <p:cNvSpPr>
              <a:spLocks noChangeArrowheads="1"/>
            </p:cNvSpPr>
            <p:nvPr/>
          </p:nvSpPr>
          <p:spPr bwMode="auto">
            <a:xfrm>
              <a:off x="3203848" y="3468365"/>
              <a:ext cx="1476000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lnSpc>
                  <a:spcPct val="70000"/>
                </a:lnSpc>
                <a:defRPr/>
              </a:pPr>
              <a:endParaRPr lang="th-TH" altLang="th-TH" sz="700" b="1" dirty="0">
                <a:latin typeface="TH SarabunPSK" pitchFamily="34" charset="-34"/>
                <a:cs typeface="TH SarabunPSK" pitchFamily="34" charset="-34"/>
              </a:endParaRPr>
            </a:p>
            <a:p>
              <a:pPr algn="ctr" eaLnBrk="0" hangingPunct="0">
                <a:lnSpc>
                  <a:spcPct val="70000"/>
                </a:lnSpc>
                <a:defRPr/>
              </a:pPr>
              <a:r>
                <a:rPr lang="th-TH" altLang="th-TH" sz="1400" b="1" dirty="0">
                  <a:latin typeface="TH SarabunPSK" pitchFamily="34" charset="-34"/>
                  <a:cs typeface="TH SarabunPSK" pitchFamily="34" charset="-34"/>
                </a:rPr>
                <a:t>กลุ่มงานสารสนเทศ</a:t>
              </a:r>
            </a:p>
            <a:p>
              <a:pPr algn="ctr" eaLnBrk="0" hangingPunct="0">
                <a:lnSpc>
                  <a:spcPct val="70000"/>
                </a:lnSpc>
                <a:defRPr/>
              </a:pPr>
              <a:r>
                <a:rPr lang="th-TH" altLang="th-TH" sz="1400" b="1" dirty="0">
                  <a:latin typeface="TH SarabunPSK" pitchFamily="34" charset="-34"/>
                  <a:cs typeface="TH SarabunPSK" pitchFamily="34" charset="-34"/>
                </a:rPr>
                <a:t>การพัฒนาชุมชน</a:t>
              </a:r>
            </a:p>
          </p:txBody>
        </p:sp>
        <p:sp>
          <p:nvSpPr>
            <p:cNvPr id="12362" name="Rectangle 2"/>
            <p:cNvSpPr>
              <a:spLocks noChangeArrowheads="1"/>
            </p:cNvSpPr>
            <p:nvPr/>
          </p:nvSpPr>
          <p:spPr bwMode="auto">
            <a:xfrm>
              <a:off x="4679868" y="3468365"/>
              <a:ext cx="576000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en-US" altLang="th-TH" sz="1600" b="1" dirty="0">
                  <a:latin typeface="TH SarabunPSK" pitchFamily="34" charset="-34"/>
                  <a:cs typeface="TH SarabunPSK" pitchFamily="34" charset="-34"/>
                </a:rPr>
                <a:t>5</a:t>
              </a:r>
              <a:endParaRPr lang="th-TH" altLang="th-TH" sz="1400" b="1" dirty="0">
                <a:latin typeface="TH SarabunPSK" pitchFamily="34" charset="-34"/>
                <a:cs typeface="TH SarabunPSK" pitchFamily="34" charset="-34"/>
              </a:endParaRPr>
            </a:p>
          </p:txBody>
        </p:sp>
        <p:sp>
          <p:nvSpPr>
            <p:cNvPr id="11342" name="Rectangle 2"/>
            <p:cNvSpPr>
              <a:spLocks noChangeArrowheads="1"/>
            </p:cNvSpPr>
            <p:nvPr/>
          </p:nvSpPr>
          <p:spPr bwMode="auto">
            <a:xfrm>
              <a:off x="3203848" y="3789040"/>
              <a:ext cx="2052020" cy="325438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th-TH" altLang="th-TH" sz="1500" spc="-80" dirty="0">
                  <a:latin typeface="TH SarabunPSK" pitchFamily="34" charset="-34"/>
                  <a:cs typeface="TH SarabunPSK" pitchFamily="34" charset="-34"/>
                </a:rPr>
                <a:t>นักวิชาการพัฒนาชุมชน (ผอ.กง.) ชพ</a:t>
              </a:r>
              <a:r>
                <a:rPr lang="en-US" altLang="th-TH" sz="1500" spc="-80" dirty="0">
                  <a:latin typeface="TH SarabunPSK" pitchFamily="34" charset="-34"/>
                  <a:cs typeface="TH SarabunPSK" pitchFamily="34" charset="-34"/>
                </a:rPr>
                <a:t>. </a:t>
              </a:r>
              <a:r>
                <a:rPr lang="en-US" altLang="th-TH" sz="1050" spc="-60" dirty="0">
                  <a:solidFill>
                    <a:srgbClr val="FF0000"/>
                  </a:solidFill>
                  <a:latin typeface="TH SarabunPSK" pitchFamily="34" charset="-34"/>
                  <a:cs typeface="TH SarabunPSK" pitchFamily="34" charset="-34"/>
                </a:rPr>
                <a:t>(692)</a:t>
              </a:r>
              <a:endParaRPr lang="th-TH" altLang="th-TH" sz="1050" spc="-60" dirty="0">
                <a:solidFill>
                  <a:srgbClr val="FF0000"/>
                </a:solidFill>
                <a:latin typeface="TH SarabunPSK" pitchFamily="34" charset="-34"/>
                <a:cs typeface="TH SarabunPSK" pitchFamily="34" charset="-34"/>
              </a:endParaRPr>
            </a:p>
          </p:txBody>
        </p:sp>
      </p:grpSp>
      <p:cxnSp>
        <p:nvCxnSpPr>
          <p:cNvPr id="78" name="Straight Connector 77"/>
          <p:cNvCxnSpPr/>
          <p:nvPr/>
        </p:nvCxnSpPr>
        <p:spPr>
          <a:xfrm>
            <a:off x="4572000" y="1419225"/>
            <a:ext cx="0" cy="223202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/>
          <p:cNvCxnSpPr/>
          <p:nvPr/>
        </p:nvCxnSpPr>
        <p:spPr>
          <a:xfrm>
            <a:off x="1116013" y="1628775"/>
            <a:ext cx="683895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1807" name="Rectangle 78"/>
          <p:cNvSpPr>
            <a:spLocks noChangeArrowheads="1"/>
          </p:cNvSpPr>
          <p:nvPr/>
        </p:nvSpPr>
        <p:spPr bwMode="auto">
          <a:xfrm>
            <a:off x="0" y="6611938"/>
            <a:ext cx="1619250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000" u="sng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หมายเหตุ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ภายในวงเล็บแสดงเลขที่ตำแหน่ง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161808" name="Group 49"/>
          <p:cNvGrpSpPr>
            <a:grpSpLocks/>
          </p:cNvGrpSpPr>
          <p:nvPr/>
        </p:nvGrpSpPr>
        <p:grpSpPr bwMode="auto">
          <a:xfrm>
            <a:off x="107950" y="3594100"/>
            <a:ext cx="2843213" cy="646113"/>
            <a:chOff x="107503" y="3717032"/>
            <a:chExt cx="2844257" cy="646113"/>
          </a:xfrm>
        </p:grpSpPr>
        <p:sp>
          <p:nvSpPr>
            <p:cNvPr id="161850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เมืองสุราษฎร์ธานี</a:t>
              </a:r>
            </a:p>
          </p:txBody>
        </p:sp>
        <p:sp>
          <p:nvSpPr>
            <p:cNvPr id="161851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6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61852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(7126)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61809" name="Text Box 17"/>
          <p:cNvSpPr txBox="1">
            <a:spLocks noChangeArrowheads="1"/>
          </p:cNvSpPr>
          <p:nvPr/>
        </p:nvSpPr>
        <p:spPr bwMode="auto">
          <a:xfrm>
            <a:off x="107950" y="4241800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(7128/7129/7130/7133)</a:t>
            </a:r>
          </a:p>
        </p:txBody>
      </p:sp>
      <p:grpSp>
        <p:nvGrpSpPr>
          <p:cNvPr id="161810" name="Group 50"/>
          <p:cNvGrpSpPr>
            <a:grpSpLocks/>
          </p:cNvGrpSpPr>
          <p:nvPr/>
        </p:nvGrpSpPr>
        <p:grpSpPr bwMode="auto">
          <a:xfrm>
            <a:off x="3132138" y="3594100"/>
            <a:ext cx="2843212" cy="646113"/>
            <a:chOff x="107503" y="3717032"/>
            <a:chExt cx="2844257" cy="646113"/>
          </a:xfrm>
        </p:grpSpPr>
        <p:sp>
          <p:nvSpPr>
            <p:cNvPr id="161847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พุนพิน</a:t>
              </a:r>
            </a:p>
          </p:txBody>
        </p:sp>
        <p:sp>
          <p:nvSpPr>
            <p:cNvPr id="161848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61849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(7134)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61811" name="Text Box 17"/>
          <p:cNvSpPr txBox="1">
            <a:spLocks noChangeArrowheads="1"/>
          </p:cNvSpPr>
          <p:nvPr/>
        </p:nvSpPr>
        <p:spPr bwMode="auto">
          <a:xfrm>
            <a:off x="3132138" y="4241800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(7136/7137/7138/7139)</a:t>
            </a:r>
          </a:p>
        </p:txBody>
      </p:sp>
      <p:grpSp>
        <p:nvGrpSpPr>
          <p:cNvPr id="161812" name="Group 55"/>
          <p:cNvGrpSpPr>
            <a:grpSpLocks/>
          </p:cNvGrpSpPr>
          <p:nvPr/>
        </p:nvGrpSpPr>
        <p:grpSpPr bwMode="auto">
          <a:xfrm>
            <a:off x="6156325" y="3594100"/>
            <a:ext cx="2844800" cy="646113"/>
            <a:chOff x="107503" y="3717032"/>
            <a:chExt cx="2844257" cy="646113"/>
          </a:xfrm>
        </p:grpSpPr>
        <p:sp>
          <p:nvSpPr>
            <p:cNvPr id="161844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ไชยา</a:t>
              </a:r>
            </a:p>
          </p:txBody>
        </p:sp>
        <p:sp>
          <p:nvSpPr>
            <p:cNvPr id="161845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61846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(7145)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61813" name="Text Box 17"/>
          <p:cNvSpPr txBox="1">
            <a:spLocks noChangeArrowheads="1"/>
          </p:cNvSpPr>
          <p:nvPr/>
        </p:nvSpPr>
        <p:spPr bwMode="auto">
          <a:xfrm>
            <a:off x="6156325" y="4241800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(7147/7148/7149/7151)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161814" name="Group 60"/>
          <p:cNvGrpSpPr>
            <a:grpSpLocks/>
          </p:cNvGrpSpPr>
          <p:nvPr/>
        </p:nvGrpSpPr>
        <p:grpSpPr bwMode="auto">
          <a:xfrm>
            <a:off x="107950" y="4962525"/>
            <a:ext cx="2843213" cy="646113"/>
            <a:chOff x="107503" y="3717032"/>
            <a:chExt cx="2844257" cy="646113"/>
          </a:xfrm>
        </p:grpSpPr>
        <p:sp>
          <p:nvSpPr>
            <p:cNvPr id="161841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ท่าชนะ</a:t>
              </a:r>
            </a:p>
          </p:txBody>
        </p:sp>
        <p:sp>
          <p:nvSpPr>
            <p:cNvPr id="161842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61843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ชพ.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(7152)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61815" name="Text Box 17"/>
          <p:cNvSpPr txBox="1">
            <a:spLocks noChangeArrowheads="1"/>
          </p:cNvSpPr>
          <p:nvPr/>
        </p:nvSpPr>
        <p:spPr bwMode="auto">
          <a:xfrm>
            <a:off x="107950" y="5610225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(7154/7155/7156/7193)</a:t>
            </a:r>
          </a:p>
        </p:txBody>
      </p:sp>
      <p:grpSp>
        <p:nvGrpSpPr>
          <p:cNvPr id="161816" name="Group 65"/>
          <p:cNvGrpSpPr>
            <a:grpSpLocks/>
          </p:cNvGrpSpPr>
          <p:nvPr/>
        </p:nvGrpSpPr>
        <p:grpSpPr bwMode="auto">
          <a:xfrm>
            <a:off x="3132138" y="4962525"/>
            <a:ext cx="2843212" cy="646113"/>
            <a:chOff x="107503" y="3717032"/>
            <a:chExt cx="2844257" cy="646113"/>
          </a:xfrm>
        </p:grpSpPr>
        <p:sp>
          <p:nvSpPr>
            <p:cNvPr id="161838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คีรีรัฐนิคม</a:t>
              </a:r>
            </a:p>
          </p:txBody>
        </p:sp>
        <p:sp>
          <p:nvSpPr>
            <p:cNvPr id="161839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6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61840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(7158)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61817" name="Text Box 17"/>
          <p:cNvSpPr txBox="1">
            <a:spLocks noChangeArrowheads="1"/>
          </p:cNvSpPr>
          <p:nvPr/>
        </p:nvSpPr>
        <p:spPr bwMode="auto">
          <a:xfrm>
            <a:off x="3132138" y="5610225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(7160/7161/7162/7163)</a:t>
            </a:r>
          </a:p>
        </p:txBody>
      </p:sp>
      <p:grpSp>
        <p:nvGrpSpPr>
          <p:cNvPr id="161818" name="Group 70"/>
          <p:cNvGrpSpPr>
            <a:grpSpLocks/>
          </p:cNvGrpSpPr>
          <p:nvPr/>
        </p:nvGrpSpPr>
        <p:grpSpPr bwMode="auto">
          <a:xfrm>
            <a:off x="6156325" y="4962525"/>
            <a:ext cx="2844800" cy="646113"/>
            <a:chOff x="107503" y="3717032"/>
            <a:chExt cx="2844257" cy="646113"/>
          </a:xfrm>
        </p:grpSpPr>
        <p:sp>
          <p:nvSpPr>
            <p:cNvPr id="161835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กาญจนดิษฐ์</a:t>
              </a:r>
            </a:p>
          </p:txBody>
        </p:sp>
        <p:sp>
          <p:nvSpPr>
            <p:cNvPr id="161836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6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61837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(7165)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61819" name="Text Box 17"/>
          <p:cNvSpPr txBox="1">
            <a:spLocks noChangeArrowheads="1"/>
          </p:cNvSpPr>
          <p:nvPr/>
        </p:nvSpPr>
        <p:spPr bwMode="auto">
          <a:xfrm>
            <a:off x="6156325" y="5610225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(7167/7169/7170/7171)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cxnSp>
        <p:nvCxnSpPr>
          <p:cNvPr id="76" name="Straight Connector 75"/>
          <p:cNvCxnSpPr/>
          <p:nvPr/>
        </p:nvCxnSpPr>
        <p:spPr>
          <a:xfrm>
            <a:off x="1404938" y="3500438"/>
            <a:ext cx="604837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9" name="Straight Connector 78"/>
          <p:cNvCxnSpPr/>
          <p:nvPr/>
        </p:nvCxnSpPr>
        <p:spPr>
          <a:xfrm>
            <a:off x="1116013" y="1628775"/>
            <a:ext cx="0" cy="14446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" name="Straight Connector 80"/>
          <p:cNvCxnSpPr/>
          <p:nvPr/>
        </p:nvCxnSpPr>
        <p:spPr>
          <a:xfrm>
            <a:off x="3348038" y="1628775"/>
            <a:ext cx="0" cy="14446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" name="Straight Connector 81"/>
          <p:cNvCxnSpPr/>
          <p:nvPr/>
        </p:nvCxnSpPr>
        <p:spPr>
          <a:xfrm>
            <a:off x="5651500" y="1628775"/>
            <a:ext cx="0" cy="14446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3" name="Straight Connector 82"/>
          <p:cNvCxnSpPr/>
          <p:nvPr/>
        </p:nvCxnSpPr>
        <p:spPr>
          <a:xfrm>
            <a:off x="7956550" y="1628775"/>
            <a:ext cx="0" cy="14446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4" name="Straight Connector 83"/>
          <p:cNvCxnSpPr/>
          <p:nvPr/>
        </p:nvCxnSpPr>
        <p:spPr>
          <a:xfrm>
            <a:off x="1403350" y="3500438"/>
            <a:ext cx="0" cy="904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/>
          <p:cNvCxnSpPr/>
          <p:nvPr/>
        </p:nvCxnSpPr>
        <p:spPr>
          <a:xfrm>
            <a:off x="7451725" y="3500438"/>
            <a:ext cx="0" cy="904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" name="Straight Connector 85"/>
          <p:cNvCxnSpPr/>
          <p:nvPr/>
        </p:nvCxnSpPr>
        <p:spPr>
          <a:xfrm>
            <a:off x="3049588" y="3500438"/>
            <a:ext cx="0" cy="136842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7" name="Straight Connector 86"/>
          <p:cNvCxnSpPr/>
          <p:nvPr/>
        </p:nvCxnSpPr>
        <p:spPr>
          <a:xfrm>
            <a:off x="1403350" y="4868863"/>
            <a:ext cx="604837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9" name="Straight Connector 88"/>
          <p:cNvCxnSpPr/>
          <p:nvPr/>
        </p:nvCxnSpPr>
        <p:spPr>
          <a:xfrm>
            <a:off x="1403350" y="4868863"/>
            <a:ext cx="0" cy="904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0" name="Straight Connector 89"/>
          <p:cNvCxnSpPr/>
          <p:nvPr/>
        </p:nvCxnSpPr>
        <p:spPr>
          <a:xfrm>
            <a:off x="4427538" y="4868863"/>
            <a:ext cx="0" cy="904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1" name="Straight Connector 90"/>
          <p:cNvCxnSpPr/>
          <p:nvPr/>
        </p:nvCxnSpPr>
        <p:spPr>
          <a:xfrm>
            <a:off x="7451725" y="4868863"/>
            <a:ext cx="0" cy="904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61832" name="Group 74"/>
          <p:cNvGrpSpPr>
            <a:grpSpLocks/>
          </p:cNvGrpSpPr>
          <p:nvPr/>
        </p:nvGrpSpPr>
        <p:grpSpPr bwMode="auto">
          <a:xfrm>
            <a:off x="107950" y="1774825"/>
            <a:ext cx="2051050" cy="646113"/>
            <a:chOff x="107950" y="1775470"/>
            <a:chExt cx="2051050" cy="646112"/>
          </a:xfrm>
        </p:grpSpPr>
        <p:grpSp>
          <p:nvGrpSpPr>
            <p:cNvPr id="13" name="Group 18"/>
            <p:cNvGrpSpPr>
              <a:grpSpLocks/>
            </p:cNvGrpSpPr>
            <p:nvPr/>
          </p:nvGrpSpPr>
          <p:grpSpPr bwMode="auto">
            <a:xfrm>
              <a:off x="107950" y="1775470"/>
              <a:ext cx="2051050" cy="646112"/>
              <a:chOff x="3203848" y="3468365"/>
              <a:chExt cx="2052020" cy="646113"/>
            </a:xfrm>
            <a:solidFill>
              <a:schemeClr val="bg1"/>
            </a:solidFill>
          </p:grpSpPr>
          <p:sp>
            <p:nvSpPr>
              <p:cNvPr id="14387" name="Rectangle 2"/>
              <p:cNvSpPr>
                <a:spLocks noChangeArrowheads="1"/>
              </p:cNvSpPr>
              <p:nvPr/>
            </p:nvSpPr>
            <p:spPr bwMode="auto">
              <a:xfrm>
                <a:off x="4679868" y="3468365"/>
                <a:ext cx="576000" cy="323850"/>
              </a:xfrm>
              <a:prstGeom prst="rect">
                <a:avLst/>
              </a:prstGeom>
              <a:grpFill/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anchor="ctr"/>
              <a:lstStyle/>
              <a:p>
                <a:pPr algn="ctr" eaLnBrk="0" hangingPunct="0">
                  <a:defRPr/>
                </a:pPr>
                <a:r>
                  <a:rPr lang="en-US" altLang="th-TH" sz="1600" b="1" dirty="0">
                    <a:latin typeface="TH SarabunPSK" pitchFamily="34" charset="-34"/>
                    <a:cs typeface="TH SarabunPSK" pitchFamily="34" charset="-34"/>
                  </a:rPr>
                  <a:t>8</a:t>
                </a:r>
                <a:endParaRPr lang="th-TH" altLang="th-TH" sz="1400" b="1" dirty="0">
                  <a:latin typeface="TH SarabunPSK" pitchFamily="34" charset="-34"/>
                  <a:cs typeface="TH SarabunPSK" pitchFamily="34" charset="-34"/>
                </a:endParaRPr>
              </a:p>
            </p:txBody>
          </p:sp>
          <p:sp>
            <p:nvSpPr>
              <p:cNvPr id="14388" name="Rectangle 2"/>
              <p:cNvSpPr>
                <a:spLocks noChangeArrowheads="1"/>
              </p:cNvSpPr>
              <p:nvPr/>
            </p:nvSpPr>
            <p:spPr bwMode="auto">
              <a:xfrm>
                <a:off x="3203848" y="3789040"/>
                <a:ext cx="2052000" cy="325438"/>
              </a:xfrm>
              <a:prstGeom prst="rect">
                <a:avLst/>
              </a:prstGeom>
              <a:grpFill/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anchor="ctr"/>
              <a:lstStyle/>
              <a:p>
                <a:pPr algn="ctr" eaLnBrk="0" hangingPunct="0">
                  <a:defRPr/>
                </a:pPr>
                <a:r>
                  <a:rPr lang="th-TH" altLang="th-TH" sz="1400" spc="-40" dirty="0">
                    <a:latin typeface="TH SarabunPSK" pitchFamily="34" charset="-34"/>
                    <a:cs typeface="TH SarabunPSK" pitchFamily="34" charset="-34"/>
                  </a:rPr>
                  <a:t>นักวิชาการพัฒนาชุมชน (ผอ.กง.) </a:t>
                </a:r>
                <a:r>
                  <a:rPr lang="th-TH" altLang="th-TH" sz="1400" spc="-40" dirty="0" err="1">
                    <a:latin typeface="TH SarabunPSK" pitchFamily="34" charset="-34"/>
                    <a:cs typeface="TH SarabunPSK" pitchFamily="34" charset="-34"/>
                  </a:rPr>
                  <a:t>ชพ.</a:t>
                </a:r>
                <a:r>
                  <a:rPr lang="en-US" altLang="th-TH" sz="1400" spc="-40" dirty="0">
                    <a:latin typeface="TH SarabunPSK" pitchFamily="34" charset="-34"/>
                    <a:cs typeface="TH SarabunPSK" pitchFamily="34" charset="-34"/>
                  </a:rPr>
                  <a:t> </a:t>
                </a:r>
                <a:r>
                  <a:rPr lang="en-US" altLang="th-TH" sz="1000" spc="-40" dirty="0">
                    <a:solidFill>
                      <a:srgbClr val="FF0000"/>
                    </a:solidFill>
                    <a:latin typeface="TH SarabunPSK" pitchFamily="34" charset="-34"/>
                    <a:cs typeface="TH SarabunPSK" pitchFamily="34" charset="-34"/>
                  </a:rPr>
                  <a:t>(7110)</a:t>
                </a:r>
                <a:endParaRPr lang="th-TH" altLang="th-TH" sz="1000" spc="-40" dirty="0">
                  <a:solidFill>
                    <a:srgbClr val="FF0000"/>
                  </a:solidFill>
                  <a:latin typeface="TH SarabunPSK" pitchFamily="34" charset="-34"/>
                  <a:cs typeface="TH SarabunPSK" pitchFamily="34" charset="-34"/>
                </a:endParaRPr>
              </a:p>
            </p:txBody>
          </p:sp>
        </p:grpSp>
        <p:sp>
          <p:nvSpPr>
            <p:cNvPr id="161834" name="Rectangle 2"/>
            <p:cNvSpPr>
              <a:spLocks noChangeArrowheads="1"/>
            </p:cNvSpPr>
            <p:nvPr/>
          </p:nvSpPr>
          <p:spPr bwMode="auto">
            <a:xfrm>
              <a:off x="107950" y="1775470"/>
              <a:ext cx="1475302" cy="323849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th-TH" altLang="th-TH" sz="12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endParaRPr lang="th-TH" altLang="th-TH" sz="8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2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กลุ่มงานประสานและสนับสนุนการบริหารงานพัฒนาชุมชน</a:t>
              </a:r>
            </a:p>
            <a:p>
              <a:pPr algn="ctr"/>
              <a:endParaRPr lang="th-TH" altLang="th-TH" sz="12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2818" name="Rectangle 73"/>
          <p:cNvSpPr>
            <a:spLocks noChangeArrowheads="1"/>
          </p:cNvSpPr>
          <p:nvPr/>
        </p:nvSpPr>
        <p:spPr bwMode="auto">
          <a:xfrm>
            <a:off x="488950" y="106363"/>
            <a:ext cx="815498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/>
            <a:r>
              <a:rPr lang="th-TH" altLang="th-TH" sz="1600" b="1">
                <a:latin typeface="TH SarabunPSK" panose="020B0500040200020003" pitchFamily="34" charset="-34"/>
                <a:cs typeface="TH SarabunPSK" panose="020B0500040200020003" pitchFamily="34" charset="-34"/>
              </a:rPr>
              <a:t>แผนภูมิแสดงการแบ่งงานภายในและอัตรากำลังของกรมการพัฒนาชุมชน</a:t>
            </a:r>
            <a:r>
              <a:rPr lang="en-US" altLang="th-TH" sz="1600" b="1">
                <a:latin typeface="TH SarabunPSK" panose="020B0500040200020003" pitchFamily="34" charset="-34"/>
                <a:cs typeface="TH SarabunPSK" panose="020B0500040200020003" pitchFamily="34" charset="-34"/>
              </a:rPr>
              <a:t> </a:t>
            </a:r>
            <a:endParaRPr lang="th-TH" altLang="th-TH" sz="1600" b="1"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sp>
        <p:nvSpPr>
          <p:cNvPr id="162819" name="Text Box 9"/>
          <p:cNvSpPr txBox="1">
            <a:spLocks noChangeArrowheads="1"/>
          </p:cNvSpPr>
          <p:nvPr/>
        </p:nvSpPr>
        <p:spPr bwMode="auto">
          <a:xfrm>
            <a:off x="6980238" y="6269038"/>
            <a:ext cx="2160587" cy="588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ลูกจ้างประจำ 1 อัตรา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rPr>
              <a:t>(241)</a:t>
            </a:r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 </a:t>
            </a:r>
            <a:endParaRPr lang="th-TH" altLang="th-TH" sz="1400">
              <a:solidFill>
                <a:srgbClr val="FF0000"/>
              </a:solidFill>
              <a:latin typeface="TH SarabunPSK" panose="020B0500040200020003" pitchFamily="34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กรอบพนักงานราชการ 1 อัตรา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rPr>
              <a:t>(107)</a:t>
            </a:r>
          </a:p>
        </p:txBody>
      </p:sp>
      <p:grpSp>
        <p:nvGrpSpPr>
          <p:cNvPr id="162820" name="Group 81"/>
          <p:cNvGrpSpPr>
            <a:grpSpLocks/>
          </p:cNvGrpSpPr>
          <p:nvPr/>
        </p:nvGrpSpPr>
        <p:grpSpPr bwMode="auto">
          <a:xfrm>
            <a:off x="2843213" y="765175"/>
            <a:ext cx="3421062" cy="646113"/>
            <a:chOff x="2448080" y="857250"/>
            <a:chExt cx="3420000" cy="646113"/>
          </a:xfrm>
        </p:grpSpPr>
        <p:sp>
          <p:nvSpPr>
            <p:cNvPr id="162881" name="Rectangle 2"/>
            <p:cNvSpPr>
              <a:spLocks noChangeArrowheads="1"/>
            </p:cNvSpPr>
            <p:nvPr/>
          </p:nvSpPr>
          <p:spPr bwMode="auto">
            <a:xfrm>
              <a:off x="2448080" y="857250"/>
              <a:ext cx="2844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สำนักงานพัฒนาชุมชนจังหวัดสุราษฎร์ธานี</a:t>
              </a:r>
            </a:p>
          </p:txBody>
        </p:sp>
        <p:sp>
          <p:nvSpPr>
            <p:cNvPr id="162882" name="Rectangle 2"/>
            <p:cNvSpPr>
              <a:spLocks noChangeArrowheads="1"/>
            </p:cNvSpPr>
            <p:nvPr/>
          </p:nvSpPr>
          <p:spPr bwMode="auto">
            <a:xfrm>
              <a:off x="5290308" y="857250"/>
              <a:ext cx="575739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 eaLnBrk="1" hangingPunct="1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117</a:t>
              </a:r>
              <a:endParaRPr lang="th-TH" altLang="th-TH" sz="16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62883" name="Rectangle 2"/>
            <p:cNvSpPr>
              <a:spLocks noChangeArrowheads="1"/>
            </p:cNvSpPr>
            <p:nvPr/>
          </p:nvSpPr>
          <p:spPr bwMode="auto">
            <a:xfrm>
              <a:off x="2448080" y="1177925"/>
              <a:ext cx="3420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ผู้อำนวยการ (พัฒนาการจังหวัด) สูง</a:t>
              </a:r>
              <a:r>
                <a:rPr lang="en-US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(7109)</a:t>
              </a:r>
              <a:r>
                <a:rPr lang="en-US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endParaRPr lang="th-TH" altLang="th-TH" sz="1600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62821" name="Text Box 91"/>
          <p:cNvSpPr txBox="1">
            <a:spLocks noChangeArrowheads="1"/>
          </p:cNvSpPr>
          <p:nvPr/>
        </p:nvSpPr>
        <p:spPr bwMode="auto">
          <a:xfrm>
            <a:off x="3924300" y="404813"/>
            <a:ext cx="1368425" cy="277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Update </a:t>
            </a:r>
            <a:r>
              <a:rPr lang="th-TH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26 เมษายน 2564 </a:t>
            </a:r>
            <a:r>
              <a:rPr lang="en-US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         </a:t>
            </a:r>
            <a:endParaRPr lang="th-TH" altLang="th-TH" sz="1200"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cxnSp>
        <p:nvCxnSpPr>
          <p:cNvPr id="78" name="Straight Connector 77"/>
          <p:cNvCxnSpPr/>
          <p:nvPr/>
        </p:nvCxnSpPr>
        <p:spPr>
          <a:xfrm>
            <a:off x="4572000" y="1419225"/>
            <a:ext cx="0" cy="50482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2823" name="Rectangle 78"/>
          <p:cNvSpPr>
            <a:spLocks noChangeArrowheads="1"/>
          </p:cNvSpPr>
          <p:nvPr/>
        </p:nvSpPr>
        <p:spPr bwMode="auto">
          <a:xfrm>
            <a:off x="0" y="6611938"/>
            <a:ext cx="1619250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000" u="sng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หมายเหตุ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ภายในวงเล็บแสดงเลขที่ตำแหน่ง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162824" name="Group 60"/>
          <p:cNvGrpSpPr>
            <a:grpSpLocks/>
          </p:cNvGrpSpPr>
          <p:nvPr/>
        </p:nvGrpSpPr>
        <p:grpSpPr bwMode="auto">
          <a:xfrm>
            <a:off x="107950" y="3305175"/>
            <a:ext cx="2843213" cy="646113"/>
            <a:chOff x="107503" y="3717032"/>
            <a:chExt cx="2844257" cy="646113"/>
          </a:xfrm>
        </p:grpSpPr>
        <p:sp>
          <p:nvSpPr>
            <p:cNvPr id="162878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พระแสง</a:t>
              </a:r>
            </a:p>
          </p:txBody>
        </p:sp>
        <p:sp>
          <p:nvSpPr>
            <p:cNvPr id="162879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62880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(7194)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62825" name="Text Box 17"/>
          <p:cNvSpPr txBox="1">
            <a:spLocks noChangeArrowheads="1"/>
          </p:cNvSpPr>
          <p:nvPr/>
        </p:nvSpPr>
        <p:spPr bwMode="auto">
          <a:xfrm>
            <a:off x="107950" y="3952875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(7196/7197/7198/7199)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162826" name="Group 65"/>
          <p:cNvGrpSpPr>
            <a:grpSpLocks/>
          </p:cNvGrpSpPr>
          <p:nvPr/>
        </p:nvGrpSpPr>
        <p:grpSpPr bwMode="auto">
          <a:xfrm>
            <a:off x="3132138" y="3305175"/>
            <a:ext cx="2843212" cy="646113"/>
            <a:chOff x="107503" y="3717032"/>
            <a:chExt cx="2844257" cy="646113"/>
          </a:xfrm>
        </p:grpSpPr>
        <p:sp>
          <p:nvSpPr>
            <p:cNvPr id="162875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ดอนสัก</a:t>
              </a:r>
            </a:p>
          </p:txBody>
        </p:sp>
        <p:sp>
          <p:nvSpPr>
            <p:cNvPr id="162876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62877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ชพ.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(7200)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62827" name="Text Box 17"/>
          <p:cNvSpPr txBox="1">
            <a:spLocks noChangeArrowheads="1"/>
          </p:cNvSpPr>
          <p:nvPr/>
        </p:nvSpPr>
        <p:spPr bwMode="auto">
          <a:xfrm>
            <a:off x="3132138" y="3952875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(6894/6895/7202/7203)</a:t>
            </a:r>
          </a:p>
        </p:txBody>
      </p:sp>
      <p:grpSp>
        <p:nvGrpSpPr>
          <p:cNvPr id="162828" name="Group 70"/>
          <p:cNvGrpSpPr>
            <a:grpSpLocks/>
          </p:cNvGrpSpPr>
          <p:nvPr/>
        </p:nvGrpSpPr>
        <p:grpSpPr bwMode="auto">
          <a:xfrm>
            <a:off x="6156325" y="3305175"/>
            <a:ext cx="2844800" cy="646113"/>
            <a:chOff x="107503" y="3717032"/>
            <a:chExt cx="2844257" cy="646113"/>
          </a:xfrm>
        </p:grpSpPr>
        <p:sp>
          <p:nvSpPr>
            <p:cNvPr id="162872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เกาะพะงัน</a:t>
              </a:r>
            </a:p>
          </p:txBody>
        </p:sp>
        <p:sp>
          <p:nvSpPr>
            <p:cNvPr id="162873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62874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ชพ.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(7204)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62829" name="Text Box 17"/>
          <p:cNvSpPr txBox="1">
            <a:spLocks noChangeArrowheads="1"/>
          </p:cNvSpPr>
          <p:nvPr/>
        </p:nvSpPr>
        <p:spPr bwMode="auto">
          <a:xfrm>
            <a:off x="6156325" y="3952875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3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(7140/7141/7206)</a:t>
            </a:r>
            <a:endParaRPr lang="th-TH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เจ้าพนักงานพัฒนาชุมชน (ปง./ชง.)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1 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(7205)</a:t>
            </a:r>
          </a:p>
          <a:p>
            <a:pPr eaLnBrk="1" hangingPunct="1"/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cxnSp>
        <p:nvCxnSpPr>
          <p:cNvPr id="76" name="Straight Connector 75"/>
          <p:cNvCxnSpPr/>
          <p:nvPr/>
        </p:nvCxnSpPr>
        <p:spPr>
          <a:xfrm>
            <a:off x="1404938" y="1628775"/>
            <a:ext cx="604837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4" name="Straight Connector 83"/>
          <p:cNvCxnSpPr/>
          <p:nvPr/>
        </p:nvCxnSpPr>
        <p:spPr>
          <a:xfrm>
            <a:off x="1403350" y="1628775"/>
            <a:ext cx="0" cy="9048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/>
          <p:cNvCxnSpPr/>
          <p:nvPr/>
        </p:nvCxnSpPr>
        <p:spPr>
          <a:xfrm>
            <a:off x="7451725" y="1628775"/>
            <a:ext cx="0" cy="9048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" name="Straight Connector 85"/>
          <p:cNvCxnSpPr/>
          <p:nvPr/>
        </p:nvCxnSpPr>
        <p:spPr>
          <a:xfrm>
            <a:off x="3049588" y="1628775"/>
            <a:ext cx="0" cy="324008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7" name="Straight Connector 86"/>
          <p:cNvCxnSpPr/>
          <p:nvPr/>
        </p:nvCxnSpPr>
        <p:spPr>
          <a:xfrm>
            <a:off x="1403350" y="4868863"/>
            <a:ext cx="604837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9" name="Straight Connector 88"/>
          <p:cNvCxnSpPr/>
          <p:nvPr/>
        </p:nvCxnSpPr>
        <p:spPr>
          <a:xfrm>
            <a:off x="1403350" y="4868863"/>
            <a:ext cx="0" cy="904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0" name="Straight Connector 89"/>
          <p:cNvCxnSpPr/>
          <p:nvPr/>
        </p:nvCxnSpPr>
        <p:spPr>
          <a:xfrm>
            <a:off x="4427538" y="4868863"/>
            <a:ext cx="0" cy="904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1" name="Straight Connector 90"/>
          <p:cNvCxnSpPr/>
          <p:nvPr/>
        </p:nvCxnSpPr>
        <p:spPr>
          <a:xfrm>
            <a:off x="7451725" y="4868863"/>
            <a:ext cx="0" cy="904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62838" name="Group 49"/>
          <p:cNvGrpSpPr>
            <a:grpSpLocks/>
          </p:cNvGrpSpPr>
          <p:nvPr/>
        </p:nvGrpSpPr>
        <p:grpSpPr bwMode="auto">
          <a:xfrm>
            <a:off x="107950" y="1712913"/>
            <a:ext cx="2843213" cy="652462"/>
            <a:chOff x="107503" y="3710690"/>
            <a:chExt cx="2844257" cy="652455"/>
          </a:xfrm>
        </p:grpSpPr>
        <p:sp>
          <p:nvSpPr>
            <p:cNvPr id="162869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พนม</a:t>
              </a:r>
            </a:p>
          </p:txBody>
        </p:sp>
        <p:sp>
          <p:nvSpPr>
            <p:cNvPr id="162870" name="Rectangle 2"/>
            <p:cNvSpPr>
              <a:spLocks noChangeArrowheads="1"/>
            </p:cNvSpPr>
            <p:nvPr/>
          </p:nvSpPr>
          <p:spPr bwMode="auto">
            <a:xfrm>
              <a:off x="2411760" y="3710690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62871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(7174)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62839" name="Text Box 17"/>
          <p:cNvSpPr txBox="1">
            <a:spLocks noChangeArrowheads="1"/>
          </p:cNvSpPr>
          <p:nvPr/>
        </p:nvSpPr>
        <p:spPr bwMode="auto">
          <a:xfrm>
            <a:off x="107950" y="2366963"/>
            <a:ext cx="2879725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(7176/7177/7178/7179)</a:t>
            </a:r>
          </a:p>
          <a:p>
            <a:pPr eaLnBrk="1" hangingPunct="1"/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162840" name="Group 50"/>
          <p:cNvGrpSpPr>
            <a:grpSpLocks/>
          </p:cNvGrpSpPr>
          <p:nvPr/>
        </p:nvGrpSpPr>
        <p:grpSpPr bwMode="auto">
          <a:xfrm>
            <a:off x="3132138" y="1712913"/>
            <a:ext cx="2843212" cy="652462"/>
            <a:chOff x="107503" y="3710690"/>
            <a:chExt cx="2844257" cy="652455"/>
          </a:xfrm>
        </p:grpSpPr>
        <p:sp>
          <p:nvSpPr>
            <p:cNvPr id="162866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ท่าฉาง</a:t>
              </a:r>
            </a:p>
          </p:txBody>
        </p:sp>
        <p:sp>
          <p:nvSpPr>
            <p:cNvPr id="162867" name="Rectangle 2"/>
            <p:cNvSpPr>
              <a:spLocks noChangeArrowheads="1"/>
            </p:cNvSpPr>
            <p:nvPr/>
          </p:nvSpPr>
          <p:spPr bwMode="auto">
            <a:xfrm>
              <a:off x="2411760" y="3710690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62868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ชพ.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(7180)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62841" name="Text Box 17"/>
          <p:cNvSpPr txBox="1">
            <a:spLocks noChangeArrowheads="1"/>
          </p:cNvSpPr>
          <p:nvPr/>
        </p:nvSpPr>
        <p:spPr bwMode="auto">
          <a:xfrm>
            <a:off x="3132138" y="2366963"/>
            <a:ext cx="2879725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3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(7182/7183/7185)</a:t>
            </a:r>
          </a:p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เจ้าพนักงานพัฒนาชุมชน (ปง./ชง.)    - 1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7209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)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162842" name="Group 55"/>
          <p:cNvGrpSpPr>
            <a:grpSpLocks/>
          </p:cNvGrpSpPr>
          <p:nvPr/>
        </p:nvGrpSpPr>
        <p:grpSpPr bwMode="auto">
          <a:xfrm>
            <a:off x="6156325" y="1712913"/>
            <a:ext cx="2844800" cy="652462"/>
            <a:chOff x="107503" y="3710690"/>
            <a:chExt cx="2844257" cy="652455"/>
          </a:xfrm>
        </p:grpSpPr>
        <p:sp>
          <p:nvSpPr>
            <p:cNvPr id="162863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บ้านนาสาร</a:t>
              </a:r>
            </a:p>
          </p:txBody>
        </p:sp>
        <p:sp>
          <p:nvSpPr>
            <p:cNvPr id="162864" name="Rectangle 2"/>
            <p:cNvSpPr>
              <a:spLocks noChangeArrowheads="1"/>
            </p:cNvSpPr>
            <p:nvPr/>
          </p:nvSpPr>
          <p:spPr bwMode="auto">
            <a:xfrm>
              <a:off x="2411760" y="3710690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62865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(7186)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62843" name="Text Box 17"/>
          <p:cNvSpPr txBox="1">
            <a:spLocks noChangeArrowheads="1"/>
          </p:cNvSpPr>
          <p:nvPr/>
        </p:nvSpPr>
        <p:spPr bwMode="auto">
          <a:xfrm>
            <a:off x="6156325" y="2366963"/>
            <a:ext cx="2879725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(7188/7189/7190/7191)</a:t>
            </a:r>
          </a:p>
        </p:txBody>
      </p:sp>
      <p:cxnSp>
        <p:nvCxnSpPr>
          <p:cNvPr id="105" name="Straight Connector 104"/>
          <p:cNvCxnSpPr/>
          <p:nvPr/>
        </p:nvCxnSpPr>
        <p:spPr>
          <a:xfrm>
            <a:off x="1404938" y="3213100"/>
            <a:ext cx="604837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6" name="Straight Connector 105"/>
          <p:cNvCxnSpPr/>
          <p:nvPr/>
        </p:nvCxnSpPr>
        <p:spPr>
          <a:xfrm>
            <a:off x="1403350" y="3213100"/>
            <a:ext cx="0" cy="9048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7" name="Straight Connector 106"/>
          <p:cNvCxnSpPr/>
          <p:nvPr/>
        </p:nvCxnSpPr>
        <p:spPr>
          <a:xfrm>
            <a:off x="7451725" y="3213100"/>
            <a:ext cx="0" cy="9048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9" name="Straight Connector 108"/>
          <p:cNvCxnSpPr/>
          <p:nvPr/>
        </p:nvCxnSpPr>
        <p:spPr>
          <a:xfrm>
            <a:off x="4356100" y="3213100"/>
            <a:ext cx="0" cy="9048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62848" name="Group 49"/>
          <p:cNvGrpSpPr>
            <a:grpSpLocks/>
          </p:cNvGrpSpPr>
          <p:nvPr/>
        </p:nvGrpSpPr>
        <p:grpSpPr bwMode="auto">
          <a:xfrm>
            <a:off x="107950" y="4953000"/>
            <a:ext cx="2843213" cy="646113"/>
            <a:chOff x="107503" y="3717032"/>
            <a:chExt cx="2844257" cy="646113"/>
          </a:xfrm>
        </p:grpSpPr>
        <p:sp>
          <p:nvSpPr>
            <p:cNvPr id="162860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บ้านนาเดิม</a:t>
              </a:r>
            </a:p>
          </p:txBody>
        </p:sp>
        <p:sp>
          <p:nvSpPr>
            <p:cNvPr id="162861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62862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ชพ.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(7208)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62849" name="Text Box 17"/>
          <p:cNvSpPr txBox="1">
            <a:spLocks noChangeArrowheads="1"/>
          </p:cNvSpPr>
          <p:nvPr/>
        </p:nvSpPr>
        <p:spPr bwMode="auto">
          <a:xfrm>
            <a:off x="107950" y="5600700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(6921/6922/7210/7211)</a:t>
            </a:r>
          </a:p>
        </p:txBody>
      </p:sp>
      <p:grpSp>
        <p:nvGrpSpPr>
          <p:cNvPr id="162850" name="Group 50"/>
          <p:cNvGrpSpPr>
            <a:grpSpLocks/>
          </p:cNvGrpSpPr>
          <p:nvPr/>
        </p:nvGrpSpPr>
        <p:grpSpPr bwMode="auto">
          <a:xfrm>
            <a:off x="3132138" y="4953000"/>
            <a:ext cx="2843212" cy="646113"/>
            <a:chOff x="107503" y="3717032"/>
            <a:chExt cx="2844257" cy="646113"/>
          </a:xfrm>
        </p:grpSpPr>
        <p:sp>
          <p:nvSpPr>
            <p:cNvPr id="162857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เคียนชา</a:t>
              </a:r>
            </a:p>
          </p:txBody>
        </p:sp>
        <p:sp>
          <p:nvSpPr>
            <p:cNvPr id="162858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62859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ชพ.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(7212)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62851" name="Text Box 17"/>
          <p:cNvSpPr txBox="1">
            <a:spLocks noChangeArrowheads="1"/>
          </p:cNvSpPr>
          <p:nvPr/>
        </p:nvSpPr>
        <p:spPr bwMode="auto">
          <a:xfrm>
            <a:off x="3132138" y="5600700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3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(7214/7215/7216)</a:t>
            </a:r>
          </a:p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เจ้าพนักงานพัฒนาชุมชน (ปง./ชง.)    - 1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7159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)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162852" name="Group 55"/>
          <p:cNvGrpSpPr>
            <a:grpSpLocks/>
          </p:cNvGrpSpPr>
          <p:nvPr/>
        </p:nvGrpSpPr>
        <p:grpSpPr bwMode="auto">
          <a:xfrm>
            <a:off x="6156325" y="4953000"/>
            <a:ext cx="2844800" cy="646113"/>
            <a:chOff x="107503" y="3717032"/>
            <a:chExt cx="2844257" cy="646113"/>
          </a:xfrm>
        </p:grpSpPr>
        <p:sp>
          <p:nvSpPr>
            <p:cNvPr id="162854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เวียงสระ</a:t>
              </a:r>
            </a:p>
          </p:txBody>
        </p:sp>
        <p:sp>
          <p:nvSpPr>
            <p:cNvPr id="162855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62856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ชพ.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(7217)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62853" name="Text Box 17"/>
          <p:cNvSpPr txBox="1">
            <a:spLocks noChangeArrowheads="1"/>
          </p:cNvSpPr>
          <p:nvPr/>
        </p:nvSpPr>
        <p:spPr bwMode="auto">
          <a:xfrm>
            <a:off x="6156325" y="5600700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3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(7219/7220/7221)</a:t>
            </a:r>
          </a:p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เจ้าพนักงานพัฒนาชุมชน (ปง./ชง.)    - 1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7234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)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842" name="Rectangle 73"/>
          <p:cNvSpPr>
            <a:spLocks noChangeArrowheads="1"/>
          </p:cNvSpPr>
          <p:nvPr/>
        </p:nvSpPr>
        <p:spPr bwMode="auto">
          <a:xfrm>
            <a:off x="488950" y="106363"/>
            <a:ext cx="815498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/>
            <a:r>
              <a:rPr lang="th-TH" altLang="th-TH" sz="1600" b="1">
                <a:latin typeface="TH SarabunPSK" panose="020B0500040200020003" pitchFamily="34" charset="-34"/>
                <a:cs typeface="TH SarabunPSK" panose="020B0500040200020003" pitchFamily="34" charset="-34"/>
              </a:rPr>
              <a:t>แผนภูมิแสดงการแบ่งงานภายในและอัตรากำลังของกรมการพัฒนาชุมชน</a:t>
            </a:r>
            <a:r>
              <a:rPr lang="en-US" altLang="th-TH" sz="1600" b="1">
                <a:latin typeface="TH SarabunPSK" panose="020B0500040200020003" pitchFamily="34" charset="-34"/>
                <a:cs typeface="TH SarabunPSK" panose="020B0500040200020003" pitchFamily="34" charset="-34"/>
              </a:rPr>
              <a:t> </a:t>
            </a:r>
            <a:endParaRPr lang="th-TH" altLang="th-TH" sz="1600" b="1"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sp>
        <p:nvSpPr>
          <p:cNvPr id="163843" name="Text Box 9"/>
          <p:cNvSpPr txBox="1">
            <a:spLocks noChangeArrowheads="1"/>
          </p:cNvSpPr>
          <p:nvPr/>
        </p:nvSpPr>
        <p:spPr bwMode="auto">
          <a:xfrm>
            <a:off x="6980238" y="6269038"/>
            <a:ext cx="2160587" cy="588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ลูกจ้างประจำ 1 อัตรา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rPr>
              <a:t>(241)</a:t>
            </a:r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 </a:t>
            </a:r>
            <a:endParaRPr lang="th-TH" altLang="th-TH" sz="1400">
              <a:solidFill>
                <a:srgbClr val="FF0000"/>
              </a:solidFill>
              <a:latin typeface="TH SarabunPSK" panose="020B0500040200020003" pitchFamily="34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กรอบพนักงานราชการ 1 อัตรา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rPr>
              <a:t>(107)</a:t>
            </a:r>
          </a:p>
        </p:txBody>
      </p:sp>
      <p:grpSp>
        <p:nvGrpSpPr>
          <p:cNvPr id="163844" name="Group 81"/>
          <p:cNvGrpSpPr>
            <a:grpSpLocks/>
          </p:cNvGrpSpPr>
          <p:nvPr/>
        </p:nvGrpSpPr>
        <p:grpSpPr bwMode="auto">
          <a:xfrm>
            <a:off x="2843213" y="765175"/>
            <a:ext cx="3421062" cy="646113"/>
            <a:chOff x="2448080" y="857250"/>
            <a:chExt cx="3420000" cy="646113"/>
          </a:xfrm>
        </p:grpSpPr>
        <p:sp>
          <p:nvSpPr>
            <p:cNvPr id="163873" name="Rectangle 2"/>
            <p:cNvSpPr>
              <a:spLocks noChangeArrowheads="1"/>
            </p:cNvSpPr>
            <p:nvPr/>
          </p:nvSpPr>
          <p:spPr bwMode="auto">
            <a:xfrm>
              <a:off x="2448080" y="857250"/>
              <a:ext cx="2844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สำนักงานพัฒนาชุมชนจังหวัดสุราษฎร์ธานี</a:t>
              </a:r>
            </a:p>
          </p:txBody>
        </p:sp>
        <p:sp>
          <p:nvSpPr>
            <p:cNvPr id="163874" name="Rectangle 2"/>
            <p:cNvSpPr>
              <a:spLocks noChangeArrowheads="1"/>
            </p:cNvSpPr>
            <p:nvPr/>
          </p:nvSpPr>
          <p:spPr bwMode="auto">
            <a:xfrm>
              <a:off x="5290308" y="857250"/>
              <a:ext cx="575739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 eaLnBrk="1" hangingPunct="1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117</a:t>
              </a:r>
              <a:endParaRPr lang="th-TH" altLang="th-TH" sz="16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63875" name="Rectangle 2"/>
            <p:cNvSpPr>
              <a:spLocks noChangeArrowheads="1"/>
            </p:cNvSpPr>
            <p:nvPr/>
          </p:nvSpPr>
          <p:spPr bwMode="auto">
            <a:xfrm>
              <a:off x="2448080" y="1177925"/>
              <a:ext cx="3420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ผู้อำนวยการ (พัฒนาการจังหวัด) สูง</a:t>
              </a:r>
              <a:r>
                <a:rPr lang="en-US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(7109)</a:t>
              </a:r>
              <a:r>
                <a:rPr lang="en-US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endParaRPr lang="th-TH" altLang="th-TH" sz="1600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63845" name="Text Box 91"/>
          <p:cNvSpPr txBox="1">
            <a:spLocks noChangeArrowheads="1"/>
          </p:cNvSpPr>
          <p:nvPr/>
        </p:nvSpPr>
        <p:spPr bwMode="auto">
          <a:xfrm>
            <a:off x="3924300" y="404813"/>
            <a:ext cx="1368425" cy="277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Update </a:t>
            </a:r>
            <a:r>
              <a:rPr lang="th-TH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26 เมษายน 2564 </a:t>
            </a:r>
            <a:r>
              <a:rPr lang="en-US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         </a:t>
            </a:r>
            <a:endParaRPr lang="th-TH" altLang="th-TH" sz="1200"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cxnSp>
        <p:nvCxnSpPr>
          <p:cNvPr id="78" name="Straight Connector 77"/>
          <p:cNvCxnSpPr/>
          <p:nvPr/>
        </p:nvCxnSpPr>
        <p:spPr>
          <a:xfrm>
            <a:off x="4572000" y="1419225"/>
            <a:ext cx="0" cy="50482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3847" name="Rectangle 78"/>
          <p:cNvSpPr>
            <a:spLocks noChangeArrowheads="1"/>
          </p:cNvSpPr>
          <p:nvPr/>
        </p:nvSpPr>
        <p:spPr bwMode="auto">
          <a:xfrm>
            <a:off x="0" y="6611938"/>
            <a:ext cx="1619250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000" u="sng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หมายเหตุ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ภายในวงเล็บแสดงเลขที่ตำแหน่ง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163848" name="Group 49"/>
          <p:cNvGrpSpPr>
            <a:grpSpLocks/>
          </p:cNvGrpSpPr>
          <p:nvPr/>
        </p:nvGrpSpPr>
        <p:grpSpPr bwMode="auto">
          <a:xfrm>
            <a:off x="107950" y="1722438"/>
            <a:ext cx="2843213" cy="646112"/>
            <a:chOff x="107503" y="3717032"/>
            <a:chExt cx="2844257" cy="646113"/>
          </a:xfrm>
        </p:grpSpPr>
        <p:sp>
          <p:nvSpPr>
            <p:cNvPr id="163870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เกาะสมุย</a:t>
              </a:r>
            </a:p>
          </p:txBody>
        </p:sp>
        <p:sp>
          <p:nvSpPr>
            <p:cNvPr id="163871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63872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ชพ.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(7222)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63849" name="Text Box 17"/>
          <p:cNvSpPr txBox="1">
            <a:spLocks noChangeArrowheads="1"/>
          </p:cNvSpPr>
          <p:nvPr/>
        </p:nvSpPr>
        <p:spPr bwMode="auto">
          <a:xfrm>
            <a:off x="107950" y="2370138"/>
            <a:ext cx="2879725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3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(7173/7192/7224)</a:t>
            </a:r>
          </a:p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เจ้าพนักงานพัฒนาชุมชน (ปง./ชง.)    - 1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7166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)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163850" name="Group 50"/>
          <p:cNvGrpSpPr>
            <a:grpSpLocks/>
          </p:cNvGrpSpPr>
          <p:nvPr/>
        </p:nvGrpSpPr>
        <p:grpSpPr bwMode="auto">
          <a:xfrm>
            <a:off x="3132138" y="1722438"/>
            <a:ext cx="2843212" cy="646112"/>
            <a:chOff x="107503" y="3717032"/>
            <a:chExt cx="2844257" cy="646113"/>
          </a:xfrm>
        </p:grpSpPr>
        <p:sp>
          <p:nvSpPr>
            <p:cNvPr id="163867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บ้านตาขุน</a:t>
              </a:r>
            </a:p>
          </p:txBody>
        </p:sp>
        <p:sp>
          <p:nvSpPr>
            <p:cNvPr id="163868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63869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ชพ.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(7225)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63851" name="Text Box 17"/>
          <p:cNvSpPr txBox="1">
            <a:spLocks noChangeArrowheads="1"/>
          </p:cNvSpPr>
          <p:nvPr/>
        </p:nvSpPr>
        <p:spPr bwMode="auto">
          <a:xfrm>
            <a:off x="3132138" y="2370138"/>
            <a:ext cx="2879725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(6920/6929/7227/7228)</a:t>
            </a:r>
          </a:p>
        </p:txBody>
      </p:sp>
      <p:grpSp>
        <p:nvGrpSpPr>
          <p:cNvPr id="163852" name="Group 55"/>
          <p:cNvGrpSpPr>
            <a:grpSpLocks/>
          </p:cNvGrpSpPr>
          <p:nvPr/>
        </p:nvGrpSpPr>
        <p:grpSpPr bwMode="auto">
          <a:xfrm>
            <a:off x="6156325" y="1722438"/>
            <a:ext cx="2844800" cy="646112"/>
            <a:chOff x="107503" y="3717032"/>
            <a:chExt cx="2844257" cy="646113"/>
          </a:xfrm>
        </p:grpSpPr>
        <p:sp>
          <p:nvSpPr>
            <p:cNvPr id="163864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ชัยบุรี</a:t>
              </a:r>
            </a:p>
          </p:txBody>
        </p:sp>
        <p:sp>
          <p:nvSpPr>
            <p:cNvPr id="163865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63866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ชพ.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(7229)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63853" name="Text Box 17"/>
          <p:cNvSpPr txBox="1">
            <a:spLocks noChangeArrowheads="1"/>
          </p:cNvSpPr>
          <p:nvPr/>
        </p:nvSpPr>
        <p:spPr bwMode="auto">
          <a:xfrm>
            <a:off x="6156325" y="2370138"/>
            <a:ext cx="2879725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(6879/6880/7231/7232)</a:t>
            </a:r>
          </a:p>
        </p:txBody>
      </p:sp>
      <p:cxnSp>
        <p:nvCxnSpPr>
          <p:cNvPr id="76" name="Straight Connector 75"/>
          <p:cNvCxnSpPr/>
          <p:nvPr/>
        </p:nvCxnSpPr>
        <p:spPr>
          <a:xfrm>
            <a:off x="1404938" y="1628775"/>
            <a:ext cx="604837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4" name="Straight Connector 83"/>
          <p:cNvCxnSpPr/>
          <p:nvPr/>
        </p:nvCxnSpPr>
        <p:spPr>
          <a:xfrm>
            <a:off x="1403350" y="1628775"/>
            <a:ext cx="0" cy="9048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/>
          <p:cNvCxnSpPr/>
          <p:nvPr/>
        </p:nvCxnSpPr>
        <p:spPr>
          <a:xfrm>
            <a:off x="7451725" y="1628775"/>
            <a:ext cx="0" cy="9048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" name="Straight Connector 85"/>
          <p:cNvCxnSpPr/>
          <p:nvPr/>
        </p:nvCxnSpPr>
        <p:spPr>
          <a:xfrm>
            <a:off x="3049588" y="1628775"/>
            <a:ext cx="0" cy="158432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63858" name="Group 49"/>
          <p:cNvGrpSpPr>
            <a:grpSpLocks/>
          </p:cNvGrpSpPr>
          <p:nvPr/>
        </p:nvGrpSpPr>
        <p:grpSpPr bwMode="auto">
          <a:xfrm>
            <a:off x="1755775" y="3300413"/>
            <a:ext cx="2843213" cy="652462"/>
            <a:chOff x="107503" y="3710690"/>
            <a:chExt cx="2844257" cy="652455"/>
          </a:xfrm>
        </p:grpSpPr>
        <p:sp>
          <p:nvSpPr>
            <p:cNvPr id="163861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วิภาวดี</a:t>
              </a:r>
            </a:p>
          </p:txBody>
        </p:sp>
        <p:sp>
          <p:nvSpPr>
            <p:cNvPr id="163862" name="Rectangle 2"/>
            <p:cNvSpPr>
              <a:spLocks noChangeArrowheads="1"/>
            </p:cNvSpPr>
            <p:nvPr/>
          </p:nvSpPr>
          <p:spPr bwMode="auto">
            <a:xfrm>
              <a:off x="2411760" y="3710690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63863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ชพ.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(7233)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63859" name="Text Box 17"/>
          <p:cNvSpPr txBox="1">
            <a:spLocks noChangeArrowheads="1"/>
          </p:cNvSpPr>
          <p:nvPr/>
        </p:nvSpPr>
        <p:spPr bwMode="auto">
          <a:xfrm>
            <a:off x="1755775" y="3954463"/>
            <a:ext cx="2879725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(7131/7142/7235/7236)</a:t>
            </a:r>
          </a:p>
          <a:p>
            <a:pPr eaLnBrk="1" hangingPunct="1"/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cxnSp>
        <p:nvCxnSpPr>
          <p:cNvPr id="106" name="Straight Connector 105"/>
          <p:cNvCxnSpPr/>
          <p:nvPr/>
        </p:nvCxnSpPr>
        <p:spPr>
          <a:xfrm>
            <a:off x="3051175" y="3213100"/>
            <a:ext cx="0" cy="9048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10" name="Text Box 17"/>
          <p:cNvSpPr txBox="1">
            <a:spLocks noChangeArrowheads="1"/>
          </p:cNvSpPr>
          <p:nvPr/>
        </p:nvSpPr>
        <p:spPr bwMode="auto">
          <a:xfrm>
            <a:off x="107950" y="2598738"/>
            <a:ext cx="2952750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   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 </a:t>
            </a: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- 1</a:t>
            </a:r>
          </a:p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นักจัดการงานทั่วไป (ปก./ชก.)   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      </a:t>
            </a: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 </a:t>
            </a: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- 1</a:t>
            </a:r>
          </a:p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เจ้าพนักงานธุรการ  (ปง./ชง.)    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      </a:t>
            </a: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 </a:t>
            </a: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2-4</a:t>
            </a:r>
          </a:p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เจ้าพนักงานการเงินและบัญชี (ปง./ชง.)   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 - 1-4</a:t>
            </a:r>
          </a:p>
          <a:p>
            <a:pPr eaLnBrk="1" hangingPunct="1"/>
            <a:r>
              <a:rPr lang="th-TH" altLang="th-TH" sz="1200">
                <a:solidFill>
                  <a:srgbClr val="00B05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พนักงานทั่วไป (ลปจ.)	                         - 2</a:t>
            </a:r>
            <a:r>
              <a:rPr lang="en-US" altLang="th-TH" sz="1200">
                <a:solidFill>
                  <a:srgbClr val="00B05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(ไม่รวมในกรอบ ขรก.)</a:t>
            </a:r>
            <a:endParaRPr lang="en-US" altLang="th-TH" sz="1200">
              <a:solidFill>
                <a:srgbClr val="00B05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th-TH" altLang="th-TH" sz="1200">
                <a:solidFill>
                  <a:srgbClr val="00B05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พนักงานพิมพ์ (ลจป.)	                         - 14</a:t>
            </a:r>
            <a:r>
              <a:rPr lang="en-US" altLang="th-TH" sz="1200">
                <a:solidFill>
                  <a:srgbClr val="00B05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(ไม่รวมในกรอบ ขรก.)</a:t>
            </a:r>
            <a:endParaRPr lang="en-US" altLang="th-TH" sz="1200">
              <a:solidFill>
                <a:srgbClr val="00B05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th-TH" altLang="th-TH" sz="1200">
                <a:solidFill>
                  <a:srgbClr val="00B05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พนักงานขับรถยนต์ (ลปจ.)                     - 3</a:t>
            </a:r>
            <a:r>
              <a:rPr lang="en-US" altLang="th-TH" sz="1200">
                <a:solidFill>
                  <a:srgbClr val="00B05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2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(ไม่รวมในกรอบ ขรก.)</a:t>
            </a:r>
            <a:endParaRPr lang="en-US" altLang="th-TH" sz="1200">
              <a:solidFill>
                <a:srgbClr val="00B05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endParaRPr lang="en-US" altLang="th-TH" sz="1200">
              <a:solidFill>
                <a:srgbClr val="00B05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cxnSp>
        <p:nvCxnSpPr>
          <p:cNvPr id="56" name="Straight Connector 55"/>
          <p:cNvCxnSpPr/>
          <p:nvPr/>
        </p:nvCxnSpPr>
        <p:spPr>
          <a:xfrm>
            <a:off x="4787900" y="3944938"/>
            <a:ext cx="0" cy="215900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" name="Group 18"/>
          <p:cNvGrpSpPr>
            <a:grpSpLocks/>
          </p:cNvGrpSpPr>
          <p:nvPr/>
        </p:nvGrpSpPr>
        <p:grpSpPr bwMode="auto">
          <a:xfrm>
            <a:off x="3247278" y="4119149"/>
            <a:ext cx="3060255" cy="644674"/>
            <a:chOff x="3203846" y="3468364"/>
            <a:chExt cx="3059330" cy="644675"/>
          </a:xfrm>
          <a:solidFill>
            <a:schemeClr val="bg1"/>
          </a:solidFill>
        </p:grpSpPr>
        <p:sp>
          <p:nvSpPr>
            <p:cNvPr id="60" name="Rectangle 2"/>
            <p:cNvSpPr>
              <a:spLocks noChangeArrowheads="1"/>
            </p:cNvSpPr>
            <p:nvPr/>
          </p:nvSpPr>
          <p:spPr bwMode="auto">
            <a:xfrm>
              <a:off x="3203849" y="3468364"/>
              <a:ext cx="2303304" cy="323849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lnSpc>
                  <a:spcPct val="70000"/>
                </a:lnSpc>
                <a:defRPr/>
              </a:pPr>
              <a:endParaRPr lang="en-US" altLang="th-TH" sz="500" b="1" dirty="0">
                <a:latin typeface="TH SarabunPSK" pitchFamily="34" charset="-34"/>
                <a:cs typeface="TH SarabunPSK" pitchFamily="34" charset="-34"/>
              </a:endParaRPr>
            </a:p>
            <a:p>
              <a:pPr algn="ctr" eaLnBrk="0" hangingPunct="0">
                <a:defRPr/>
              </a:pPr>
              <a:r>
                <a:rPr lang="th-TH" altLang="th-TH" sz="1600" b="1" dirty="0">
                  <a:latin typeface="TH SarabunPSK" pitchFamily="34" charset="-34"/>
                  <a:cs typeface="TH SarabunPSK" pitchFamily="34" charset="-34"/>
                </a:rPr>
                <a:t>สำนักงานพัฒนาชุมชนอำเภอ</a:t>
              </a:r>
            </a:p>
          </p:txBody>
        </p:sp>
        <p:sp>
          <p:nvSpPr>
            <p:cNvPr id="62" name="Rectangle 2"/>
            <p:cNvSpPr>
              <a:spLocks noChangeArrowheads="1"/>
            </p:cNvSpPr>
            <p:nvPr/>
          </p:nvSpPr>
          <p:spPr bwMode="auto">
            <a:xfrm>
              <a:off x="5507405" y="3468365"/>
              <a:ext cx="755771" cy="323849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en-US" altLang="th-TH" sz="1600" b="1" dirty="0">
                  <a:latin typeface="TH SarabunPSK" pitchFamily="34" charset="-34"/>
                  <a:cs typeface="TH SarabunPSK" pitchFamily="34" charset="-34"/>
                </a:rPr>
                <a:t>4,612</a:t>
              </a:r>
              <a:endParaRPr lang="th-TH" altLang="th-TH" sz="1600" b="1" dirty="0">
                <a:latin typeface="TH SarabunPSK" pitchFamily="34" charset="-34"/>
                <a:cs typeface="TH SarabunPSK" pitchFamily="34" charset="-34"/>
              </a:endParaRPr>
            </a:p>
          </p:txBody>
        </p:sp>
        <p:sp>
          <p:nvSpPr>
            <p:cNvPr id="65" name="Rectangle 2"/>
            <p:cNvSpPr>
              <a:spLocks noChangeArrowheads="1"/>
            </p:cNvSpPr>
            <p:nvPr/>
          </p:nvSpPr>
          <p:spPr bwMode="auto">
            <a:xfrm>
              <a:off x="3203846" y="3789039"/>
              <a:ext cx="3059075" cy="32400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eaLnBrk="0" hangingPunct="0">
                <a:defRPr/>
              </a:pPr>
              <a:r>
                <a:rPr lang="th-TH" altLang="th-TH" sz="1600" dirty="0">
                  <a:latin typeface="TH SarabunPSK" pitchFamily="34" charset="-34"/>
                  <a:cs typeface="TH SarabunPSK" pitchFamily="34" charset="-34"/>
                </a:rPr>
                <a:t>นักวิชาการพัฒนาชุมชน (พัฒนาการอำเภอ) </a:t>
              </a:r>
              <a:r>
                <a:rPr lang="th-TH" altLang="th-TH" sz="1600" dirty="0" err="1">
                  <a:latin typeface="TH SarabunPSK" pitchFamily="34" charset="-34"/>
                  <a:cs typeface="TH SarabunPSK" pitchFamily="34" charset="-34"/>
                </a:rPr>
                <a:t>ชพ.</a:t>
              </a:r>
              <a:r>
                <a:rPr lang="th-TH" altLang="th-TH" sz="1600" dirty="0">
                  <a:latin typeface="TH SarabunPSK" pitchFamily="34" charset="-34"/>
                  <a:cs typeface="TH SarabunPSK" pitchFamily="34" charset="-34"/>
                </a:rPr>
                <a:t> (878)</a:t>
              </a:r>
            </a:p>
          </p:txBody>
        </p:sp>
      </p:grpSp>
      <p:cxnSp>
        <p:nvCxnSpPr>
          <p:cNvPr id="72" name="Straight Connector 71"/>
          <p:cNvCxnSpPr/>
          <p:nvPr/>
        </p:nvCxnSpPr>
        <p:spPr>
          <a:xfrm>
            <a:off x="1411288" y="3946525"/>
            <a:ext cx="0" cy="215900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4" name="Straight Connector 63"/>
          <p:cNvCxnSpPr/>
          <p:nvPr/>
        </p:nvCxnSpPr>
        <p:spPr>
          <a:xfrm>
            <a:off x="7596188" y="1773238"/>
            <a:ext cx="0" cy="215900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3" name="Straight Connector 62"/>
          <p:cNvCxnSpPr/>
          <p:nvPr/>
        </p:nvCxnSpPr>
        <p:spPr>
          <a:xfrm>
            <a:off x="1403350" y="1773238"/>
            <a:ext cx="0" cy="215900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9" name="Straight Connector 58"/>
          <p:cNvCxnSpPr/>
          <p:nvPr/>
        </p:nvCxnSpPr>
        <p:spPr>
          <a:xfrm>
            <a:off x="4468813" y="1492250"/>
            <a:ext cx="0" cy="50323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7417" name="Group 18"/>
          <p:cNvGrpSpPr>
            <a:grpSpLocks/>
          </p:cNvGrpSpPr>
          <p:nvPr/>
        </p:nvGrpSpPr>
        <p:grpSpPr bwMode="auto">
          <a:xfrm>
            <a:off x="2700338" y="860425"/>
            <a:ext cx="3527425" cy="646113"/>
            <a:chOff x="3203847" y="3468365"/>
            <a:chExt cx="3528297" cy="646113"/>
          </a:xfrm>
        </p:grpSpPr>
        <p:sp>
          <p:nvSpPr>
            <p:cNvPr id="17433" name="Rectangle 2"/>
            <p:cNvSpPr>
              <a:spLocks noChangeArrowheads="1"/>
            </p:cNvSpPr>
            <p:nvPr/>
          </p:nvSpPr>
          <p:spPr bwMode="auto">
            <a:xfrm>
              <a:off x="3203848" y="3468365"/>
              <a:ext cx="2952249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สำนักงานพัฒนาชุมชนจังหวัด</a:t>
              </a:r>
            </a:p>
          </p:txBody>
        </p:sp>
        <p:sp>
          <p:nvSpPr>
            <p:cNvPr id="17434" name="Rectangle 2"/>
            <p:cNvSpPr>
              <a:spLocks noChangeArrowheads="1"/>
            </p:cNvSpPr>
            <p:nvPr/>
          </p:nvSpPr>
          <p:spPr bwMode="auto">
            <a:xfrm>
              <a:off x="6149984" y="3468365"/>
              <a:ext cx="575999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6,243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7435" name="Rectangle 2"/>
            <p:cNvSpPr>
              <a:spLocks noChangeArrowheads="1"/>
            </p:cNvSpPr>
            <p:nvPr/>
          </p:nvSpPr>
          <p:spPr bwMode="auto">
            <a:xfrm>
              <a:off x="3203847" y="3789040"/>
              <a:ext cx="3528297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ผู้อำนวยการ (พัฒนาการจังหวัด) สูง</a:t>
              </a:r>
              <a:r>
                <a:rPr lang="en-US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th-TH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(</a:t>
              </a:r>
              <a:r>
                <a:rPr lang="en-US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76)</a:t>
              </a:r>
              <a:endParaRPr lang="th-TH" altLang="th-TH" sz="1600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7418" name="Rectangle 73"/>
          <p:cNvSpPr>
            <a:spLocks noChangeArrowheads="1"/>
          </p:cNvSpPr>
          <p:nvPr/>
        </p:nvSpPr>
        <p:spPr bwMode="auto">
          <a:xfrm>
            <a:off x="488950" y="106363"/>
            <a:ext cx="815498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/>
            <a:r>
              <a:rPr lang="th-TH" altLang="th-TH" sz="1600" b="1">
                <a:latin typeface="TH SarabunPSK" panose="020B0500040200020003" pitchFamily="34" charset="-34"/>
                <a:cs typeface="TH SarabunPSK" panose="020B0500040200020003" pitchFamily="34" charset="-34"/>
              </a:rPr>
              <a:t>แผนภูมิแสดงการแบ่งงานภายในและอัตรากำลังของกรมการพัฒนาชุมชน</a:t>
            </a:r>
            <a:r>
              <a:rPr lang="en-US" altLang="th-TH" sz="1600" b="1">
                <a:latin typeface="TH SarabunPSK" panose="020B0500040200020003" pitchFamily="34" charset="-34"/>
                <a:cs typeface="TH SarabunPSK" panose="020B0500040200020003" pitchFamily="34" charset="-34"/>
              </a:rPr>
              <a:t> </a:t>
            </a:r>
            <a:endParaRPr lang="th-TH" altLang="th-TH" sz="1600" b="1"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sp>
        <p:nvSpPr>
          <p:cNvPr id="17419" name="Text Box 9"/>
          <p:cNvSpPr txBox="1">
            <a:spLocks noChangeArrowheads="1"/>
          </p:cNvSpPr>
          <p:nvPr/>
        </p:nvSpPr>
        <p:spPr bwMode="auto">
          <a:xfrm>
            <a:off x="6840538" y="6296025"/>
            <a:ext cx="2268537" cy="588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ลูกจ้างประจำ </a:t>
            </a:r>
            <a:r>
              <a:rPr lang="en-US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48</a:t>
            </a:r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 อัตรา</a:t>
            </a:r>
          </a:p>
          <a:p>
            <a:pPr eaLnBrk="1" hangingPunct="1"/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กรอบพนักงานราชการ</a:t>
            </a:r>
            <a:r>
              <a:rPr lang="en-US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 69 </a:t>
            </a:r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อัตรา</a:t>
            </a:r>
          </a:p>
        </p:txBody>
      </p:sp>
      <p:sp>
        <p:nvSpPr>
          <p:cNvPr id="17420" name="Text Box 91"/>
          <p:cNvSpPr txBox="1">
            <a:spLocks noChangeArrowheads="1"/>
          </p:cNvSpPr>
          <p:nvPr/>
        </p:nvSpPr>
        <p:spPr bwMode="auto">
          <a:xfrm>
            <a:off x="3779838" y="476250"/>
            <a:ext cx="1368425" cy="277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Update </a:t>
            </a:r>
            <a:r>
              <a:rPr lang="th-TH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26 เมษายน 2564 </a:t>
            </a:r>
            <a:r>
              <a:rPr lang="en-US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         </a:t>
            </a:r>
            <a:endParaRPr lang="th-TH" altLang="th-TH" sz="1200"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grpSp>
        <p:nvGrpSpPr>
          <p:cNvPr id="4" name="Group 18"/>
          <p:cNvGrpSpPr>
            <a:grpSpLocks/>
          </p:cNvGrpSpPr>
          <p:nvPr/>
        </p:nvGrpSpPr>
        <p:grpSpPr bwMode="auto">
          <a:xfrm>
            <a:off x="107504" y="1949782"/>
            <a:ext cx="2844571" cy="646113"/>
            <a:chOff x="3203847" y="3468365"/>
            <a:chExt cx="2843712" cy="646113"/>
          </a:xfrm>
          <a:solidFill>
            <a:schemeClr val="bg1"/>
          </a:solidFill>
        </p:grpSpPr>
        <p:sp>
          <p:nvSpPr>
            <p:cNvPr id="8248" name="Rectangle 2"/>
            <p:cNvSpPr>
              <a:spLocks noChangeArrowheads="1"/>
            </p:cNvSpPr>
            <p:nvPr/>
          </p:nvSpPr>
          <p:spPr bwMode="auto">
            <a:xfrm>
              <a:off x="3203847" y="3468365"/>
              <a:ext cx="2303304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lnSpc>
                  <a:spcPct val="70000"/>
                </a:lnSpc>
                <a:defRPr/>
              </a:pPr>
              <a:endParaRPr lang="en-US" altLang="th-TH" sz="500" b="1" dirty="0">
                <a:latin typeface="TH SarabunPSK" pitchFamily="34" charset="-34"/>
                <a:cs typeface="TH SarabunPSK" pitchFamily="34" charset="-34"/>
              </a:endParaRPr>
            </a:p>
            <a:p>
              <a:pPr algn="ctr" eaLnBrk="0" hangingPunct="0">
                <a:lnSpc>
                  <a:spcPct val="70000"/>
                </a:lnSpc>
                <a:defRPr/>
              </a:pPr>
              <a:r>
                <a:rPr lang="th-TH" altLang="th-TH" sz="1300" b="1" dirty="0">
                  <a:latin typeface="TH SarabunPSK" pitchFamily="34" charset="-34"/>
                  <a:cs typeface="TH SarabunPSK" pitchFamily="34" charset="-34"/>
                </a:rPr>
                <a:t>กลุ่มงานประสานและสนับสนุน</a:t>
              </a:r>
              <a:endParaRPr lang="en-US" altLang="th-TH" sz="1300" b="1" dirty="0">
                <a:latin typeface="TH SarabunPSK" pitchFamily="34" charset="-34"/>
                <a:cs typeface="TH SarabunPSK" pitchFamily="34" charset="-34"/>
              </a:endParaRPr>
            </a:p>
            <a:p>
              <a:pPr algn="ctr" eaLnBrk="0" hangingPunct="0">
                <a:lnSpc>
                  <a:spcPct val="70000"/>
                </a:lnSpc>
                <a:defRPr/>
              </a:pPr>
              <a:r>
                <a:rPr lang="th-TH" altLang="th-TH" sz="1300" b="1" dirty="0">
                  <a:latin typeface="TH SarabunPSK" pitchFamily="34" charset="-34"/>
                  <a:cs typeface="TH SarabunPSK" pitchFamily="34" charset="-34"/>
                </a:rPr>
                <a:t>การบริหารงานพัฒนาชุมชน</a:t>
              </a:r>
            </a:p>
          </p:txBody>
        </p:sp>
        <p:sp>
          <p:nvSpPr>
            <p:cNvPr id="8249" name="Rectangle 2"/>
            <p:cNvSpPr>
              <a:spLocks noChangeArrowheads="1"/>
            </p:cNvSpPr>
            <p:nvPr/>
          </p:nvSpPr>
          <p:spPr bwMode="auto">
            <a:xfrm>
              <a:off x="5507407" y="3468365"/>
              <a:ext cx="539837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en-US" altLang="th-TH" sz="1600" b="1" dirty="0">
                  <a:latin typeface="TH SarabunPSK" pitchFamily="34" charset="-34"/>
                  <a:cs typeface="TH SarabunPSK" pitchFamily="34" charset="-34"/>
                </a:rPr>
                <a:t>558</a:t>
              </a:r>
              <a:endParaRPr lang="th-TH" altLang="th-TH" sz="1600" b="1" dirty="0">
                <a:latin typeface="TH SarabunPSK" pitchFamily="34" charset="-34"/>
                <a:cs typeface="TH SarabunPSK" pitchFamily="34" charset="-34"/>
              </a:endParaRPr>
            </a:p>
          </p:txBody>
        </p:sp>
        <p:sp>
          <p:nvSpPr>
            <p:cNvPr id="8250" name="Rectangle 2"/>
            <p:cNvSpPr>
              <a:spLocks noChangeArrowheads="1"/>
            </p:cNvSpPr>
            <p:nvPr/>
          </p:nvSpPr>
          <p:spPr bwMode="auto">
            <a:xfrm>
              <a:off x="3204418" y="3789040"/>
              <a:ext cx="2843141" cy="325438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th-TH" altLang="th-TH" sz="1600" dirty="0">
                  <a:latin typeface="TH SarabunPSK" pitchFamily="34" charset="-34"/>
                  <a:cs typeface="TH SarabunPSK" pitchFamily="34" charset="-34"/>
                </a:rPr>
                <a:t>นักวิชาการพัฒนาชุมชน (ผอ.กง.) </a:t>
              </a:r>
              <a:r>
                <a:rPr lang="th-TH" altLang="th-TH" sz="1600" dirty="0" err="1">
                  <a:latin typeface="TH SarabunPSK" pitchFamily="34" charset="-34"/>
                  <a:cs typeface="TH SarabunPSK" pitchFamily="34" charset="-34"/>
                </a:rPr>
                <a:t>ชพ.</a:t>
              </a:r>
              <a:endParaRPr lang="th-TH" altLang="th-TH" sz="1600" dirty="0">
                <a:latin typeface="TH SarabunPSK" pitchFamily="34" charset="-34"/>
                <a:cs typeface="TH SarabunPSK" pitchFamily="34" charset="-34"/>
              </a:endParaRPr>
            </a:p>
          </p:txBody>
        </p:sp>
      </p:grpSp>
      <p:sp>
        <p:nvSpPr>
          <p:cNvPr id="17422" name="Text Box 17"/>
          <p:cNvSpPr txBox="1">
            <a:spLocks noChangeArrowheads="1"/>
          </p:cNvSpPr>
          <p:nvPr/>
        </p:nvSpPr>
        <p:spPr bwMode="auto">
          <a:xfrm>
            <a:off x="3240088" y="2595563"/>
            <a:ext cx="2952750" cy="628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      </a:t>
            </a: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2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เฉพาะจังหวัดบึงกาฬ มี 4 ตำแหน่ง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</a:p>
        </p:txBody>
      </p:sp>
      <p:grpSp>
        <p:nvGrpSpPr>
          <p:cNvPr id="5" name="Group 18"/>
          <p:cNvGrpSpPr>
            <a:grpSpLocks/>
          </p:cNvGrpSpPr>
          <p:nvPr/>
        </p:nvGrpSpPr>
        <p:grpSpPr bwMode="auto">
          <a:xfrm>
            <a:off x="3239912" y="1948195"/>
            <a:ext cx="2844256" cy="646112"/>
            <a:chOff x="3203847" y="3468365"/>
            <a:chExt cx="2845600" cy="646113"/>
          </a:xfrm>
          <a:solidFill>
            <a:schemeClr val="bg1"/>
          </a:solidFill>
        </p:grpSpPr>
        <p:sp>
          <p:nvSpPr>
            <p:cNvPr id="8245" name="Rectangle 2"/>
            <p:cNvSpPr>
              <a:spLocks noChangeArrowheads="1"/>
            </p:cNvSpPr>
            <p:nvPr/>
          </p:nvSpPr>
          <p:spPr bwMode="auto">
            <a:xfrm>
              <a:off x="3203847" y="3468365"/>
              <a:ext cx="2305089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th-TH" altLang="th-TH" sz="1600" b="1" dirty="0">
                  <a:latin typeface="TH SarabunPSK" pitchFamily="34" charset="-34"/>
                  <a:cs typeface="TH SarabunPSK" pitchFamily="34" charset="-34"/>
                </a:rPr>
                <a:t>กลุ่มงานยุทธศาสตร์การพัฒนาชุมชน</a:t>
              </a:r>
            </a:p>
          </p:txBody>
        </p:sp>
        <p:sp>
          <p:nvSpPr>
            <p:cNvPr id="8246" name="Rectangle 2"/>
            <p:cNvSpPr>
              <a:spLocks noChangeArrowheads="1"/>
            </p:cNvSpPr>
            <p:nvPr/>
          </p:nvSpPr>
          <p:spPr bwMode="auto">
            <a:xfrm>
              <a:off x="5509192" y="3468365"/>
              <a:ext cx="540255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en-US" altLang="th-TH" sz="1600" b="1" dirty="0">
                  <a:latin typeface="TH SarabunPSK" pitchFamily="34" charset="-34"/>
                  <a:cs typeface="TH SarabunPSK" pitchFamily="34" charset="-34"/>
                </a:rPr>
                <a:t>230</a:t>
              </a:r>
              <a:endParaRPr lang="th-TH" altLang="th-TH" sz="1400" b="1" dirty="0">
                <a:latin typeface="TH SarabunPSK" pitchFamily="34" charset="-34"/>
                <a:cs typeface="TH SarabunPSK" pitchFamily="34" charset="-34"/>
              </a:endParaRPr>
            </a:p>
          </p:txBody>
        </p:sp>
        <p:sp>
          <p:nvSpPr>
            <p:cNvPr id="8247" name="Rectangle 2"/>
            <p:cNvSpPr>
              <a:spLocks noChangeArrowheads="1"/>
            </p:cNvSpPr>
            <p:nvPr/>
          </p:nvSpPr>
          <p:spPr bwMode="auto">
            <a:xfrm>
              <a:off x="3203847" y="3789040"/>
              <a:ext cx="2845344" cy="325438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th-TH" altLang="th-TH" sz="1600" dirty="0">
                  <a:latin typeface="TH SarabunPSK" pitchFamily="34" charset="-34"/>
                  <a:cs typeface="TH SarabunPSK" pitchFamily="34" charset="-34"/>
                </a:rPr>
                <a:t>นักวิชาการพัฒนาชุมชน (ผอ.กง.) ชพ.</a:t>
              </a:r>
              <a:r>
                <a:rPr lang="en-US" altLang="th-TH" sz="1000" dirty="0">
                  <a:solidFill>
                    <a:srgbClr val="FF0000"/>
                  </a:solidFill>
                  <a:latin typeface="TH SarabunPSK" pitchFamily="34" charset="-34"/>
                  <a:cs typeface="TH SarabunPSK" pitchFamily="34" charset="-34"/>
                </a:rPr>
                <a:t> </a:t>
              </a:r>
              <a:endParaRPr lang="th-TH" altLang="th-TH" sz="1000" dirty="0">
                <a:solidFill>
                  <a:srgbClr val="FF0000"/>
                </a:solidFill>
                <a:latin typeface="TH SarabunPSK" pitchFamily="34" charset="-34"/>
                <a:cs typeface="TH SarabunPSK" pitchFamily="34" charset="-34"/>
              </a:endParaRPr>
            </a:p>
          </p:txBody>
        </p:sp>
      </p:grpSp>
      <p:sp>
        <p:nvSpPr>
          <p:cNvPr id="17424" name="Text Box 17"/>
          <p:cNvSpPr txBox="1">
            <a:spLocks noChangeArrowheads="1"/>
          </p:cNvSpPr>
          <p:nvPr/>
        </p:nvSpPr>
        <p:spPr bwMode="auto">
          <a:xfrm>
            <a:off x="6113463" y="2595563"/>
            <a:ext cx="2987675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   </a:t>
            </a: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</a:t>
            </a: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4-6</a:t>
            </a:r>
          </a:p>
          <a:p>
            <a:pPr eaLnBrk="1" hangingPunct="1"/>
            <a:r>
              <a:rPr lang="th-TH" altLang="th-TH" sz="12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นักส่งเสริมการพัฒนาชุมชน (พรก.) (จ้างแล้ว) - 48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(ไม่รวมในกรอบ ขรก.)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th-TH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(กรอบฯ </a:t>
            </a:r>
            <a:r>
              <a:rPr lang="en-US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2564</a:t>
            </a:r>
            <a:r>
              <a:rPr lang="th-TH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en-US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–</a:t>
            </a:r>
            <a:r>
              <a:rPr lang="th-TH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en-US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2567)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6" name="Group 18"/>
          <p:cNvGrpSpPr>
            <a:grpSpLocks/>
          </p:cNvGrpSpPr>
          <p:nvPr/>
        </p:nvGrpSpPr>
        <p:grpSpPr bwMode="auto">
          <a:xfrm>
            <a:off x="6192240" y="1947946"/>
            <a:ext cx="2844256" cy="646113"/>
            <a:chOff x="3203846" y="3468364"/>
            <a:chExt cx="2843397" cy="646114"/>
          </a:xfrm>
          <a:solidFill>
            <a:schemeClr val="bg1"/>
          </a:solidFill>
        </p:grpSpPr>
        <p:sp>
          <p:nvSpPr>
            <p:cNvPr id="8239" name="Rectangle 2"/>
            <p:cNvSpPr>
              <a:spLocks noChangeArrowheads="1"/>
            </p:cNvSpPr>
            <p:nvPr/>
          </p:nvSpPr>
          <p:spPr bwMode="auto">
            <a:xfrm>
              <a:off x="3203849" y="3468364"/>
              <a:ext cx="2303304" cy="323849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lnSpc>
                  <a:spcPct val="70000"/>
                </a:lnSpc>
                <a:defRPr/>
              </a:pPr>
              <a:endParaRPr lang="en-US" altLang="th-TH" sz="500" b="1" dirty="0">
                <a:latin typeface="TH SarabunPSK" pitchFamily="34" charset="-34"/>
                <a:cs typeface="TH SarabunPSK" pitchFamily="34" charset="-34"/>
              </a:endParaRPr>
            </a:p>
            <a:p>
              <a:pPr algn="ctr" eaLnBrk="0" hangingPunct="0">
                <a:defRPr/>
              </a:pPr>
              <a:r>
                <a:rPr lang="th-TH" altLang="th-TH" sz="1600" b="1" dirty="0">
                  <a:latin typeface="TH SarabunPSK" pitchFamily="34" charset="-34"/>
                  <a:cs typeface="TH SarabunPSK" pitchFamily="34" charset="-34"/>
                </a:rPr>
                <a:t>กลุ่มงานส่งเสริมการพัฒนาชุมชน</a:t>
              </a:r>
            </a:p>
          </p:txBody>
        </p:sp>
        <p:sp>
          <p:nvSpPr>
            <p:cNvPr id="8240" name="Rectangle 2"/>
            <p:cNvSpPr>
              <a:spLocks noChangeArrowheads="1"/>
            </p:cNvSpPr>
            <p:nvPr/>
          </p:nvSpPr>
          <p:spPr bwMode="auto">
            <a:xfrm>
              <a:off x="5507406" y="3468365"/>
              <a:ext cx="539837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en-US" altLang="th-TH" sz="1600" b="1" dirty="0">
                  <a:latin typeface="TH SarabunPSK" pitchFamily="34" charset="-34"/>
                  <a:cs typeface="TH SarabunPSK" pitchFamily="34" charset="-34"/>
                </a:rPr>
                <a:t>387</a:t>
              </a:r>
              <a:endParaRPr lang="th-TH" altLang="th-TH" sz="1600" b="1" dirty="0">
                <a:latin typeface="TH SarabunPSK" pitchFamily="34" charset="-34"/>
                <a:cs typeface="TH SarabunPSK" pitchFamily="34" charset="-34"/>
              </a:endParaRPr>
            </a:p>
          </p:txBody>
        </p:sp>
        <p:sp>
          <p:nvSpPr>
            <p:cNvPr id="8241" name="Rectangle 2"/>
            <p:cNvSpPr>
              <a:spLocks noChangeArrowheads="1"/>
            </p:cNvSpPr>
            <p:nvPr/>
          </p:nvSpPr>
          <p:spPr bwMode="auto">
            <a:xfrm>
              <a:off x="3203846" y="3789040"/>
              <a:ext cx="2843141" cy="325438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th-TH" altLang="th-TH" sz="1600" dirty="0">
                  <a:latin typeface="TH SarabunPSK" pitchFamily="34" charset="-34"/>
                  <a:cs typeface="TH SarabunPSK" pitchFamily="34" charset="-34"/>
                </a:rPr>
                <a:t>นักวิชาการพัฒนาชุมชน (ผอ.กง.) ชพ.</a:t>
              </a:r>
              <a:r>
                <a:rPr lang="en-US" altLang="th-TH" sz="1000" dirty="0">
                  <a:solidFill>
                    <a:srgbClr val="FF0000"/>
                  </a:solidFill>
                  <a:latin typeface="TH SarabunPSK" pitchFamily="34" charset="-34"/>
                  <a:cs typeface="TH SarabunPSK" pitchFamily="34" charset="-34"/>
                </a:rPr>
                <a:t> </a:t>
              </a:r>
              <a:endParaRPr lang="th-TH" altLang="th-TH" sz="1000" dirty="0">
                <a:solidFill>
                  <a:srgbClr val="FF0000"/>
                </a:solidFill>
                <a:latin typeface="TH SarabunPSK" pitchFamily="34" charset="-34"/>
                <a:cs typeface="TH SarabunPSK" pitchFamily="34" charset="-34"/>
              </a:endParaRPr>
            </a:p>
          </p:txBody>
        </p:sp>
      </p:grpSp>
      <p:sp>
        <p:nvSpPr>
          <p:cNvPr id="17426" name="Text Box 17"/>
          <p:cNvSpPr txBox="1">
            <a:spLocks noChangeArrowheads="1"/>
          </p:cNvSpPr>
          <p:nvPr/>
        </p:nvSpPr>
        <p:spPr bwMode="auto">
          <a:xfrm>
            <a:off x="107950" y="4765675"/>
            <a:ext cx="2952750" cy="628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   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</a:t>
            </a: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7" name="Group 18"/>
          <p:cNvGrpSpPr>
            <a:grpSpLocks/>
          </p:cNvGrpSpPr>
          <p:nvPr/>
        </p:nvGrpSpPr>
        <p:grpSpPr bwMode="auto">
          <a:xfrm>
            <a:off x="107504" y="4118554"/>
            <a:ext cx="2844256" cy="646113"/>
            <a:chOff x="3203847" y="3468365"/>
            <a:chExt cx="2845600" cy="646113"/>
          </a:xfrm>
          <a:solidFill>
            <a:schemeClr val="bg1"/>
          </a:solidFill>
        </p:grpSpPr>
        <p:sp>
          <p:nvSpPr>
            <p:cNvPr id="8236" name="Rectangle 2"/>
            <p:cNvSpPr>
              <a:spLocks noChangeArrowheads="1"/>
            </p:cNvSpPr>
            <p:nvPr/>
          </p:nvSpPr>
          <p:spPr bwMode="auto">
            <a:xfrm>
              <a:off x="3203847" y="3468365"/>
              <a:ext cx="2305089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th-TH" altLang="th-TH" sz="1600" b="1" spc="-40" dirty="0">
                  <a:latin typeface="TH SarabunPSK" pitchFamily="34" charset="-34"/>
                  <a:cs typeface="TH SarabunPSK" pitchFamily="34" charset="-34"/>
                </a:rPr>
                <a:t>กลุ่มงานสารสนเทศการพัฒนาชุมชน</a:t>
              </a:r>
            </a:p>
          </p:txBody>
        </p:sp>
        <p:sp>
          <p:nvSpPr>
            <p:cNvPr id="8237" name="Rectangle 2"/>
            <p:cNvSpPr>
              <a:spLocks noChangeArrowheads="1"/>
            </p:cNvSpPr>
            <p:nvPr/>
          </p:nvSpPr>
          <p:spPr bwMode="auto">
            <a:xfrm>
              <a:off x="5509192" y="3468365"/>
              <a:ext cx="540255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en-US" altLang="th-TH" sz="1600" b="1" dirty="0">
                  <a:latin typeface="TH SarabunPSK" pitchFamily="34" charset="-34"/>
                  <a:cs typeface="TH SarabunPSK" pitchFamily="34" charset="-34"/>
                </a:rPr>
                <a:t>380</a:t>
              </a:r>
              <a:endParaRPr lang="th-TH" altLang="th-TH" sz="1600" b="1" dirty="0">
                <a:latin typeface="TH SarabunPSK" pitchFamily="34" charset="-34"/>
                <a:cs typeface="TH SarabunPSK" pitchFamily="34" charset="-34"/>
              </a:endParaRPr>
            </a:p>
          </p:txBody>
        </p:sp>
        <p:sp>
          <p:nvSpPr>
            <p:cNvPr id="8238" name="Rectangle 2"/>
            <p:cNvSpPr>
              <a:spLocks noChangeArrowheads="1"/>
            </p:cNvSpPr>
            <p:nvPr/>
          </p:nvSpPr>
          <p:spPr bwMode="auto">
            <a:xfrm>
              <a:off x="3203847" y="3789040"/>
              <a:ext cx="2845344" cy="325438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th-TH" altLang="th-TH" sz="1600" dirty="0">
                  <a:latin typeface="TH SarabunPSK" pitchFamily="34" charset="-34"/>
                  <a:cs typeface="TH SarabunPSK" pitchFamily="34" charset="-34"/>
                </a:rPr>
                <a:t>นักวิชาการพัฒนาชุมชน (ผอ.กง.) ชพ.</a:t>
              </a:r>
              <a:r>
                <a:rPr lang="en-US" altLang="th-TH" sz="1000" dirty="0">
                  <a:solidFill>
                    <a:srgbClr val="FF0000"/>
                  </a:solidFill>
                  <a:latin typeface="TH SarabunPSK" pitchFamily="34" charset="-34"/>
                  <a:cs typeface="TH SarabunPSK" pitchFamily="34" charset="-34"/>
                </a:rPr>
                <a:t> </a:t>
              </a:r>
              <a:endParaRPr lang="th-TH" altLang="th-TH" sz="1000" dirty="0">
                <a:solidFill>
                  <a:srgbClr val="FF0000"/>
                </a:solidFill>
                <a:latin typeface="TH SarabunPSK" pitchFamily="34" charset="-34"/>
                <a:cs typeface="TH SarabunPSK" pitchFamily="34" charset="-34"/>
              </a:endParaRPr>
            </a:p>
          </p:txBody>
        </p:sp>
      </p:grpSp>
      <p:cxnSp>
        <p:nvCxnSpPr>
          <p:cNvPr id="61" name="Straight Connector 60"/>
          <p:cNvCxnSpPr/>
          <p:nvPr/>
        </p:nvCxnSpPr>
        <p:spPr>
          <a:xfrm>
            <a:off x="1403350" y="1773238"/>
            <a:ext cx="6192838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6" name="Straight Connector 65"/>
          <p:cNvCxnSpPr/>
          <p:nvPr/>
        </p:nvCxnSpPr>
        <p:spPr>
          <a:xfrm>
            <a:off x="3094038" y="1766888"/>
            <a:ext cx="0" cy="217011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430" name="Text Box 8"/>
          <p:cNvSpPr txBox="1">
            <a:spLocks noChangeArrowheads="1"/>
          </p:cNvSpPr>
          <p:nvPr/>
        </p:nvSpPr>
        <p:spPr bwMode="auto">
          <a:xfrm>
            <a:off x="6227763" y="406400"/>
            <a:ext cx="1295400" cy="1366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(20</a:t>
            </a: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x 26 </a:t>
            </a: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จังหวัด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= 520)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(21</a:t>
            </a: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x 4 </a:t>
            </a: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จังหวัด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= 84)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(22</a:t>
            </a: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x 36 </a:t>
            </a: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จังหวัด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= 792)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(23 x 7</a:t>
            </a: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จังหวัด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= 161)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(24 x 2</a:t>
            </a: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จังหวัด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= 48</a:t>
            </a: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</a:t>
            </a: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2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6 x 1</a:t>
            </a: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จังหวัด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= 26</a:t>
            </a: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)</a:t>
            </a:r>
          </a:p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รวมทั้งสิ้น 1,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631</a:t>
            </a: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ตำแหน่ง</a:t>
            </a:r>
          </a:p>
        </p:txBody>
      </p:sp>
      <p:sp>
        <p:nvSpPr>
          <p:cNvPr id="17431" name="Text Box 17"/>
          <p:cNvSpPr txBox="1">
            <a:spLocks noChangeArrowheads="1"/>
          </p:cNvSpPr>
          <p:nvPr/>
        </p:nvSpPr>
        <p:spPr bwMode="auto">
          <a:xfrm>
            <a:off x="3240088" y="4773613"/>
            <a:ext cx="3455987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.</a:t>
            </a: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/ชก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.</a:t>
            </a: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) (พัฒนากร)  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- 3,</a:t>
            </a: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32 </a:t>
            </a: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(อำเภอละ 2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-9</a:t>
            </a: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ตำแหน่ง)</a:t>
            </a:r>
            <a:endParaRPr lang="en-US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เจ้าพนักงานพัฒนาชุมชน (ปง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.</a:t>
            </a: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/ชง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.</a:t>
            </a: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)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(พัฒนากร)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 - 302 </a:t>
            </a: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(อำเภอละ 0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</a:t>
            </a: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8 ตำแหน่ง)</a:t>
            </a:r>
          </a:p>
          <a:p>
            <a:pPr eaLnBrk="1" hangingPunct="1"/>
            <a:r>
              <a:rPr lang="th-TH" altLang="th-TH" sz="12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(พรก.) (จ้างแล้ว)  	   - 21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(ไม่รวมในกรอบ ขรก.)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th-TH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(กรอบฯ </a:t>
            </a:r>
            <a:r>
              <a:rPr lang="en-US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2564</a:t>
            </a:r>
            <a:r>
              <a:rPr lang="th-TH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en-US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–</a:t>
            </a:r>
            <a:r>
              <a:rPr lang="th-TH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en-US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2567 </a:t>
            </a:r>
            <a:r>
              <a:rPr lang="th-TH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ตามมาตรการฯ ปี งบฯ </a:t>
            </a:r>
            <a:r>
              <a:rPr lang="en-US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2562)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cxnSp>
        <p:nvCxnSpPr>
          <p:cNvPr id="71" name="Straight Connector 70"/>
          <p:cNvCxnSpPr/>
          <p:nvPr/>
        </p:nvCxnSpPr>
        <p:spPr>
          <a:xfrm>
            <a:off x="1411288" y="3944938"/>
            <a:ext cx="3382962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4866" name="Rectangle 73"/>
          <p:cNvSpPr>
            <a:spLocks noChangeArrowheads="1"/>
          </p:cNvSpPr>
          <p:nvPr/>
        </p:nvSpPr>
        <p:spPr bwMode="auto">
          <a:xfrm>
            <a:off x="488950" y="106363"/>
            <a:ext cx="815498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/>
            <a:r>
              <a:rPr lang="th-TH" altLang="th-TH" sz="1600" b="1">
                <a:latin typeface="TH SarabunPSK" panose="020B0500040200020003" pitchFamily="34" charset="-34"/>
                <a:cs typeface="TH SarabunPSK" panose="020B0500040200020003" pitchFamily="34" charset="-34"/>
              </a:rPr>
              <a:t>แผนภูมิแสดงการแบ่งงานภายในและอัตรากำลังของกรมการพัฒนาชุมชน</a:t>
            </a:r>
            <a:r>
              <a:rPr lang="en-US" altLang="th-TH" sz="1600" b="1">
                <a:latin typeface="TH SarabunPSK" panose="020B0500040200020003" pitchFamily="34" charset="-34"/>
                <a:cs typeface="TH SarabunPSK" panose="020B0500040200020003" pitchFamily="34" charset="-34"/>
              </a:rPr>
              <a:t> </a:t>
            </a:r>
            <a:endParaRPr lang="th-TH" altLang="th-TH" sz="1600" b="1"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sp>
        <p:nvSpPr>
          <p:cNvPr id="164867" name="Text Box 9"/>
          <p:cNvSpPr txBox="1">
            <a:spLocks noChangeArrowheads="1"/>
          </p:cNvSpPr>
          <p:nvPr/>
        </p:nvSpPr>
        <p:spPr bwMode="auto">
          <a:xfrm>
            <a:off x="6980238" y="6269038"/>
            <a:ext cx="2160587" cy="588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ลูกจ้างประจำ - อัตรา  </a:t>
            </a:r>
            <a:endParaRPr lang="th-TH" altLang="th-TH" sz="1400">
              <a:solidFill>
                <a:srgbClr val="FF0000"/>
              </a:solidFill>
              <a:latin typeface="TH SarabunPSK" panose="020B0500040200020003" pitchFamily="34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กรอบพนักงานราชการ 1 อัตรา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rPr>
              <a:t>(108)</a:t>
            </a:r>
          </a:p>
        </p:txBody>
      </p:sp>
      <p:grpSp>
        <p:nvGrpSpPr>
          <p:cNvPr id="164868" name="Group 81"/>
          <p:cNvGrpSpPr>
            <a:grpSpLocks/>
          </p:cNvGrpSpPr>
          <p:nvPr/>
        </p:nvGrpSpPr>
        <p:grpSpPr bwMode="auto">
          <a:xfrm>
            <a:off x="2843213" y="765175"/>
            <a:ext cx="3421062" cy="646113"/>
            <a:chOff x="2448080" y="857250"/>
            <a:chExt cx="3420000" cy="646113"/>
          </a:xfrm>
        </p:grpSpPr>
        <p:sp>
          <p:nvSpPr>
            <p:cNvPr id="164925" name="Rectangle 2"/>
            <p:cNvSpPr>
              <a:spLocks noChangeArrowheads="1"/>
            </p:cNvSpPr>
            <p:nvPr/>
          </p:nvSpPr>
          <p:spPr bwMode="auto">
            <a:xfrm>
              <a:off x="2448080" y="857250"/>
              <a:ext cx="2844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สำนักงานพัฒนาชุมชนจังหวัดสุรินทร์</a:t>
              </a:r>
            </a:p>
          </p:txBody>
        </p:sp>
        <p:sp>
          <p:nvSpPr>
            <p:cNvPr id="164926" name="Rectangle 2"/>
            <p:cNvSpPr>
              <a:spLocks noChangeArrowheads="1"/>
            </p:cNvSpPr>
            <p:nvPr/>
          </p:nvSpPr>
          <p:spPr bwMode="auto">
            <a:xfrm>
              <a:off x="5290308" y="857250"/>
              <a:ext cx="575739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 eaLnBrk="1" hangingPunct="1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115</a:t>
              </a:r>
              <a:endParaRPr lang="th-TH" altLang="th-TH" sz="16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64927" name="Rectangle 2"/>
            <p:cNvSpPr>
              <a:spLocks noChangeArrowheads="1"/>
            </p:cNvSpPr>
            <p:nvPr/>
          </p:nvSpPr>
          <p:spPr bwMode="auto">
            <a:xfrm>
              <a:off x="2448080" y="1177925"/>
              <a:ext cx="3420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ผู้อำนวยการ (พัฒนาการจังหวัด) สูง</a:t>
              </a:r>
              <a:r>
                <a:rPr lang="en-US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(2930)</a:t>
              </a:r>
              <a:r>
                <a:rPr lang="en-US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endParaRPr lang="th-TH" altLang="th-TH" sz="1600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64869" name="Text Box 91"/>
          <p:cNvSpPr txBox="1">
            <a:spLocks noChangeArrowheads="1"/>
          </p:cNvSpPr>
          <p:nvPr/>
        </p:nvSpPr>
        <p:spPr bwMode="auto">
          <a:xfrm>
            <a:off x="3924300" y="404813"/>
            <a:ext cx="1368425" cy="277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Update </a:t>
            </a:r>
            <a:r>
              <a:rPr lang="th-TH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26 เมษายน 2564 </a:t>
            </a:r>
            <a:r>
              <a:rPr lang="en-US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         </a:t>
            </a:r>
            <a:endParaRPr lang="th-TH" altLang="th-TH" sz="1200"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sp>
        <p:nvSpPr>
          <p:cNvPr id="164870" name="Text Box 17"/>
          <p:cNvSpPr txBox="1">
            <a:spLocks noChangeArrowheads="1"/>
          </p:cNvSpPr>
          <p:nvPr/>
        </p:nvSpPr>
        <p:spPr bwMode="auto">
          <a:xfrm>
            <a:off x="107950" y="2409825"/>
            <a:ext cx="2808288" cy="628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 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- 1 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(7859)</a:t>
            </a:r>
          </a:p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นักจัดการงานทั่วไป (ปก./ชก.)   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     </a:t>
            </a: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- 1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2955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)</a:t>
            </a:r>
          </a:p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เจ้าพนักงานธุรการ (ปง./ชง.)    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      </a:t>
            </a: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3 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(422/2932/2935)</a:t>
            </a:r>
          </a:p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เจ้าพนักงานการเงินและบัญชี (ปง./ชง.)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- 2 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(2933/2934)</a:t>
            </a:r>
            <a:endParaRPr lang="th-TH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endParaRPr lang="en-US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sp>
        <p:nvSpPr>
          <p:cNvPr id="164871" name="Text Box 17"/>
          <p:cNvSpPr txBox="1">
            <a:spLocks noChangeArrowheads="1"/>
          </p:cNvSpPr>
          <p:nvPr/>
        </p:nvSpPr>
        <p:spPr bwMode="auto">
          <a:xfrm>
            <a:off x="2411413" y="2408238"/>
            <a:ext cx="2087562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2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(2937/2939)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3" name="Group 18"/>
          <p:cNvGrpSpPr>
            <a:grpSpLocks/>
          </p:cNvGrpSpPr>
          <p:nvPr/>
        </p:nvGrpSpPr>
        <p:grpSpPr bwMode="auto">
          <a:xfrm>
            <a:off x="2411413" y="1772816"/>
            <a:ext cx="2052637" cy="646113"/>
            <a:chOff x="3203848" y="3468365"/>
            <a:chExt cx="2052020" cy="646113"/>
          </a:xfrm>
          <a:solidFill>
            <a:schemeClr val="bg1"/>
          </a:solidFill>
        </p:grpSpPr>
        <p:sp>
          <p:nvSpPr>
            <p:cNvPr id="12367" name="Rectangle 2"/>
            <p:cNvSpPr>
              <a:spLocks noChangeArrowheads="1"/>
            </p:cNvSpPr>
            <p:nvPr/>
          </p:nvSpPr>
          <p:spPr bwMode="auto">
            <a:xfrm>
              <a:off x="3203848" y="3468365"/>
              <a:ext cx="1476000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lnSpc>
                  <a:spcPct val="70000"/>
                </a:lnSpc>
                <a:defRPr/>
              </a:pPr>
              <a:endParaRPr lang="en-US" altLang="th-TH" sz="700" b="1" dirty="0">
                <a:latin typeface="TH SarabunPSK" pitchFamily="34" charset="-34"/>
                <a:cs typeface="TH SarabunPSK" pitchFamily="34" charset="-34"/>
              </a:endParaRPr>
            </a:p>
            <a:p>
              <a:pPr algn="ctr" eaLnBrk="0" hangingPunct="0">
                <a:lnSpc>
                  <a:spcPct val="70000"/>
                </a:lnSpc>
                <a:defRPr/>
              </a:pPr>
              <a:r>
                <a:rPr lang="th-TH" altLang="th-TH" sz="1400" b="1" dirty="0">
                  <a:latin typeface="TH SarabunPSK" pitchFamily="34" charset="-34"/>
                  <a:cs typeface="TH SarabunPSK" pitchFamily="34" charset="-34"/>
                </a:rPr>
                <a:t> กลุ่มงานยุทธศาสตร์</a:t>
              </a:r>
            </a:p>
            <a:p>
              <a:pPr algn="ctr" eaLnBrk="0" hangingPunct="0">
                <a:lnSpc>
                  <a:spcPct val="70000"/>
                </a:lnSpc>
                <a:defRPr/>
              </a:pPr>
              <a:r>
                <a:rPr lang="th-TH" altLang="th-TH" sz="1400" b="1" dirty="0">
                  <a:latin typeface="TH SarabunPSK" pitchFamily="34" charset="-34"/>
                  <a:cs typeface="TH SarabunPSK" pitchFamily="34" charset="-34"/>
                </a:rPr>
                <a:t>การพัฒนาชุมชน</a:t>
              </a:r>
            </a:p>
          </p:txBody>
        </p:sp>
        <p:sp>
          <p:nvSpPr>
            <p:cNvPr id="12368" name="Rectangle 2"/>
            <p:cNvSpPr>
              <a:spLocks noChangeArrowheads="1"/>
            </p:cNvSpPr>
            <p:nvPr/>
          </p:nvSpPr>
          <p:spPr bwMode="auto">
            <a:xfrm>
              <a:off x="4679868" y="3468365"/>
              <a:ext cx="576000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en-US" altLang="th-TH" sz="1600" b="1" dirty="0">
                  <a:latin typeface="TH SarabunPSK" pitchFamily="34" charset="-34"/>
                  <a:cs typeface="TH SarabunPSK" pitchFamily="34" charset="-34"/>
                </a:rPr>
                <a:t>3</a:t>
              </a:r>
              <a:endParaRPr lang="th-TH" altLang="th-TH" sz="1400" b="1" dirty="0">
                <a:latin typeface="TH SarabunPSK" pitchFamily="34" charset="-34"/>
                <a:cs typeface="TH SarabunPSK" pitchFamily="34" charset="-34"/>
              </a:endParaRPr>
            </a:p>
          </p:txBody>
        </p:sp>
        <p:sp>
          <p:nvSpPr>
            <p:cNvPr id="12372" name="Rectangle 2"/>
            <p:cNvSpPr>
              <a:spLocks noChangeArrowheads="1"/>
            </p:cNvSpPr>
            <p:nvPr/>
          </p:nvSpPr>
          <p:spPr bwMode="auto">
            <a:xfrm>
              <a:off x="3203848" y="3789040"/>
              <a:ext cx="2052020" cy="325438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th-TH" altLang="th-TH" sz="1500" spc="-70" dirty="0">
                  <a:latin typeface="TH SarabunPSK" pitchFamily="34" charset="-34"/>
                  <a:cs typeface="TH SarabunPSK" pitchFamily="34" charset="-34"/>
                </a:rPr>
                <a:t>นักวิชาการพัฒนาชุมชน (ผอ.กง.) ชพ</a:t>
              </a:r>
              <a:r>
                <a:rPr lang="en-US" altLang="th-TH" sz="1500" spc="-70" dirty="0">
                  <a:latin typeface="TH SarabunPSK" pitchFamily="34" charset="-34"/>
                  <a:cs typeface="TH SarabunPSK" pitchFamily="34" charset="-34"/>
                </a:rPr>
                <a:t>. </a:t>
              </a:r>
              <a:r>
                <a:rPr lang="en-US" altLang="th-TH" sz="1000" spc="-70" dirty="0">
                  <a:solidFill>
                    <a:srgbClr val="FF0000"/>
                  </a:solidFill>
                  <a:latin typeface="TH SarabunPSK" pitchFamily="34" charset="-34"/>
                  <a:cs typeface="TH SarabunPSK" pitchFamily="34" charset="-34"/>
                </a:rPr>
                <a:t>(2936)</a:t>
              </a:r>
              <a:endParaRPr lang="th-TH" altLang="th-TH" sz="1000" spc="-70" dirty="0">
                <a:solidFill>
                  <a:srgbClr val="FF0000"/>
                </a:solidFill>
                <a:latin typeface="TH SarabunPSK" pitchFamily="34" charset="-34"/>
                <a:cs typeface="TH SarabunPSK" pitchFamily="34" charset="-34"/>
              </a:endParaRPr>
            </a:p>
          </p:txBody>
        </p:sp>
      </p:grpSp>
      <p:sp>
        <p:nvSpPr>
          <p:cNvPr id="164873" name="Text Box 17"/>
          <p:cNvSpPr txBox="1">
            <a:spLocks noChangeArrowheads="1"/>
          </p:cNvSpPr>
          <p:nvPr/>
        </p:nvSpPr>
        <p:spPr bwMode="auto">
          <a:xfrm>
            <a:off x="4665663" y="2420938"/>
            <a:ext cx="3001962" cy="628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5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(2941/2942/2943/2944/2945)</a:t>
            </a:r>
          </a:p>
          <a:p>
            <a:pPr eaLnBrk="1" hangingPunct="1"/>
            <a:r>
              <a:rPr lang="th-TH" altLang="th-TH" sz="12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นักส่งเสริมการพัฒนาชุมชน (พรก.)</a:t>
            </a:r>
            <a:r>
              <a:rPr lang="en-US" altLang="th-TH" sz="12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12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 </a:t>
            </a:r>
            <a:r>
              <a:rPr lang="en-US" altLang="th-TH" sz="12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1</a:t>
            </a:r>
            <a:r>
              <a:rPr lang="th-TH" altLang="th-TH" sz="12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108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)</a:t>
            </a:r>
            <a:endParaRPr lang="th-TH" altLang="th-TH" sz="1000">
              <a:solidFill>
                <a:srgbClr val="0070C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th-TH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(กรอบฯ </a:t>
            </a:r>
            <a:r>
              <a:rPr lang="en-US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2564</a:t>
            </a:r>
            <a:r>
              <a:rPr lang="th-TH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en-US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</a:t>
            </a:r>
            <a:r>
              <a:rPr lang="th-TH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en-US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2567)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(จ้างแล้ว)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              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(ไม่รวมในกรอบ ขรก.)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4" name="Group 18"/>
          <p:cNvGrpSpPr>
            <a:grpSpLocks/>
          </p:cNvGrpSpPr>
          <p:nvPr/>
        </p:nvGrpSpPr>
        <p:grpSpPr bwMode="auto">
          <a:xfrm>
            <a:off x="4665274" y="1773328"/>
            <a:ext cx="2051050" cy="646110"/>
            <a:chOff x="3203848" y="3468365"/>
            <a:chExt cx="2052020" cy="646111"/>
          </a:xfrm>
          <a:solidFill>
            <a:schemeClr val="bg1"/>
          </a:solidFill>
        </p:grpSpPr>
        <p:sp>
          <p:nvSpPr>
            <p:cNvPr id="12364" name="Rectangle 2"/>
            <p:cNvSpPr>
              <a:spLocks noChangeArrowheads="1"/>
            </p:cNvSpPr>
            <p:nvPr/>
          </p:nvSpPr>
          <p:spPr bwMode="auto">
            <a:xfrm>
              <a:off x="3203848" y="3468365"/>
              <a:ext cx="1476000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lnSpc>
                  <a:spcPct val="70000"/>
                </a:lnSpc>
                <a:defRPr/>
              </a:pPr>
              <a:endParaRPr lang="th-TH" altLang="th-TH" sz="700" b="1" dirty="0">
                <a:latin typeface="TH SarabunPSK" pitchFamily="34" charset="-34"/>
                <a:cs typeface="TH SarabunPSK" pitchFamily="34" charset="-34"/>
              </a:endParaRPr>
            </a:p>
            <a:p>
              <a:pPr algn="ctr" eaLnBrk="0" hangingPunct="0">
                <a:lnSpc>
                  <a:spcPct val="70000"/>
                </a:lnSpc>
                <a:defRPr/>
              </a:pPr>
              <a:r>
                <a:rPr lang="th-TH" altLang="th-TH" sz="1400" b="1" dirty="0">
                  <a:latin typeface="TH SarabunPSK" pitchFamily="34" charset="-34"/>
                  <a:cs typeface="TH SarabunPSK" pitchFamily="34" charset="-34"/>
                </a:rPr>
                <a:t>กลุ่มงานส่งเสริม                      การพัฒนาชุมชน</a:t>
              </a:r>
            </a:p>
          </p:txBody>
        </p:sp>
        <p:sp>
          <p:nvSpPr>
            <p:cNvPr id="12365" name="Rectangle 2"/>
            <p:cNvSpPr>
              <a:spLocks noChangeArrowheads="1"/>
            </p:cNvSpPr>
            <p:nvPr/>
          </p:nvSpPr>
          <p:spPr bwMode="auto">
            <a:xfrm>
              <a:off x="4679868" y="3468365"/>
              <a:ext cx="576000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en-US" altLang="th-TH" sz="1600" b="1" dirty="0">
                  <a:latin typeface="TH SarabunPSK" pitchFamily="34" charset="-34"/>
                  <a:cs typeface="TH SarabunPSK" pitchFamily="34" charset="-34"/>
                </a:rPr>
                <a:t>6</a:t>
              </a:r>
              <a:endParaRPr lang="th-TH" altLang="th-TH" sz="1600" b="1" dirty="0">
                <a:latin typeface="TH SarabunPSK" pitchFamily="34" charset="-34"/>
                <a:cs typeface="TH SarabunPSK" pitchFamily="34" charset="-34"/>
              </a:endParaRPr>
            </a:p>
          </p:txBody>
        </p:sp>
        <p:sp>
          <p:nvSpPr>
            <p:cNvPr id="12369" name="Rectangle 2"/>
            <p:cNvSpPr>
              <a:spLocks noChangeArrowheads="1"/>
            </p:cNvSpPr>
            <p:nvPr/>
          </p:nvSpPr>
          <p:spPr bwMode="auto">
            <a:xfrm>
              <a:off x="3203848" y="3789039"/>
              <a:ext cx="2052020" cy="325437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th-TH" altLang="th-TH" sz="1500" spc="-80" dirty="0">
                  <a:latin typeface="TH SarabunPSK" pitchFamily="34" charset="-34"/>
                  <a:cs typeface="TH SarabunPSK" pitchFamily="34" charset="-34"/>
                </a:rPr>
                <a:t>นักวิชาการพัฒนาชุมชน (ผอ.กง.) ชพ</a:t>
              </a:r>
              <a:r>
                <a:rPr lang="en-US" altLang="th-TH" sz="1500" spc="-80" dirty="0">
                  <a:latin typeface="TH SarabunPSK" pitchFamily="34" charset="-34"/>
                  <a:cs typeface="TH SarabunPSK" pitchFamily="34" charset="-34"/>
                </a:rPr>
                <a:t>. </a:t>
              </a:r>
              <a:r>
                <a:rPr lang="en-US" altLang="th-TH" sz="1000" spc="-80" dirty="0">
                  <a:solidFill>
                    <a:srgbClr val="FF0000"/>
                  </a:solidFill>
                  <a:latin typeface="TH SarabunPSK" pitchFamily="34" charset="-34"/>
                  <a:cs typeface="TH SarabunPSK" pitchFamily="34" charset="-34"/>
                </a:rPr>
                <a:t>(2940)</a:t>
              </a:r>
              <a:endParaRPr lang="th-TH" altLang="th-TH" sz="1000" spc="-80" dirty="0">
                <a:solidFill>
                  <a:srgbClr val="FF0000"/>
                </a:solidFill>
                <a:latin typeface="TH SarabunPSK" pitchFamily="34" charset="-34"/>
                <a:cs typeface="TH SarabunPSK" pitchFamily="34" charset="-34"/>
              </a:endParaRPr>
            </a:p>
          </p:txBody>
        </p:sp>
      </p:grpSp>
      <p:sp>
        <p:nvSpPr>
          <p:cNvPr id="164875" name="Text Box 17"/>
          <p:cNvSpPr txBox="1">
            <a:spLocks noChangeArrowheads="1"/>
          </p:cNvSpPr>
          <p:nvPr/>
        </p:nvSpPr>
        <p:spPr bwMode="auto">
          <a:xfrm>
            <a:off x="6969125" y="2425700"/>
            <a:ext cx="2087563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(526/2938/2957/2958)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5" name="Group 18"/>
          <p:cNvGrpSpPr>
            <a:grpSpLocks/>
          </p:cNvGrpSpPr>
          <p:nvPr/>
        </p:nvGrpSpPr>
        <p:grpSpPr bwMode="auto">
          <a:xfrm>
            <a:off x="6968737" y="1778090"/>
            <a:ext cx="2052637" cy="646113"/>
            <a:chOff x="3203848" y="3468365"/>
            <a:chExt cx="2052020" cy="646113"/>
          </a:xfrm>
          <a:solidFill>
            <a:schemeClr val="bg1"/>
          </a:solidFill>
        </p:grpSpPr>
        <p:sp>
          <p:nvSpPr>
            <p:cNvPr id="12361" name="Rectangle 2"/>
            <p:cNvSpPr>
              <a:spLocks noChangeArrowheads="1"/>
            </p:cNvSpPr>
            <p:nvPr/>
          </p:nvSpPr>
          <p:spPr bwMode="auto">
            <a:xfrm>
              <a:off x="3203848" y="3468365"/>
              <a:ext cx="1476000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lnSpc>
                  <a:spcPct val="70000"/>
                </a:lnSpc>
                <a:defRPr/>
              </a:pPr>
              <a:endParaRPr lang="th-TH" altLang="th-TH" sz="700" b="1" dirty="0">
                <a:latin typeface="TH SarabunPSK" pitchFamily="34" charset="-34"/>
                <a:cs typeface="TH SarabunPSK" pitchFamily="34" charset="-34"/>
              </a:endParaRPr>
            </a:p>
            <a:p>
              <a:pPr algn="ctr" eaLnBrk="0" hangingPunct="0">
                <a:lnSpc>
                  <a:spcPct val="70000"/>
                </a:lnSpc>
                <a:defRPr/>
              </a:pPr>
              <a:r>
                <a:rPr lang="th-TH" altLang="th-TH" sz="1400" b="1" dirty="0">
                  <a:latin typeface="TH SarabunPSK" pitchFamily="34" charset="-34"/>
                  <a:cs typeface="TH SarabunPSK" pitchFamily="34" charset="-34"/>
                </a:rPr>
                <a:t>กลุ่มงานสารสนเทศ</a:t>
              </a:r>
            </a:p>
            <a:p>
              <a:pPr algn="ctr" eaLnBrk="0" hangingPunct="0">
                <a:lnSpc>
                  <a:spcPct val="70000"/>
                </a:lnSpc>
                <a:defRPr/>
              </a:pPr>
              <a:r>
                <a:rPr lang="th-TH" altLang="th-TH" sz="1400" b="1" dirty="0">
                  <a:latin typeface="TH SarabunPSK" pitchFamily="34" charset="-34"/>
                  <a:cs typeface="TH SarabunPSK" pitchFamily="34" charset="-34"/>
                </a:rPr>
                <a:t>การพัฒนาชุมชน</a:t>
              </a:r>
            </a:p>
          </p:txBody>
        </p:sp>
        <p:sp>
          <p:nvSpPr>
            <p:cNvPr id="12362" name="Rectangle 2"/>
            <p:cNvSpPr>
              <a:spLocks noChangeArrowheads="1"/>
            </p:cNvSpPr>
            <p:nvPr/>
          </p:nvSpPr>
          <p:spPr bwMode="auto">
            <a:xfrm>
              <a:off x="4679868" y="3468365"/>
              <a:ext cx="576000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en-US" altLang="th-TH" sz="1600" b="1" dirty="0">
                  <a:latin typeface="TH SarabunPSK" pitchFamily="34" charset="-34"/>
                  <a:cs typeface="TH SarabunPSK" pitchFamily="34" charset="-34"/>
                </a:rPr>
                <a:t>5</a:t>
              </a:r>
              <a:endParaRPr lang="th-TH" altLang="th-TH" sz="1400" b="1" dirty="0">
                <a:latin typeface="TH SarabunPSK" pitchFamily="34" charset="-34"/>
                <a:cs typeface="TH SarabunPSK" pitchFamily="34" charset="-34"/>
              </a:endParaRPr>
            </a:p>
          </p:txBody>
        </p:sp>
        <p:sp>
          <p:nvSpPr>
            <p:cNvPr id="11342" name="Rectangle 2"/>
            <p:cNvSpPr>
              <a:spLocks noChangeArrowheads="1"/>
            </p:cNvSpPr>
            <p:nvPr/>
          </p:nvSpPr>
          <p:spPr bwMode="auto">
            <a:xfrm>
              <a:off x="3203848" y="3789040"/>
              <a:ext cx="2052020" cy="325438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th-TH" altLang="th-TH" sz="1500" spc="-60" dirty="0">
                  <a:latin typeface="TH SarabunPSK" pitchFamily="34" charset="-34"/>
                  <a:cs typeface="TH SarabunPSK" pitchFamily="34" charset="-34"/>
                </a:rPr>
                <a:t>นักวิชาการพัฒนาชุมชน (ผอ.กง.) ชพ</a:t>
              </a:r>
              <a:r>
                <a:rPr lang="en-US" altLang="th-TH" sz="1500" spc="-60" dirty="0">
                  <a:latin typeface="TH SarabunPSK" pitchFamily="34" charset="-34"/>
                  <a:cs typeface="TH SarabunPSK" pitchFamily="34" charset="-34"/>
                </a:rPr>
                <a:t>. </a:t>
              </a:r>
              <a:r>
                <a:rPr lang="en-US" altLang="th-TH" sz="1050" spc="-60" dirty="0">
                  <a:solidFill>
                    <a:srgbClr val="FF0000"/>
                  </a:solidFill>
                  <a:latin typeface="TH SarabunPSK" pitchFamily="34" charset="-34"/>
                  <a:cs typeface="TH SarabunPSK" pitchFamily="34" charset="-34"/>
                </a:rPr>
                <a:t>(760)</a:t>
              </a:r>
              <a:endParaRPr lang="th-TH" altLang="th-TH" sz="1050" spc="-60" dirty="0">
                <a:solidFill>
                  <a:srgbClr val="FF0000"/>
                </a:solidFill>
                <a:latin typeface="TH SarabunPSK" pitchFamily="34" charset="-34"/>
                <a:cs typeface="TH SarabunPSK" pitchFamily="34" charset="-34"/>
              </a:endParaRPr>
            </a:p>
          </p:txBody>
        </p:sp>
      </p:grpSp>
      <p:cxnSp>
        <p:nvCxnSpPr>
          <p:cNvPr id="78" name="Straight Connector 77"/>
          <p:cNvCxnSpPr/>
          <p:nvPr/>
        </p:nvCxnSpPr>
        <p:spPr>
          <a:xfrm>
            <a:off x="4572000" y="1419225"/>
            <a:ext cx="0" cy="223202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/>
          <p:cNvCxnSpPr/>
          <p:nvPr/>
        </p:nvCxnSpPr>
        <p:spPr>
          <a:xfrm>
            <a:off x="1116013" y="1628775"/>
            <a:ext cx="683895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4879" name="Rectangle 78"/>
          <p:cNvSpPr>
            <a:spLocks noChangeArrowheads="1"/>
          </p:cNvSpPr>
          <p:nvPr/>
        </p:nvSpPr>
        <p:spPr bwMode="auto">
          <a:xfrm>
            <a:off x="0" y="6611938"/>
            <a:ext cx="1619250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000" u="sng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หมายเหตุ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ภายในวงเล็บแสดงเลขที่ตำแหน่ง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164880" name="Group 49"/>
          <p:cNvGrpSpPr>
            <a:grpSpLocks/>
          </p:cNvGrpSpPr>
          <p:nvPr/>
        </p:nvGrpSpPr>
        <p:grpSpPr bwMode="auto">
          <a:xfrm>
            <a:off x="107950" y="3594100"/>
            <a:ext cx="2843213" cy="646113"/>
            <a:chOff x="107503" y="3717032"/>
            <a:chExt cx="2844257" cy="646113"/>
          </a:xfrm>
        </p:grpSpPr>
        <p:sp>
          <p:nvSpPr>
            <p:cNvPr id="164922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เมืองสุรินทร์</a:t>
              </a:r>
            </a:p>
          </p:txBody>
        </p:sp>
        <p:sp>
          <p:nvSpPr>
            <p:cNvPr id="164923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9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64924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(2946)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64881" name="Text Box 17"/>
          <p:cNvSpPr txBox="1">
            <a:spLocks noChangeArrowheads="1"/>
          </p:cNvSpPr>
          <p:nvPr/>
        </p:nvSpPr>
        <p:spPr bwMode="auto">
          <a:xfrm>
            <a:off x="107950" y="4241800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8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(2949/2950/2951/2952/2953/2954/2956/2984)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164882" name="Group 50"/>
          <p:cNvGrpSpPr>
            <a:grpSpLocks/>
          </p:cNvGrpSpPr>
          <p:nvPr/>
        </p:nvGrpSpPr>
        <p:grpSpPr bwMode="auto">
          <a:xfrm>
            <a:off x="3132138" y="3594100"/>
            <a:ext cx="2843212" cy="646113"/>
            <a:chOff x="107503" y="3717032"/>
            <a:chExt cx="2844257" cy="646113"/>
          </a:xfrm>
        </p:grpSpPr>
        <p:sp>
          <p:nvSpPr>
            <p:cNvPr id="164919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ชุมพลบุรี</a:t>
              </a:r>
            </a:p>
          </p:txBody>
        </p:sp>
        <p:sp>
          <p:nvSpPr>
            <p:cNvPr id="164920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64921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(2961)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64883" name="Text Box 17"/>
          <p:cNvSpPr txBox="1">
            <a:spLocks noChangeArrowheads="1"/>
          </p:cNvSpPr>
          <p:nvPr/>
        </p:nvSpPr>
        <p:spPr bwMode="auto">
          <a:xfrm>
            <a:off x="3132138" y="4241800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(2963/2964/2965/2966)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164884" name="Group 55"/>
          <p:cNvGrpSpPr>
            <a:grpSpLocks/>
          </p:cNvGrpSpPr>
          <p:nvPr/>
        </p:nvGrpSpPr>
        <p:grpSpPr bwMode="auto">
          <a:xfrm>
            <a:off x="6156325" y="3594100"/>
            <a:ext cx="2844800" cy="646113"/>
            <a:chOff x="107503" y="3717032"/>
            <a:chExt cx="2844257" cy="646113"/>
          </a:xfrm>
        </p:grpSpPr>
        <p:sp>
          <p:nvSpPr>
            <p:cNvPr id="164916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ท่าตูม</a:t>
              </a:r>
            </a:p>
          </p:txBody>
        </p:sp>
        <p:sp>
          <p:nvSpPr>
            <p:cNvPr id="164917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64918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(2969)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64885" name="Text Box 17"/>
          <p:cNvSpPr txBox="1">
            <a:spLocks noChangeArrowheads="1"/>
          </p:cNvSpPr>
          <p:nvPr/>
        </p:nvSpPr>
        <p:spPr bwMode="auto">
          <a:xfrm>
            <a:off x="6156325" y="4241800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(2971/2973/2974/2976)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164886" name="Group 60"/>
          <p:cNvGrpSpPr>
            <a:grpSpLocks/>
          </p:cNvGrpSpPr>
          <p:nvPr/>
        </p:nvGrpSpPr>
        <p:grpSpPr bwMode="auto">
          <a:xfrm>
            <a:off x="107950" y="4962525"/>
            <a:ext cx="2843213" cy="646113"/>
            <a:chOff x="107503" y="3717032"/>
            <a:chExt cx="2844257" cy="646113"/>
          </a:xfrm>
        </p:grpSpPr>
        <p:sp>
          <p:nvSpPr>
            <p:cNvPr id="164913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จอมพระ</a:t>
              </a:r>
            </a:p>
          </p:txBody>
        </p:sp>
        <p:sp>
          <p:nvSpPr>
            <p:cNvPr id="164914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64915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(2977)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64887" name="Text Box 17"/>
          <p:cNvSpPr txBox="1">
            <a:spLocks noChangeArrowheads="1"/>
          </p:cNvSpPr>
          <p:nvPr/>
        </p:nvSpPr>
        <p:spPr bwMode="auto">
          <a:xfrm>
            <a:off x="107950" y="5610225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(2979/2980/2981/2982)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164888" name="Group 65"/>
          <p:cNvGrpSpPr>
            <a:grpSpLocks/>
          </p:cNvGrpSpPr>
          <p:nvPr/>
        </p:nvGrpSpPr>
        <p:grpSpPr bwMode="auto">
          <a:xfrm>
            <a:off x="3132138" y="4962525"/>
            <a:ext cx="2843212" cy="646113"/>
            <a:chOff x="107503" y="3717032"/>
            <a:chExt cx="2844257" cy="646113"/>
          </a:xfrm>
        </p:grpSpPr>
        <p:sp>
          <p:nvSpPr>
            <p:cNvPr id="164910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ปราสาท</a:t>
              </a:r>
            </a:p>
          </p:txBody>
        </p:sp>
        <p:sp>
          <p:nvSpPr>
            <p:cNvPr id="164911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6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64912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(2985)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64889" name="Text Box 17"/>
          <p:cNvSpPr txBox="1">
            <a:spLocks noChangeArrowheads="1"/>
          </p:cNvSpPr>
          <p:nvPr/>
        </p:nvSpPr>
        <p:spPr bwMode="auto">
          <a:xfrm>
            <a:off x="3132138" y="5610225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5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(2987/2988/2989/2990/2992)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164890" name="Group 70"/>
          <p:cNvGrpSpPr>
            <a:grpSpLocks/>
          </p:cNvGrpSpPr>
          <p:nvPr/>
        </p:nvGrpSpPr>
        <p:grpSpPr bwMode="auto">
          <a:xfrm>
            <a:off x="6156325" y="4962525"/>
            <a:ext cx="2844800" cy="646113"/>
            <a:chOff x="107503" y="3717032"/>
            <a:chExt cx="2844257" cy="646113"/>
          </a:xfrm>
        </p:grpSpPr>
        <p:sp>
          <p:nvSpPr>
            <p:cNvPr id="164907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กาบเชิง</a:t>
              </a:r>
            </a:p>
          </p:txBody>
        </p:sp>
        <p:sp>
          <p:nvSpPr>
            <p:cNvPr id="164908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64909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(2997)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64891" name="Text Box 17"/>
          <p:cNvSpPr txBox="1">
            <a:spLocks noChangeArrowheads="1"/>
          </p:cNvSpPr>
          <p:nvPr/>
        </p:nvSpPr>
        <p:spPr bwMode="auto">
          <a:xfrm>
            <a:off x="6156325" y="5610225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(2999/3000/3001/3002)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cxnSp>
        <p:nvCxnSpPr>
          <p:cNvPr id="76" name="Straight Connector 75"/>
          <p:cNvCxnSpPr/>
          <p:nvPr/>
        </p:nvCxnSpPr>
        <p:spPr>
          <a:xfrm>
            <a:off x="1404938" y="3500438"/>
            <a:ext cx="604837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9" name="Straight Connector 78"/>
          <p:cNvCxnSpPr/>
          <p:nvPr/>
        </p:nvCxnSpPr>
        <p:spPr>
          <a:xfrm>
            <a:off x="1116013" y="1628775"/>
            <a:ext cx="0" cy="14446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" name="Straight Connector 80"/>
          <p:cNvCxnSpPr/>
          <p:nvPr/>
        </p:nvCxnSpPr>
        <p:spPr>
          <a:xfrm>
            <a:off x="3348038" y="1628775"/>
            <a:ext cx="0" cy="14446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" name="Straight Connector 81"/>
          <p:cNvCxnSpPr/>
          <p:nvPr/>
        </p:nvCxnSpPr>
        <p:spPr>
          <a:xfrm>
            <a:off x="5651500" y="1628775"/>
            <a:ext cx="0" cy="14446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3" name="Straight Connector 82"/>
          <p:cNvCxnSpPr/>
          <p:nvPr/>
        </p:nvCxnSpPr>
        <p:spPr>
          <a:xfrm>
            <a:off x="7956550" y="1628775"/>
            <a:ext cx="0" cy="14446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4" name="Straight Connector 83"/>
          <p:cNvCxnSpPr/>
          <p:nvPr/>
        </p:nvCxnSpPr>
        <p:spPr>
          <a:xfrm>
            <a:off x="1403350" y="3500438"/>
            <a:ext cx="0" cy="904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/>
          <p:cNvCxnSpPr/>
          <p:nvPr/>
        </p:nvCxnSpPr>
        <p:spPr>
          <a:xfrm>
            <a:off x="7451725" y="3500438"/>
            <a:ext cx="0" cy="904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" name="Straight Connector 85"/>
          <p:cNvCxnSpPr/>
          <p:nvPr/>
        </p:nvCxnSpPr>
        <p:spPr>
          <a:xfrm>
            <a:off x="3049588" y="3500438"/>
            <a:ext cx="0" cy="136842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7" name="Straight Connector 86"/>
          <p:cNvCxnSpPr/>
          <p:nvPr/>
        </p:nvCxnSpPr>
        <p:spPr>
          <a:xfrm>
            <a:off x="1403350" y="4868863"/>
            <a:ext cx="604837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9" name="Straight Connector 88"/>
          <p:cNvCxnSpPr/>
          <p:nvPr/>
        </p:nvCxnSpPr>
        <p:spPr>
          <a:xfrm>
            <a:off x="1403350" y="4868863"/>
            <a:ext cx="0" cy="904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0" name="Straight Connector 89"/>
          <p:cNvCxnSpPr/>
          <p:nvPr/>
        </p:nvCxnSpPr>
        <p:spPr>
          <a:xfrm>
            <a:off x="4427538" y="4868863"/>
            <a:ext cx="0" cy="904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1" name="Straight Connector 90"/>
          <p:cNvCxnSpPr/>
          <p:nvPr/>
        </p:nvCxnSpPr>
        <p:spPr>
          <a:xfrm>
            <a:off x="7451725" y="4868863"/>
            <a:ext cx="0" cy="904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64904" name="Group 74"/>
          <p:cNvGrpSpPr>
            <a:grpSpLocks/>
          </p:cNvGrpSpPr>
          <p:nvPr/>
        </p:nvGrpSpPr>
        <p:grpSpPr bwMode="auto">
          <a:xfrm>
            <a:off x="107950" y="1774825"/>
            <a:ext cx="2051050" cy="646113"/>
            <a:chOff x="107950" y="1775470"/>
            <a:chExt cx="2051050" cy="646112"/>
          </a:xfrm>
        </p:grpSpPr>
        <p:grpSp>
          <p:nvGrpSpPr>
            <p:cNvPr id="13" name="Group 18"/>
            <p:cNvGrpSpPr>
              <a:grpSpLocks/>
            </p:cNvGrpSpPr>
            <p:nvPr/>
          </p:nvGrpSpPr>
          <p:grpSpPr bwMode="auto">
            <a:xfrm>
              <a:off x="107950" y="1775470"/>
              <a:ext cx="2051050" cy="646112"/>
              <a:chOff x="3203848" y="3468365"/>
              <a:chExt cx="2052020" cy="646113"/>
            </a:xfrm>
            <a:solidFill>
              <a:schemeClr val="bg1"/>
            </a:solidFill>
          </p:grpSpPr>
          <p:sp>
            <p:nvSpPr>
              <p:cNvPr id="14387" name="Rectangle 2"/>
              <p:cNvSpPr>
                <a:spLocks noChangeArrowheads="1"/>
              </p:cNvSpPr>
              <p:nvPr/>
            </p:nvSpPr>
            <p:spPr bwMode="auto">
              <a:xfrm>
                <a:off x="4679868" y="3468365"/>
                <a:ext cx="576000" cy="323850"/>
              </a:xfrm>
              <a:prstGeom prst="rect">
                <a:avLst/>
              </a:prstGeom>
              <a:grpFill/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anchor="ctr"/>
              <a:lstStyle/>
              <a:p>
                <a:pPr algn="ctr" eaLnBrk="0" hangingPunct="0">
                  <a:defRPr/>
                </a:pPr>
                <a:r>
                  <a:rPr lang="en-US" altLang="th-TH" sz="1600" b="1" dirty="0">
                    <a:latin typeface="TH SarabunPSK" pitchFamily="34" charset="-34"/>
                    <a:cs typeface="TH SarabunPSK" pitchFamily="34" charset="-34"/>
                  </a:rPr>
                  <a:t>8</a:t>
                </a:r>
                <a:endParaRPr lang="th-TH" altLang="th-TH" sz="1400" b="1" dirty="0">
                  <a:latin typeface="TH SarabunPSK" pitchFamily="34" charset="-34"/>
                  <a:cs typeface="TH SarabunPSK" pitchFamily="34" charset="-34"/>
                </a:endParaRPr>
              </a:p>
            </p:txBody>
          </p:sp>
          <p:sp>
            <p:nvSpPr>
              <p:cNvPr id="14388" name="Rectangle 2"/>
              <p:cNvSpPr>
                <a:spLocks noChangeArrowheads="1"/>
              </p:cNvSpPr>
              <p:nvPr/>
            </p:nvSpPr>
            <p:spPr bwMode="auto">
              <a:xfrm>
                <a:off x="3203848" y="3789040"/>
                <a:ext cx="2052000" cy="325438"/>
              </a:xfrm>
              <a:prstGeom prst="rect">
                <a:avLst/>
              </a:prstGeom>
              <a:grpFill/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anchor="ctr"/>
              <a:lstStyle/>
              <a:p>
                <a:pPr algn="ctr" eaLnBrk="0" hangingPunct="0">
                  <a:defRPr/>
                </a:pPr>
                <a:r>
                  <a:rPr lang="th-TH" altLang="th-TH" sz="1400" spc="-40" dirty="0">
                    <a:latin typeface="TH SarabunPSK" pitchFamily="34" charset="-34"/>
                    <a:cs typeface="TH SarabunPSK" pitchFamily="34" charset="-34"/>
                  </a:rPr>
                  <a:t>นักวิชาการพัฒนาชุมชน (ผอ.กง.) </a:t>
                </a:r>
                <a:r>
                  <a:rPr lang="th-TH" altLang="th-TH" sz="1400" spc="-40" dirty="0" err="1">
                    <a:latin typeface="TH SarabunPSK" pitchFamily="34" charset="-34"/>
                    <a:cs typeface="TH SarabunPSK" pitchFamily="34" charset="-34"/>
                  </a:rPr>
                  <a:t>ชพ.</a:t>
                </a:r>
                <a:r>
                  <a:rPr lang="en-US" altLang="th-TH" sz="1400" spc="-40" dirty="0">
                    <a:latin typeface="TH SarabunPSK" pitchFamily="34" charset="-34"/>
                    <a:cs typeface="TH SarabunPSK" pitchFamily="34" charset="-34"/>
                  </a:rPr>
                  <a:t> </a:t>
                </a:r>
                <a:r>
                  <a:rPr lang="en-US" altLang="th-TH" sz="1000" spc="-40" dirty="0">
                    <a:solidFill>
                      <a:srgbClr val="FF0000"/>
                    </a:solidFill>
                    <a:latin typeface="TH SarabunPSK" pitchFamily="34" charset="-34"/>
                    <a:cs typeface="TH SarabunPSK" pitchFamily="34" charset="-34"/>
                  </a:rPr>
                  <a:t>(2931)</a:t>
                </a:r>
                <a:endParaRPr lang="th-TH" altLang="th-TH" sz="1000" spc="-40" dirty="0">
                  <a:solidFill>
                    <a:srgbClr val="FF0000"/>
                  </a:solidFill>
                  <a:latin typeface="TH SarabunPSK" pitchFamily="34" charset="-34"/>
                  <a:cs typeface="TH SarabunPSK" pitchFamily="34" charset="-34"/>
                </a:endParaRPr>
              </a:p>
            </p:txBody>
          </p:sp>
        </p:grpSp>
        <p:sp>
          <p:nvSpPr>
            <p:cNvPr id="164906" name="Rectangle 2"/>
            <p:cNvSpPr>
              <a:spLocks noChangeArrowheads="1"/>
            </p:cNvSpPr>
            <p:nvPr/>
          </p:nvSpPr>
          <p:spPr bwMode="auto">
            <a:xfrm>
              <a:off x="107950" y="1775470"/>
              <a:ext cx="1475302" cy="323849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th-TH" altLang="th-TH" sz="12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endParaRPr lang="th-TH" altLang="th-TH" sz="8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2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กลุ่มงานประสานและสนับสนุนการบริหารงานพัฒนาชุมชน</a:t>
              </a:r>
            </a:p>
            <a:p>
              <a:pPr algn="ctr"/>
              <a:endParaRPr lang="th-TH" altLang="th-TH" sz="12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5890" name="Rectangle 73"/>
          <p:cNvSpPr>
            <a:spLocks noChangeArrowheads="1"/>
          </p:cNvSpPr>
          <p:nvPr/>
        </p:nvSpPr>
        <p:spPr bwMode="auto">
          <a:xfrm>
            <a:off x="488950" y="106363"/>
            <a:ext cx="815498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/>
            <a:r>
              <a:rPr lang="th-TH" altLang="th-TH" sz="1600" b="1">
                <a:latin typeface="TH SarabunPSK" panose="020B0500040200020003" pitchFamily="34" charset="-34"/>
                <a:cs typeface="TH SarabunPSK" panose="020B0500040200020003" pitchFamily="34" charset="-34"/>
              </a:rPr>
              <a:t>แผนภูมิแสดงการแบ่งงานภายในและอัตรากำลังของกรมการพัฒนาชุมชน</a:t>
            </a:r>
            <a:r>
              <a:rPr lang="en-US" altLang="th-TH" sz="1600" b="1">
                <a:latin typeface="TH SarabunPSK" panose="020B0500040200020003" pitchFamily="34" charset="-34"/>
                <a:cs typeface="TH SarabunPSK" panose="020B0500040200020003" pitchFamily="34" charset="-34"/>
              </a:rPr>
              <a:t> </a:t>
            </a:r>
            <a:endParaRPr lang="th-TH" altLang="th-TH" sz="1600" b="1"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sp>
        <p:nvSpPr>
          <p:cNvPr id="165891" name="Text Box 9"/>
          <p:cNvSpPr txBox="1">
            <a:spLocks noChangeArrowheads="1"/>
          </p:cNvSpPr>
          <p:nvPr/>
        </p:nvSpPr>
        <p:spPr bwMode="auto">
          <a:xfrm>
            <a:off x="6980238" y="6269038"/>
            <a:ext cx="2160587" cy="588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ลูกจ้างประจำ - อัตรา </a:t>
            </a:r>
            <a:endParaRPr lang="th-TH" altLang="th-TH" sz="1400">
              <a:solidFill>
                <a:srgbClr val="FF0000"/>
              </a:solidFill>
              <a:latin typeface="TH SarabunPSK" panose="020B0500040200020003" pitchFamily="34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กรอบพนักงานราชการ 1 อัตรา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rPr>
              <a:t>(108)</a:t>
            </a:r>
          </a:p>
        </p:txBody>
      </p:sp>
      <p:grpSp>
        <p:nvGrpSpPr>
          <p:cNvPr id="165892" name="Group 81"/>
          <p:cNvGrpSpPr>
            <a:grpSpLocks/>
          </p:cNvGrpSpPr>
          <p:nvPr/>
        </p:nvGrpSpPr>
        <p:grpSpPr bwMode="auto">
          <a:xfrm>
            <a:off x="2843213" y="765175"/>
            <a:ext cx="3421062" cy="646113"/>
            <a:chOff x="2448080" y="857250"/>
            <a:chExt cx="3420000" cy="646113"/>
          </a:xfrm>
        </p:grpSpPr>
        <p:sp>
          <p:nvSpPr>
            <p:cNvPr id="165953" name="Rectangle 2"/>
            <p:cNvSpPr>
              <a:spLocks noChangeArrowheads="1"/>
            </p:cNvSpPr>
            <p:nvPr/>
          </p:nvSpPr>
          <p:spPr bwMode="auto">
            <a:xfrm>
              <a:off x="2448080" y="857250"/>
              <a:ext cx="2844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สำนักงานพัฒนาชุมชนจังหวัดสุรินทร์</a:t>
              </a:r>
            </a:p>
          </p:txBody>
        </p:sp>
        <p:sp>
          <p:nvSpPr>
            <p:cNvPr id="165954" name="Rectangle 2"/>
            <p:cNvSpPr>
              <a:spLocks noChangeArrowheads="1"/>
            </p:cNvSpPr>
            <p:nvPr/>
          </p:nvSpPr>
          <p:spPr bwMode="auto">
            <a:xfrm>
              <a:off x="5290308" y="857250"/>
              <a:ext cx="575739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 eaLnBrk="1" hangingPunct="1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115</a:t>
              </a:r>
              <a:endParaRPr lang="th-TH" altLang="th-TH" sz="16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65955" name="Rectangle 2"/>
            <p:cNvSpPr>
              <a:spLocks noChangeArrowheads="1"/>
            </p:cNvSpPr>
            <p:nvPr/>
          </p:nvSpPr>
          <p:spPr bwMode="auto">
            <a:xfrm>
              <a:off x="2448080" y="1177925"/>
              <a:ext cx="3420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ผู้อำนวยการ (พัฒนาการจังหวัด) สูง</a:t>
              </a:r>
              <a:r>
                <a:rPr lang="en-US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(2930)</a:t>
              </a:r>
              <a:r>
                <a:rPr lang="en-US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endParaRPr lang="th-TH" altLang="th-TH" sz="1600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65893" name="Text Box 91"/>
          <p:cNvSpPr txBox="1">
            <a:spLocks noChangeArrowheads="1"/>
          </p:cNvSpPr>
          <p:nvPr/>
        </p:nvSpPr>
        <p:spPr bwMode="auto">
          <a:xfrm>
            <a:off x="3924300" y="404813"/>
            <a:ext cx="1368425" cy="277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Update </a:t>
            </a:r>
            <a:r>
              <a:rPr lang="th-TH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26 เมษายน 2564 </a:t>
            </a:r>
            <a:r>
              <a:rPr lang="en-US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         </a:t>
            </a:r>
            <a:endParaRPr lang="th-TH" altLang="th-TH" sz="1200"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cxnSp>
        <p:nvCxnSpPr>
          <p:cNvPr id="78" name="Straight Connector 77"/>
          <p:cNvCxnSpPr/>
          <p:nvPr/>
        </p:nvCxnSpPr>
        <p:spPr>
          <a:xfrm>
            <a:off x="4572000" y="1419225"/>
            <a:ext cx="0" cy="50482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5895" name="Rectangle 78"/>
          <p:cNvSpPr>
            <a:spLocks noChangeArrowheads="1"/>
          </p:cNvSpPr>
          <p:nvPr/>
        </p:nvSpPr>
        <p:spPr bwMode="auto">
          <a:xfrm>
            <a:off x="0" y="6611938"/>
            <a:ext cx="1619250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000" u="sng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หมายเหตุ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ภายในวงเล็บแสดงเลขที่ตำแหน่ง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165896" name="Group 49"/>
          <p:cNvGrpSpPr>
            <a:grpSpLocks/>
          </p:cNvGrpSpPr>
          <p:nvPr/>
        </p:nvGrpSpPr>
        <p:grpSpPr bwMode="auto">
          <a:xfrm>
            <a:off x="107950" y="1722438"/>
            <a:ext cx="2843213" cy="646112"/>
            <a:chOff x="107503" y="3717032"/>
            <a:chExt cx="2844257" cy="646113"/>
          </a:xfrm>
        </p:grpSpPr>
        <p:sp>
          <p:nvSpPr>
            <p:cNvPr id="165950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รัตนบุรี</a:t>
              </a:r>
            </a:p>
          </p:txBody>
        </p:sp>
        <p:sp>
          <p:nvSpPr>
            <p:cNvPr id="165951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65952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(3003)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65897" name="Text Box 17"/>
          <p:cNvSpPr txBox="1">
            <a:spLocks noChangeArrowheads="1"/>
          </p:cNvSpPr>
          <p:nvPr/>
        </p:nvSpPr>
        <p:spPr bwMode="auto">
          <a:xfrm>
            <a:off x="107950" y="2370138"/>
            <a:ext cx="2879725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(3005/3006/3007/3008)</a:t>
            </a:r>
          </a:p>
          <a:p>
            <a:pPr eaLnBrk="1" hangingPunct="1"/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165898" name="Group 50"/>
          <p:cNvGrpSpPr>
            <a:grpSpLocks/>
          </p:cNvGrpSpPr>
          <p:nvPr/>
        </p:nvGrpSpPr>
        <p:grpSpPr bwMode="auto">
          <a:xfrm>
            <a:off x="3132138" y="1722438"/>
            <a:ext cx="2843212" cy="646112"/>
            <a:chOff x="107503" y="3717032"/>
            <a:chExt cx="2844257" cy="646113"/>
          </a:xfrm>
        </p:grpSpPr>
        <p:sp>
          <p:nvSpPr>
            <p:cNvPr id="165947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สนม</a:t>
              </a:r>
            </a:p>
          </p:txBody>
        </p:sp>
        <p:sp>
          <p:nvSpPr>
            <p:cNvPr id="165948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65949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(3012)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65899" name="Text Box 17"/>
          <p:cNvSpPr txBox="1">
            <a:spLocks noChangeArrowheads="1"/>
          </p:cNvSpPr>
          <p:nvPr/>
        </p:nvSpPr>
        <p:spPr bwMode="auto">
          <a:xfrm>
            <a:off x="3132138" y="2370138"/>
            <a:ext cx="2879725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(3014/3015/3016/3017)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165900" name="Group 55"/>
          <p:cNvGrpSpPr>
            <a:grpSpLocks/>
          </p:cNvGrpSpPr>
          <p:nvPr/>
        </p:nvGrpSpPr>
        <p:grpSpPr bwMode="auto">
          <a:xfrm>
            <a:off x="6156325" y="1722438"/>
            <a:ext cx="2844800" cy="646112"/>
            <a:chOff x="107503" y="3717032"/>
            <a:chExt cx="2844257" cy="646113"/>
          </a:xfrm>
        </p:grpSpPr>
        <p:sp>
          <p:nvSpPr>
            <p:cNvPr id="165944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ศีขรภูมิ</a:t>
              </a:r>
            </a:p>
          </p:txBody>
        </p:sp>
        <p:sp>
          <p:nvSpPr>
            <p:cNvPr id="165945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7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65946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(3018)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65901" name="Text Box 17"/>
          <p:cNvSpPr txBox="1">
            <a:spLocks noChangeArrowheads="1"/>
          </p:cNvSpPr>
          <p:nvPr/>
        </p:nvSpPr>
        <p:spPr bwMode="auto">
          <a:xfrm>
            <a:off x="6156325" y="2370138"/>
            <a:ext cx="2879725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6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(3020/3021/3022/3024/3025/3026)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165902" name="Group 60"/>
          <p:cNvGrpSpPr>
            <a:grpSpLocks/>
          </p:cNvGrpSpPr>
          <p:nvPr/>
        </p:nvGrpSpPr>
        <p:grpSpPr bwMode="auto">
          <a:xfrm>
            <a:off x="107950" y="4962525"/>
            <a:ext cx="2843213" cy="646113"/>
            <a:chOff x="107503" y="3717032"/>
            <a:chExt cx="2844257" cy="646113"/>
          </a:xfrm>
        </p:grpSpPr>
        <p:sp>
          <p:nvSpPr>
            <p:cNvPr id="165941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ลำดวน</a:t>
              </a:r>
            </a:p>
          </p:txBody>
        </p:sp>
        <p:sp>
          <p:nvSpPr>
            <p:cNvPr id="165942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65943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ชพ.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(3052)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65903" name="Text Box 17"/>
          <p:cNvSpPr txBox="1">
            <a:spLocks noChangeArrowheads="1"/>
          </p:cNvSpPr>
          <p:nvPr/>
        </p:nvSpPr>
        <p:spPr bwMode="auto">
          <a:xfrm>
            <a:off x="107950" y="5610225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(3010/3011/3054/3056)</a:t>
            </a:r>
          </a:p>
        </p:txBody>
      </p:sp>
      <p:grpSp>
        <p:nvGrpSpPr>
          <p:cNvPr id="165904" name="Group 65"/>
          <p:cNvGrpSpPr>
            <a:grpSpLocks/>
          </p:cNvGrpSpPr>
          <p:nvPr/>
        </p:nvGrpSpPr>
        <p:grpSpPr bwMode="auto">
          <a:xfrm>
            <a:off x="3132138" y="4962525"/>
            <a:ext cx="2843212" cy="646113"/>
            <a:chOff x="107503" y="3717032"/>
            <a:chExt cx="2844257" cy="646113"/>
          </a:xfrm>
        </p:grpSpPr>
        <p:sp>
          <p:nvSpPr>
            <p:cNvPr id="165938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เขวาสินรินทร์</a:t>
              </a:r>
            </a:p>
          </p:txBody>
        </p:sp>
        <p:sp>
          <p:nvSpPr>
            <p:cNvPr id="165939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65940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ชพ.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(3057)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65905" name="Text Box 17"/>
          <p:cNvSpPr txBox="1">
            <a:spLocks noChangeArrowheads="1"/>
          </p:cNvSpPr>
          <p:nvPr/>
        </p:nvSpPr>
        <p:spPr bwMode="auto">
          <a:xfrm>
            <a:off x="3132138" y="5610225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3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(2959/3059/3060)</a:t>
            </a:r>
          </a:p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เจ้าพนักงานพัฒนาชุมชน (ปง./ชง.)    - 1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3004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)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165906" name="Group 70"/>
          <p:cNvGrpSpPr>
            <a:grpSpLocks/>
          </p:cNvGrpSpPr>
          <p:nvPr/>
        </p:nvGrpSpPr>
        <p:grpSpPr bwMode="auto">
          <a:xfrm>
            <a:off x="6156325" y="4962525"/>
            <a:ext cx="2844800" cy="646113"/>
            <a:chOff x="107503" y="3717032"/>
            <a:chExt cx="2844257" cy="646113"/>
          </a:xfrm>
        </p:grpSpPr>
        <p:sp>
          <p:nvSpPr>
            <p:cNvPr id="165935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พนมดงรัก</a:t>
              </a:r>
            </a:p>
          </p:txBody>
        </p:sp>
        <p:sp>
          <p:nvSpPr>
            <p:cNvPr id="165936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65937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ชพ.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(3061)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65907" name="Text Box 17"/>
          <p:cNvSpPr txBox="1">
            <a:spLocks noChangeArrowheads="1"/>
          </p:cNvSpPr>
          <p:nvPr/>
        </p:nvSpPr>
        <p:spPr bwMode="auto">
          <a:xfrm>
            <a:off x="6156325" y="5610225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(2994/2995/2996/3063)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cxnSp>
        <p:nvCxnSpPr>
          <p:cNvPr id="76" name="Straight Connector 75"/>
          <p:cNvCxnSpPr/>
          <p:nvPr/>
        </p:nvCxnSpPr>
        <p:spPr>
          <a:xfrm>
            <a:off x="1404938" y="1628775"/>
            <a:ext cx="604837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4" name="Straight Connector 83"/>
          <p:cNvCxnSpPr/>
          <p:nvPr/>
        </p:nvCxnSpPr>
        <p:spPr>
          <a:xfrm>
            <a:off x="1403350" y="1628775"/>
            <a:ext cx="0" cy="9048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/>
          <p:cNvCxnSpPr/>
          <p:nvPr/>
        </p:nvCxnSpPr>
        <p:spPr>
          <a:xfrm>
            <a:off x="7451725" y="1628775"/>
            <a:ext cx="0" cy="9048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" name="Straight Connector 85"/>
          <p:cNvCxnSpPr/>
          <p:nvPr/>
        </p:nvCxnSpPr>
        <p:spPr>
          <a:xfrm>
            <a:off x="3049588" y="1628775"/>
            <a:ext cx="0" cy="324008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7" name="Straight Connector 86"/>
          <p:cNvCxnSpPr/>
          <p:nvPr/>
        </p:nvCxnSpPr>
        <p:spPr>
          <a:xfrm>
            <a:off x="1403350" y="4868863"/>
            <a:ext cx="604837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9" name="Straight Connector 88"/>
          <p:cNvCxnSpPr/>
          <p:nvPr/>
        </p:nvCxnSpPr>
        <p:spPr>
          <a:xfrm>
            <a:off x="1403350" y="4868863"/>
            <a:ext cx="0" cy="904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0" name="Straight Connector 89"/>
          <p:cNvCxnSpPr/>
          <p:nvPr/>
        </p:nvCxnSpPr>
        <p:spPr>
          <a:xfrm>
            <a:off x="4427538" y="4868863"/>
            <a:ext cx="0" cy="904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1" name="Straight Connector 90"/>
          <p:cNvCxnSpPr/>
          <p:nvPr/>
        </p:nvCxnSpPr>
        <p:spPr>
          <a:xfrm>
            <a:off x="7451725" y="4868863"/>
            <a:ext cx="0" cy="904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65916" name="Group 49"/>
          <p:cNvGrpSpPr>
            <a:grpSpLocks/>
          </p:cNvGrpSpPr>
          <p:nvPr/>
        </p:nvGrpSpPr>
        <p:grpSpPr bwMode="auto">
          <a:xfrm>
            <a:off x="107950" y="3300413"/>
            <a:ext cx="2843213" cy="652462"/>
            <a:chOff x="107503" y="3710690"/>
            <a:chExt cx="2844257" cy="652455"/>
          </a:xfrm>
        </p:grpSpPr>
        <p:sp>
          <p:nvSpPr>
            <p:cNvPr id="165932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สังขะ</a:t>
              </a:r>
            </a:p>
          </p:txBody>
        </p:sp>
        <p:sp>
          <p:nvSpPr>
            <p:cNvPr id="165933" name="Rectangle 2"/>
            <p:cNvSpPr>
              <a:spLocks noChangeArrowheads="1"/>
            </p:cNvSpPr>
            <p:nvPr/>
          </p:nvSpPr>
          <p:spPr bwMode="auto">
            <a:xfrm>
              <a:off x="2411760" y="3710690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65934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(3029)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65917" name="Text Box 17"/>
          <p:cNvSpPr txBox="1">
            <a:spLocks noChangeArrowheads="1"/>
          </p:cNvSpPr>
          <p:nvPr/>
        </p:nvSpPr>
        <p:spPr bwMode="auto">
          <a:xfrm>
            <a:off x="107950" y="3954463"/>
            <a:ext cx="2879725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(3032/3033/3035/3036)</a:t>
            </a:r>
          </a:p>
        </p:txBody>
      </p:sp>
      <p:grpSp>
        <p:nvGrpSpPr>
          <p:cNvPr id="165918" name="Group 50"/>
          <p:cNvGrpSpPr>
            <a:grpSpLocks/>
          </p:cNvGrpSpPr>
          <p:nvPr/>
        </p:nvGrpSpPr>
        <p:grpSpPr bwMode="auto">
          <a:xfrm>
            <a:off x="3132138" y="3300413"/>
            <a:ext cx="2843212" cy="652462"/>
            <a:chOff x="107503" y="3710690"/>
            <a:chExt cx="2844257" cy="652455"/>
          </a:xfrm>
        </p:grpSpPr>
        <p:sp>
          <p:nvSpPr>
            <p:cNvPr id="165929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บัวเชด</a:t>
              </a:r>
            </a:p>
          </p:txBody>
        </p:sp>
        <p:sp>
          <p:nvSpPr>
            <p:cNvPr id="165930" name="Rectangle 2"/>
            <p:cNvSpPr>
              <a:spLocks noChangeArrowheads="1"/>
            </p:cNvSpPr>
            <p:nvPr/>
          </p:nvSpPr>
          <p:spPr bwMode="auto">
            <a:xfrm>
              <a:off x="2411760" y="3710690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65931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(3038)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65919" name="Text Box 17"/>
          <p:cNvSpPr txBox="1">
            <a:spLocks noChangeArrowheads="1"/>
          </p:cNvSpPr>
          <p:nvPr/>
        </p:nvSpPr>
        <p:spPr bwMode="auto">
          <a:xfrm>
            <a:off x="3132138" y="3954463"/>
            <a:ext cx="2879725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(3039/3040/3041/3042)</a:t>
            </a:r>
          </a:p>
        </p:txBody>
      </p:sp>
      <p:grpSp>
        <p:nvGrpSpPr>
          <p:cNvPr id="165920" name="Group 55"/>
          <p:cNvGrpSpPr>
            <a:grpSpLocks/>
          </p:cNvGrpSpPr>
          <p:nvPr/>
        </p:nvGrpSpPr>
        <p:grpSpPr bwMode="auto">
          <a:xfrm>
            <a:off x="6156325" y="3300413"/>
            <a:ext cx="2844800" cy="652462"/>
            <a:chOff x="107503" y="3710690"/>
            <a:chExt cx="2844257" cy="652455"/>
          </a:xfrm>
        </p:grpSpPr>
        <p:sp>
          <p:nvSpPr>
            <p:cNvPr id="165926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สำโรงทาบ</a:t>
              </a:r>
            </a:p>
          </p:txBody>
        </p:sp>
        <p:sp>
          <p:nvSpPr>
            <p:cNvPr id="165927" name="Rectangle 2"/>
            <p:cNvSpPr>
              <a:spLocks noChangeArrowheads="1"/>
            </p:cNvSpPr>
            <p:nvPr/>
          </p:nvSpPr>
          <p:spPr bwMode="auto">
            <a:xfrm>
              <a:off x="2411760" y="3710690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65928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(3044)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65921" name="Text Box 17"/>
          <p:cNvSpPr txBox="1">
            <a:spLocks noChangeArrowheads="1"/>
          </p:cNvSpPr>
          <p:nvPr/>
        </p:nvSpPr>
        <p:spPr bwMode="auto">
          <a:xfrm>
            <a:off x="6156325" y="3954463"/>
            <a:ext cx="2879725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(3047/3048/3049/3051)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cxnSp>
        <p:nvCxnSpPr>
          <p:cNvPr id="105" name="Straight Connector 104"/>
          <p:cNvCxnSpPr/>
          <p:nvPr/>
        </p:nvCxnSpPr>
        <p:spPr>
          <a:xfrm>
            <a:off x="1404938" y="3213100"/>
            <a:ext cx="604837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6" name="Straight Connector 105"/>
          <p:cNvCxnSpPr/>
          <p:nvPr/>
        </p:nvCxnSpPr>
        <p:spPr>
          <a:xfrm>
            <a:off x="1403350" y="3213100"/>
            <a:ext cx="0" cy="9048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7" name="Straight Connector 106"/>
          <p:cNvCxnSpPr/>
          <p:nvPr/>
        </p:nvCxnSpPr>
        <p:spPr>
          <a:xfrm>
            <a:off x="7451725" y="3213100"/>
            <a:ext cx="0" cy="9048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9" name="Straight Connector 108"/>
          <p:cNvCxnSpPr/>
          <p:nvPr/>
        </p:nvCxnSpPr>
        <p:spPr>
          <a:xfrm>
            <a:off x="4356100" y="3213100"/>
            <a:ext cx="0" cy="9048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6914" name="Rectangle 73"/>
          <p:cNvSpPr>
            <a:spLocks noChangeArrowheads="1"/>
          </p:cNvSpPr>
          <p:nvPr/>
        </p:nvSpPr>
        <p:spPr bwMode="auto">
          <a:xfrm>
            <a:off x="488950" y="106363"/>
            <a:ext cx="815498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/>
            <a:r>
              <a:rPr lang="th-TH" altLang="th-TH" sz="1600" b="1">
                <a:latin typeface="TH SarabunPSK" panose="020B0500040200020003" pitchFamily="34" charset="-34"/>
                <a:cs typeface="TH SarabunPSK" panose="020B0500040200020003" pitchFamily="34" charset="-34"/>
              </a:rPr>
              <a:t>แผนภูมิแสดงการแบ่งงานภายในและอัตรากำลังของกรมการพัฒนาชุมชน</a:t>
            </a:r>
            <a:r>
              <a:rPr lang="en-US" altLang="th-TH" sz="1600" b="1">
                <a:latin typeface="TH SarabunPSK" panose="020B0500040200020003" pitchFamily="34" charset="-34"/>
                <a:cs typeface="TH SarabunPSK" panose="020B0500040200020003" pitchFamily="34" charset="-34"/>
              </a:rPr>
              <a:t> </a:t>
            </a:r>
            <a:endParaRPr lang="th-TH" altLang="th-TH" sz="1600" b="1"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sp>
        <p:nvSpPr>
          <p:cNvPr id="166915" name="Text Box 9"/>
          <p:cNvSpPr txBox="1">
            <a:spLocks noChangeArrowheads="1"/>
          </p:cNvSpPr>
          <p:nvPr/>
        </p:nvSpPr>
        <p:spPr bwMode="auto">
          <a:xfrm>
            <a:off x="6980238" y="6269038"/>
            <a:ext cx="2160587" cy="588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ลูกจ้างประจำ - อัตรา </a:t>
            </a:r>
            <a:endParaRPr lang="th-TH" altLang="th-TH" sz="1400">
              <a:solidFill>
                <a:srgbClr val="FF0000"/>
              </a:solidFill>
              <a:latin typeface="TH SarabunPSK" panose="020B0500040200020003" pitchFamily="34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กรอบพนักงานราชการ 1 อัตรา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rPr>
              <a:t>(108)</a:t>
            </a:r>
          </a:p>
        </p:txBody>
      </p:sp>
      <p:grpSp>
        <p:nvGrpSpPr>
          <p:cNvPr id="166916" name="Group 81"/>
          <p:cNvGrpSpPr>
            <a:grpSpLocks/>
          </p:cNvGrpSpPr>
          <p:nvPr/>
        </p:nvGrpSpPr>
        <p:grpSpPr bwMode="auto">
          <a:xfrm>
            <a:off x="2843213" y="765175"/>
            <a:ext cx="3421062" cy="646113"/>
            <a:chOff x="2448080" y="857250"/>
            <a:chExt cx="3420000" cy="646113"/>
          </a:xfrm>
        </p:grpSpPr>
        <p:sp>
          <p:nvSpPr>
            <p:cNvPr id="166933" name="Rectangle 2"/>
            <p:cNvSpPr>
              <a:spLocks noChangeArrowheads="1"/>
            </p:cNvSpPr>
            <p:nvPr/>
          </p:nvSpPr>
          <p:spPr bwMode="auto">
            <a:xfrm>
              <a:off x="2448080" y="857250"/>
              <a:ext cx="2844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สำนักงานพัฒนาชุมชนจังหวัดสุรินทร์</a:t>
              </a:r>
            </a:p>
          </p:txBody>
        </p:sp>
        <p:sp>
          <p:nvSpPr>
            <p:cNvPr id="166934" name="Rectangle 2"/>
            <p:cNvSpPr>
              <a:spLocks noChangeArrowheads="1"/>
            </p:cNvSpPr>
            <p:nvPr/>
          </p:nvSpPr>
          <p:spPr bwMode="auto">
            <a:xfrm>
              <a:off x="5290308" y="857250"/>
              <a:ext cx="575739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 eaLnBrk="1" hangingPunct="1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115</a:t>
              </a:r>
              <a:endParaRPr lang="th-TH" altLang="th-TH" sz="16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66935" name="Rectangle 2"/>
            <p:cNvSpPr>
              <a:spLocks noChangeArrowheads="1"/>
            </p:cNvSpPr>
            <p:nvPr/>
          </p:nvSpPr>
          <p:spPr bwMode="auto">
            <a:xfrm>
              <a:off x="2448080" y="1177925"/>
              <a:ext cx="3420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ผู้อำนวยการ (พัฒนาการจังหวัด) สูง</a:t>
              </a:r>
              <a:r>
                <a:rPr lang="en-US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(2930)</a:t>
              </a:r>
              <a:r>
                <a:rPr lang="en-US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endParaRPr lang="th-TH" altLang="th-TH" sz="1600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66917" name="Text Box 91"/>
          <p:cNvSpPr txBox="1">
            <a:spLocks noChangeArrowheads="1"/>
          </p:cNvSpPr>
          <p:nvPr/>
        </p:nvSpPr>
        <p:spPr bwMode="auto">
          <a:xfrm>
            <a:off x="3924300" y="404813"/>
            <a:ext cx="1368425" cy="277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Update </a:t>
            </a:r>
            <a:r>
              <a:rPr lang="th-TH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26 เมษายน 2564 </a:t>
            </a:r>
            <a:r>
              <a:rPr lang="en-US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         </a:t>
            </a:r>
            <a:endParaRPr lang="th-TH" altLang="th-TH" sz="1200"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cxnSp>
        <p:nvCxnSpPr>
          <p:cNvPr id="78" name="Straight Connector 77"/>
          <p:cNvCxnSpPr/>
          <p:nvPr/>
        </p:nvCxnSpPr>
        <p:spPr>
          <a:xfrm>
            <a:off x="4572000" y="1409700"/>
            <a:ext cx="0" cy="2159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6919" name="Rectangle 78"/>
          <p:cNvSpPr>
            <a:spLocks noChangeArrowheads="1"/>
          </p:cNvSpPr>
          <p:nvPr/>
        </p:nvSpPr>
        <p:spPr bwMode="auto">
          <a:xfrm>
            <a:off x="0" y="6611938"/>
            <a:ext cx="1619250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000" u="sng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หมายเหตุ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ภายในวงเล็บแสดงเลขที่ตำแหน่ง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166920" name="Group 49"/>
          <p:cNvGrpSpPr>
            <a:grpSpLocks/>
          </p:cNvGrpSpPr>
          <p:nvPr/>
        </p:nvGrpSpPr>
        <p:grpSpPr bwMode="auto">
          <a:xfrm>
            <a:off x="1116013" y="1722438"/>
            <a:ext cx="2843212" cy="646112"/>
            <a:chOff x="107503" y="3717032"/>
            <a:chExt cx="2844257" cy="646113"/>
          </a:xfrm>
        </p:grpSpPr>
        <p:sp>
          <p:nvSpPr>
            <p:cNvPr id="166930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โนนนารายณ์</a:t>
              </a:r>
            </a:p>
          </p:txBody>
        </p:sp>
        <p:sp>
          <p:nvSpPr>
            <p:cNvPr id="166931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66932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ชพ.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(3065)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66921" name="Text Box 17"/>
          <p:cNvSpPr txBox="1">
            <a:spLocks noChangeArrowheads="1"/>
          </p:cNvSpPr>
          <p:nvPr/>
        </p:nvSpPr>
        <p:spPr bwMode="auto">
          <a:xfrm>
            <a:off x="1116013" y="2370138"/>
            <a:ext cx="2879725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3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(3067/3068/3069)</a:t>
            </a:r>
          </a:p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เจ้าพนักงานพัฒนาชุมชน (ปง./ชง.)    - 1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3019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)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166922" name="Group 55"/>
          <p:cNvGrpSpPr>
            <a:grpSpLocks/>
          </p:cNvGrpSpPr>
          <p:nvPr/>
        </p:nvGrpSpPr>
        <p:grpSpPr bwMode="auto">
          <a:xfrm>
            <a:off x="5219700" y="1722438"/>
            <a:ext cx="2844800" cy="646112"/>
            <a:chOff x="107503" y="3717032"/>
            <a:chExt cx="2844257" cy="646113"/>
          </a:xfrm>
        </p:grpSpPr>
        <p:sp>
          <p:nvSpPr>
            <p:cNvPr id="166927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ศรีณรงค์</a:t>
              </a:r>
            </a:p>
          </p:txBody>
        </p:sp>
        <p:sp>
          <p:nvSpPr>
            <p:cNvPr id="166928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66929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(3070)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66923" name="Text Box 17"/>
          <p:cNvSpPr txBox="1">
            <a:spLocks noChangeArrowheads="1"/>
          </p:cNvSpPr>
          <p:nvPr/>
        </p:nvSpPr>
        <p:spPr bwMode="auto">
          <a:xfrm>
            <a:off x="5219700" y="2370138"/>
            <a:ext cx="2881313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(3071/3072/3073/3074)</a:t>
            </a:r>
          </a:p>
        </p:txBody>
      </p:sp>
      <p:cxnSp>
        <p:nvCxnSpPr>
          <p:cNvPr id="76" name="Straight Connector 75"/>
          <p:cNvCxnSpPr/>
          <p:nvPr/>
        </p:nvCxnSpPr>
        <p:spPr>
          <a:xfrm>
            <a:off x="2339975" y="1628775"/>
            <a:ext cx="4103688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4" name="Straight Connector 83"/>
          <p:cNvCxnSpPr/>
          <p:nvPr/>
        </p:nvCxnSpPr>
        <p:spPr>
          <a:xfrm>
            <a:off x="2339975" y="1628775"/>
            <a:ext cx="0" cy="9048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/>
          <p:cNvCxnSpPr/>
          <p:nvPr/>
        </p:nvCxnSpPr>
        <p:spPr>
          <a:xfrm>
            <a:off x="6443663" y="1628775"/>
            <a:ext cx="0" cy="9048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7938" name="Rectangle 73"/>
          <p:cNvSpPr>
            <a:spLocks noChangeArrowheads="1"/>
          </p:cNvSpPr>
          <p:nvPr/>
        </p:nvSpPr>
        <p:spPr bwMode="auto">
          <a:xfrm>
            <a:off x="488950" y="106363"/>
            <a:ext cx="815498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/>
            <a:r>
              <a:rPr lang="th-TH" altLang="th-TH" sz="1600" b="1">
                <a:latin typeface="TH SarabunPSK" panose="020B0500040200020003" pitchFamily="34" charset="-34"/>
                <a:cs typeface="TH SarabunPSK" panose="020B0500040200020003" pitchFamily="34" charset="-34"/>
              </a:rPr>
              <a:t>แผนภูมิแสดงการแบ่งงานภายในและอัตรากำลังของกรมการพัฒนาชุมชน</a:t>
            </a:r>
            <a:r>
              <a:rPr lang="en-US" altLang="th-TH" sz="1600" b="1">
                <a:latin typeface="TH SarabunPSK" panose="020B0500040200020003" pitchFamily="34" charset="-34"/>
                <a:cs typeface="TH SarabunPSK" panose="020B0500040200020003" pitchFamily="34" charset="-34"/>
              </a:rPr>
              <a:t> </a:t>
            </a:r>
            <a:endParaRPr lang="th-TH" altLang="th-TH" sz="1600" b="1"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sp>
        <p:nvSpPr>
          <p:cNvPr id="167939" name="Text Box 9"/>
          <p:cNvSpPr txBox="1">
            <a:spLocks noChangeArrowheads="1"/>
          </p:cNvSpPr>
          <p:nvPr/>
        </p:nvSpPr>
        <p:spPr bwMode="auto">
          <a:xfrm>
            <a:off x="6980238" y="6269038"/>
            <a:ext cx="2160587" cy="588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ลูกจ้างประจำ - อัตรา </a:t>
            </a:r>
            <a:endParaRPr lang="th-TH" altLang="th-TH" sz="1400">
              <a:solidFill>
                <a:srgbClr val="FF0000"/>
              </a:solidFill>
              <a:latin typeface="TH SarabunPSK" panose="020B0500040200020003" pitchFamily="34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กรอบพนักงานราชการ 1 อัตรา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rPr>
              <a:t>(109)</a:t>
            </a:r>
          </a:p>
        </p:txBody>
      </p:sp>
      <p:grpSp>
        <p:nvGrpSpPr>
          <p:cNvPr id="167940" name="Group 81"/>
          <p:cNvGrpSpPr>
            <a:grpSpLocks/>
          </p:cNvGrpSpPr>
          <p:nvPr/>
        </p:nvGrpSpPr>
        <p:grpSpPr bwMode="auto">
          <a:xfrm>
            <a:off x="2843213" y="765175"/>
            <a:ext cx="3421062" cy="646113"/>
            <a:chOff x="2448080" y="857250"/>
            <a:chExt cx="3420000" cy="646113"/>
          </a:xfrm>
        </p:grpSpPr>
        <p:sp>
          <p:nvSpPr>
            <p:cNvPr id="167997" name="Rectangle 2"/>
            <p:cNvSpPr>
              <a:spLocks noChangeArrowheads="1"/>
            </p:cNvSpPr>
            <p:nvPr/>
          </p:nvSpPr>
          <p:spPr bwMode="auto">
            <a:xfrm>
              <a:off x="2448080" y="857250"/>
              <a:ext cx="2844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สำนักงานพัฒนาชุมชนจังหวัดหนองคาย</a:t>
              </a:r>
            </a:p>
          </p:txBody>
        </p:sp>
        <p:sp>
          <p:nvSpPr>
            <p:cNvPr id="167998" name="Rectangle 2"/>
            <p:cNvSpPr>
              <a:spLocks noChangeArrowheads="1"/>
            </p:cNvSpPr>
            <p:nvPr/>
          </p:nvSpPr>
          <p:spPr bwMode="auto">
            <a:xfrm>
              <a:off x="5290308" y="857250"/>
              <a:ext cx="575739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 eaLnBrk="1" hangingPunct="1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65</a:t>
              </a:r>
              <a:endParaRPr lang="th-TH" altLang="th-TH" sz="16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67999" name="Rectangle 2"/>
            <p:cNvSpPr>
              <a:spLocks noChangeArrowheads="1"/>
            </p:cNvSpPr>
            <p:nvPr/>
          </p:nvSpPr>
          <p:spPr bwMode="auto">
            <a:xfrm>
              <a:off x="2448080" y="1177925"/>
              <a:ext cx="3420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ผู้อำนวยการ (พัฒนาการจังหวัด) สูง</a:t>
              </a:r>
              <a:r>
                <a:rPr lang="en-US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(4121)</a:t>
              </a:r>
              <a:r>
                <a:rPr lang="en-US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endParaRPr lang="th-TH" altLang="th-TH" sz="1600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67941" name="Text Box 91"/>
          <p:cNvSpPr txBox="1">
            <a:spLocks noChangeArrowheads="1"/>
          </p:cNvSpPr>
          <p:nvPr/>
        </p:nvSpPr>
        <p:spPr bwMode="auto">
          <a:xfrm>
            <a:off x="3924300" y="404813"/>
            <a:ext cx="1368425" cy="277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Update </a:t>
            </a:r>
            <a:r>
              <a:rPr lang="th-TH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26 เมษายน 2564 </a:t>
            </a:r>
            <a:r>
              <a:rPr lang="en-US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         </a:t>
            </a:r>
            <a:endParaRPr lang="th-TH" altLang="th-TH" sz="1200"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sp>
        <p:nvSpPr>
          <p:cNvPr id="167942" name="Text Box 17"/>
          <p:cNvSpPr txBox="1">
            <a:spLocks noChangeArrowheads="1"/>
          </p:cNvSpPr>
          <p:nvPr/>
        </p:nvSpPr>
        <p:spPr bwMode="auto">
          <a:xfrm>
            <a:off x="107950" y="2409825"/>
            <a:ext cx="2735263" cy="628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 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- 1 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(4312)</a:t>
            </a:r>
          </a:p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นักจัดการงานทั่วไป (ปก./ชก.)   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     </a:t>
            </a: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- 1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7538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)</a:t>
            </a:r>
          </a:p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เจ้าพนักงานธุรการ (ปง./ชง.)    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      </a:t>
            </a: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2 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(4123/4126)</a:t>
            </a:r>
          </a:p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เจ้าพนักงานการเงินและบัญชี (ปง./ชง.)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- 1 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(4124)</a:t>
            </a:r>
            <a:endParaRPr lang="th-TH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endParaRPr lang="en-US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sp>
        <p:nvSpPr>
          <p:cNvPr id="167943" name="Text Box 17"/>
          <p:cNvSpPr txBox="1">
            <a:spLocks noChangeArrowheads="1"/>
          </p:cNvSpPr>
          <p:nvPr/>
        </p:nvSpPr>
        <p:spPr bwMode="auto">
          <a:xfrm>
            <a:off x="2411413" y="2408238"/>
            <a:ext cx="2087562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2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(4128/4130)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3" name="Group 18"/>
          <p:cNvGrpSpPr>
            <a:grpSpLocks/>
          </p:cNvGrpSpPr>
          <p:nvPr/>
        </p:nvGrpSpPr>
        <p:grpSpPr bwMode="auto">
          <a:xfrm>
            <a:off x="2411413" y="1772816"/>
            <a:ext cx="2052637" cy="646113"/>
            <a:chOff x="3203848" y="3468365"/>
            <a:chExt cx="2052020" cy="646113"/>
          </a:xfrm>
          <a:solidFill>
            <a:schemeClr val="bg1"/>
          </a:solidFill>
        </p:grpSpPr>
        <p:sp>
          <p:nvSpPr>
            <p:cNvPr id="12367" name="Rectangle 2"/>
            <p:cNvSpPr>
              <a:spLocks noChangeArrowheads="1"/>
            </p:cNvSpPr>
            <p:nvPr/>
          </p:nvSpPr>
          <p:spPr bwMode="auto">
            <a:xfrm>
              <a:off x="3203848" y="3468365"/>
              <a:ext cx="1476000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lnSpc>
                  <a:spcPct val="70000"/>
                </a:lnSpc>
                <a:defRPr/>
              </a:pPr>
              <a:endParaRPr lang="en-US" altLang="th-TH" sz="700" b="1" dirty="0">
                <a:latin typeface="TH SarabunPSK" pitchFamily="34" charset="-34"/>
                <a:cs typeface="TH SarabunPSK" pitchFamily="34" charset="-34"/>
              </a:endParaRPr>
            </a:p>
            <a:p>
              <a:pPr algn="ctr" eaLnBrk="0" hangingPunct="0">
                <a:lnSpc>
                  <a:spcPct val="70000"/>
                </a:lnSpc>
                <a:defRPr/>
              </a:pPr>
              <a:r>
                <a:rPr lang="th-TH" altLang="th-TH" sz="1400" b="1" dirty="0">
                  <a:latin typeface="TH SarabunPSK" pitchFamily="34" charset="-34"/>
                  <a:cs typeface="TH SarabunPSK" pitchFamily="34" charset="-34"/>
                </a:rPr>
                <a:t> กลุ่มงานยุทธศาสตร์</a:t>
              </a:r>
            </a:p>
            <a:p>
              <a:pPr algn="ctr" eaLnBrk="0" hangingPunct="0">
                <a:lnSpc>
                  <a:spcPct val="70000"/>
                </a:lnSpc>
                <a:defRPr/>
              </a:pPr>
              <a:r>
                <a:rPr lang="th-TH" altLang="th-TH" sz="1400" b="1" dirty="0">
                  <a:latin typeface="TH SarabunPSK" pitchFamily="34" charset="-34"/>
                  <a:cs typeface="TH SarabunPSK" pitchFamily="34" charset="-34"/>
                </a:rPr>
                <a:t>การพัฒนาชุมชน</a:t>
              </a:r>
            </a:p>
          </p:txBody>
        </p:sp>
        <p:sp>
          <p:nvSpPr>
            <p:cNvPr id="12368" name="Rectangle 2"/>
            <p:cNvSpPr>
              <a:spLocks noChangeArrowheads="1"/>
            </p:cNvSpPr>
            <p:nvPr/>
          </p:nvSpPr>
          <p:spPr bwMode="auto">
            <a:xfrm>
              <a:off x="4679868" y="3468365"/>
              <a:ext cx="576000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en-US" altLang="th-TH" sz="1600" b="1" dirty="0">
                  <a:latin typeface="TH SarabunPSK" pitchFamily="34" charset="-34"/>
                  <a:cs typeface="TH SarabunPSK" pitchFamily="34" charset="-34"/>
                </a:rPr>
                <a:t>3</a:t>
              </a:r>
              <a:endParaRPr lang="th-TH" altLang="th-TH" sz="1400" b="1" dirty="0">
                <a:latin typeface="TH SarabunPSK" pitchFamily="34" charset="-34"/>
                <a:cs typeface="TH SarabunPSK" pitchFamily="34" charset="-34"/>
              </a:endParaRPr>
            </a:p>
          </p:txBody>
        </p:sp>
        <p:sp>
          <p:nvSpPr>
            <p:cNvPr id="12372" name="Rectangle 2"/>
            <p:cNvSpPr>
              <a:spLocks noChangeArrowheads="1"/>
            </p:cNvSpPr>
            <p:nvPr/>
          </p:nvSpPr>
          <p:spPr bwMode="auto">
            <a:xfrm>
              <a:off x="3203848" y="3789040"/>
              <a:ext cx="2052020" cy="325438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th-TH" altLang="th-TH" sz="1500" spc="-70" dirty="0">
                  <a:latin typeface="TH SarabunPSK" pitchFamily="34" charset="-34"/>
                  <a:cs typeface="TH SarabunPSK" pitchFamily="34" charset="-34"/>
                </a:rPr>
                <a:t>นักวิชาการพัฒนาชุมชน (ผอ.กง.) ชพ</a:t>
              </a:r>
              <a:r>
                <a:rPr lang="en-US" altLang="th-TH" sz="1500" spc="-70" dirty="0">
                  <a:latin typeface="TH SarabunPSK" pitchFamily="34" charset="-34"/>
                  <a:cs typeface="TH SarabunPSK" pitchFamily="34" charset="-34"/>
                </a:rPr>
                <a:t>. </a:t>
              </a:r>
              <a:r>
                <a:rPr lang="en-US" altLang="th-TH" sz="1000" spc="-70" dirty="0">
                  <a:solidFill>
                    <a:srgbClr val="FF0000"/>
                  </a:solidFill>
                  <a:latin typeface="TH SarabunPSK" pitchFamily="34" charset="-34"/>
                  <a:cs typeface="TH SarabunPSK" pitchFamily="34" charset="-34"/>
                </a:rPr>
                <a:t>(4127)</a:t>
              </a:r>
              <a:endParaRPr lang="th-TH" altLang="th-TH" sz="1000" spc="-70" dirty="0">
                <a:solidFill>
                  <a:srgbClr val="FF0000"/>
                </a:solidFill>
                <a:latin typeface="TH SarabunPSK" pitchFamily="34" charset="-34"/>
                <a:cs typeface="TH SarabunPSK" pitchFamily="34" charset="-34"/>
              </a:endParaRPr>
            </a:p>
          </p:txBody>
        </p:sp>
      </p:grpSp>
      <p:sp>
        <p:nvSpPr>
          <p:cNvPr id="167945" name="Text Box 17"/>
          <p:cNvSpPr txBox="1">
            <a:spLocks noChangeArrowheads="1"/>
          </p:cNvSpPr>
          <p:nvPr/>
        </p:nvSpPr>
        <p:spPr bwMode="auto">
          <a:xfrm>
            <a:off x="4665663" y="2420938"/>
            <a:ext cx="2714625" cy="628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(4132/4133/4134/4135)</a:t>
            </a:r>
          </a:p>
          <a:p>
            <a:pPr eaLnBrk="1" hangingPunct="1"/>
            <a:r>
              <a:rPr lang="th-TH" altLang="th-TH" sz="12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นักส่งเสริมการพัฒนาชุมชน (พรก.)</a:t>
            </a:r>
            <a:r>
              <a:rPr lang="en-US" altLang="th-TH" sz="12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12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 </a:t>
            </a:r>
            <a:r>
              <a:rPr lang="en-US" altLang="th-TH" sz="12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1</a:t>
            </a:r>
            <a:r>
              <a:rPr lang="th-TH" altLang="th-TH" sz="12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109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)</a:t>
            </a:r>
            <a:endParaRPr lang="th-TH" altLang="th-TH" sz="1000">
              <a:solidFill>
                <a:srgbClr val="0070C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th-TH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(กรอบฯ </a:t>
            </a:r>
            <a:r>
              <a:rPr lang="en-US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2564</a:t>
            </a:r>
            <a:r>
              <a:rPr lang="th-TH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en-US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</a:t>
            </a:r>
            <a:r>
              <a:rPr lang="th-TH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en-US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2567)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(จ้างแล้ว)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              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(ไม่รวมในกรอบ ขรก.)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4" name="Group 18"/>
          <p:cNvGrpSpPr>
            <a:grpSpLocks/>
          </p:cNvGrpSpPr>
          <p:nvPr/>
        </p:nvGrpSpPr>
        <p:grpSpPr bwMode="auto">
          <a:xfrm>
            <a:off x="4665274" y="1773328"/>
            <a:ext cx="2051050" cy="646110"/>
            <a:chOff x="3203848" y="3468365"/>
            <a:chExt cx="2052020" cy="646111"/>
          </a:xfrm>
          <a:solidFill>
            <a:schemeClr val="bg1"/>
          </a:solidFill>
        </p:grpSpPr>
        <p:sp>
          <p:nvSpPr>
            <p:cNvPr id="12364" name="Rectangle 2"/>
            <p:cNvSpPr>
              <a:spLocks noChangeArrowheads="1"/>
            </p:cNvSpPr>
            <p:nvPr/>
          </p:nvSpPr>
          <p:spPr bwMode="auto">
            <a:xfrm>
              <a:off x="3203848" y="3468365"/>
              <a:ext cx="1476000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lnSpc>
                  <a:spcPct val="70000"/>
                </a:lnSpc>
                <a:defRPr/>
              </a:pPr>
              <a:endParaRPr lang="th-TH" altLang="th-TH" sz="700" b="1" dirty="0">
                <a:latin typeface="TH SarabunPSK" pitchFamily="34" charset="-34"/>
                <a:cs typeface="TH SarabunPSK" pitchFamily="34" charset="-34"/>
              </a:endParaRPr>
            </a:p>
            <a:p>
              <a:pPr algn="ctr" eaLnBrk="0" hangingPunct="0">
                <a:lnSpc>
                  <a:spcPct val="70000"/>
                </a:lnSpc>
                <a:defRPr/>
              </a:pPr>
              <a:r>
                <a:rPr lang="th-TH" altLang="th-TH" sz="1400" b="1" dirty="0">
                  <a:latin typeface="TH SarabunPSK" pitchFamily="34" charset="-34"/>
                  <a:cs typeface="TH SarabunPSK" pitchFamily="34" charset="-34"/>
                </a:rPr>
                <a:t>กลุ่มงานส่งเสริม                      การพัฒนาชุมชน</a:t>
              </a:r>
            </a:p>
          </p:txBody>
        </p:sp>
        <p:sp>
          <p:nvSpPr>
            <p:cNvPr id="12365" name="Rectangle 2"/>
            <p:cNvSpPr>
              <a:spLocks noChangeArrowheads="1"/>
            </p:cNvSpPr>
            <p:nvPr/>
          </p:nvSpPr>
          <p:spPr bwMode="auto">
            <a:xfrm>
              <a:off x="4679868" y="3468365"/>
              <a:ext cx="576000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en-US" altLang="th-TH" sz="1600" b="1" dirty="0">
                  <a:latin typeface="TH SarabunPSK" pitchFamily="34" charset="-34"/>
                  <a:cs typeface="TH SarabunPSK" pitchFamily="34" charset="-34"/>
                </a:rPr>
                <a:t>5</a:t>
              </a:r>
              <a:endParaRPr lang="th-TH" altLang="th-TH" sz="1600" b="1" dirty="0">
                <a:latin typeface="TH SarabunPSK" pitchFamily="34" charset="-34"/>
                <a:cs typeface="TH SarabunPSK" pitchFamily="34" charset="-34"/>
              </a:endParaRPr>
            </a:p>
          </p:txBody>
        </p:sp>
        <p:sp>
          <p:nvSpPr>
            <p:cNvPr id="12369" name="Rectangle 2"/>
            <p:cNvSpPr>
              <a:spLocks noChangeArrowheads="1"/>
            </p:cNvSpPr>
            <p:nvPr/>
          </p:nvSpPr>
          <p:spPr bwMode="auto">
            <a:xfrm>
              <a:off x="3203848" y="3789039"/>
              <a:ext cx="2052020" cy="325437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th-TH" altLang="th-TH" sz="1500" spc="-80" dirty="0">
                  <a:latin typeface="TH SarabunPSK" pitchFamily="34" charset="-34"/>
                  <a:cs typeface="TH SarabunPSK" pitchFamily="34" charset="-34"/>
                </a:rPr>
                <a:t>นักวิชาการพัฒนาชุมชน (ผอ.กง.) ชพ</a:t>
              </a:r>
              <a:r>
                <a:rPr lang="en-US" altLang="th-TH" sz="1500" spc="-80" dirty="0">
                  <a:latin typeface="TH SarabunPSK" pitchFamily="34" charset="-34"/>
                  <a:cs typeface="TH SarabunPSK" pitchFamily="34" charset="-34"/>
                </a:rPr>
                <a:t>. </a:t>
              </a:r>
              <a:r>
                <a:rPr lang="en-US" altLang="th-TH" sz="1000" spc="-80" dirty="0">
                  <a:solidFill>
                    <a:srgbClr val="FF0000"/>
                  </a:solidFill>
                  <a:latin typeface="TH SarabunPSK" pitchFamily="34" charset="-34"/>
                  <a:cs typeface="TH SarabunPSK" pitchFamily="34" charset="-34"/>
                </a:rPr>
                <a:t>(4131)</a:t>
              </a:r>
              <a:endParaRPr lang="th-TH" altLang="th-TH" sz="1000" spc="-80" dirty="0">
                <a:solidFill>
                  <a:srgbClr val="FF0000"/>
                </a:solidFill>
                <a:latin typeface="TH SarabunPSK" pitchFamily="34" charset="-34"/>
                <a:cs typeface="TH SarabunPSK" pitchFamily="34" charset="-34"/>
              </a:endParaRPr>
            </a:p>
          </p:txBody>
        </p:sp>
      </p:grpSp>
      <p:sp>
        <p:nvSpPr>
          <p:cNvPr id="167947" name="Text Box 17"/>
          <p:cNvSpPr txBox="1">
            <a:spLocks noChangeArrowheads="1"/>
          </p:cNvSpPr>
          <p:nvPr/>
        </p:nvSpPr>
        <p:spPr bwMode="auto">
          <a:xfrm>
            <a:off x="6969125" y="2425700"/>
            <a:ext cx="2087563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(532/4129/4146/4177)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5" name="Group 18"/>
          <p:cNvGrpSpPr>
            <a:grpSpLocks/>
          </p:cNvGrpSpPr>
          <p:nvPr/>
        </p:nvGrpSpPr>
        <p:grpSpPr bwMode="auto">
          <a:xfrm>
            <a:off x="6968737" y="1778090"/>
            <a:ext cx="2052637" cy="646113"/>
            <a:chOff x="3203848" y="3468365"/>
            <a:chExt cx="2052020" cy="646113"/>
          </a:xfrm>
          <a:solidFill>
            <a:schemeClr val="bg1"/>
          </a:solidFill>
        </p:grpSpPr>
        <p:sp>
          <p:nvSpPr>
            <p:cNvPr id="12361" name="Rectangle 2"/>
            <p:cNvSpPr>
              <a:spLocks noChangeArrowheads="1"/>
            </p:cNvSpPr>
            <p:nvPr/>
          </p:nvSpPr>
          <p:spPr bwMode="auto">
            <a:xfrm>
              <a:off x="3203848" y="3468365"/>
              <a:ext cx="1476000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lnSpc>
                  <a:spcPct val="70000"/>
                </a:lnSpc>
                <a:defRPr/>
              </a:pPr>
              <a:endParaRPr lang="th-TH" altLang="th-TH" sz="700" b="1" dirty="0">
                <a:latin typeface="TH SarabunPSK" pitchFamily="34" charset="-34"/>
                <a:cs typeface="TH SarabunPSK" pitchFamily="34" charset="-34"/>
              </a:endParaRPr>
            </a:p>
            <a:p>
              <a:pPr algn="ctr" eaLnBrk="0" hangingPunct="0">
                <a:lnSpc>
                  <a:spcPct val="70000"/>
                </a:lnSpc>
                <a:defRPr/>
              </a:pPr>
              <a:r>
                <a:rPr lang="th-TH" altLang="th-TH" sz="1400" b="1" dirty="0">
                  <a:latin typeface="TH SarabunPSK" pitchFamily="34" charset="-34"/>
                  <a:cs typeface="TH SarabunPSK" pitchFamily="34" charset="-34"/>
                </a:rPr>
                <a:t>กลุ่มงานสารสนเทศ</a:t>
              </a:r>
            </a:p>
            <a:p>
              <a:pPr algn="ctr" eaLnBrk="0" hangingPunct="0">
                <a:lnSpc>
                  <a:spcPct val="70000"/>
                </a:lnSpc>
                <a:defRPr/>
              </a:pPr>
              <a:r>
                <a:rPr lang="th-TH" altLang="th-TH" sz="1400" b="1" dirty="0">
                  <a:latin typeface="TH SarabunPSK" pitchFamily="34" charset="-34"/>
                  <a:cs typeface="TH SarabunPSK" pitchFamily="34" charset="-34"/>
                </a:rPr>
                <a:t>การพัฒนาชุมชน</a:t>
              </a:r>
            </a:p>
          </p:txBody>
        </p:sp>
        <p:sp>
          <p:nvSpPr>
            <p:cNvPr id="12362" name="Rectangle 2"/>
            <p:cNvSpPr>
              <a:spLocks noChangeArrowheads="1"/>
            </p:cNvSpPr>
            <p:nvPr/>
          </p:nvSpPr>
          <p:spPr bwMode="auto">
            <a:xfrm>
              <a:off x="4679868" y="3468365"/>
              <a:ext cx="576000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en-US" altLang="th-TH" sz="1600" b="1" dirty="0">
                  <a:latin typeface="TH SarabunPSK" pitchFamily="34" charset="-34"/>
                  <a:cs typeface="TH SarabunPSK" pitchFamily="34" charset="-34"/>
                </a:rPr>
                <a:t>5</a:t>
              </a:r>
              <a:endParaRPr lang="th-TH" altLang="th-TH" sz="1400" b="1" dirty="0">
                <a:latin typeface="TH SarabunPSK" pitchFamily="34" charset="-34"/>
                <a:cs typeface="TH SarabunPSK" pitchFamily="34" charset="-34"/>
              </a:endParaRPr>
            </a:p>
          </p:txBody>
        </p:sp>
        <p:sp>
          <p:nvSpPr>
            <p:cNvPr id="11342" name="Rectangle 2"/>
            <p:cNvSpPr>
              <a:spLocks noChangeArrowheads="1"/>
            </p:cNvSpPr>
            <p:nvPr/>
          </p:nvSpPr>
          <p:spPr bwMode="auto">
            <a:xfrm>
              <a:off x="3203848" y="3789040"/>
              <a:ext cx="2052020" cy="325438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th-TH" altLang="th-TH" sz="1500" spc="-60" dirty="0">
                  <a:latin typeface="TH SarabunPSK" pitchFamily="34" charset="-34"/>
                  <a:cs typeface="TH SarabunPSK" pitchFamily="34" charset="-34"/>
                </a:rPr>
                <a:t>นักวิชาการพัฒนาชุมชน (ผอ.กง.) ชพ</a:t>
              </a:r>
              <a:r>
                <a:rPr lang="en-US" altLang="th-TH" sz="1500" spc="-60" dirty="0">
                  <a:latin typeface="TH SarabunPSK" pitchFamily="34" charset="-34"/>
                  <a:cs typeface="TH SarabunPSK" pitchFamily="34" charset="-34"/>
                </a:rPr>
                <a:t>. </a:t>
              </a:r>
              <a:r>
                <a:rPr lang="en-US" altLang="th-TH" sz="1050" spc="-60" dirty="0">
                  <a:solidFill>
                    <a:srgbClr val="FF0000"/>
                  </a:solidFill>
                  <a:latin typeface="TH SarabunPSK" pitchFamily="34" charset="-34"/>
                  <a:cs typeface="TH SarabunPSK" pitchFamily="34" charset="-34"/>
                </a:rPr>
                <a:t>(520)</a:t>
              </a:r>
              <a:endParaRPr lang="th-TH" altLang="th-TH" sz="1050" spc="-60" dirty="0">
                <a:solidFill>
                  <a:srgbClr val="FF0000"/>
                </a:solidFill>
                <a:latin typeface="TH SarabunPSK" pitchFamily="34" charset="-34"/>
                <a:cs typeface="TH SarabunPSK" pitchFamily="34" charset="-34"/>
              </a:endParaRPr>
            </a:p>
          </p:txBody>
        </p:sp>
      </p:grpSp>
      <p:cxnSp>
        <p:nvCxnSpPr>
          <p:cNvPr id="78" name="Straight Connector 77"/>
          <p:cNvCxnSpPr/>
          <p:nvPr/>
        </p:nvCxnSpPr>
        <p:spPr>
          <a:xfrm>
            <a:off x="4572000" y="1419225"/>
            <a:ext cx="0" cy="223202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/>
          <p:cNvCxnSpPr/>
          <p:nvPr/>
        </p:nvCxnSpPr>
        <p:spPr>
          <a:xfrm>
            <a:off x="1116013" y="1628775"/>
            <a:ext cx="683895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7951" name="Rectangle 78"/>
          <p:cNvSpPr>
            <a:spLocks noChangeArrowheads="1"/>
          </p:cNvSpPr>
          <p:nvPr/>
        </p:nvSpPr>
        <p:spPr bwMode="auto">
          <a:xfrm>
            <a:off x="0" y="6611938"/>
            <a:ext cx="1619250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000" u="sng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หมายเหตุ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ภายในวงเล็บแสดงเลขที่ตำแหน่ง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167952" name="Group 49"/>
          <p:cNvGrpSpPr>
            <a:grpSpLocks/>
          </p:cNvGrpSpPr>
          <p:nvPr/>
        </p:nvGrpSpPr>
        <p:grpSpPr bwMode="auto">
          <a:xfrm>
            <a:off x="107950" y="3594100"/>
            <a:ext cx="2843213" cy="646113"/>
            <a:chOff x="107503" y="3717032"/>
            <a:chExt cx="2844257" cy="646113"/>
          </a:xfrm>
        </p:grpSpPr>
        <p:sp>
          <p:nvSpPr>
            <p:cNvPr id="167994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เมืองหนองคาย</a:t>
              </a:r>
            </a:p>
          </p:txBody>
        </p:sp>
        <p:sp>
          <p:nvSpPr>
            <p:cNvPr id="167995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67996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(4137)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67953" name="Text Box 17"/>
          <p:cNvSpPr txBox="1">
            <a:spLocks noChangeArrowheads="1"/>
          </p:cNvSpPr>
          <p:nvPr/>
        </p:nvSpPr>
        <p:spPr bwMode="auto">
          <a:xfrm>
            <a:off x="107950" y="4241800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(4139/4140/4142/4143)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167954" name="Group 50"/>
          <p:cNvGrpSpPr>
            <a:grpSpLocks/>
          </p:cNvGrpSpPr>
          <p:nvPr/>
        </p:nvGrpSpPr>
        <p:grpSpPr bwMode="auto">
          <a:xfrm>
            <a:off x="3132138" y="3594100"/>
            <a:ext cx="2843212" cy="646113"/>
            <a:chOff x="107503" y="3717032"/>
            <a:chExt cx="2844257" cy="646113"/>
          </a:xfrm>
        </p:grpSpPr>
        <p:sp>
          <p:nvSpPr>
            <p:cNvPr id="167991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ท่าบ่อ</a:t>
              </a:r>
            </a:p>
          </p:txBody>
        </p:sp>
        <p:sp>
          <p:nvSpPr>
            <p:cNvPr id="167992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67993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(4148)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67955" name="Text Box 17"/>
          <p:cNvSpPr txBox="1">
            <a:spLocks noChangeArrowheads="1"/>
          </p:cNvSpPr>
          <p:nvPr/>
        </p:nvSpPr>
        <p:spPr bwMode="auto">
          <a:xfrm>
            <a:off x="3132138" y="4241800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(4150/4151/4152/4153)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167956" name="Group 55"/>
          <p:cNvGrpSpPr>
            <a:grpSpLocks/>
          </p:cNvGrpSpPr>
          <p:nvPr/>
        </p:nvGrpSpPr>
        <p:grpSpPr bwMode="auto">
          <a:xfrm>
            <a:off x="6156325" y="3594100"/>
            <a:ext cx="2844800" cy="646113"/>
            <a:chOff x="107503" y="3717032"/>
            <a:chExt cx="2844257" cy="646113"/>
          </a:xfrm>
        </p:grpSpPr>
        <p:sp>
          <p:nvSpPr>
            <p:cNvPr id="167988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โพนพิสัย</a:t>
              </a:r>
            </a:p>
          </p:txBody>
        </p:sp>
        <p:sp>
          <p:nvSpPr>
            <p:cNvPr id="167989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67990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(4171)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67957" name="Text Box 17"/>
          <p:cNvSpPr txBox="1">
            <a:spLocks noChangeArrowheads="1"/>
          </p:cNvSpPr>
          <p:nvPr/>
        </p:nvSpPr>
        <p:spPr bwMode="auto">
          <a:xfrm>
            <a:off x="6156325" y="4241800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(4173/4174/4175/4176)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167958" name="Group 60"/>
          <p:cNvGrpSpPr>
            <a:grpSpLocks/>
          </p:cNvGrpSpPr>
          <p:nvPr/>
        </p:nvGrpSpPr>
        <p:grpSpPr bwMode="auto">
          <a:xfrm>
            <a:off x="107950" y="4962525"/>
            <a:ext cx="2843213" cy="646113"/>
            <a:chOff x="107503" y="3717032"/>
            <a:chExt cx="2844257" cy="646113"/>
          </a:xfrm>
        </p:grpSpPr>
        <p:sp>
          <p:nvSpPr>
            <p:cNvPr id="167985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ศรีเชียงใหม่</a:t>
              </a:r>
            </a:p>
          </p:txBody>
        </p:sp>
        <p:sp>
          <p:nvSpPr>
            <p:cNvPr id="167986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67987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ชพ.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(4209)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67959" name="Text Box 17"/>
          <p:cNvSpPr txBox="1">
            <a:spLocks noChangeArrowheads="1"/>
          </p:cNvSpPr>
          <p:nvPr/>
        </p:nvSpPr>
        <p:spPr bwMode="auto">
          <a:xfrm>
            <a:off x="107950" y="5610225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(3290/3291/4211/4212)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167960" name="Group 65"/>
          <p:cNvGrpSpPr>
            <a:grpSpLocks/>
          </p:cNvGrpSpPr>
          <p:nvPr/>
        </p:nvGrpSpPr>
        <p:grpSpPr bwMode="auto">
          <a:xfrm>
            <a:off x="3132138" y="4962525"/>
            <a:ext cx="2843212" cy="646113"/>
            <a:chOff x="107503" y="3717032"/>
            <a:chExt cx="2844257" cy="646113"/>
          </a:xfrm>
        </p:grpSpPr>
        <p:sp>
          <p:nvSpPr>
            <p:cNvPr id="167982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สังคม</a:t>
              </a:r>
            </a:p>
          </p:txBody>
        </p:sp>
        <p:sp>
          <p:nvSpPr>
            <p:cNvPr id="167983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67984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ชพ.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(4213)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67961" name="Text Box 17"/>
          <p:cNvSpPr txBox="1">
            <a:spLocks noChangeArrowheads="1"/>
          </p:cNvSpPr>
          <p:nvPr/>
        </p:nvSpPr>
        <p:spPr bwMode="auto">
          <a:xfrm>
            <a:off x="3132138" y="5610225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3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(4154/4215/4216)</a:t>
            </a:r>
          </a:p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เจ้าพนักงานพัฒนาชุมชน (ปง./ชง.)    - 1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4214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)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167962" name="Group 70"/>
          <p:cNvGrpSpPr>
            <a:grpSpLocks/>
          </p:cNvGrpSpPr>
          <p:nvPr/>
        </p:nvGrpSpPr>
        <p:grpSpPr bwMode="auto">
          <a:xfrm>
            <a:off x="6156325" y="4962525"/>
            <a:ext cx="2844800" cy="646113"/>
            <a:chOff x="107503" y="3717032"/>
            <a:chExt cx="2844257" cy="646113"/>
          </a:xfrm>
        </p:grpSpPr>
        <p:sp>
          <p:nvSpPr>
            <p:cNvPr id="167979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สระใคร</a:t>
              </a:r>
            </a:p>
          </p:txBody>
        </p:sp>
        <p:sp>
          <p:nvSpPr>
            <p:cNvPr id="167980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67981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ชพ.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(4222)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67963" name="Text Box 17"/>
          <p:cNvSpPr txBox="1">
            <a:spLocks noChangeArrowheads="1"/>
          </p:cNvSpPr>
          <p:nvPr/>
        </p:nvSpPr>
        <p:spPr bwMode="auto">
          <a:xfrm>
            <a:off x="6156325" y="5610225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(4224/4225/4324/4325)</a:t>
            </a:r>
          </a:p>
        </p:txBody>
      </p:sp>
      <p:cxnSp>
        <p:nvCxnSpPr>
          <p:cNvPr id="76" name="Straight Connector 75"/>
          <p:cNvCxnSpPr/>
          <p:nvPr/>
        </p:nvCxnSpPr>
        <p:spPr>
          <a:xfrm>
            <a:off x="1404938" y="3500438"/>
            <a:ext cx="604837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9" name="Straight Connector 78"/>
          <p:cNvCxnSpPr/>
          <p:nvPr/>
        </p:nvCxnSpPr>
        <p:spPr>
          <a:xfrm>
            <a:off x="1116013" y="1628775"/>
            <a:ext cx="0" cy="14446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" name="Straight Connector 80"/>
          <p:cNvCxnSpPr/>
          <p:nvPr/>
        </p:nvCxnSpPr>
        <p:spPr>
          <a:xfrm>
            <a:off x="3348038" y="1628775"/>
            <a:ext cx="0" cy="14446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" name="Straight Connector 81"/>
          <p:cNvCxnSpPr/>
          <p:nvPr/>
        </p:nvCxnSpPr>
        <p:spPr>
          <a:xfrm>
            <a:off x="5651500" y="1628775"/>
            <a:ext cx="0" cy="14446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3" name="Straight Connector 82"/>
          <p:cNvCxnSpPr/>
          <p:nvPr/>
        </p:nvCxnSpPr>
        <p:spPr>
          <a:xfrm>
            <a:off x="7956550" y="1628775"/>
            <a:ext cx="0" cy="14446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4" name="Straight Connector 83"/>
          <p:cNvCxnSpPr/>
          <p:nvPr/>
        </p:nvCxnSpPr>
        <p:spPr>
          <a:xfrm>
            <a:off x="1403350" y="3500438"/>
            <a:ext cx="0" cy="904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/>
          <p:cNvCxnSpPr/>
          <p:nvPr/>
        </p:nvCxnSpPr>
        <p:spPr>
          <a:xfrm>
            <a:off x="7451725" y="3500438"/>
            <a:ext cx="0" cy="904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" name="Straight Connector 85"/>
          <p:cNvCxnSpPr/>
          <p:nvPr/>
        </p:nvCxnSpPr>
        <p:spPr>
          <a:xfrm>
            <a:off x="3049588" y="3500438"/>
            <a:ext cx="0" cy="136842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7" name="Straight Connector 86"/>
          <p:cNvCxnSpPr/>
          <p:nvPr/>
        </p:nvCxnSpPr>
        <p:spPr>
          <a:xfrm>
            <a:off x="1403350" y="4868863"/>
            <a:ext cx="604837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9" name="Straight Connector 88"/>
          <p:cNvCxnSpPr/>
          <p:nvPr/>
        </p:nvCxnSpPr>
        <p:spPr>
          <a:xfrm>
            <a:off x="1403350" y="4868863"/>
            <a:ext cx="0" cy="904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0" name="Straight Connector 89"/>
          <p:cNvCxnSpPr/>
          <p:nvPr/>
        </p:nvCxnSpPr>
        <p:spPr>
          <a:xfrm>
            <a:off x="4427538" y="4868863"/>
            <a:ext cx="0" cy="904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1" name="Straight Connector 90"/>
          <p:cNvCxnSpPr/>
          <p:nvPr/>
        </p:nvCxnSpPr>
        <p:spPr>
          <a:xfrm>
            <a:off x="7451725" y="4868863"/>
            <a:ext cx="0" cy="904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67976" name="Group 74"/>
          <p:cNvGrpSpPr>
            <a:grpSpLocks/>
          </p:cNvGrpSpPr>
          <p:nvPr/>
        </p:nvGrpSpPr>
        <p:grpSpPr bwMode="auto">
          <a:xfrm>
            <a:off x="107950" y="1774825"/>
            <a:ext cx="2051050" cy="646113"/>
            <a:chOff x="107950" y="1775470"/>
            <a:chExt cx="2051050" cy="646112"/>
          </a:xfrm>
        </p:grpSpPr>
        <p:grpSp>
          <p:nvGrpSpPr>
            <p:cNvPr id="13" name="Group 18"/>
            <p:cNvGrpSpPr>
              <a:grpSpLocks/>
            </p:cNvGrpSpPr>
            <p:nvPr/>
          </p:nvGrpSpPr>
          <p:grpSpPr bwMode="auto">
            <a:xfrm>
              <a:off x="107950" y="1775470"/>
              <a:ext cx="2051050" cy="646112"/>
              <a:chOff x="3203848" y="3468365"/>
              <a:chExt cx="2052020" cy="646113"/>
            </a:xfrm>
            <a:solidFill>
              <a:schemeClr val="bg1"/>
            </a:solidFill>
          </p:grpSpPr>
          <p:sp>
            <p:nvSpPr>
              <p:cNvPr id="14387" name="Rectangle 2"/>
              <p:cNvSpPr>
                <a:spLocks noChangeArrowheads="1"/>
              </p:cNvSpPr>
              <p:nvPr/>
            </p:nvSpPr>
            <p:spPr bwMode="auto">
              <a:xfrm>
                <a:off x="4679868" y="3468365"/>
                <a:ext cx="576000" cy="323850"/>
              </a:xfrm>
              <a:prstGeom prst="rect">
                <a:avLst/>
              </a:prstGeom>
              <a:grpFill/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anchor="ctr"/>
              <a:lstStyle/>
              <a:p>
                <a:pPr algn="ctr" eaLnBrk="0" hangingPunct="0">
                  <a:defRPr/>
                </a:pPr>
                <a:r>
                  <a:rPr lang="en-US" altLang="th-TH" sz="1600" b="1" dirty="0">
                    <a:latin typeface="TH SarabunPSK" pitchFamily="34" charset="-34"/>
                    <a:cs typeface="TH SarabunPSK" pitchFamily="34" charset="-34"/>
                  </a:rPr>
                  <a:t>6</a:t>
                </a:r>
                <a:endParaRPr lang="th-TH" altLang="th-TH" sz="1600" b="1" dirty="0">
                  <a:latin typeface="TH SarabunPSK" pitchFamily="34" charset="-34"/>
                  <a:cs typeface="TH SarabunPSK" pitchFamily="34" charset="-34"/>
                </a:endParaRPr>
              </a:p>
            </p:txBody>
          </p:sp>
          <p:sp>
            <p:nvSpPr>
              <p:cNvPr id="14388" name="Rectangle 2"/>
              <p:cNvSpPr>
                <a:spLocks noChangeArrowheads="1"/>
              </p:cNvSpPr>
              <p:nvPr/>
            </p:nvSpPr>
            <p:spPr bwMode="auto">
              <a:xfrm>
                <a:off x="3203848" y="3789040"/>
                <a:ext cx="2052000" cy="325438"/>
              </a:xfrm>
              <a:prstGeom prst="rect">
                <a:avLst/>
              </a:prstGeom>
              <a:grpFill/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anchor="ctr"/>
              <a:lstStyle/>
              <a:p>
                <a:pPr algn="ctr" eaLnBrk="0" hangingPunct="0">
                  <a:defRPr/>
                </a:pPr>
                <a:r>
                  <a:rPr lang="th-TH" altLang="th-TH" sz="1400" spc="-40" dirty="0">
                    <a:latin typeface="TH SarabunPSK" pitchFamily="34" charset="-34"/>
                    <a:cs typeface="TH SarabunPSK" pitchFamily="34" charset="-34"/>
                  </a:rPr>
                  <a:t>นักวิชาการพัฒนาชุมชน (ผอ.กง.) </a:t>
                </a:r>
                <a:r>
                  <a:rPr lang="th-TH" altLang="th-TH" sz="1400" spc="-40" dirty="0" err="1">
                    <a:latin typeface="TH SarabunPSK" pitchFamily="34" charset="-34"/>
                    <a:cs typeface="TH SarabunPSK" pitchFamily="34" charset="-34"/>
                  </a:rPr>
                  <a:t>ชพ.</a:t>
                </a:r>
                <a:r>
                  <a:rPr lang="en-US" altLang="th-TH" sz="1400" spc="-40" dirty="0">
                    <a:latin typeface="TH SarabunPSK" pitchFamily="34" charset="-34"/>
                    <a:cs typeface="TH SarabunPSK" pitchFamily="34" charset="-34"/>
                  </a:rPr>
                  <a:t> </a:t>
                </a:r>
                <a:r>
                  <a:rPr lang="en-US" altLang="th-TH" sz="1000" spc="-40" dirty="0">
                    <a:solidFill>
                      <a:srgbClr val="FF0000"/>
                    </a:solidFill>
                    <a:latin typeface="TH SarabunPSK" pitchFamily="34" charset="-34"/>
                    <a:cs typeface="TH SarabunPSK" pitchFamily="34" charset="-34"/>
                  </a:rPr>
                  <a:t>(4122)</a:t>
                </a:r>
                <a:endParaRPr lang="th-TH" altLang="th-TH" sz="1000" spc="-40" dirty="0">
                  <a:solidFill>
                    <a:srgbClr val="FF0000"/>
                  </a:solidFill>
                  <a:latin typeface="TH SarabunPSK" pitchFamily="34" charset="-34"/>
                  <a:cs typeface="TH SarabunPSK" pitchFamily="34" charset="-34"/>
                </a:endParaRPr>
              </a:p>
            </p:txBody>
          </p:sp>
        </p:grpSp>
        <p:sp>
          <p:nvSpPr>
            <p:cNvPr id="167978" name="Rectangle 2"/>
            <p:cNvSpPr>
              <a:spLocks noChangeArrowheads="1"/>
            </p:cNvSpPr>
            <p:nvPr/>
          </p:nvSpPr>
          <p:spPr bwMode="auto">
            <a:xfrm>
              <a:off x="107950" y="1775470"/>
              <a:ext cx="1475302" cy="323849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th-TH" altLang="th-TH" sz="12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endParaRPr lang="th-TH" altLang="th-TH" sz="8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2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กลุ่มงานประสานและสนับสนุนการบริหารงานพัฒนาชุมชน</a:t>
              </a:r>
            </a:p>
            <a:p>
              <a:pPr algn="ctr"/>
              <a:endParaRPr lang="th-TH" altLang="th-TH" sz="12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8962" name="Rectangle 73"/>
          <p:cNvSpPr>
            <a:spLocks noChangeArrowheads="1"/>
          </p:cNvSpPr>
          <p:nvPr/>
        </p:nvSpPr>
        <p:spPr bwMode="auto">
          <a:xfrm>
            <a:off x="488950" y="106363"/>
            <a:ext cx="815498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/>
            <a:r>
              <a:rPr lang="th-TH" altLang="th-TH" sz="1600" b="1">
                <a:latin typeface="TH SarabunPSK" panose="020B0500040200020003" pitchFamily="34" charset="-34"/>
                <a:cs typeface="TH SarabunPSK" panose="020B0500040200020003" pitchFamily="34" charset="-34"/>
              </a:rPr>
              <a:t>แผนภูมิแสดงการแบ่งงานภายในและอัตรากำลังของกรมการพัฒนาชุมชน</a:t>
            </a:r>
            <a:r>
              <a:rPr lang="en-US" altLang="th-TH" sz="1600" b="1">
                <a:latin typeface="TH SarabunPSK" panose="020B0500040200020003" pitchFamily="34" charset="-34"/>
                <a:cs typeface="TH SarabunPSK" panose="020B0500040200020003" pitchFamily="34" charset="-34"/>
              </a:rPr>
              <a:t> </a:t>
            </a:r>
            <a:endParaRPr lang="th-TH" altLang="th-TH" sz="1600" b="1"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sp>
        <p:nvSpPr>
          <p:cNvPr id="168963" name="Text Box 9"/>
          <p:cNvSpPr txBox="1">
            <a:spLocks noChangeArrowheads="1"/>
          </p:cNvSpPr>
          <p:nvPr/>
        </p:nvSpPr>
        <p:spPr bwMode="auto">
          <a:xfrm>
            <a:off x="6980238" y="6269038"/>
            <a:ext cx="2160587" cy="588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ลูกจ้างประจำ - อัตรา </a:t>
            </a:r>
            <a:endParaRPr lang="th-TH" altLang="th-TH" sz="1400">
              <a:solidFill>
                <a:srgbClr val="FF0000"/>
              </a:solidFill>
              <a:latin typeface="TH SarabunPSK" panose="020B0500040200020003" pitchFamily="34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กรอบพนักงานราชการ 1 อัตรา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rPr>
              <a:t>(109)</a:t>
            </a:r>
          </a:p>
        </p:txBody>
      </p:sp>
      <p:grpSp>
        <p:nvGrpSpPr>
          <p:cNvPr id="168964" name="Group 81"/>
          <p:cNvGrpSpPr>
            <a:grpSpLocks/>
          </p:cNvGrpSpPr>
          <p:nvPr/>
        </p:nvGrpSpPr>
        <p:grpSpPr bwMode="auto">
          <a:xfrm>
            <a:off x="2843213" y="765175"/>
            <a:ext cx="3421062" cy="646113"/>
            <a:chOff x="2448080" y="857250"/>
            <a:chExt cx="3420000" cy="646113"/>
          </a:xfrm>
        </p:grpSpPr>
        <p:sp>
          <p:nvSpPr>
            <p:cNvPr id="168986" name="Rectangle 2"/>
            <p:cNvSpPr>
              <a:spLocks noChangeArrowheads="1"/>
            </p:cNvSpPr>
            <p:nvPr/>
          </p:nvSpPr>
          <p:spPr bwMode="auto">
            <a:xfrm>
              <a:off x="2448080" y="857250"/>
              <a:ext cx="2844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สำนักงานพัฒนาชุมชนจังหวัดหนองคาย</a:t>
              </a:r>
            </a:p>
          </p:txBody>
        </p:sp>
        <p:sp>
          <p:nvSpPr>
            <p:cNvPr id="168987" name="Rectangle 2"/>
            <p:cNvSpPr>
              <a:spLocks noChangeArrowheads="1"/>
            </p:cNvSpPr>
            <p:nvPr/>
          </p:nvSpPr>
          <p:spPr bwMode="auto">
            <a:xfrm>
              <a:off x="5290308" y="857250"/>
              <a:ext cx="575739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 eaLnBrk="1" hangingPunct="1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65</a:t>
              </a:r>
              <a:endParaRPr lang="th-TH" altLang="th-TH" sz="16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68988" name="Rectangle 2"/>
            <p:cNvSpPr>
              <a:spLocks noChangeArrowheads="1"/>
            </p:cNvSpPr>
            <p:nvPr/>
          </p:nvSpPr>
          <p:spPr bwMode="auto">
            <a:xfrm>
              <a:off x="2448080" y="1177925"/>
              <a:ext cx="3420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ผู้อำนวยการ (พัฒนาการจังหวัด) สูง</a:t>
              </a:r>
              <a:r>
                <a:rPr lang="en-US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(4121)</a:t>
              </a:r>
              <a:r>
                <a:rPr lang="en-US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endParaRPr lang="th-TH" altLang="th-TH" sz="1600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68965" name="Text Box 91"/>
          <p:cNvSpPr txBox="1">
            <a:spLocks noChangeArrowheads="1"/>
          </p:cNvSpPr>
          <p:nvPr/>
        </p:nvSpPr>
        <p:spPr bwMode="auto">
          <a:xfrm>
            <a:off x="3924300" y="404813"/>
            <a:ext cx="1368425" cy="277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Update </a:t>
            </a:r>
            <a:r>
              <a:rPr lang="th-TH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26 เมษายน 2564 </a:t>
            </a:r>
            <a:r>
              <a:rPr lang="en-US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         </a:t>
            </a:r>
            <a:endParaRPr lang="th-TH" altLang="th-TH" sz="1200"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cxnSp>
        <p:nvCxnSpPr>
          <p:cNvPr id="78" name="Straight Connector 77"/>
          <p:cNvCxnSpPr/>
          <p:nvPr/>
        </p:nvCxnSpPr>
        <p:spPr>
          <a:xfrm>
            <a:off x="4572000" y="1419225"/>
            <a:ext cx="0" cy="50482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8967" name="Rectangle 78"/>
          <p:cNvSpPr>
            <a:spLocks noChangeArrowheads="1"/>
          </p:cNvSpPr>
          <p:nvPr/>
        </p:nvSpPr>
        <p:spPr bwMode="auto">
          <a:xfrm>
            <a:off x="0" y="6611938"/>
            <a:ext cx="1619250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000" u="sng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หมายเหตุ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ภายในวงเล็บแสดงเลขที่ตำแหน่ง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168968" name="Group 49"/>
          <p:cNvGrpSpPr>
            <a:grpSpLocks/>
          </p:cNvGrpSpPr>
          <p:nvPr/>
        </p:nvGrpSpPr>
        <p:grpSpPr bwMode="auto">
          <a:xfrm>
            <a:off x="107950" y="1722438"/>
            <a:ext cx="2843213" cy="646112"/>
            <a:chOff x="107503" y="3717032"/>
            <a:chExt cx="2844257" cy="646113"/>
          </a:xfrm>
        </p:grpSpPr>
        <p:sp>
          <p:nvSpPr>
            <p:cNvPr id="168983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เฝ้าไร่</a:t>
              </a:r>
            </a:p>
          </p:txBody>
        </p:sp>
        <p:sp>
          <p:nvSpPr>
            <p:cNvPr id="168984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68985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(4226)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68969" name="Text Box 17"/>
          <p:cNvSpPr txBox="1">
            <a:spLocks noChangeArrowheads="1"/>
          </p:cNvSpPr>
          <p:nvPr/>
        </p:nvSpPr>
        <p:spPr bwMode="auto">
          <a:xfrm>
            <a:off x="107950" y="2370138"/>
            <a:ext cx="2879725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3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(4228/4229/4230)</a:t>
            </a:r>
          </a:p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เจ้าพนักงานพัฒนาชุมชน (ปง./ชง.)    - 1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4227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)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168970" name="Group 50"/>
          <p:cNvGrpSpPr>
            <a:grpSpLocks/>
          </p:cNvGrpSpPr>
          <p:nvPr/>
        </p:nvGrpSpPr>
        <p:grpSpPr bwMode="auto">
          <a:xfrm>
            <a:off x="3132138" y="1722438"/>
            <a:ext cx="2843212" cy="646112"/>
            <a:chOff x="107503" y="3717032"/>
            <a:chExt cx="2844257" cy="646113"/>
          </a:xfrm>
        </p:grpSpPr>
        <p:sp>
          <p:nvSpPr>
            <p:cNvPr id="168980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รัตนวาปี</a:t>
              </a:r>
            </a:p>
          </p:txBody>
        </p:sp>
        <p:sp>
          <p:nvSpPr>
            <p:cNvPr id="168981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68982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ชพ.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(4231)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68971" name="Text Box 17"/>
          <p:cNvSpPr txBox="1">
            <a:spLocks noChangeArrowheads="1"/>
          </p:cNvSpPr>
          <p:nvPr/>
        </p:nvSpPr>
        <p:spPr bwMode="auto">
          <a:xfrm>
            <a:off x="3132138" y="2370138"/>
            <a:ext cx="2879725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3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(4155/4233/7659)</a:t>
            </a:r>
          </a:p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เจ้าพนักงานพัฒนาชุมชน (ปง./ชง.)    - 1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4237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)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168972" name="Group 55"/>
          <p:cNvGrpSpPr>
            <a:grpSpLocks/>
          </p:cNvGrpSpPr>
          <p:nvPr/>
        </p:nvGrpSpPr>
        <p:grpSpPr bwMode="auto">
          <a:xfrm>
            <a:off x="6156325" y="1722438"/>
            <a:ext cx="2844800" cy="646112"/>
            <a:chOff x="107503" y="3717032"/>
            <a:chExt cx="2844257" cy="646113"/>
          </a:xfrm>
        </p:grpSpPr>
        <p:sp>
          <p:nvSpPr>
            <p:cNvPr id="168977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โพธิ์ตาก</a:t>
              </a:r>
            </a:p>
          </p:txBody>
        </p:sp>
        <p:sp>
          <p:nvSpPr>
            <p:cNvPr id="168978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68979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ชพ.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(4236)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68973" name="Text Box 17"/>
          <p:cNvSpPr txBox="1">
            <a:spLocks noChangeArrowheads="1"/>
          </p:cNvSpPr>
          <p:nvPr/>
        </p:nvSpPr>
        <p:spPr bwMode="auto">
          <a:xfrm>
            <a:off x="6156325" y="2370138"/>
            <a:ext cx="2879725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(3824/4144/4238/4239)</a:t>
            </a:r>
          </a:p>
        </p:txBody>
      </p:sp>
      <p:cxnSp>
        <p:nvCxnSpPr>
          <p:cNvPr id="76" name="Straight Connector 75"/>
          <p:cNvCxnSpPr/>
          <p:nvPr/>
        </p:nvCxnSpPr>
        <p:spPr>
          <a:xfrm>
            <a:off x="1404938" y="1628775"/>
            <a:ext cx="604837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4" name="Straight Connector 83"/>
          <p:cNvCxnSpPr/>
          <p:nvPr/>
        </p:nvCxnSpPr>
        <p:spPr>
          <a:xfrm>
            <a:off x="1403350" y="1628775"/>
            <a:ext cx="0" cy="9048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/>
          <p:cNvCxnSpPr/>
          <p:nvPr/>
        </p:nvCxnSpPr>
        <p:spPr>
          <a:xfrm>
            <a:off x="7451725" y="1628775"/>
            <a:ext cx="0" cy="9048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9986" name="Rectangle 73"/>
          <p:cNvSpPr>
            <a:spLocks noChangeArrowheads="1"/>
          </p:cNvSpPr>
          <p:nvPr/>
        </p:nvSpPr>
        <p:spPr bwMode="auto">
          <a:xfrm>
            <a:off x="488950" y="106363"/>
            <a:ext cx="815498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/>
            <a:r>
              <a:rPr lang="th-TH" altLang="th-TH" sz="1600" b="1">
                <a:latin typeface="TH SarabunPSK" panose="020B0500040200020003" pitchFamily="34" charset="-34"/>
                <a:cs typeface="TH SarabunPSK" panose="020B0500040200020003" pitchFamily="34" charset="-34"/>
              </a:rPr>
              <a:t>แผนภูมิแสดงการแบ่งงานภายในและอัตรากำลังของกรมการพัฒนาชุมชน</a:t>
            </a:r>
            <a:r>
              <a:rPr lang="en-US" altLang="th-TH" sz="1600" b="1">
                <a:latin typeface="TH SarabunPSK" panose="020B0500040200020003" pitchFamily="34" charset="-34"/>
                <a:cs typeface="TH SarabunPSK" panose="020B0500040200020003" pitchFamily="34" charset="-34"/>
              </a:rPr>
              <a:t> </a:t>
            </a:r>
            <a:endParaRPr lang="th-TH" altLang="th-TH" sz="1600" b="1"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sp>
        <p:nvSpPr>
          <p:cNvPr id="169987" name="Text Box 9"/>
          <p:cNvSpPr txBox="1">
            <a:spLocks noChangeArrowheads="1"/>
          </p:cNvSpPr>
          <p:nvPr/>
        </p:nvSpPr>
        <p:spPr bwMode="auto">
          <a:xfrm>
            <a:off x="6980238" y="6269038"/>
            <a:ext cx="2160587" cy="588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ลูกจ้างประจำ - อัตรา </a:t>
            </a:r>
            <a:endParaRPr lang="th-TH" altLang="th-TH" sz="1400">
              <a:solidFill>
                <a:srgbClr val="FF0000"/>
              </a:solidFill>
              <a:latin typeface="TH SarabunPSK" panose="020B0500040200020003" pitchFamily="34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กรอบพนักงานราชการ - อัตรา </a:t>
            </a:r>
            <a:endParaRPr lang="th-TH" altLang="th-TH" sz="1000">
              <a:solidFill>
                <a:srgbClr val="FF0000"/>
              </a:solidFill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grpSp>
        <p:nvGrpSpPr>
          <p:cNvPr id="169988" name="Group 81"/>
          <p:cNvGrpSpPr>
            <a:grpSpLocks/>
          </p:cNvGrpSpPr>
          <p:nvPr/>
        </p:nvGrpSpPr>
        <p:grpSpPr bwMode="auto">
          <a:xfrm>
            <a:off x="2843213" y="765175"/>
            <a:ext cx="3421062" cy="646113"/>
            <a:chOff x="2448080" y="857250"/>
            <a:chExt cx="3420000" cy="646113"/>
          </a:xfrm>
        </p:grpSpPr>
        <p:sp>
          <p:nvSpPr>
            <p:cNvPr id="170045" name="Rectangle 2"/>
            <p:cNvSpPr>
              <a:spLocks noChangeArrowheads="1"/>
            </p:cNvSpPr>
            <p:nvPr/>
          </p:nvSpPr>
          <p:spPr bwMode="auto">
            <a:xfrm>
              <a:off x="2448080" y="857250"/>
              <a:ext cx="2844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สำนักงานพัฒนาชุมชนจังหวัดหนองบัวลำภู</a:t>
              </a:r>
            </a:p>
          </p:txBody>
        </p:sp>
        <p:sp>
          <p:nvSpPr>
            <p:cNvPr id="170046" name="Rectangle 2"/>
            <p:cNvSpPr>
              <a:spLocks noChangeArrowheads="1"/>
            </p:cNvSpPr>
            <p:nvPr/>
          </p:nvSpPr>
          <p:spPr bwMode="auto">
            <a:xfrm>
              <a:off x="5290308" y="857250"/>
              <a:ext cx="575739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 eaLnBrk="1" hangingPunct="1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51</a:t>
              </a:r>
              <a:endParaRPr lang="th-TH" altLang="th-TH" sz="16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70047" name="Rectangle 2"/>
            <p:cNvSpPr>
              <a:spLocks noChangeArrowheads="1"/>
            </p:cNvSpPr>
            <p:nvPr/>
          </p:nvSpPr>
          <p:spPr bwMode="auto">
            <a:xfrm>
              <a:off x="2448080" y="1177925"/>
              <a:ext cx="3420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ผู้อำนวยการ (พัฒนาการจังหวัด) สูง</a:t>
              </a:r>
              <a:r>
                <a:rPr lang="en-US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(4240)</a:t>
              </a:r>
              <a:r>
                <a:rPr lang="en-US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endParaRPr lang="th-TH" altLang="th-TH" sz="1600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69989" name="Text Box 91"/>
          <p:cNvSpPr txBox="1">
            <a:spLocks noChangeArrowheads="1"/>
          </p:cNvSpPr>
          <p:nvPr/>
        </p:nvSpPr>
        <p:spPr bwMode="auto">
          <a:xfrm>
            <a:off x="3924300" y="404813"/>
            <a:ext cx="1368425" cy="277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Update </a:t>
            </a:r>
            <a:r>
              <a:rPr lang="th-TH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26 เมษายน 2564 </a:t>
            </a:r>
            <a:r>
              <a:rPr lang="en-US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         </a:t>
            </a:r>
            <a:endParaRPr lang="th-TH" altLang="th-TH" sz="1200"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sp>
        <p:nvSpPr>
          <p:cNvPr id="169990" name="Text Box 17"/>
          <p:cNvSpPr txBox="1">
            <a:spLocks noChangeArrowheads="1"/>
          </p:cNvSpPr>
          <p:nvPr/>
        </p:nvSpPr>
        <p:spPr bwMode="auto">
          <a:xfrm>
            <a:off x="107950" y="2409825"/>
            <a:ext cx="3095625" cy="628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 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- 1 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(4275)</a:t>
            </a:r>
          </a:p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นักจัดการงานทั่วไป (ปก./ชก.)   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     </a:t>
            </a: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- 1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4254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)</a:t>
            </a:r>
          </a:p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เจ้าพนักงานธุรการ (ปง./ชง.)    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      </a:t>
            </a: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2 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(4242/4244)</a:t>
            </a:r>
          </a:p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เจ้าพนักงานการเงินและบัญชี (ปง./ชง.)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- 1 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(4243)</a:t>
            </a:r>
            <a:endParaRPr lang="th-TH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endParaRPr lang="en-US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sp>
        <p:nvSpPr>
          <p:cNvPr id="169991" name="Text Box 17"/>
          <p:cNvSpPr txBox="1">
            <a:spLocks noChangeArrowheads="1"/>
          </p:cNvSpPr>
          <p:nvPr/>
        </p:nvSpPr>
        <p:spPr bwMode="auto">
          <a:xfrm>
            <a:off x="2411413" y="2408238"/>
            <a:ext cx="2087562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2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(4246/4247)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3" name="Group 18"/>
          <p:cNvGrpSpPr>
            <a:grpSpLocks/>
          </p:cNvGrpSpPr>
          <p:nvPr/>
        </p:nvGrpSpPr>
        <p:grpSpPr bwMode="auto">
          <a:xfrm>
            <a:off x="2411413" y="1772816"/>
            <a:ext cx="2052637" cy="646113"/>
            <a:chOff x="3203848" y="3468365"/>
            <a:chExt cx="2052020" cy="646113"/>
          </a:xfrm>
          <a:solidFill>
            <a:schemeClr val="bg1"/>
          </a:solidFill>
        </p:grpSpPr>
        <p:sp>
          <p:nvSpPr>
            <p:cNvPr id="12367" name="Rectangle 2"/>
            <p:cNvSpPr>
              <a:spLocks noChangeArrowheads="1"/>
            </p:cNvSpPr>
            <p:nvPr/>
          </p:nvSpPr>
          <p:spPr bwMode="auto">
            <a:xfrm>
              <a:off x="3203848" y="3468365"/>
              <a:ext cx="1476000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lnSpc>
                  <a:spcPct val="70000"/>
                </a:lnSpc>
                <a:defRPr/>
              </a:pPr>
              <a:endParaRPr lang="en-US" altLang="th-TH" sz="700" b="1" dirty="0">
                <a:latin typeface="TH SarabunPSK" pitchFamily="34" charset="-34"/>
                <a:cs typeface="TH SarabunPSK" pitchFamily="34" charset="-34"/>
              </a:endParaRPr>
            </a:p>
            <a:p>
              <a:pPr algn="ctr" eaLnBrk="0" hangingPunct="0">
                <a:lnSpc>
                  <a:spcPct val="70000"/>
                </a:lnSpc>
                <a:defRPr/>
              </a:pPr>
              <a:r>
                <a:rPr lang="th-TH" altLang="th-TH" sz="1400" b="1" dirty="0">
                  <a:latin typeface="TH SarabunPSK" pitchFamily="34" charset="-34"/>
                  <a:cs typeface="TH SarabunPSK" pitchFamily="34" charset="-34"/>
                </a:rPr>
                <a:t> กลุ่มงานยุทธศาสตร์</a:t>
              </a:r>
            </a:p>
            <a:p>
              <a:pPr algn="ctr" eaLnBrk="0" hangingPunct="0">
                <a:lnSpc>
                  <a:spcPct val="70000"/>
                </a:lnSpc>
                <a:defRPr/>
              </a:pPr>
              <a:r>
                <a:rPr lang="th-TH" altLang="th-TH" sz="1400" b="1" dirty="0">
                  <a:latin typeface="TH SarabunPSK" pitchFamily="34" charset="-34"/>
                  <a:cs typeface="TH SarabunPSK" pitchFamily="34" charset="-34"/>
                </a:rPr>
                <a:t>การพัฒนาชุมชน</a:t>
              </a:r>
            </a:p>
          </p:txBody>
        </p:sp>
        <p:sp>
          <p:nvSpPr>
            <p:cNvPr id="12368" name="Rectangle 2"/>
            <p:cNvSpPr>
              <a:spLocks noChangeArrowheads="1"/>
            </p:cNvSpPr>
            <p:nvPr/>
          </p:nvSpPr>
          <p:spPr bwMode="auto">
            <a:xfrm>
              <a:off x="4679868" y="3468365"/>
              <a:ext cx="576000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en-US" altLang="th-TH" sz="1600" b="1" dirty="0">
                  <a:latin typeface="TH SarabunPSK" pitchFamily="34" charset="-34"/>
                  <a:cs typeface="TH SarabunPSK" pitchFamily="34" charset="-34"/>
                </a:rPr>
                <a:t>3</a:t>
              </a:r>
              <a:endParaRPr lang="th-TH" altLang="th-TH" sz="1400" b="1" dirty="0">
                <a:latin typeface="TH SarabunPSK" pitchFamily="34" charset="-34"/>
                <a:cs typeface="TH SarabunPSK" pitchFamily="34" charset="-34"/>
              </a:endParaRPr>
            </a:p>
          </p:txBody>
        </p:sp>
        <p:sp>
          <p:nvSpPr>
            <p:cNvPr id="12372" name="Rectangle 2"/>
            <p:cNvSpPr>
              <a:spLocks noChangeArrowheads="1"/>
            </p:cNvSpPr>
            <p:nvPr/>
          </p:nvSpPr>
          <p:spPr bwMode="auto">
            <a:xfrm>
              <a:off x="3203848" y="3789040"/>
              <a:ext cx="2052020" cy="325438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th-TH" altLang="th-TH" sz="1500" spc="-70" dirty="0">
                  <a:latin typeface="TH SarabunPSK" pitchFamily="34" charset="-34"/>
                  <a:cs typeface="TH SarabunPSK" pitchFamily="34" charset="-34"/>
                </a:rPr>
                <a:t>นักวิชาการพัฒนาชุมชน (ผอ.กง.) ชพ</a:t>
              </a:r>
              <a:r>
                <a:rPr lang="en-US" altLang="th-TH" sz="1500" spc="-70" dirty="0">
                  <a:latin typeface="TH SarabunPSK" pitchFamily="34" charset="-34"/>
                  <a:cs typeface="TH SarabunPSK" pitchFamily="34" charset="-34"/>
                </a:rPr>
                <a:t>. </a:t>
              </a:r>
              <a:r>
                <a:rPr lang="en-US" altLang="th-TH" sz="1000" spc="-70" dirty="0">
                  <a:solidFill>
                    <a:srgbClr val="FF0000"/>
                  </a:solidFill>
                  <a:latin typeface="TH SarabunPSK" pitchFamily="34" charset="-34"/>
                  <a:cs typeface="TH SarabunPSK" pitchFamily="34" charset="-34"/>
                </a:rPr>
                <a:t>(4245)</a:t>
              </a:r>
              <a:endParaRPr lang="th-TH" altLang="th-TH" sz="1000" spc="-70" dirty="0">
                <a:solidFill>
                  <a:srgbClr val="FF0000"/>
                </a:solidFill>
                <a:latin typeface="TH SarabunPSK" pitchFamily="34" charset="-34"/>
                <a:cs typeface="TH SarabunPSK" pitchFamily="34" charset="-34"/>
              </a:endParaRPr>
            </a:p>
          </p:txBody>
        </p:sp>
      </p:grpSp>
      <p:sp>
        <p:nvSpPr>
          <p:cNvPr id="169993" name="Text Box 17"/>
          <p:cNvSpPr txBox="1">
            <a:spLocks noChangeArrowheads="1"/>
          </p:cNvSpPr>
          <p:nvPr/>
        </p:nvSpPr>
        <p:spPr bwMode="auto">
          <a:xfrm>
            <a:off x="4665663" y="2420938"/>
            <a:ext cx="2087562" cy="628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(4249/4294/4250/4251)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4" name="Group 18"/>
          <p:cNvGrpSpPr>
            <a:grpSpLocks/>
          </p:cNvGrpSpPr>
          <p:nvPr/>
        </p:nvGrpSpPr>
        <p:grpSpPr bwMode="auto">
          <a:xfrm>
            <a:off x="4665274" y="1773328"/>
            <a:ext cx="2051050" cy="646110"/>
            <a:chOff x="3203848" y="3468365"/>
            <a:chExt cx="2052020" cy="646111"/>
          </a:xfrm>
          <a:solidFill>
            <a:schemeClr val="bg1"/>
          </a:solidFill>
        </p:grpSpPr>
        <p:sp>
          <p:nvSpPr>
            <p:cNvPr id="12364" name="Rectangle 2"/>
            <p:cNvSpPr>
              <a:spLocks noChangeArrowheads="1"/>
            </p:cNvSpPr>
            <p:nvPr/>
          </p:nvSpPr>
          <p:spPr bwMode="auto">
            <a:xfrm>
              <a:off x="3203848" y="3468365"/>
              <a:ext cx="1476000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lnSpc>
                  <a:spcPct val="70000"/>
                </a:lnSpc>
                <a:defRPr/>
              </a:pPr>
              <a:endParaRPr lang="th-TH" altLang="th-TH" sz="700" b="1" dirty="0">
                <a:latin typeface="TH SarabunPSK" pitchFamily="34" charset="-34"/>
                <a:cs typeface="TH SarabunPSK" pitchFamily="34" charset="-34"/>
              </a:endParaRPr>
            </a:p>
            <a:p>
              <a:pPr algn="ctr" eaLnBrk="0" hangingPunct="0">
                <a:lnSpc>
                  <a:spcPct val="70000"/>
                </a:lnSpc>
                <a:defRPr/>
              </a:pPr>
              <a:r>
                <a:rPr lang="th-TH" altLang="th-TH" sz="1400" b="1" dirty="0">
                  <a:latin typeface="TH SarabunPSK" pitchFamily="34" charset="-34"/>
                  <a:cs typeface="TH SarabunPSK" pitchFamily="34" charset="-34"/>
                </a:rPr>
                <a:t>กลุ่มงานส่งเสริม                      การพัฒนาชุมชน</a:t>
              </a:r>
            </a:p>
          </p:txBody>
        </p:sp>
        <p:sp>
          <p:nvSpPr>
            <p:cNvPr id="12365" name="Rectangle 2"/>
            <p:cNvSpPr>
              <a:spLocks noChangeArrowheads="1"/>
            </p:cNvSpPr>
            <p:nvPr/>
          </p:nvSpPr>
          <p:spPr bwMode="auto">
            <a:xfrm>
              <a:off x="4679868" y="3468365"/>
              <a:ext cx="576000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en-US" altLang="th-TH" sz="1600" b="1" dirty="0">
                  <a:latin typeface="TH SarabunPSK" pitchFamily="34" charset="-34"/>
                  <a:cs typeface="TH SarabunPSK" pitchFamily="34" charset="-34"/>
                </a:rPr>
                <a:t>5</a:t>
              </a:r>
              <a:endParaRPr lang="th-TH" altLang="th-TH" sz="1600" b="1" dirty="0">
                <a:latin typeface="TH SarabunPSK" pitchFamily="34" charset="-34"/>
                <a:cs typeface="TH SarabunPSK" pitchFamily="34" charset="-34"/>
              </a:endParaRPr>
            </a:p>
          </p:txBody>
        </p:sp>
        <p:sp>
          <p:nvSpPr>
            <p:cNvPr id="12369" name="Rectangle 2"/>
            <p:cNvSpPr>
              <a:spLocks noChangeArrowheads="1"/>
            </p:cNvSpPr>
            <p:nvPr/>
          </p:nvSpPr>
          <p:spPr bwMode="auto">
            <a:xfrm>
              <a:off x="3203848" y="3789039"/>
              <a:ext cx="2052020" cy="325437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th-TH" altLang="th-TH" sz="1500" spc="-80" dirty="0">
                  <a:latin typeface="TH SarabunPSK" pitchFamily="34" charset="-34"/>
                  <a:cs typeface="TH SarabunPSK" pitchFamily="34" charset="-34"/>
                </a:rPr>
                <a:t>นักวิชาการพัฒนาชุมชน (ผอ.กง.) ชพ</a:t>
              </a:r>
              <a:r>
                <a:rPr lang="en-US" altLang="th-TH" sz="1500" spc="-80" dirty="0">
                  <a:latin typeface="TH SarabunPSK" pitchFamily="34" charset="-34"/>
                  <a:cs typeface="TH SarabunPSK" pitchFamily="34" charset="-34"/>
                </a:rPr>
                <a:t>. </a:t>
              </a:r>
              <a:r>
                <a:rPr lang="en-US" altLang="th-TH" sz="1000" spc="-80" dirty="0">
                  <a:solidFill>
                    <a:srgbClr val="FF0000"/>
                  </a:solidFill>
                  <a:latin typeface="TH SarabunPSK" pitchFamily="34" charset="-34"/>
                  <a:cs typeface="TH SarabunPSK" pitchFamily="34" charset="-34"/>
                </a:rPr>
                <a:t>(4248)</a:t>
              </a:r>
              <a:endParaRPr lang="th-TH" altLang="th-TH" sz="1000" spc="-80" dirty="0">
                <a:solidFill>
                  <a:srgbClr val="FF0000"/>
                </a:solidFill>
                <a:latin typeface="TH SarabunPSK" pitchFamily="34" charset="-34"/>
                <a:cs typeface="TH SarabunPSK" pitchFamily="34" charset="-34"/>
              </a:endParaRPr>
            </a:p>
          </p:txBody>
        </p:sp>
      </p:grpSp>
      <p:sp>
        <p:nvSpPr>
          <p:cNvPr id="169995" name="Text Box 17"/>
          <p:cNvSpPr txBox="1">
            <a:spLocks noChangeArrowheads="1"/>
          </p:cNvSpPr>
          <p:nvPr/>
        </p:nvSpPr>
        <p:spPr bwMode="auto">
          <a:xfrm>
            <a:off x="6969125" y="2425700"/>
            <a:ext cx="2087563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(506/540/4262/4284)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5" name="Group 18"/>
          <p:cNvGrpSpPr>
            <a:grpSpLocks/>
          </p:cNvGrpSpPr>
          <p:nvPr/>
        </p:nvGrpSpPr>
        <p:grpSpPr bwMode="auto">
          <a:xfrm>
            <a:off x="6968737" y="1778090"/>
            <a:ext cx="2052637" cy="646113"/>
            <a:chOff x="3203848" y="3468365"/>
            <a:chExt cx="2052020" cy="646113"/>
          </a:xfrm>
          <a:solidFill>
            <a:schemeClr val="bg1"/>
          </a:solidFill>
        </p:grpSpPr>
        <p:sp>
          <p:nvSpPr>
            <p:cNvPr id="12361" name="Rectangle 2"/>
            <p:cNvSpPr>
              <a:spLocks noChangeArrowheads="1"/>
            </p:cNvSpPr>
            <p:nvPr/>
          </p:nvSpPr>
          <p:spPr bwMode="auto">
            <a:xfrm>
              <a:off x="3203848" y="3468365"/>
              <a:ext cx="1476000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lnSpc>
                  <a:spcPct val="70000"/>
                </a:lnSpc>
                <a:defRPr/>
              </a:pPr>
              <a:endParaRPr lang="th-TH" altLang="th-TH" sz="700" b="1" dirty="0">
                <a:latin typeface="TH SarabunPSK" pitchFamily="34" charset="-34"/>
                <a:cs typeface="TH SarabunPSK" pitchFamily="34" charset="-34"/>
              </a:endParaRPr>
            </a:p>
            <a:p>
              <a:pPr algn="ctr" eaLnBrk="0" hangingPunct="0">
                <a:lnSpc>
                  <a:spcPct val="70000"/>
                </a:lnSpc>
                <a:defRPr/>
              </a:pPr>
              <a:r>
                <a:rPr lang="th-TH" altLang="th-TH" sz="1400" b="1" dirty="0">
                  <a:latin typeface="TH SarabunPSK" pitchFamily="34" charset="-34"/>
                  <a:cs typeface="TH SarabunPSK" pitchFamily="34" charset="-34"/>
                </a:rPr>
                <a:t>กลุ่มงานสารสนเทศ</a:t>
              </a:r>
            </a:p>
            <a:p>
              <a:pPr algn="ctr" eaLnBrk="0" hangingPunct="0">
                <a:lnSpc>
                  <a:spcPct val="70000"/>
                </a:lnSpc>
                <a:defRPr/>
              </a:pPr>
              <a:r>
                <a:rPr lang="th-TH" altLang="th-TH" sz="1400" b="1" dirty="0">
                  <a:latin typeface="TH SarabunPSK" pitchFamily="34" charset="-34"/>
                  <a:cs typeface="TH SarabunPSK" pitchFamily="34" charset="-34"/>
                </a:rPr>
                <a:t>การพัฒนาชุมชน</a:t>
              </a:r>
            </a:p>
          </p:txBody>
        </p:sp>
        <p:sp>
          <p:nvSpPr>
            <p:cNvPr id="12362" name="Rectangle 2"/>
            <p:cNvSpPr>
              <a:spLocks noChangeArrowheads="1"/>
            </p:cNvSpPr>
            <p:nvPr/>
          </p:nvSpPr>
          <p:spPr bwMode="auto">
            <a:xfrm>
              <a:off x="4679868" y="3468365"/>
              <a:ext cx="576000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en-US" altLang="th-TH" sz="1600" b="1" dirty="0">
                  <a:latin typeface="TH SarabunPSK" pitchFamily="34" charset="-34"/>
                  <a:cs typeface="TH SarabunPSK" pitchFamily="34" charset="-34"/>
                </a:rPr>
                <a:t>5</a:t>
              </a:r>
              <a:endParaRPr lang="th-TH" altLang="th-TH" sz="1400" b="1" dirty="0">
                <a:latin typeface="TH SarabunPSK" pitchFamily="34" charset="-34"/>
                <a:cs typeface="TH SarabunPSK" pitchFamily="34" charset="-34"/>
              </a:endParaRPr>
            </a:p>
          </p:txBody>
        </p:sp>
        <p:sp>
          <p:nvSpPr>
            <p:cNvPr id="11342" name="Rectangle 2"/>
            <p:cNvSpPr>
              <a:spLocks noChangeArrowheads="1"/>
            </p:cNvSpPr>
            <p:nvPr/>
          </p:nvSpPr>
          <p:spPr bwMode="auto">
            <a:xfrm>
              <a:off x="3203848" y="3789040"/>
              <a:ext cx="2052020" cy="325438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th-TH" altLang="th-TH" sz="1500" spc="-80" dirty="0">
                  <a:latin typeface="TH SarabunPSK" pitchFamily="34" charset="-34"/>
                  <a:cs typeface="TH SarabunPSK" pitchFamily="34" charset="-34"/>
                </a:rPr>
                <a:t>นักวิชาการพัฒนาชุมชน (ผอ.กง.) ชพ</a:t>
              </a:r>
              <a:r>
                <a:rPr lang="en-US" altLang="th-TH" sz="1500" spc="-80" dirty="0">
                  <a:latin typeface="TH SarabunPSK" pitchFamily="34" charset="-34"/>
                  <a:cs typeface="TH SarabunPSK" pitchFamily="34" charset="-34"/>
                </a:rPr>
                <a:t>. </a:t>
              </a:r>
              <a:r>
                <a:rPr lang="en-US" altLang="th-TH" sz="1050" spc="-60" dirty="0">
                  <a:solidFill>
                    <a:srgbClr val="FF0000"/>
                  </a:solidFill>
                  <a:latin typeface="TH SarabunPSK" pitchFamily="34" charset="-34"/>
                  <a:cs typeface="TH SarabunPSK" pitchFamily="34" charset="-34"/>
                </a:rPr>
                <a:t>(399)</a:t>
              </a:r>
              <a:endParaRPr lang="th-TH" altLang="th-TH" sz="1050" spc="-60" dirty="0">
                <a:solidFill>
                  <a:srgbClr val="FF0000"/>
                </a:solidFill>
                <a:latin typeface="TH SarabunPSK" pitchFamily="34" charset="-34"/>
                <a:cs typeface="TH SarabunPSK" pitchFamily="34" charset="-34"/>
              </a:endParaRPr>
            </a:p>
          </p:txBody>
        </p:sp>
      </p:grpSp>
      <p:cxnSp>
        <p:nvCxnSpPr>
          <p:cNvPr id="78" name="Straight Connector 77"/>
          <p:cNvCxnSpPr/>
          <p:nvPr/>
        </p:nvCxnSpPr>
        <p:spPr>
          <a:xfrm>
            <a:off x="4572000" y="1419225"/>
            <a:ext cx="0" cy="223202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/>
          <p:cNvCxnSpPr/>
          <p:nvPr/>
        </p:nvCxnSpPr>
        <p:spPr>
          <a:xfrm>
            <a:off x="1116013" y="1628775"/>
            <a:ext cx="683895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9999" name="Rectangle 78"/>
          <p:cNvSpPr>
            <a:spLocks noChangeArrowheads="1"/>
          </p:cNvSpPr>
          <p:nvPr/>
        </p:nvSpPr>
        <p:spPr bwMode="auto">
          <a:xfrm>
            <a:off x="0" y="6611938"/>
            <a:ext cx="1619250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000" u="sng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หมายเหตุ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ภายในวงเล็บแสดงเลขที่ตำแหน่ง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170000" name="Group 49"/>
          <p:cNvGrpSpPr>
            <a:grpSpLocks/>
          </p:cNvGrpSpPr>
          <p:nvPr/>
        </p:nvGrpSpPr>
        <p:grpSpPr bwMode="auto">
          <a:xfrm>
            <a:off x="107950" y="3594100"/>
            <a:ext cx="2843213" cy="646113"/>
            <a:chOff x="107503" y="3717032"/>
            <a:chExt cx="2844257" cy="646113"/>
          </a:xfrm>
        </p:grpSpPr>
        <p:sp>
          <p:nvSpPr>
            <p:cNvPr id="170042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เมืองหนองบัวลำภู</a:t>
              </a:r>
            </a:p>
          </p:txBody>
        </p:sp>
        <p:sp>
          <p:nvSpPr>
            <p:cNvPr id="170043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70044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(4252)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70001" name="Text Box 17"/>
          <p:cNvSpPr txBox="1">
            <a:spLocks noChangeArrowheads="1"/>
          </p:cNvSpPr>
          <p:nvPr/>
        </p:nvSpPr>
        <p:spPr bwMode="auto">
          <a:xfrm>
            <a:off x="107950" y="4241800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(4255/4256/4257/4261)</a:t>
            </a:r>
          </a:p>
        </p:txBody>
      </p:sp>
      <p:grpSp>
        <p:nvGrpSpPr>
          <p:cNvPr id="170002" name="Group 50"/>
          <p:cNvGrpSpPr>
            <a:grpSpLocks/>
          </p:cNvGrpSpPr>
          <p:nvPr/>
        </p:nvGrpSpPr>
        <p:grpSpPr bwMode="auto">
          <a:xfrm>
            <a:off x="3132138" y="3594100"/>
            <a:ext cx="2843212" cy="646113"/>
            <a:chOff x="107503" y="3717032"/>
            <a:chExt cx="2844257" cy="646113"/>
          </a:xfrm>
        </p:grpSpPr>
        <p:sp>
          <p:nvSpPr>
            <p:cNvPr id="170039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ศรีบุญเรือง</a:t>
              </a:r>
            </a:p>
          </p:txBody>
        </p:sp>
        <p:sp>
          <p:nvSpPr>
            <p:cNvPr id="170040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6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70041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(4263)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70003" name="Text Box 17"/>
          <p:cNvSpPr txBox="1">
            <a:spLocks noChangeArrowheads="1"/>
          </p:cNvSpPr>
          <p:nvPr/>
        </p:nvSpPr>
        <p:spPr bwMode="auto">
          <a:xfrm>
            <a:off x="3132138" y="4241800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5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(4265/4266/4268/4269/4270)</a:t>
            </a:r>
          </a:p>
        </p:txBody>
      </p:sp>
      <p:grpSp>
        <p:nvGrpSpPr>
          <p:cNvPr id="170004" name="Group 55"/>
          <p:cNvGrpSpPr>
            <a:grpSpLocks/>
          </p:cNvGrpSpPr>
          <p:nvPr/>
        </p:nvGrpSpPr>
        <p:grpSpPr bwMode="auto">
          <a:xfrm>
            <a:off x="6156325" y="3594100"/>
            <a:ext cx="2844800" cy="646113"/>
            <a:chOff x="107503" y="3717032"/>
            <a:chExt cx="2844257" cy="646113"/>
          </a:xfrm>
        </p:grpSpPr>
        <p:sp>
          <p:nvSpPr>
            <p:cNvPr id="170036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นากลาง</a:t>
              </a:r>
            </a:p>
          </p:txBody>
        </p:sp>
        <p:sp>
          <p:nvSpPr>
            <p:cNvPr id="170037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70038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(4272)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70005" name="Text Box 17"/>
          <p:cNvSpPr txBox="1">
            <a:spLocks noChangeArrowheads="1"/>
          </p:cNvSpPr>
          <p:nvPr/>
        </p:nvSpPr>
        <p:spPr bwMode="auto">
          <a:xfrm>
            <a:off x="6156325" y="4241800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(4273/4274/4276/4277)</a:t>
            </a:r>
          </a:p>
        </p:txBody>
      </p:sp>
      <p:grpSp>
        <p:nvGrpSpPr>
          <p:cNvPr id="170006" name="Group 60"/>
          <p:cNvGrpSpPr>
            <a:grpSpLocks/>
          </p:cNvGrpSpPr>
          <p:nvPr/>
        </p:nvGrpSpPr>
        <p:grpSpPr bwMode="auto">
          <a:xfrm>
            <a:off x="107950" y="4962525"/>
            <a:ext cx="2843213" cy="646113"/>
            <a:chOff x="107503" y="3717032"/>
            <a:chExt cx="2844257" cy="646113"/>
          </a:xfrm>
        </p:grpSpPr>
        <p:sp>
          <p:nvSpPr>
            <p:cNvPr id="170033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สุวรรณคูหา</a:t>
              </a:r>
            </a:p>
          </p:txBody>
        </p:sp>
        <p:sp>
          <p:nvSpPr>
            <p:cNvPr id="170034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70035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ชพ.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(4280)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70007" name="Text Box 17"/>
          <p:cNvSpPr txBox="1">
            <a:spLocks noChangeArrowheads="1"/>
          </p:cNvSpPr>
          <p:nvPr/>
        </p:nvSpPr>
        <p:spPr bwMode="auto">
          <a:xfrm>
            <a:off x="107950" y="5610225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3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(4282/4283/4286)</a:t>
            </a:r>
          </a:p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เจ้าพนักงานพัฒนาชุมชน (ปง./ชง.)    - 1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7813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)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170008" name="Group 65"/>
          <p:cNvGrpSpPr>
            <a:grpSpLocks/>
          </p:cNvGrpSpPr>
          <p:nvPr/>
        </p:nvGrpSpPr>
        <p:grpSpPr bwMode="auto">
          <a:xfrm>
            <a:off x="3132138" y="4962525"/>
            <a:ext cx="2843212" cy="646113"/>
            <a:chOff x="107503" y="3717032"/>
            <a:chExt cx="2844257" cy="646113"/>
          </a:xfrm>
        </p:grpSpPr>
        <p:sp>
          <p:nvSpPr>
            <p:cNvPr id="170030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โนนสัง</a:t>
              </a:r>
            </a:p>
          </p:txBody>
        </p:sp>
        <p:sp>
          <p:nvSpPr>
            <p:cNvPr id="170031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70032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(4287)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70009" name="Text Box 17"/>
          <p:cNvSpPr txBox="1">
            <a:spLocks noChangeArrowheads="1"/>
          </p:cNvSpPr>
          <p:nvPr/>
        </p:nvSpPr>
        <p:spPr bwMode="auto">
          <a:xfrm>
            <a:off x="3132138" y="5610225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(4288/4289/4292/4293)</a:t>
            </a:r>
          </a:p>
        </p:txBody>
      </p:sp>
      <p:grpSp>
        <p:nvGrpSpPr>
          <p:cNvPr id="170010" name="Group 70"/>
          <p:cNvGrpSpPr>
            <a:grpSpLocks/>
          </p:cNvGrpSpPr>
          <p:nvPr/>
        </p:nvGrpSpPr>
        <p:grpSpPr bwMode="auto">
          <a:xfrm>
            <a:off x="6156325" y="4962525"/>
            <a:ext cx="2844800" cy="646113"/>
            <a:chOff x="107503" y="3717032"/>
            <a:chExt cx="2844257" cy="646113"/>
          </a:xfrm>
        </p:grpSpPr>
        <p:sp>
          <p:nvSpPr>
            <p:cNvPr id="170027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นาวัง</a:t>
              </a:r>
            </a:p>
          </p:txBody>
        </p:sp>
        <p:sp>
          <p:nvSpPr>
            <p:cNvPr id="170028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70029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ชพ.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(4295)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70011" name="Text Box 17"/>
          <p:cNvSpPr txBox="1">
            <a:spLocks noChangeArrowheads="1"/>
          </p:cNvSpPr>
          <p:nvPr/>
        </p:nvSpPr>
        <p:spPr bwMode="auto">
          <a:xfrm>
            <a:off x="6156325" y="5610225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(4278/4297/4298/4299)</a:t>
            </a:r>
          </a:p>
        </p:txBody>
      </p:sp>
      <p:cxnSp>
        <p:nvCxnSpPr>
          <p:cNvPr id="76" name="Straight Connector 75"/>
          <p:cNvCxnSpPr/>
          <p:nvPr/>
        </p:nvCxnSpPr>
        <p:spPr>
          <a:xfrm>
            <a:off x="1404938" y="3500438"/>
            <a:ext cx="604837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9" name="Straight Connector 78"/>
          <p:cNvCxnSpPr/>
          <p:nvPr/>
        </p:nvCxnSpPr>
        <p:spPr>
          <a:xfrm>
            <a:off x="1116013" y="1628775"/>
            <a:ext cx="0" cy="14446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" name="Straight Connector 80"/>
          <p:cNvCxnSpPr/>
          <p:nvPr/>
        </p:nvCxnSpPr>
        <p:spPr>
          <a:xfrm>
            <a:off x="3348038" y="1628775"/>
            <a:ext cx="0" cy="14446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" name="Straight Connector 81"/>
          <p:cNvCxnSpPr/>
          <p:nvPr/>
        </p:nvCxnSpPr>
        <p:spPr>
          <a:xfrm>
            <a:off x="5651500" y="1628775"/>
            <a:ext cx="0" cy="14446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3" name="Straight Connector 82"/>
          <p:cNvCxnSpPr/>
          <p:nvPr/>
        </p:nvCxnSpPr>
        <p:spPr>
          <a:xfrm>
            <a:off x="7956550" y="1628775"/>
            <a:ext cx="0" cy="14446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4" name="Straight Connector 83"/>
          <p:cNvCxnSpPr/>
          <p:nvPr/>
        </p:nvCxnSpPr>
        <p:spPr>
          <a:xfrm>
            <a:off x="1403350" y="3500438"/>
            <a:ext cx="0" cy="904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/>
          <p:cNvCxnSpPr/>
          <p:nvPr/>
        </p:nvCxnSpPr>
        <p:spPr>
          <a:xfrm>
            <a:off x="7451725" y="3500438"/>
            <a:ext cx="0" cy="904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" name="Straight Connector 85"/>
          <p:cNvCxnSpPr/>
          <p:nvPr/>
        </p:nvCxnSpPr>
        <p:spPr>
          <a:xfrm>
            <a:off x="3049588" y="3500438"/>
            <a:ext cx="0" cy="136842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7" name="Straight Connector 86"/>
          <p:cNvCxnSpPr/>
          <p:nvPr/>
        </p:nvCxnSpPr>
        <p:spPr>
          <a:xfrm>
            <a:off x="1403350" y="4868863"/>
            <a:ext cx="604837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9" name="Straight Connector 88"/>
          <p:cNvCxnSpPr/>
          <p:nvPr/>
        </p:nvCxnSpPr>
        <p:spPr>
          <a:xfrm>
            <a:off x="1403350" y="4868863"/>
            <a:ext cx="0" cy="904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0" name="Straight Connector 89"/>
          <p:cNvCxnSpPr/>
          <p:nvPr/>
        </p:nvCxnSpPr>
        <p:spPr>
          <a:xfrm>
            <a:off x="4427538" y="4868863"/>
            <a:ext cx="0" cy="904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1" name="Straight Connector 90"/>
          <p:cNvCxnSpPr/>
          <p:nvPr/>
        </p:nvCxnSpPr>
        <p:spPr>
          <a:xfrm>
            <a:off x="7451725" y="4868863"/>
            <a:ext cx="0" cy="904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70024" name="Group 74"/>
          <p:cNvGrpSpPr>
            <a:grpSpLocks/>
          </p:cNvGrpSpPr>
          <p:nvPr/>
        </p:nvGrpSpPr>
        <p:grpSpPr bwMode="auto">
          <a:xfrm>
            <a:off x="107950" y="1774825"/>
            <a:ext cx="2051050" cy="646113"/>
            <a:chOff x="107950" y="1775470"/>
            <a:chExt cx="2051050" cy="646112"/>
          </a:xfrm>
        </p:grpSpPr>
        <p:grpSp>
          <p:nvGrpSpPr>
            <p:cNvPr id="13" name="Group 18"/>
            <p:cNvGrpSpPr>
              <a:grpSpLocks/>
            </p:cNvGrpSpPr>
            <p:nvPr/>
          </p:nvGrpSpPr>
          <p:grpSpPr bwMode="auto">
            <a:xfrm>
              <a:off x="107950" y="1775470"/>
              <a:ext cx="2051050" cy="646112"/>
              <a:chOff x="3203848" y="3468365"/>
              <a:chExt cx="2052020" cy="646113"/>
            </a:xfrm>
            <a:solidFill>
              <a:schemeClr val="bg1"/>
            </a:solidFill>
          </p:grpSpPr>
          <p:sp>
            <p:nvSpPr>
              <p:cNvPr id="14387" name="Rectangle 2"/>
              <p:cNvSpPr>
                <a:spLocks noChangeArrowheads="1"/>
              </p:cNvSpPr>
              <p:nvPr/>
            </p:nvSpPr>
            <p:spPr bwMode="auto">
              <a:xfrm>
                <a:off x="4679868" y="3468365"/>
                <a:ext cx="576000" cy="323850"/>
              </a:xfrm>
              <a:prstGeom prst="rect">
                <a:avLst/>
              </a:prstGeom>
              <a:grpFill/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anchor="ctr"/>
              <a:lstStyle/>
              <a:p>
                <a:pPr algn="ctr" eaLnBrk="0" hangingPunct="0">
                  <a:defRPr/>
                </a:pPr>
                <a:r>
                  <a:rPr lang="en-US" altLang="th-TH" sz="1600" b="1" dirty="0">
                    <a:latin typeface="TH SarabunPSK" pitchFamily="34" charset="-34"/>
                    <a:cs typeface="TH SarabunPSK" pitchFamily="34" charset="-34"/>
                  </a:rPr>
                  <a:t>6</a:t>
                </a:r>
                <a:endParaRPr lang="th-TH" altLang="th-TH" sz="1600" b="1" dirty="0">
                  <a:latin typeface="TH SarabunPSK" pitchFamily="34" charset="-34"/>
                  <a:cs typeface="TH SarabunPSK" pitchFamily="34" charset="-34"/>
                </a:endParaRPr>
              </a:p>
            </p:txBody>
          </p:sp>
          <p:sp>
            <p:nvSpPr>
              <p:cNvPr id="14388" name="Rectangle 2"/>
              <p:cNvSpPr>
                <a:spLocks noChangeArrowheads="1"/>
              </p:cNvSpPr>
              <p:nvPr/>
            </p:nvSpPr>
            <p:spPr bwMode="auto">
              <a:xfrm>
                <a:off x="3203848" y="3789040"/>
                <a:ext cx="2052000" cy="325438"/>
              </a:xfrm>
              <a:prstGeom prst="rect">
                <a:avLst/>
              </a:prstGeom>
              <a:grpFill/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anchor="ctr"/>
              <a:lstStyle/>
              <a:p>
                <a:pPr algn="ctr" eaLnBrk="0" hangingPunct="0">
                  <a:defRPr/>
                </a:pPr>
                <a:r>
                  <a:rPr lang="th-TH" altLang="th-TH" sz="1400" spc="-40" dirty="0">
                    <a:latin typeface="TH SarabunPSK" pitchFamily="34" charset="-34"/>
                    <a:cs typeface="TH SarabunPSK" pitchFamily="34" charset="-34"/>
                  </a:rPr>
                  <a:t>นักวิชาการพัฒนาชุมชน (ผอ.กง.) </a:t>
                </a:r>
                <a:r>
                  <a:rPr lang="th-TH" altLang="th-TH" sz="1400" spc="-40" dirty="0" err="1">
                    <a:latin typeface="TH SarabunPSK" pitchFamily="34" charset="-34"/>
                    <a:cs typeface="TH SarabunPSK" pitchFamily="34" charset="-34"/>
                  </a:rPr>
                  <a:t>ชพ.</a:t>
                </a:r>
                <a:r>
                  <a:rPr lang="en-US" altLang="th-TH" sz="1400" spc="-40" dirty="0">
                    <a:latin typeface="TH SarabunPSK" pitchFamily="34" charset="-34"/>
                    <a:cs typeface="TH SarabunPSK" pitchFamily="34" charset="-34"/>
                  </a:rPr>
                  <a:t> </a:t>
                </a:r>
                <a:r>
                  <a:rPr lang="en-US" altLang="th-TH" sz="1000" spc="-40" dirty="0">
                    <a:solidFill>
                      <a:srgbClr val="FF0000"/>
                    </a:solidFill>
                    <a:latin typeface="TH SarabunPSK" pitchFamily="34" charset="-34"/>
                    <a:cs typeface="TH SarabunPSK" pitchFamily="34" charset="-34"/>
                  </a:rPr>
                  <a:t>(4241)</a:t>
                </a:r>
                <a:endParaRPr lang="th-TH" altLang="th-TH" sz="1000" spc="-40" dirty="0">
                  <a:solidFill>
                    <a:srgbClr val="FF0000"/>
                  </a:solidFill>
                  <a:latin typeface="TH SarabunPSK" pitchFamily="34" charset="-34"/>
                  <a:cs typeface="TH SarabunPSK" pitchFamily="34" charset="-34"/>
                </a:endParaRPr>
              </a:p>
            </p:txBody>
          </p:sp>
        </p:grpSp>
        <p:sp>
          <p:nvSpPr>
            <p:cNvPr id="170026" name="Rectangle 2"/>
            <p:cNvSpPr>
              <a:spLocks noChangeArrowheads="1"/>
            </p:cNvSpPr>
            <p:nvPr/>
          </p:nvSpPr>
          <p:spPr bwMode="auto">
            <a:xfrm>
              <a:off x="107950" y="1775470"/>
              <a:ext cx="1475302" cy="323849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th-TH" altLang="th-TH" sz="12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endParaRPr lang="th-TH" altLang="th-TH" sz="8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2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กลุ่มงานประสานและสนับสนุนการบริหารงานพัฒนาชุมชน</a:t>
              </a:r>
            </a:p>
            <a:p>
              <a:pPr algn="ctr"/>
              <a:endParaRPr lang="th-TH" altLang="th-TH" sz="12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1010" name="Rectangle 73"/>
          <p:cNvSpPr>
            <a:spLocks noChangeArrowheads="1"/>
          </p:cNvSpPr>
          <p:nvPr/>
        </p:nvSpPr>
        <p:spPr bwMode="auto">
          <a:xfrm>
            <a:off x="488950" y="106363"/>
            <a:ext cx="815498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/>
            <a:r>
              <a:rPr lang="th-TH" altLang="th-TH" sz="1600" b="1">
                <a:latin typeface="TH SarabunPSK" panose="020B0500040200020003" pitchFamily="34" charset="-34"/>
                <a:cs typeface="TH SarabunPSK" panose="020B0500040200020003" pitchFamily="34" charset="-34"/>
              </a:rPr>
              <a:t>แผนภูมิแสดงการแบ่งงานภายในและอัตรากำลังของกรมการพัฒนาชุมชน</a:t>
            </a:r>
            <a:r>
              <a:rPr lang="en-US" altLang="th-TH" sz="1600" b="1">
                <a:latin typeface="TH SarabunPSK" panose="020B0500040200020003" pitchFamily="34" charset="-34"/>
                <a:cs typeface="TH SarabunPSK" panose="020B0500040200020003" pitchFamily="34" charset="-34"/>
              </a:rPr>
              <a:t> </a:t>
            </a:r>
            <a:endParaRPr lang="th-TH" altLang="th-TH" sz="1600" b="1"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sp>
        <p:nvSpPr>
          <p:cNvPr id="171011" name="Text Box 9"/>
          <p:cNvSpPr txBox="1">
            <a:spLocks noChangeArrowheads="1"/>
          </p:cNvSpPr>
          <p:nvPr/>
        </p:nvSpPr>
        <p:spPr bwMode="auto">
          <a:xfrm>
            <a:off x="6980238" y="6269038"/>
            <a:ext cx="2160587" cy="588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ลูกจ้างประจำ 1 อัตรา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rPr>
              <a:t>(70)</a:t>
            </a:r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 </a:t>
            </a:r>
            <a:endParaRPr lang="th-TH" altLang="th-TH" sz="1400">
              <a:solidFill>
                <a:srgbClr val="FF0000"/>
              </a:solidFill>
              <a:latin typeface="TH SarabunPSK" panose="020B0500040200020003" pitchFamily="34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กรอบพนักงานราชการ - อัตรา </a:t>
            </a:r>
            <a:endParaRPr lang="th-TH" altLang="th-TH" sz="1000">
              <a:solidFill>
                <a:srgbClr val="FF0000"/>
              </a:solidFill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grpSp>
        <p:nvGrpSpPr>
          <p:cNvPr id="171012" name="Group 81"/>
          <p:cNvGrpSpPr>
            <a:grpSpLocks/>
          </p:cNvGrpSpPr>
          <p:nvPr/>
        </p:nvGrpSpPr>
        <p:grpSpPr bwMode="auto">
          <a:xfrm>
            <a:off x="2843213" y="765175"/>
            <a:ext cx="3421062" cy="646113"/>
            <a:chOff x="2448080" y="857250"/>
            <a:chExt cx="3420000" cy="646113"/>
          </a:xfrm>
        </p:grpSpPr>
        <p:sp>
          <p:nvSpPr>
            <p:cNvPr id="171069" name="Rectangle 2"/>
            <p:cNvSpPr>
              <a:spLocks noChangeArrowheads="1"/>
            </p:cNvSpPr>
            <p:nvPr/>
          </p:nvSpPr>
          <p:spPr bwMode="auto">
            <a:xfrm>
              <a:off x="2448080" y="857250"/>
              <a:ext cx="2844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สำนักงานพัฒนาชุมชนจังหวัดอ่างทอง</a:t>
              </a:r>
            </a:p>
          </p:txBody>
        </p:sp>
        <p:sp>
          <p:nvSpPr>
            <p:cNvPr id="171070" name="Rectangle 2"/>
            <p:cNvSpPr>
              <a:spLocks noChangeArrowheads="1"/>
            </p:cNvSpPr>
            <p:nvPr/>
          </p:nvSpPr>
          <p:spPr bwMode="auto">
            <a:xfrm>
              <a:off x="5290308" y="857250"/>
              <a:ext cx="575739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 eaLnBrk="1" hangingPunct="1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56</a:t>
              </a:r>
              <a:endParaRPr lang="th-TH" altLang="th-TH" sz="16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71071" name="Rectangle 2"/>
            <p:cNvSpPr>
              <a:spLocks noChangeArrowheads="1"/>
            </p:cNvSpPr>
            <p:nvPr/>
          </p:nvSpPr>
          <p:spPr bwMode="auto">
            <a:xfrm>
              <a:off x="2448080" y="1177925"/>
              <a:ext cx="3420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ผู้อำนวยการ (พัฒนาการจังหวัด) สูง</a:t>
              </a:r>
              <a:r>
                <a:rPr lang="en-US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(1400)</a:t>
              </a:r>
              <a:r>
                <a:rPr lang="en-US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endParaRPr lang="th-TH" altLang="th-TH" sz="1600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71013" name="Text Box 91"/>
          <p:cNvSpPr txBox="1">
            <a:spLocks noChangeArrowheads="1"/>
          </p:cNvSpPr>
          <p:nvPr/>
        </p:nvSpPr>
        <p:spPr bwMode="auto">
          <a:xfrm>
            <a:off x="3924300" y="404813"/>
            <a:ext cx="1368425" cy="277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Update </a:t>
            </a:r>
            <a:r>
              <a:rPr lang="th-TH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26 เมษายน 2564 </a:t>
            </a:r>
            <a:r>
              <a:rPr lang="en-US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         </a:t>
            </a:r>
            <a:endParaRPr lang="th-TH" altLang="th-TH" sz="1200"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sp>
        <p:nvSpPr>
          <p:cNvPr id="171014" name="Text Box 17"/>
          <p:cNvSpPr txBox="1">
            <a:spLocks noChangeArrowheads="1"/>
          </p:cNvSpPr>
          <p:nvPr/>
        </p:nvSpPr>
        <p:spPr bwMode="auto">
          <a:xfrm>
            <a:off x="107950" y="2409825"/>
            <a:ext cx="2951163" cy="628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 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- 1 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(6522)</a:t>
            </a:r>
          </a:p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นักจัดการงานทั่วไป (ปก./ชก.)   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     </a:t>
            </a: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- 1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571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)</a:t>
            </a:r>
          </a:p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เจ้าพนักงานธุรการ (ปง./ชง.)    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      </a:t>
            </a: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2 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(1402/1404)</a:t>
            </a:r>
          </a:p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เจ้าพนักงานการเงินและบัญชี (ปง./ชง.)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- 1 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(1403)</a:t>
            </a:r>
            <a:endParaRPr lang="th-TH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th-TH" altLang="th-TH" sz="1200">
                <a:solidFill>
                  <a:srgbClr val="00B05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พนักงานขับรถยนต์ (ลจป.)         </a:t>
            </a:r>
            <a:r>
              <a:rPr lang="en-US" altLang="th-TH" sz="1200">
                <a:solidFill>
                  <a:srgbClr val="00B05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   </a:t>
            </a:r>
            <a:r>
              <a:rPr lang="th-TH" altLang="th-TH" sz="1200">
                <a:solidFill>
                  <a:srgbClr val="00B05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- </a:t>
            </a:r>
            <a:r>
              <a:rPr lang="en-US" altLang="th-TH" sz="1200">
                <a:solidFill>
                  <a:srgbClr val="00B05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1</a:t>
            </a:r>
            <a:r>
              <a:rPr lang="th-TH" altLang="th-TH" sz="1200">
                <a:solidFill>
                  <a:srgbClr val="00B05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70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) (ไม่รวมในกรอบ ขรก.)</a:t>
            </a:r>
            <a:endParaRPr lang="en-US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sp>
        <p:nvSpPr>
          <p:cNvPr id="171015" name="Text Box 17"/>
          <p:cNvSpPr txBox="1">
            <a:spLocks noChangeArrowheads="1"/>
          </p:cNvSpPr>
          <p:nvPr/>
        </p:nvSpPr>
        <p:spPr bwMode="auto">
          <a:xfrm>
            <a:off x="2411413" y="2408238"/>
            <a:ext cx="2087562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2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(1406/1407)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3" name="Group 18"/>
          <p:cNvGrpSpPr>
            <a:grpSpLocks/>
          </p:cNvGrpSpPr>
          <p:nvPr/>
        </p:nvGrpSpPr>
        <p:grpSpPr bwMode="auto">
          <a:xfrm>
            <a:off x="2411413" y="1772816"/>
            <a:ext cx="2052637" cy="646113"/>
            <a:chOff x="3203848" y="3468365"/>
            <a:chExt cx="2052020" cy="646113"/>
          </a:xfrm>
          <a:solidFill>
            <a:schemeClr val="bg1"/>
          </a:solidFill>
        </p:grpSpPr>
        <p:sp>
          <p:nvSpPr>
            <p:cNvPr id="12367" name="Rectangle 2"/>
            <p:cNvSpPr>
              <a:spLocks noChangeArrowheads="1"/>
            </p:cNvSpPr>
            <p:nvPr/>
          </p:nvSpPr>
          <p:spPr bwMode="auto">
            <a:xfrm>
              <a:off x="3203848" y="3468365"/>
              <a:ext cx="1476000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lnSpc>
                  <a:spcPct val="70000"/>
                </a:lnSpc>
                <a:defRPr/>
              </a:pPr>
              <a:endParaRPr lang="en-US" altLang="th-TH" sz="700" b="1" dirty="0">
                <a:latin typeface="TH SarabunPSK" pitchFamily="34" charset="-34"/>
                <a:cs typeface="TH SarabunPSK" pitchFamily="34" charset="-34"/>
              </a:endParaRPr>
            </a:p>
            <a:p>
              <a:pPr algn="ctr" eaLnBrk="0" hangingPunct="0">
                <a:lnSpc>
                  <a:spcPct val="70000"/>
                </a:lnSpc>
                <a:defRPr/>
              </a:pPr>
              <a:r>
                <a:rPr lang="th-TH" altLang="th-TH" sz="1400" b="1" dirty="0">
                  <a:latin typeface="TH SarabunPSK" pitchFamily="34" charset="-34"/>
                  <a:cs typeface="TH SarabunPSK" pitchFamily="34" charset="-34"/>
                </a:rPr>
                <a:t> กลุ่มงานยุทธศาสตร์</a:t>
              </a:r>
            </a:p>
            <a:p>
              <a:pPr algn="ctr" eaLnBrk="0" hangingPunct="0">
                <a:lnSpc>
                  <a:spcPct val="70000"/>
                </a:lnSpc>
                <a:defRPr/>
              </a:pPr>
              <a:r>
                <a:rPr lang="th-TH" altLang="th-TH" sz="1400" b="1" dirty="0">
                  <a:latin typeface="TH SarabunPSK" pitchFamily="34" charset="-34"/>
                  <a:cs typeface="TH SarabunPSK" pitchFamily="34" charset="-34"/>
                </a:rPr>
                <a:t>การพัฒนาชุมชน</a:t>
              </a:r>
            </a:p>
          </p:txBody>
        </p:sp>
        <p:sp>
          <p:nvSpPr>
            <p:cNvPr id="12368" name="Rectangle 2"/>
            <p:cNvSpPr>
              <a:spLocks noChangeArrowheads="1"/>
            </p:cNvSpPr>
            <p:nvPr/>
          </p:nvSpPr>
          <p:spPr bwMode="auto">
            <a:xfrm>
              <a:off x="4679868" y="3468365"/>
              <a:ext cx="576000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en-US" altLang="th-TH" sz="1600" b="1" dirty="0">
                  <a:latin typeface="TH SarabunPSK" pitchFamily="34" charset="-34"/>
                  <a:cs typeface="TH SarabunPSK" pitchFamily="34" charset="-34"/>
                </a:rPr>
                <a:t>3</a:t>
              </a:r>
              <a:endParaRPr lang="th-TH" altLang="th-TH" sz="1400" b="1" dirty="0">
                <a:latin typeface="TH SarabunPSK" pitchFamily="34" charset="-34"/>
                <a:cs typeface="TH SarabunPSK" pitchFamily="34" charset="-34"/>
              </a:endParaRPr>
            </a:p>
          </p:txBody>
        </p:sp>
        <p:sp>
          <p:nvSpPr>
            <p:cNvPr id="12372" name="Rectangle 2"/>
            <p:cNvSpPr>
              <a:spLocks noChangeArrowheads="1"/>
            </p:cNvSpPr>
            <p:nvPr/>
          </p:nvSpPr>
          <p:spPr bwMode="auto">
            <a:xfrm>
              <a:off x="3203848" y="3789040"/>
              <a:ext cx="2052020" cy="325438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th-TH" altLang="th-TH" sz="1500" spc="-70" dirty="0">
                  <a:latin typeface="TH SarabunPSK" pitchFamily="34" charset="-34"/>
                  <a:cs typeface="TH SarabunPSK" pitchFamily="34" charset="-34"/>
                </a:rPr>
                <a:t>นักวิชาการพัฒนาชุมชน (ผอ.กง.) ชพ</a:t>
              </a:r>
              <a:r>
                <a:rPr lang="en-US" altLang="th-TH" sz="1500" spc="-70" dirty="0">
                  <a:latin typeface="TH SarabunPSK" pitchFamily="34" charset="-34"/>
                  <a:cs typeface="TH SarabunPSK" pitchFamily="34" charset="-34"/>
                </a:rPr>
                <a:t>. </a:t>
              </a:r>
              <a:r>
                <a:rPr lang="en-US" altLang="th-TH" sz="1000" spc="-70" dirty="0">
                  <a:solidFill>
                    <a:srgbClr val="FF0000"/>
                  </a:solidFill>
                  <a:latin typeface="TH SarabunPSK" pitchFamily="34" charset="-34"/>
                  <a:cs typeface="TH SarabunPSK" pitchFamily="34" charset="-34"/>
                </a:rPr>
                <a:t>(1405)</a:t>
              </a:r>
              <a:endParaRPr lang="th-TH" altLang="th-TH" sz="1000" spc="-70" dirty="0">
                <a:solidFill>
                  <a:srgbClr val="FF0000"/>
                </a:solidFill>
                <a:latin typeface="TH SarabunPSK" pitchFamily="34" charset="-34"/>
                <a:cs typeface="TH SarabunPSK" pitchFamily="34" charset="-34"/>
              </a:endParaRPr>
            </a:p>
          </p:txBody>
        </p:sp>
      </p:grpSp>
      <p:sp>
        <p:nvSpPr>
          <p:cNvPr id="171017" name="Text Box 17"/>
          <p:cNvSpPr txBox="1">
            <a:spLocks noChangeArrowheads="1"/>
          </p:cNvSpPr>
          <p:nvPr/>
        </p:nvSpPr>
        <p:spPr bwMode="auto">
          <a:xfrm>
            <a:off x="4665663" y="2420938"/>
            <a:ext cx="2087562" cy="628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- 4</a:t>
            </a:r>
            <a:endParaRPr lang="en-US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(1409/1410/1411/1419)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4" name="Group 18"/>
          <p:cNvGrpSpPr>
            <a:grpSpLocks/>
          </p:cNvGrpSpPr>
          <p:nvPr/>
        </p:nvGrpSpPr>
        <p:grpSpPr bwMode="auto">
          <a:xfrm>
            <a:off x="4665274" y="1773328"/>
            <a:ext cx="2051050" cy="646110"/>
            <a:chOff x="3203848" y="3468365"/>
            <a:chExt cx="2052020" cy="646111"/>
          </a:xfrm>
          <a:solidFill>
            <a:schemeClr val="bg1"/>
          </a:solidFill>
        </p:grpSpPr>
        <p:sp>
          <p:nvSpPr>
            <p:cNvPr id="12364" name="Rectangle 2"/>
            <p:cNvSpPr>
              <a:spLocks noChangeArrowheads="1"/>
            </p:cNvSpPr>
            <p:nvPr/>
          </p:nvSpPr>
          <p:spPr bwMode="auto">
            <a:xfrm>
              <a:off x="3203848" y="3468365"/>
              <a:ext cx="1476000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lnSpc>
                  <a:spcPct val="70000"/>
                </a:lnSpc>
                <a:defRPr/>
              </a:pPr>
              <a:endParaRPr lang="th-TH" altLang="th-TH" sz="700" b="1" dirty="0">
                <a:latin typeface="TH SarabunPSK" pitchFamily="34" charset="-34"/>
                <a:cs typeface="TH SarabunPSK" pitchFamily="34" charset="-34"/>
              </a:endParaRPr>
            </a:p>
            <a:p>
              <a:pPr algn="ctr" eaLnBrk="0" hangingPunct="0">
                <a:lnSpc>
                  <a:spcPct val="70000"/>
                </a:lnSpc>
                <a:defRPr/>
              </a:pPr>
              <a:r>
                <a:rPr lang="th-TH" altLang="th-TH" sz="1400" b="1" dirty="0">
                  <a:latin typeface="TH SarabunPSK" pitchFamily="34" charset="-34"/>
                  <a:cs typeface="TH SarabunPSK" pitchFamily="34" charset="-34"/>
                </a:rPr>
                <a:t>กลุ่มงานส่งเสริม                      การพัฒนาชุมชน</a:t>
              </a:r>
            </a:p>
          </p:txBody>
        </p:sp>
        <p:sp>
          <p:nvSpPr>
            <p:cNvPr id="12365" name="Rectangle 2"/>
            <p:cNvSpPr>
              <a:spLocks noChangeArrowheads="1"/>
            </p:cNvSpPr>
            <p:nvPr/>
          </p:nvSpPr>
          <p:spPr bwMode="auto">
            <a:xfrm>
              <a:off x="4679868" y="3468365"/>
              <a:ext cx="576000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en-US" altLang="th-TH" sz="1600" b="1" dirty="0">
                  <a:latin typeface="TH SarabunPSK" pitchFamily="34" charset="-34"/>
                  <a:cs typeface="TH SarabunPSK" pitchFamily="34" charset="-34"/>
                </a:rPr>
                <a:t>5</a:t>
              </a:r>
              <a:endParaRPr lang="th-TH" altLang="th-TH" sz="1600" b="1" dirty="0">
                <a:latin typeface="TH SarabunPSK" pitchFamily="34" charset="-34"/>
                <a:cs typeface="TH SarabunPSK" pitchFamily="34" charset="-34"/>
              </a:endParaRPr>
            </a:p>
          </p:txBody>
        </p:sp>
        <p:sp>
          <p:nvSpPr>
            <p:cNvPr id="12369" name="Rectangle 2"/>
            <p:cNvSpPr>
              <a:spLocks noChangeArrowheads="1"/>
            </p:cNvSpPr>
            <p:nvPr/>
          </p:nvSpPr>
          <p:spPr bwMode="auto">
            <a:xfrm>
              <a:off x="3203848" y="3789039"/>
              <a:ext cx="2052020" cy="325437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th-TH" altLang="th-TH" sz="1500" spc="-80" dirty="0">
                  <a:latin typeface="TH SarabunPSK" pitchFamily="34" charset="-34"/>
                  <a:cs typeface="TH SarabunPSK" pitchFamily="34" charset="-34"/>
                </a:rPr>
                <a:t>นักวิชาการพัฒนาชุมชน (ผอ.กง.) ชพ</a:t>
              </a:r>
              <a:r>
                <a:rPr lang="en-US" altLang="th-TH" sz="1500" spc="-80" dirty="0">
                  <a:latin typeface="TH SarabunPSK" pitchFamily="34" charset="-34"/>
                  <a:cs typeface="TH SarabunPSK" pitchFamily="34" charset="-34"/>
                </a:rPr>
                <a:t>. </a:t>
              </a:r>
              <a:r>
                <a:rPr lang="en-US" altLang="th-TH" sz="1000" spc="-80" dirty="0">
                  <a:solidFill>
                    <a:srgbClr val="FF0000"/>
                  </a:solidFill>
                  <a:latin typeface="TH SarabunPSK" pitchFamily="34" charset="-34"/>
                  <a:cs typeface="TH SarabunPSK" pitchFamily="34" charset="-34"/>
                </a:rPr>
                <a:t>(1408)</a:t>
              </a:r>
              <a:endParaRPr lang="th-TH" altLang="th-TH" sz="1000" spc="-80" dirty="0">
                <a:solidFill>
                  <a:srgbClr val="FF0000"/>
                </a:solidFill>
                <a:latin typeface="TH SarabunPSK" pitchFamily="34" charset="-34"/>
                <a:cs typeface="TH SarabunPSK" pitchFamily="34" charset="-34"/>
              </a:endParaRPr>
            </a:p>
          </p:txBody>
        </p:sp>
      </p:grpSp>
      <p:sp>
        <p:nvSpPr>
          <p:cNvPr id="171019" name="Text Box 17"/>
          <p:cNvSpPr txBox="1">
            <a:spLocks noChangeArrowheads="1"/>
          </p:cNvSpPr>
          <p:nvPr/>
        </p:nvSpPr>
        <p:spPr bwMode="auto">
          <a:xfrm>
            <a:off x="6969125" y="2425700"/>
            <a:ext cx="2087563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(410/1415/1418/1461)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5" name="Group 18"/>
          <p:cNvGrpSpPr>
            <a:grpSpLocks/>
          </p:cNvGrpSpPr>
          <p:nvPr/>
        </p:nvGrpSpPr>
        <p:grpSpPr bwMode="auto">
          <a:xfrm>
            <a:off x="6968737" y="1778090"/>
            <a:ext cx="2052637" cy="646113"/>
            <a:chOff x="3203848" y="3468365"/>
            <a:chExt cx="2052020" cy="646113"/>
          </a:xfrm>
          <a:solidFill>
            <a:schemeClr val="bg1"/>
          </a:solidFill>
        </p:grpSpPr>
        <p:sp>
          <p:nvSpPr>
            <p:cNvPr id="12361" name="Rectangle 2"/>
            <p:cNvSpPr>
              <a:spLocks noChangeArrowheads="1"/>
            </p:cNvSpPr>
            <p:nvPr/>
          </p:nvSpPr>
          <p:spPr bwMode="auto">
            <a:xfrm>
              <a:off x="3203848" y="3468365"/>
              <a:ext cx="1476000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lnSpc>
                  <a:spcPct val="70000"/>
                </a:lnSpc>
                <a:defRPr/>
              </a:pPr>
              <a:endParaRPr lang="th-TH" altLang="th-TH" sz="700" b="1" dirty="0">
                <a:latin typeface="TH SarabunPSK" pitchFamily="34" charset="-34"/>
                <a:cs typeface="TH SarabunPSK" pitchFamily="34" charset="-34"/>
              </a:endParaRPr>
            </a:p>
            <a:p>
              <a:pPr algn="ctr" eaLnBrk="0" hangingPunct="0">
                <a:lnSpc>
                  <a:spcPct val="70000"/>
                </a:lnSpc>
                <a:defRPr/>
              </a:pPr>
              <a:r>
                <a:rPr lang="th-TH" altLang="th-TH" sz="1400" b="1" dirty="0">
                  <a:latin typeface="TH SarabunPSK" pitchFamily="34" charset="-34"/>
                  <a:cs typeface="TH SarabunPSK" pitchFamily="34" charset="-34"/>
                </a:rPr>
                <a:t>กลุ่มงานสารสนเทศ</a:t>
              </a:r>
            </a:p>
            <a:p>
              <a:pPr algn="ctr" eaLnBrk="0" hangingPunct="0">
                <a:lnSpc>
                  <a:spcPct val="70000"/>
                </a:lnSpc>
                <a:defRPr/>
              </a:pPr>
              <a:r>
                <a:rPr lang="th-TH" altLang="th-TH" sz="1400" b="1" dirty="0">
                  <a:latin typeface="TH SarabunPSK" pitchFamily="34" charset="-34"/>
                  <a:cs typeface="TH SarabunPSK" pitchFamily="34" charset="-34"/>
                </a:rPr>
                <a:t>การพัฒนาชุมชน</a:t>
              </a:r>
            </a:p>
          </p:txBody>
        </p:sp>
        <p:sp>
          <p:nvSpPr>
            <p:cNvPr id="12362" name="Rectangle 2"/>
            <p:cNvSpPr>
              <a:spLocks noChangeArrowheads="1"/>
            </p:cNvSpPr>
            <p:nvPr/>
          </p:nvSpPr>
          <p:spPr bwMode="auto">
            <a:xfrm>
              <a:off x="4679868" y="3468365"/>
              <a:ext cx="576000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en-US" altLang="th-TH" sz="1600" b="1" dirty="0">
                  <a:latin typeface="TH SarabunPSK" pitchFamily="34" charset="-34"/>
                  <a:cs typeface="TH SarabunPSK" pitchFamily="34" charset="-34"/>
                </a:rPr>
                <a:t>5</a:t>
              </a:r>
              <a:endParaRPr lang="th-TH" altLang="th-TH" sz="1400" b="1" dirty="0">
                <a:latin typeface="TH SarabunPSK" pitchFamily="34" charset="-34"/>
                <a:cs typeface="TH SarabunPSK" pitchFamily="34" charset="-34"/>
              </a:endParaRPr>
            </a:p>
          </p:txBody>
        </p:sp>
        <p:sp>
          <p:nvSpPr>
            <p:cNvPr id="11342" name="Rectangle 2"/>
            <p:cNvSpPr>
              <a:spLocks noChangeArrowheads="1"/>
            </p:cNvSpPr>
            <p:nvPr/>
          </p:nvSpPr>
          <p:spPr bwMode="auto">
            <a:xfrm>
              <a:off x="3203848" y="3789040"/>
              <a:ext cx="2052020" cy="325438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th-TH" altLang="th-TH" sz="1500" spc="-80" dirty="0">
                  <a:latin typeface="TH SarabunPSK" pitchFamily="34" charset="-34"/>
                  <a:cs typeface="TH SarabunPSK" pitchFamily="34" charset="-34"/>
                </a:rPr>
                <a:t>นักวิชาการพัฒนาชุมชน (ผอ.กง.) ชพ</a:t>
              </a:r>
              <a:r>
                <a:rPr lang="en-US" altLang="th-TH" sz="1500" spc="-80" dirty="0">
                  <a:latin typeface="TH SarabunPSK" pitchFamily="34" charset="-34"/>
                  <a:cs typeface="TH SarabunPSK" pitchFamily="34" charset="-34"/>
                </a:rPr>
                <a:t>. </a:t>
              </a:r>
              <a:r>
                <a:rPr lang="en-US" altLang="th-TH" sz="1050" spc="-60" dirty="0">
                  <a:solidFill>
                    <a:srgbClr val="FF0000"/>
                  </a:solidFill>
                  <a:latin typeface="TH SarabunPSK" pitchFamily="34" charset="-34"/>
                  <a:cs typeface="TH SarabunPSK" pitchFamily="34" charset="-34"/>
                </a:rPr>
                <a:t>(671)</a:t>
              </a:r>
              <a:endParaRPr lang="th-TH" altLang="th-TH" sz="1050" spc="-60" dirty="0">
                <a:solidFill>
                  <a:srgbClr val="FF0000"/>
                </a:solidFill>
                <a:latin typeface="TH SarabunPSK" pitchFamily="34" charset="-34"/>
                <a:cs typeface="TH SarabunPSK" pitchFamily="34" charset="-34"/>
              </a:endParaRPr>
            </a:p>
          </p:txBody>
        </p:sp>
      </p:grpSp>
      <p:cxnSp>
        <p:nvCxnSpPr>
          <p:cNvPr id="78" name="Straight Connector 77"/>
          <p:cNvCxnSpPr/>
          <p:nvPr/>
        </p:nvCxnSpPr>
        <p:spPr>
          <a:xfrm>
            <a:off x="4572000" y="1419225"/>
            <a:ext cx="0" cy="223202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/>
          <p:cNvCxnSpPr/>
          <p:nvPr/>
        </p:nvCxnSpPr>
        <p:spPr>
          <a:xfrm>
            <a:off x="1116013" y="1628775"/>
            <a:ext cx="683895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1023" name="Rectangle 78"/>
          <p:cNvSpPr>
            <a:spLocks noChangeArrowheads="1"/>
          </p:cNvSpPr>
          <p:nvPr/>
        </p:nvSpPr>
        <p:spPr bwMode="auto">
          <a:xfrm>
            <a:off x="0" y="6611938"/>
            <a:ext cx="1619250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000" u="sng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หมายเหตุ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ภายในวงเล็บแสดงเลขที่ตำแหน่ง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171024" name="Group 49"/>
          <p:cNvGrpSpPr>
            <a:grpSpLocks/>
          </p:cNvGrpSpPr>
          <p:nvPr/>
        </p:nvGrpSpPr>
        <p:grpSpPr bwMode="auto">
          <a:xfrm>
            <a:off x="107950" y="3594100"/>
            <a:ext cx="2843213" cy="646113"/>
            <a:chOff x="107503" y="3717032"/>
            <a:chExt cx="2844257" cy="646113"/>
          </a:xfrm>
        </p:grpSpPr>
        <p:sp>
          <p:nvSpPr>
            <p:cNvPr id="171066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เมืองอ่างทอง</a:t>
              </a:r>
            </a:p>
          </p:txBody>
        </p:sp>
        <p:sp>
          <p:nvSpPr>
            <p:cNvPr id="171067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6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71068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(1412)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71025" name="Text Box 17"/>
          <p:cNvSpPr txBox="1">
            <a:spLocks noChangeArrowheads="1"/>
          </p:cNvSpPr>
          <p:nvPr/>
        </p:nvSpPr>
        <p:spPr bwMode="auto">
          <a:xfrm>
            <a:off x="107950" y="4241800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(1414/1416/1417/1420)</a:t>
            </a:r>
          </a:p>
        </p:txBody>
      </p:sp>
      <p:grpSp>
        <p:nvGrpSpPr>
          <p:cNvPr id="171026" name="Group 50"/>
          <p:cNvGrpSpPr>
            <a:grpSpLocks/>
          </p:cNvGrpSpPr>
          <p:nvPr/>
        </p:nvGrpSpPr>
        <p:grpSpPr bwMode="auto">
          <a:xfrm>
            <a:off x="3132138" y="3594100"/>
            <a:ext cx="2843212" cy="646113"/>
            <a:chOff x="107503" y="3717032"/>
            <a:chExt cx="2844257" cy="646113"/>
          </a:xfrm>
        </p:grpSpPr>
        <p:sp>
          <p:nvSpPr>
            <p:cNvPr id="171063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ไชโย</a:t>
              </a:r>
            </a:p>
          </p:txBody>
        </p:sp>
        <p:sp>
          <p:nvSpPr>
            <p:cNvPr id="171064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71065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(1421)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71027" name="Text Box 17"/>
          <p:cNvSpPr txBox="1">
            <a:spLocks noChangeArrowheads="1"/>
          </p:cNvSpPr>
          <p:nvPr/>
        </p:nvSpPr>
        <p:spPr bwMode="auto">
          <a:xfrm>
            <a:off x="3132138" y="4241800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(1423/1424/1426/1427)</a:t>
            </a:r>
          </a:p>
        </p:txBody>
      </p:sp>
      <p:grpSp>
        <p:nvGrpSpPr>
          <p:cNvPr id="171028" name="Group 55"/>
          <p:cNvGrpSpPr>
            <a:grpSpLocks/>
          </p:cNvGrpSpPr>
          <p:nvPr/>
        </p:nvGrpSpPr>
        <p:grpSpPr bwMode="auto">
          <a:xfrm>
            <a:off x="6156325" y="3594100"/>
            <a:ext cx="2844800" cy="646113"/>
            <a:chOff x="107503" y="3717032"/>
            <a:chExt cx="2844257" cy="646113"/>
          </a:xfrm>
        </p:grpSpPr>
        <p:sp>
          <p:nvSpPr>
            <p:cNvPr id="171060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ป่าโมก</a:t>
              </a:r>
            </a:p>
          </p:txBody>
        </p:sp>
        <p:sp>
          <p:nvSpPr>
            <p:cNvPr id="171061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71062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ชพ.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(1429)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71029" name="Text Box 17"/>
          <p:cNvSpPr txBox="1">
            <a:spLocks noChangeArrowheads="1"/>
          </p:cNvSpPr>
          <p:nvPr/>
        </p:nvSpPr>
        <p:spPr bwMode="auto">
          <a:xfrm>
            <a:off x="6156325" y="4241800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3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(1428/1432/1433)</a:t>
            </a:r>
          </a:p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เจ้าพนักงานพัฒนาชุมชน (ปง./ชง.)    - 1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1413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)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171030" name="Group 60"/>
          <p:cNvGrpSpPr>
            <a:grpSpLocks/>
          </p:cNvGrpSpPr>
          <p:nvPr/>
        </p:nvGrpSpPr>
        <p:grpSpPr bwMode="auto">
          <a:xfrm>
            <a:off x="107950" y="4962525"/>
            <a:ext cx="2843213" cy="646113"/>
            <a:chOff x="107503" y="3717032"/>
            <a:chExt cx="2844257" cy="646113"/>
          </a:xfrm>
        </p:grpSpPr>
        <p:sp>
          <p:nvSpPr>
            <p:cNvPr id="171057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โพธิ์ทอง</a:t>
              </a:r>
            </a:p>
          </p:txBody>
        </p:sp>
        <p:sp>
          <p:nvSpPr>
            <p:cNvPr id="171058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6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71059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(1435)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71031" name="Text Box 17"/>
          <p:cNvSpPr txBox="1">
            <a:spLocks noChangeArrowheads="1"/>
          </p:cNvSpPr>
          <p:nvPr/>
        </p:nvSpPr>
        <p:spPr bwMode="auto">
          <a:xfrm>
            <a:off x="107950" y="5610225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5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(1437/1438/1439/1440/1442)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171032" name="Group 65"/>
          <p:cNvGrpSpPr>
            <a:grpSpLocks/>
          </p:cNvGrpSpPr>
          <p:nvPr/>
        </p:nvGrpSpPr>
        <p:grpSpPr bwMode="auto">
          <a:xfrm>
            <a:off x="3132138" y="4962525"/>
            <a:ext cx="2843212" cy="646113"/>
            <a:chOff x="107503" y="3717032"/>
            <a:chExt cx="2844257" cy="646113"/>
          </a:xfrm>
        </p:grpSpPr>
        <p:sp>
          <p:nvSpPr>
            <p:cNvPr id="171054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แสวงหา</a:t>
              </a:r>
            </a:p>
          </p:txBody>
        </p:sp>
        <p:sp>
          <p:nvSpPr>
            <p:cNvPr id="171055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71056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ชพ.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(1446)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71033" name="Text Box 17"/>
          <p:cNvSpPr txBox="1">
            <a:spLocks noChangeArrowheads="1"/>
          </p:cNvSpPr>
          <p:nvPr/>
        </p:nvSpPr>
        <p:spPr bwMode="auto">
          <a:xfrm>
            <a:off x="3132138" y="5610225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3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(1448/1449/1450)</a:t>
            </a:r>
          </a:p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เจ้าพนักงานพัฒนาชุมชน (ปง./ชง.)    - 1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3621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)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171034" name="Group 70"/>
          <p:cNvGrpSpPr>
            <a:grpSpLocks/>
          </p:cNvGrpSpPr>
          <p:nvPr/>
        </p:nvGrpSpPr>
        <p:grpSpPr bwMode="auto">
          <a:xfrm>
            <a:off x="6156325" y="4962525"/>
            <a:ext cx="2844800" cy="646113"/>
            <a:chOff x="107503" y="3717032"/>
            <a:chExt cx="2844257" cy="646113"/>
          </a:xfrm>
        </p:grpSpPr>
        <p:sp>
          <p:nvSpPr>
            <p:cNvPr id="171051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วิเศษชัยชาญ</a:t>
              </a:r>
            </a:p>
          </p:txBody>
        </p:sp>
        <p:sp>
          <p:nvSpPr>
            <p:cNvPr id="171052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71053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(1452)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71035" name="Text Box 17"/>
          <p:cNvSpPr txBox="1">
            <a:spLocks noChangeArrowheads="1"/>
          </p:cNvSpPr>
          <p:nvPr/>
        </p:nvSpPr>
        <p:spPr bwMode="auto">
          <a:xfrm>
            <a:off x="6156325" y="5610225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(1454/1455/1458/1460)</a:t>
            </a:r>
          </a:p>
        </p:txBody>
      </p:sp>
      <p:cxnSp>
        <p:nvCxnSpPr>
          <p:cNvPr id="76" name="Straight Connector 75"/>
          <p:cNvCxnSpPr/>
          <p:nvPr/>
        </p:nvCxnSpPr>
        <p:spPr>
          <a:xfrm>
            <a:off x="1404938" y="3500438"/>
            <a:ext cx="604837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9" name="Straight Connector 78"/>
          <p:cNvCxnSpPr/>
          <p:nvPr/>
        </p:nvCxnSpPr>
        <p:spPr>
          <a:xfrm>
            <a:off x="1116013" y="1628775"/>
            <a:ext cx="0" cy="14446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" name="Straight Connector 80"/>
          <p:cNvCxnSpPr/>
          <p:nvPr/>
        </p:nvCxnSpPr>
        <p:spPr>
          <a:xfrm>
            <a:off x="3348038" y="1628775"/>
            <a:ext cx="0" cy="14446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" name="Straight Connector 81"/>
          <p:cNvCxnSpPr/>
          <p:nvPr/>
        </p:nvCxnSpPr>
        <p:spPr>
          <a:xfrm>
            <a:off x="5651500" y="1628775"/>
            <a:ext cx="0" cy="14446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3" name="Straight Connector 82"/>
          <p:cNvCxnSpPr/>
          <p:nvPr/>
        </p:nvCxnSpPr>
        <p:spPr>
          <a:xfrm>
            <a:off x="7956550" y="1628775"/>
            <a:ext cx="0" cy="14446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4" name="Straight Connector 83"/>
          <p:cNvCxnSpPr/>
          <p:nvPr/>
        </p:nvCxnSpPr>
        <p:spPr>
          <a:xfrm>
            <a:off x="1403350" y="3500438"/>
            <a:ext cx="0" cy="904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/>
          <p:cNvCxnSpPr/>
          <p:nvPr/>
        </p:nvCxnSpPr>
        <p:spPr>
          <a:xfrm>
            <a:off x="7451725" y="3500438"/>
            <a:ext cx="0" cy="904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" name="Straight Connector 85"/>
          <p:cNvCxnSpPr/>
          <p:nvPr/>
        </p:nvCxnSpPr>
        <p:spPr>
          <a:xfrm>
            <a:off x="3049588" y="3500438"/>
            <a:ext cx="0" cy="136842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7" name="Straight Connector 86"/>
          <p:cNvCxnSpPr/>
          <p:nvPr/>
        </p:nvCxnSpPr>
        <p:spPr>
          <a:xfrm>
            <a:off x="1403350" y="4868863"/>
            <a:ext cx="604837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9" name="Straight Connector 88"/>
          <p:cNvCxnSpPr/>
          <p:nvPr/>
        </p:nvCxnSpPr>
        <p:spPr>
          <a:xfrm>
            <a:off x="1403350" y="4868863"/>
            <a:ext cx="0" cy="904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0" name="Straight Connector 89"/>
          <p:cNvCxnSpPr/>
          <p:nvPr/>
        </p:nvCxnSpPr>
        <p:spPr>
          <a:xfrm>
            <a:off x="4427538" y="4868863"/>
            <a:ext cx="0" cy="904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1" name="Straight Connector 90"/>
          <p:cNvCxnSpPr/>
          <p:nvPr/>
        </p:nvCxnSpPr>
        <p:spPr>
          <a:xfrm>
            <a:off x="7451725" y="4868863"/>
            <a:ext cx="0" cy="904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71048" name="Group 74"/>
          <p:cNvGrpSpPr>
            <a:grpSpLocks/>
          </p:cNvGrpSpPr>
          <p:nvPr/>
        </p:nvGrpSpPr>
        <p:grpSpPr bwMode="auto">
          <a:xfrm>
            <a:off x="107950" y="1774825"/>
            <a:ext cx="2051050" cy="646113"/>
            <a:chOff x="107950" y="1775470"/>
            <a:chExt cx="2051050" cy="646112"/>
          </a:xfrm>
        </p:grpSpPr>
        <p:grpSp>
          <p:nvGrpSpPr>
            <p:cNvPr id="13" name="Group 18"/>
            <p:cNvGrpSpPr>
              <a:grpSpLocks/>
            </p:cNvGrpSpPr>
            <p:nvPr/>
          </p:nvGrpSpPr>
          <p:grpSpPr bwMode="auto">
            <a:xfrm>
              <a:off x="107950" y="1775470"/>
              <a:ext cx="2051050" cy="646112"/>
              <a:chOff x="3203848" y="3468365"/>
              <a:chExt cx="2052020" cy="646113"/>
            </a:xfrm>
            <a:solidFill>
              <a:schemeClr val="bg1"/>
            </a:solidFill>
          </p:grpSpPr>
          <p:sp>
            <p:nvSpPr>
              <p:cNvPr id="14387" name="Rectangle 2"/>
              <p:cNvSpPr>
                <a:spLocks noChangeArrowheads="1"/>
              </p:cNvSpPr>
              <p:nvPr/>
            </p:nvSpPr>
            <p:spPr bwMode="auto">
              <a:xfrm>
                <a:off x="4679868" y="3468365"/>
                <a:ext cx="576000" cy="323850"/>
              </a:xfrm>
              <a:prstGeom prst="rect">
                <a:avLst/>
              </a:prstGeom>
              <a:grpFill/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anchor="ctr"/>
              <a:lstStyle/>
              <a:p>
                <a:pPr algn="ctr" eaLnBrk="0" hangingPunct="0">
                  <a:defRPr/>
                </a:pPr>
                <a:r>
                  <a:rPr lang="en-US" altLang="th-TH" sz="1600" b="1" dirty="0">
                    <a:latin typeface="TH SarabunPSK" pitchFamily="34" charset="-34"/>
                    <a:cs typeface="TH SarabunPSK" pitchFamily="34" charset="-34"/>
                  </a:rPr>
                  <a:t>6</a:t>
                </a:r>
                <a:endParaRPr lang="th-TH" altLang="th-TH" sz="1600" b="1" dirty="0">
                  <a:latin typeface="TH SarabunPSK" pitchFamily="34" charset="-34"/>
                  <a:cs typeface="TH SarabunPSK" pitchFamily="34" charset="-34"/>
                </a:endParaRPr>
              </a:p>
            </p:txBody>
          </p:sp>
          <p:sp>
            <p:nvSpPr>
              <p:cNvPr id="14388" name="Rectangle 2"/>
              <p:cNvSpPr>
                <a:spLocks noChangeArrowheads="1"/>
              </p:cNvSpPr>
              <p:nvPr/>
            </p:nvSpPr>
            <p:spPr bwMode="auto">
              <a:xfrm>
                <a:off x="3203848" y="3789040"/>
                <a:ext cx="2052000" cy="325438"/>
              </a:xfrm>
              <a:prstGeom prst="rect">
                <a:avLst/>
              </a:prstGeom>
              <a:grpFill/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anchor="ctr"/>
              <a:lstStyle/>
              <a:p>
                <a:pPr algn="ctr" eaLnBrk="0" hangingPunct="0">
                  <a:defRPr/>
                </a:pPr>
                <a:r>
                  <a:rPr lang="th-TH" altLang="th-TH" sz="1400" spc="-40" dirty="0">
                    <a:latin typeface="TH SarabunPSK" pitchFamily="34" charset="-34"/>
                    <a:cs typeface="TH SarabunPSK" pitchFamily="34" charset="-34"/>
                  </a:rPr>
                  <a:t>นักวิชาการพัฒนาชุมชน (ผอ.กง.) </a:t>
                </a:r>
                <a:r>
                  <a:rPr lang="th-TH" altLang="th-TH" sz="1400" spc="-40" dirty="0" err="1">
                    <a:latin typeface="TH SarabunPSK" pitchFamily="34" charset="-34"/>
                    <a:cs typeface="TH SarabunPSK" pitchFamily="34" charset="-34"/>
                  </a:rPr>
                  <a:t>ชพ.</a:t>
                </a:r>
                <a:r>
                  <a:rPr lang="en-US" altLang="th-TH" sz="1400" spc="-40" dirty="0">
                    <a:latin typeface="TH SarabunPSK" pitchFamily="34" charset="-34"/>
                    <a:cs typeface="TH SarabunPSK" pitchFamily="34" charset="-34"/>
                  </a:rPr>
                  <a:t> </a:t>
                </a:r>
                <a:r>
                  <a:rPr lang="en-US" altLang="th-TH" sz="1000" spc="-40" dirty="0">
                    <a:solidFill>
                      <a:srgbClr val="FF0000"/>
                    </a:solidFill>
                    <a:latin typeface="TH SarabunPSK" pitchFamily="34" charset="-34"/>
                    <a:cs typeface="TH SarabunPSK" pitchFamily="34" charset="-34"/>
                  </a:rPr>
                  <a:t>(1401)</a:t>
                </a:r>
                <a:endParaRPr lang="th-TH" altLang="th-TH" sz="1000" spc="-40" dirty="0">
                  <a:solidFill>
                    <a:srgbClr val="FF0000"/>
                  </a:solidFill>
                  <a:latin typeface="TH SarabunPSK" pitchFamily="34" charset="-34"/>
                  <a:cs typeface="TH SarabunPSK" pitchFamily="34" charset="-34"/>
                </a:endParaRPr>
              </a:p>
            </p:txBody>
          </p:sp>
        </p:grpSp>
        <p:sp>
          <p:nvSpPr>
            <p:cNvPr id="171050" name="Rectangle 2"/>
            <p:cNvSpPr>
              <a:spLocks noChangeArrowheads="1"/>
            </p:cNvSpPr>
            <p:nvPr/>
          </p:nvSpPr>
          <p:spPr bwMode="auto">
            <a:xfrm>
              <a:off x="107950" y="1775470"/>
              <a:ext cx="1475302" cy="323849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th-TH" altLang="th-TH" sz="12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endParaRPr lang="th-TH" altLang="th-TH" sz="8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2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กลุ่มงานประสานและสนับสนุนการบริหารงานพัฒนาชุมชน</a:t>
              </a:r>
            </a:p>
            <a:p>
              <a:pPr algn="ctr"/>
              <a:endParaRPr lang="th-TH" altLang="th-TH" sz="12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2034" name="Rectangle 73"/>
          <p:cNvSpPr>
            <a:spLocks noChangeArrowheads="1"/>
          </p:cNvSpPr>
          <p:nvPr/>
        </p:nvSpPr>
        <p:spPr bwMode="auto">
          <a:xfrm>
            <a:off x="488950" y="106363"/>
            <a:ext cx="815498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/>
            <a:r>
              <a:rPr lang="th-TH" altLang="th-TH" sz="1600" b="1">
                <a:latin typeface="TH SarabunPSK" panose="020B0500040200020003" pitchFamily="34" charset="-34"/>
                <a:cs typeface="TH SarabunPSK" panose="020B0500040200020003" pitchFamily="34" charset="-34"/>
              </a:rPr>
              <a:t>แผนภูมิแสดงการแบ่งงานภายในและอัตรากำลังของกรมการพัฒนาชุมชน</a:t>
            </a:r>
            <a:r>
              <a:rPr lang="en-US" altLang="th-TH" sz="1600" b="1">
                <a:latin typeface="TH SarabunPSK" panose="020B0500040200020003" pitchFamily="34" charset="-34"/>
                <a:cs typeface="TH SarabunPSK" panose="020B0500040200020003" pitchFamily="34" charset="-34"/>
              </a:rPr>
              <a:t> </a:t>
            </a:r>
            <a:endParaRPr lang="th-TH" altLang="th-TH" sz="1600" b="1"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sp>
        <p:nvSpPr>
          <p:cNvPr id="172035" name="Text Box 9"/>
          <p:cNvSpPr txBox="1">
            <a:spLocks noChangeArrowheads="1"/>
          </p:cNvSpPr>
          <p:nvPr/>
        </p:nvSpPr>
        <p:spPr bwMode="auto">
          <a:xfrm>
            <a:off x="6980238" y="6269038"/>
            <a:ext cx="2160587" cy="588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ลูกจ้างประจำ 1 อัตรา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rPr>
              <a:t>(70)</a:t>
            </a:r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 </a:t>
            </a:r>
            <a:endParaRPr lang="th-TH" altLang="th-TH" sz="1400">
              <a:solidFill>
                <a:srgbClr val="FF0000"/>
              </a:solidFill>
              <a:latin typeface="TH SarabunPSK" panose="020B0500040200020003" pitchFamily="34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กรอบพนักงานราชการ - อัตรา </a:t>
            </a:r>
            <a:endParaRPr lang="th-TH" altLang="th-TH" sz="1000">
              <a:solidFill>
                <a:srgbClr val="FF0000"/>
              </a:solidFill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grpSp>
        <p:nvGrpSpPr>
          <p:cNvPr id="172036" name="Group 81"/>
          <p:cNvGrpSpPr>
            <a:grpSpLocks/>
          </p:cNvGrpSpPr>
          <p:nvPr/>
        </p:nvGrpSpPr>
        <p:grpSpPr bwMode="auto">
          <a:xfrm>
            <a:off x="2843213" y="765175"/>
            <a:ext cx="3421062" cy="646113"/>
            <a:chOff x="2448080" y="857250"/>
            <a:chExt cx="3420000" cy="646113"/>
          </a:xfrm>
        </p:grpSpPr>
        <p:sp>
          <p:nvSpPr>
            <p:cNvPr id="172045" name="Rectangle 2"/>
            <p:cNvSpPr>
              <a:spLocks noChangeArrowheads="1"/>
            </p:cNvSpPr>
            <p:nvPr/>
          </p:nvSpPr>
          <p:spPr bwMode="auto">
            <a:xfrm>
              <a:off x="2448080" y="857250"/>
              <a:ext cx="2844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สำนักงานพัฒนาชุมชนจังหวัดอ่างทอง</a:t>
              </a:r>
            </a:p>
          </p:txBody>
        </p:sp>
        <p:sp>
          <p:nvSpPr>
            <p:cNvPr id="172046" name="Rectangle 2"/>
            <p:cNvSpPr>
              <a:spLocks noChangeArrowheads="1"/>
            </p:cNvSpPr>
            <p:nvPr/>
          </p:nvSpPr>
          <p:spPr bwMode="auto">
            <a:xfrm>
              <a:off x="5290308" y="857250"/>
              <a:ext cx="575739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 eaLnBrk="1" hangingPunct="1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56</a:t>
              </a:r>
              <a:endParaRPr lang="th-TH" altLang="th-TH" sz="16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72047" name="Rectangle 2"/>
            <p:cNvSpPr>
              <a:spLocks noChangeArrowheads="1"/>
            </p:cNvSpPr>
            <p:nvPr/>
          </p:nvSpPr>
          <p:spPr bwMode="auto">
            <a:xfrm>
              <a:off x="2448080" y="1177925"/>
              <a:ext cx="3420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ผู้อำนวยการ (พัฒนาการจังหวัด) สูง</a:t>
              </a:r>
              <a:r>
                <a:rPr lang="en-US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(1400)</a:t>
              </a:r>
              <a:r>
                <a:rPr lang="en-US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endParaRPr lang="th-TH" altLang="th-TH" sz="1600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72037" name="Text Box 91"/>
          <p:cNvSpPr txBox="1">
            <a:spLocks noChangeArrowheads="1"/>
          </p:cNvSpPr>
          <p:nvPr/>
        </p:nvSpPr>
        <p:spPr bwMode="auto">
          <a:xfrm>
            <a:off x="3924300" y="404813"/>
            <a:ext cx="1368425" cy="277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Update </a:t>
            </a:r>
            <a:r>
              <a:rPr lang="th-TH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26 เมษายน 2564 </a:t>
            </a:r>
            <a:r>
              <a:rPr lang="en-US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         </a:t>
            </a:r>
            <a:endParaRPr lang="th-TH" altLang="th-TH" sz="1200"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cxnSp>
        <p:nvCxnSpPr>
          <p:cNvPr id="78" name="Straight Connector 77"/>
          <p:cNvCxnSpPr/>
          <p:nvPr/>
        </p:nvCxnSpPr>
        <p:spPr>
          <a:xfrm>
            <a:off x="4572000" y="1419225"/>
            <a:ext cx="0" cy="50482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2039" name="Rectangle 78"/>
          <p:cNvSpPr>
            <a:spLocks noChangeArrowheads="1"/>
          </p:cNvSpPr>
          <p:nvPr/>
        </p:nvSpPr>
        <p:spPr bwMode="auto">
          <a:xfrm>
            <a:off x="0" y="6611938"/>
            <a:ext cx="1619250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000" u="sng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หมายเหตุ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ภายในวงเล็บแสดงเลขที่ตำแหน่ง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172040" name="Group 50"/>
          <p:cNvGrpSpPr>
            <a:grpSpLocks/>
          </p:cNvGrpSpPr>
          <p:nvPr/>
        </p:nvGrpSpPr>
        <p:grpSpPr bwMode="auto">
          <a:xfrm>
            <a:off x="3132138" y="1722438"/>
            <a:ext cx="2843212" cy="646112"/>
            <a:chOff x="107503" y="3717032"/>
            <a:chExt cx="2844257" cy="646113"/>
          </a:xfrm>
        </p:grpSpPr>
        <p:sp>
          <p:nvSpPr>
            <p:cNvPr id="172042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สามโก้</a:t>
              </a:r>
            </a:p>
          </p:txBody>
        </p:sp>
        <p:sp>
          <p:nvSpPr>
            <p:cNvPr id="172043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72044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ชพ.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(1463)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72041" name="Text Box 17"/>
          <p:cNvSpPr txBox="1">
            <a:spLocks noChangeArrowheads="1"/>
          </p:cNvSpPr>
          <p:nvPr/>
        </p:nvSpPr>
        <p:spPr bwMode="auto">
          <a:xfrm>
            <a:off x="3132138" y="2370138"/>
            <a:ext cx="2879725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(1059/1443/1465/1466)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3058" name="Rectangle 73"/>
          <p:cNvSpPr>
            <a:spLocks noChangeArrowheads="1"/>
          </p:cNvSpPr>
          <p:nvPr/>
        </p:nvSpPr>
        <p:spPr bwMode="auto">
          <a:xfrm>
            <a:off x="488950" y="106363"/>
            <a:ext cx="815498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/>
            <a:r>
              <a:rPr lang="th-TH" altLang="th-TH" sz="1600" b="1">
                <a:latin typeface="TH SarabunPSK" panose="020B0500040200020003" pitchFamily="34" charset="-34"/>
                <a:cs typeface="TH SarabunPSK" panose="020B0500040200020003" pitchFamily="34" charset="-34"/>
              </a:rPr>
              <a:t>แผนภูมิแสดงการแบ่งงานภายในและอัตรากำลังของกรมการพัฒนาชุมชน</a:t>
            </a:r>
            <a:r>
              <a:rPr lang="en-US" altLang="th-TH" sz="1600" b="1">
                <a:latin typeface="TH SarabunPSK" panose="020B0500040200020003" pitchFamily="34" charset="-34"/>
                <a:cs typeface="TH SarabunPSK" panose="020B0500040200020003" pitchFamily="34" charset="-34"/>
              </a:rPr>
              <a:t> </a:t>
            </a:r>
            <a:endParaRPr lang="th-TH" altLang="th-TH" sz="1600" b="1"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sp>
        <p:nvSpPr>
          <p:cNvPr id="173059" name="Text Box 9"/>
          <p:cNvSpPr txBox="1">
            <a:spLocks noChangeArrowheads="1"/>
          </p:cNvSpPr>
          <p:nvPr/>
        </p:nvSpPr>
        <p:spPr bwMode="auto">
          <a:xfrm>
            <a:off x="6980238" y="6269038"/>
            <a:ext cx="2160587" cy="588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ลูกจ้างประจำ 1 อัตรา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rPr>
              <a:t>(120)</a:t>
            </a:r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 </a:t>
            </a:r>
            <a:endParaRPr lang="th-TH" altLang="th-TH" sz="1400">
              <a:solidFill>
                <a:srgbClr val="FF0000"/>
              </a:solidFill>
              <a:latin typeface="TH SarabunPSK" panose="020B0500040200020003" pitchFamily="34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กรอบพนักงานราชการ 1 อัตรา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rPr>
              <a:t>(112)</a:t>
            </a:r>
          </a:p>
        </p:txBody>
      </p:sp>
      <p:grpSp>
        <p:nvGrpSpPr>
          <p:cNvPr id="173060" name="Group 81"/>
          <p:cNvGrpSpPr>
            <a:grpSpLocks/>
          </p:cNvGrpSpPr>
          <p:nvPr/>
        </p:nvGrpSpPr>
        <p:grpSpPr bwMode="auto">
          <a:xfrm>
            <a:off x="2843213" y="765175"/>
            <a:ext cx="3421062" cy="646113"/>
            <a:chOff x="2448080" y="857250"/>
            <a:chExt cx="3420000" cy="646113"/>
          </a:xfrm>
        </p:grpSpPr>
        <p:sp>
          <p:nvSpPr>
            <p:cNvPr id="173117" name="Rectangle 2"/>
            <p:cNvSpPr>
              <a:spLocks noChangeArrowheads="1"/>
            </p:cNvSpPr>
            <p:nvPr/>
          </p:nvSpPr>
          <p:spPr bwMode="auto">
            <a:xfrm>
              <a:off x="2448080" y="857250"/>
              <a:ext cx="2844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สำนักงานพัฒนาชุมชนจังหวัดอำนาจเจริญ</a:t>
              </a:r>
            </a:p>
          </p:txBody>
        </p:sp>
        <p:sp>
          <p:nvSpPr>
            <p:cNvPr id="173118" name="Rectangle 2"/>
            <p:cNvSpPr>
              <a:spLocks noChangeArrowheads="1"/>
            </p:cNvSpPr>
            <p:nvPr/>
          </p:nvSpPr>
          <p:spPr bwMode="auto">
            <a:xfrm>
              <a:off x="5290308" y="857250"/>
              <a:ext cx="575739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 eaLnBrk="1" hangingPunct="1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55</a:t>
              </a:r>
              <a:endParaRPr lang="th-TH" altLang="th-TH" sz="16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73119" name="Rectangle 2"/>
            <p:cNvSpPr>
              <a:spLocks noChangeArrowheads="1"/>
            </p:cNvSpPr>
            <p:nvPr/>
          </p:nvSpPr>
          <p:spPr bwMode="auto">
            <a:xfrm>
              <a:off x="2448080" y="1177925"/>
              <a:ext cx="3420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ผู้อำนวยการ (พัฒนาการจังหวัด) สูง</a:t>
              </a:r>
              <a:r>
                <a:rPr lang="en-US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(3272)</a:t>
              </a:r>
              <a:r>
                <a:rPr lang="en-US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endParaRPr lang="th-TH" altLang="th-TH" sz="1600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73061" name="Text Box 91"/>
          <p:cNvSpPr txBox="1">
            <a:spLocks noChangeArrowheads="1"/>
          </p:cNvSpPr>
          <p:nvPr/>
        </p:nvSpPr>
        <p:spPr bwMode="auto">
          <a:xfrm>
            <a:off x="3924300" y="404813"/>
            <a:ext cx="1368425" cy="277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Update </a:t>
            </a:r>
            <a:r>
              <a:rPr lang="th-TH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26 เมษายน 2564 </a:t>
            </a:r>
            <a:r>
              <a:rPr lang="en-US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         </a:t>
            </a:r>
            <a:endParaRPr lang="th-TH" altLang="th-TH" sz="1200"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sp>
        <p:nvSpPr>
          <p:cNvPr id="173062" name="Text Box 17"/>
          <p:cNvSpPr txBox="1">
            <a:spLocks noChangeArrowheads="1"/>
          </p:cNvSpPr>
          <p:nvPr/>
        </p:nvSpPr>
        <p:spPr bwMode="auto">
          <a:xfrm>
            <a:off x="107950" y="2409825"/>
            <a:ext cx="3311525" cy="628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 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- 1 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(3117)</a:t>
            </a:r>
          </a:p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นักจัดการงานทั่วไป (ปก./ชก.)   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     </a:t>
            </a: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- 1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3296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)</a:t>
            </a:r>
          </a:p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เจ้าพนักงานธุรการ (ปง./ชง.)    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      </a:t>
            </a: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2 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(3274/3276)</a:t>
            </a:r>
          </a:p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เจ้าพนักงานการเงินและบัญชี (ปง./ชง.)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- 1 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(3275)</a:t>
            </a:r>
            <a:endParaRPr lang="th-TH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th-TH" altLang="th-TH" sz="1200">
                <a:solidFill>
                  <a:srgbClr val="00B05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พนักงานขับรถยนต์ (ลจป.)         </a:t>
            </a:r>
            <a:r>
              <a:rPr lang="en-US" altLang="th-TH" sz="1200">
                <a:solidFill>
                  <a:srgbClr val="00B05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   </a:t>
            </a:r>
            <a:r>
              <a:rPr lang="th-TH" altLang="th-TH" sz="1200">
                <a:solidFill>
                  <a:srgbClr val="00B05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- </a:t>
            </a:r>
            <a:r>
              <a:rPr lang="en-US" altLang="th-TH" sz="1200">
                <a:solidFill>
                  <a:srgbClr val="00B05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1</a:t>
            </a:r>
            <a:r>
              <a:rPr lang="th-TH" altLang="th-TH" sz="1200">
                <a:solidFill>
                  <a:srgbClr val="00B05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120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) (ไม่รวมในกรอบ ขรก.)</a:t>
            </a:r>
            <a:endParaRPr lang="en-US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sp>
        <p:nvSpPr>
          <p:cNvPr id="173063" name="Text Box 17"/>
          <p:cNvSpPr txBox="1">
            <a:spLocks noChangeArrowheads="1"/>
          </p:cNvSpPr>
          <p:nvPr/>
        </p:nvSpPr>
        <p:spPr bwMode="auto">
          <a:xfrm>
            <a:off x="2411413" y="2408238"/>
            <a:ext cx="2087562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2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(3278/3279)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3" name="Group 18"/>
          <p:cNvGrpSpPr>
            <a:grpSpLocks/>
          </p:cNvGrpSpPr>
          <p:nvPr/>
        </p:nvGrpSpPr>
        <p:grpSpPr bwMode="auto">
          <a:xfrm>
            <a:off x="2411413" y="1772816"/>
            <a:ext cx="2052637" cy="646113"/>
            <a:chOff x="3203848" y="3468365"/>
            <a:chExt cx="2052020" cy="646113"/>
          </a:xfrm>
          <a:solidFill>
            <a:schemeClr val="bg1"/>
          </a:solidFill>
        </p:grpSpPr>
        <p:sp>
          <p:nvSpPr>
            <p:cNvPr id="12367" name="Rectangle 2"/>
            <p:cNvSpPr>
              <a:spLocks noChangeArrowheads="1"/>
            </p:cNvSpPr>
            <p:nvPr/>
          </p:nvSpPr>
          <p:spPr bwMode="auto">
            <a:xfrm>
              <a:off x="3203848" y="3468365"/>
              <a:ext cx="1476000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lnSpc>
                  <a:spcPct val="70000"/>
                </a:lnSpc>
                <a:defRPr/>
              </a:pPr>
              <a:endParaRPr lang="en-US" altLang="th-TH" sz="700" b="1" dirty="0">
                <a:latin typeface="TH SarabunPSK" pitchFamily="34" charset="-34"/>
                <a:cs typeface="TH SarabunPSK" pitchFamily="34" charset="-34"/>
              </a:endParaRPr>
            </a:p>
            <a:p>
              <a:pPr algn="ctr" eaLnBrk="0" hangingPunct="0">
                <a:lnSpc>
                  <a:spcPct val="70000"/>
                </a:lnSpc>
                <a:defRPr/>
              </a:pPr>
              <a:r>
                <a:rPr lang="th-TH" altLang="th-TH" sz="1400" b="1" dirty="0">
                  <a:latin typeface="TH SarabunPSK" pitchFamily="34" charset="-34"/>
                  <a:cs typeface="TH SarabunPSK" pitchFamily="34" charset="-34"/>
                </a:rPr>
                <a:t> กลุ่มงานยุทธศาสตร์</a:t>
              </a:r>
            </a:p>
            <a:p>
              <a:pPr algn="ctr" eaLnBrk="0" hangingPunct="0">
                <a:lnSpc>
                  <a:spcPct val="70000"/>
                </a:lnSpc>
                <a:defRPr/>
              </a:pPr>
              <a:r>
                <a:rPr lang="th-TH" altLang="th-TH" sz="1400" b="1" dirty="0">
                  <a:latin typeface="TH SarabunPSK" pitchFamily="34" charset="-34"/>
                  <a:cs typeface="TH SarabunPSK" pitchFamily="34" charset="-34"/>
                </a:rPr>
                <a:t>การพัฒนาชุมชน</a:t>
              </a:r>
            </a:p>
          </p:txBody>
        </p:sp>
        <p:sp>
          <p:nvSpPr>
            <p:cNvPr id="12368" name="Rectangle 2"/>
            <p:cNvSpPr>
              <a:spLocks noChangeArrowheads="1"/>
            </p:cNvSpPr>
            <p:nvPr/>
          </p:nvSpPr>
          <p:spPr bwMode="auto">
            <a:xfrm>
              <a:off x="4679868" y="3468365"/>
              <a:ext cx="576000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en-US" altLang="th-TH" sz="1600" b="1" dirty="0">
                  <a:latin typeface="TH SarabunPSK" pitchFamily="34" charset="-34"/>
                  <a:cs typeface="TH SarabunPSK" pitchFamily="34" charset="-34"/>
                </a:rPr>
                <a:t>3</a:t>
              </a:r>
              <a:endParaRPr lang="th-TH" altLang="th-TH" sz="1400" b="1" dirty="0">
                <a:latin typeface="TH SarabunPSK" pitchFamily="34" charset="-34"/>
                <a:cs typeface="TH SarabunPSK" pitchFamily="34" charset="-34"/>
              </a:endParaRPr>
            </a:p>
          </p:txBody>
        </p:sp>
        <p:sp>
          <p:nvSpPr>
            <p:cNvPr id="12372" name="Rectangle 2"/>
            <p:cNvSpPr>
              <a:spLocks noChangeArrowheads="1"/>
            </p:cNvSpPr>
            <p:nvPr/>
          </p:nvSpPr>
          <p:spPr bwMode="auto">
            <a:xfrm>
              <a:off x="3203848" y="3789040"/>
              <a:ext cx="2052020" cy="325438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th-TH" altLang="th-TH" sz="1500" spc="-70" dirty="0">
                  <a:latin typeface="TH SarabunPSK" pitchFamily="34" charset="-34"/>
                  <a:cs typeface="TH SarabunPSK" pitchFamily="34" charset="-34"/>
                </a:rPr>
                <a:t>นักวิชาการพัฒนาชุมชน (ผอ.กง.) ชพ</a:t>
              </a:r>
              <a:r>
                <a:rPr lang="en-US" altLang="th-TH" sz="1500" spc="-70" dirty="0">
                  <a:latin typeface="TH SarabunPSK" pitchFamily="34" charset="-34"/>
                  <a:cs typeface="TH SarabunPSK" pitchFamily="34" charset="-34"/>
                </a:rPr>
                <a:t>. </a:t>
              </a:r>
              <a:r>
                <a:rPr lang="en-US" altLang="th-TH" sz="1000" spc="-70" dirty="0">
                  <a:solidFill>
                    <a:srgbClr val="FF0000"/>
                  </a:solidFill>
                  <a:latin typeface="TH SarabunPSK" pitchFamily="34" charset="-34"/>
                  <a:cs typeface="TH SarabunPSK" pitchFamily="34" charset="-34"/>
                </a:rPr>
                <a:t>(3277)</a:t>
              </a:r>
              <a:endParaRPr lang="th-TH" altLang="th-TH" sz="1000" spc="-70" dirty="0">
                <a:solidFill>
                  <a:srgbClr val="FF0000"/>
                </a:solidFill>
                <a:latin typeface="TH SarabunPSK" pitchFamily="34" charset="-34"/>
                <a:cs typeface="TH SarabunPSK" pitchFamily="34" charset="-34"/>
              </a:endParaRPr>
            </a:p>
          </p:txBody>
        </p:sp>
      </p:grpSp>
      <p:sp>
        <p:nvSpPr>
          <p:cNvPr id="173065" name="Text Box 17"/>
          <p:cNvSpPr txBox="1">
            <a:spLocks noChangeArrowheads="1"/>
          </p:cNvSpPr>
          <p:nvPr/>
        </p:nvSpPr>
        <p:spPr bwMode="auto">
          <a:xfrm>
            <a:off x="4665663" y="2420938"/>
            <a:ext cx="2498725" cy="628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(3173/3281/3282/3283)</a:t>
            </a:r>
          </a:p>
          <a:p>
            <a:pPr eaLnBrk="1" hangingPunct="1"/>
            <a:r>
              <a:rPr lang="th-TH" altLang="th-TH" sz="12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นักส่งเสริมการพัฒนาชุมชน (พรก.)</a:t>
            </a:r>
            <a:r>
              <a:rPr lang="en-US" altLang="th-TH" sz="12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12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 </a:t>
            </a:r>
            <a:r>
              <a:rPr lang="en-US" altLang="th-TH" sz="12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1</a:t>
            </a:r>
            <a:r>
              <a:rPr lang="th-TH" altLang="th-TH" sz="12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112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)</a:t>
            </a:r>
            <a:endParaRPr lang="th-TH" altLang="th-TH" sz="1000">
              <a:solidFill>
                <a:srgbClr val="0070C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th-TH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(กรอบฯ </a:t>
            </a:r>
            <a:r>
              <a:rPr lang="en-US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2564</a:t>
            </a:r>
            <a:r>
              <a:rPr lang="th-TH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en-US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</a:t>
            </a:r>
            <a:r>
              <a:rPr lang="th-TH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en-US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2567)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(จ้างแล้ว)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              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(ไม่รวมในกรอบ ขรก.)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4" name="Group 18"/>
          <p:cNvGrpSpPr>
            <a:grpSpLocks/>
          </p:cNvGrpSpPr>
          <p:nvPr/>
        </p:nvGrpSpPr>
        <p:grpSpPr bwMode="auto">
          <a:xfrm>
            <a:off x="4665274" y="1773328"/>
            <a:ext cx="2051050" cy="646110"/>
            <a:chOff x="3203848" y="3468365"/>
            <a:chExt cx="2052020" cy="646111"/>
          </a:xfrm>
          <a:solidFill>
            <a:schemeClr val="bg1"/>
          </a:solidFill>
        </p:grpSpPr>
        <p:sp>
          <p:nvSpPr>
            <p:cNvPr id="12364" name="Rectangle 2"/>
            <p:cNvSpPr>
              <a:spLocks noChangeArrowheads="1"/>
            </p:cNvSpPr>
            <p:nvPr/>
          </p:nvSpPr>
          <p:spPr bwMode="auto">
            <a:xfrm>
              <a:off x="3203848" y="3468365"/>
              <a:ext cx="1476000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lnSpc>
                  <a:spcPct val="70000"/>
                </a:lnSpc>
                <a:defRPr/>
              </a:pPr>
              <a:endParaRPr lang="th-TH" altLang="th-TH" sz="700" b="1" dirty="0">
                <a:latin typeface="TH SarabunPSK" pitchFamily="34" charset="-34"/>
                <a:cs typeface="TH SarabunPSK" pitchFamily="34" charset="-34"/>
              </a:endParaRPr>
            </a:p>
            <a:p>
              <a:pPr algn="ctr" eaLnBrk="0" hangingPunct="0">
                <a:lnSpc>
                  <a:spcPct val="70000"/>
                </a:lnSpc>
                <a:defRPr/>
              </a:pPr>
              <a:r>
                <a:rPr lang="th-TH" altLang="th-TH" sz="1400" b="1" dirty="0">
                  <a:latin typeface="TH SarabunPSK" pitchFamily="34" charset="-34"/>
                  <a:cs typeface="TH SarabunPSK" pitchFamily="34" charset="-34"/>
                </a:rPr>
                <a:t>กลุ่มงานส่งเสริม                      การพัฒนาชุมชน</a:t>
              </a:r>
            </a:p>
          </p:txBody>
        </p:sp>
        <p:sp>
          <p:nvSpPr>
            <p:cNvPr id="12365" name="Rectangle 2"/>
            <p:cNvSpPr>
              <a:spLocks noChangeArrowheads="1"/>
            </p:cNvSpPr>
            <p:nvPr/>
          </p:nvSpPr>
          <p:spPr bwMode="auto">
            <a:xfrm>
              <a:off x="4679868" y="3468365"/>
              <a:ext cx="576000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en-US" altLang="th-TH" sz="1600" b="1" dirty="0">
                  <a:latin typeface="TH SarabunPSK" pitchFamily="34" charset="-34"/>
                  <a:cs typeface="TH SarabunPSK" pitchFamily="34" charset="-34"/>
                </a:rPr>
                <a:t>5</a:t>
              </a:r>
              <a:endParaRPr lang="th-TH" altLang="th-TH" sz="1600" b="1" dirty="0">
                <a:latin typeface="TH SarabunPSK" pitchFamily="34" charset="-34"/>
                <a:cs typeface="TH SarabunPSK" pitchFamily="34" charset="-34"/>
              </a:endParaRPr>
            </a:p>
          </p:txBody>
        </p:sp>
        <p:sp>
          <p:nvSpPr>
            <p:cNvPr id="12369" name="Rectangle 2"/>
            <p:cNvSpPr>
              <a:spLocks noChangeArrowheads="1"/>
            </p:cNvSpPr>
            <p:nvPr/>
          </p:nvSpPr>
          <p:spPr bwMode="auto">
            <a:xfrm>
              <a:off x="3203848" y="3789039"/>
              <a:ext cx="2052020" cy="325437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th-TH" altLang="th-TH" sz="1500" spc="-80" dirty="0">
                  <a:latin typeface="TH SarabunPSK" pitchFamily="34" charset="-34"/>
                  <a:cs typeface="TH SarabunPSK" pitchFamily="34" charset="-34"/>
                </a:rPr>
                <a:t>นักวิชาการพัฒนาชุมชน (ผอ.กง.) ชพ</a:t>
              </a:r>
              <a:r>
                <a:rPr lang="en-US" altLang="th-TH" sz="1500" spc="-80" dirty="0">
                  <a:latin typeface="TH SarabunPSK" pitchFamily="34" charset="-34"/>
                  <a:cs typeface="TH SarabunPSK" pitchFamily="34" charset="-34"/>
                </a:rPr>
                <a:t>. </a:t>
              </a:r>
              <a:r>
                <a:rPr lang="en-US" altLang="th-TH" sz="1000" spc="-80" dirty="0">
                  <a:solidFill>
                    <a:srgbClr val="FF0000"/>
                  </a:solidFill>
                  <a:latin typeface="TH SarabunPSK" pitchFamily="34" charset="-34"/>
                  <a:cs typeface="TH SarabunPSK" pitchFamily="34" charset="-34"/>
                </a:rPr>
                <a:t>(3280)</a:t>
              </a:r>
              <a:endParaRPr lang="th-TH" altLang="th-TH" sz="1000" spc="-80" dirty="0">
                <a:solidFill>
                  <a:srgbClr val="FF0000"/>
                </a:solidFill>
                <a:latin typeface="TH SarabunPSK" pitchFamily="34" charset="-34"/>
                <a:cs typeface="TH SarabunPSK" pitchFamily="34" charset="-34"/>
              </a:endParaRPr>
            </a:p>
          </p:txBody>
        </p:sp>
      </p:grpSp>
      <p:sp>
        <p:nvSpPr>
          <p:cNvPr id="173067" name="Text Box 17"/>
          <p:cNvSpPr txBox="1">
            <a:spLocks noChangeArrowheads="1"/>
          </p:cNvSpPr>
          <p:nvPr/>
        </p:nvSpPr>
        <p:spPr bwMode="auto">
          <a:xfrm>
            <a:off x="6969125" y="2425700"/>
            <a:ext cx="2087563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(480/501/3293/3294)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5" name="Group 18"/>
          <p:cNvGrpSpPr>
            <a:grpSpLocks/>
          </p:cNvGrpSpPr>
          <p:nvPr/>
        </p:nvGrpSpPr>
        <p:grpSpPr bwMode="auto">
          <a:xfrm>
            <a:off x="6968737" y="1778090"/>
            <a:ext cx="2052637" cy="646113"/>
            <a:chOff x="3203848" y="3468365"/>
            <a:chExt cx="2052020" cy="646113"/>
          </a:xfrm>
          <a:solidFill>
            <a:schemeClr val="bg1"/>
          </a:solidFill>
        </p:grpSpPr>
        <p:sp>
          <p:nvSpPr>
            <p:cNvPr id="12361" name="Rectangle 2"/>
            <p:cNvSpPr>
              <a:spLocks noChangeArrowheads="1"/>
            </p:cNvSpPr>
            <p:nvPr/>
          </p:nvSpPr>
          <p:spPr bwMode="auto">
            <a:xfrm>
              <a:off x="3203848" y="3468365"/>
              <a:ext cx="1476000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lnSpc>
                  <a:spcPct val="70000"/>
                </a:lnSpc>
                <a:defRPr/>
              </a:pPr>
              <a:endParaRPr lang="th-TH" altLang="th-TH" sz="700" b="1" dirty="0">
                <a:latin typeface="TH SarabunPSK" pitchFamily="34" charset="-34"/>
                <a:cs typeface="TH SarabunPSK" pitchFamily="34" charset="-34"/>
              </a:endParaRPr>
            </a:p>
            <a:p>
              <a:pPr algn="ctr" eaLnBrk="0" hangingPunct="0">
                <a:lnSpc>
                  <a:spcPct val="70000"/>
                </a:lnSpc>
                <a:defRPr/>
              </a:pPr>
              <a:r>
                <a:rPr lang="th-TH" altLang="th-TH" sz="1400" b="1" dirty="0">
                  <a:latin typeface="TH SarabunPSK" pitchFamily="34" charset="-34"/>
                  <a:cs typeface="TH SarabunPSK" pitchFamily="34" charset="-34"/>
                </a:rPr>
                <a:t>กลุ่มงานสารสนเทศ</a:t>
              </a:r>
            </a:p>
            <a:p>
              <a:pPr algn="ctr" eaLnBrk="0" hangingPunct="0">
                <a:lnSpc>
                  <a:spcPct val="70000"/>
                </a:lnSpc>
                <a:defRPr/>
              </a:pPr>
              <a:r>
                <a:rPr lang="th-TH" altLang="th-TH" sz="1400" b="1" dirty="0">
                  <a:latin typeface="TH SarabunPSK" pitchFamily="34" charset="-34"/>
                  <a:cs typeface="TH SarabunPSK" pitchFamily="34" charset="-34"/>
                </a:rPr>
                <a:t>การพัฒนาชุมชน</a:t>
              </a:r>
            </a:p>
          </p:txBody>
        </p:sp>
        <p:sp>
          <p:nvSpPr>
            <p:cNvPr id="12362" name="Rectangle 2"/>
            <p:cNvSpPr>
              <a:spLocks noChangeArrowheads="1"/>
            </p:cNvSpPr>
            <p:nvPr/>
          </p:nvSpPr>
          <p:spPr bwMode="auto">
            <a:xfrm>
              <a:off x="4679868" y="3468365"/>
              <a:ext cx="576000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en-US" altLang="th-TH" sz="1600" b="1" dirty="0">
                  <a:latin typeface="TH SarabunPSK" pitchFamily="34" charset="-34"/>
                  <a:cs typeface="TH SarabunPSK" pitchFamily="34" charset="-34"/>
                </a:rPr>
                <a:t>5</a:t>
              </a:r>
              <a:endParaRPr lang="th-TH" altLang="th-TH" sz="1400" b="1" dirty="0">
                <a:latin typeface="TH SarabunPSK" pitchFamily="34" charset="-34"/>
                <a:cs typeface="TH SarabunPSK" pitchFamily="34" charset="-34"/>
              </a:endParaRPr>
            </a:p>
          </p:txBody>
        </p:sp>
        <p:sp>
          <p:nvSpPr>
            <p:cNvPr id="11342" name="Rectangle 2"/>
            <p:cNvSpPr>
              <a:spLocks noChangeArrowheads="1"/>
            </p:cNvSpPr>
            <p:nvPr/>
          </p:nvSpPr>
          <p:spPr bwMode="auto">
            <a:xfrm>
              <a:off x="3203848" y="3789040"/>
              <a:ext cx="2052020" cy="325438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th-TH" altLang="th-TH" sz="1500" spc="-80" dirty="0">
                  <a:latin typeface="TH SarabunPSK" pitchFamily="34" charset="-34"/>
                  <a:cs typeface="TH SarabunPSK" pitchFamily="34" charset="-34"/>
                </a:rPr>
                <a:t>นักวิชาการพัฒนาชุมชน (ผอ.กง.) ชพ</a:t>
              </a:r>
              <a:r>
                <a:rPr lang="en-US" altLang="th-TH" sz="1500" spc="-80" dirty="0">
                  <a:latin typeface="TH SarabunPSK" pitchFamily="34" charset="-34"/>
                  <a:cs typeface="TH SarabunPSK" pitchFamily="34" charset="-34"/>
                </a:rPr>
                <a:t>. </a:t>
              </a:r>
              <a:r>
                <a:rPr lang="en-US" altLang="th-TH" sz="1050" spc="-60" dirty="0">
                  <a:solidFill>
                    <a:srgbClr val="FF0000"/>
                  </a:solidFill>
                  <a:latin typeface="TH SarabunPSK" pitchFamily="34" charset="-34"/>
                  <a:cs typeface="TH SarabunPSK" pitchFamily="34" charset="-34"/>
                </a:rPr>
                <a:t>(484)</a:t>
              </a:r>
              <a:endParaRPr lang="th-TH" altLang="th-TH" sz="1050" spc="-60" dirty="0">
                <a:solidFill>
                  <a:srgbClr val="FF0000"/>
                </a:solidFill>
                <a:latin typeface="TH SarabunPSK" pitchFamily="34" charset="-34"/>
                <a:cs typeface="TH SarabunPSK" pitchFamily="34" charset="-34"/>
              </a:endParaRPr>
            </a:p>
          </p:txBody>
        </p:sp>
      </p:grpSp>
      <p:cxnSp>
        <p:nvCxnSpPr>
          <p:cNvPr id="78" name="Straight Connector 77"/>
          <p:cNvCxnSpPr/>
          <p:nvPr/>
        </p:nvCxnSpPr>
        <p:spPr>
          <a:xfrm>
            <a:off x="4572000" y="1419225"/>
            <a:ext cx="0" cy="223202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/>
          <p:cNvCxnSpPr/>
          <p:nvPr/>
        </p:nvCxnSpPr>
        <p:spPr>
          <a:xfrm>
            <a:off x="1116013" y="1628775"/>
            <a:ext cx="683895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3071" name="Rectangle 78"/>
          <p:cNvSpPr>
            <a:spLocks noChangeArrowheads="1"/>
          </p:cNvSpPr>
          <p:nvPr/>
        </p:nvSpPr>
        <p:spPr bwMode="auto">
          <a:xfrm>
            <a:off x="0" y="6611938"/>
            <a:ext cx="1619250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000" u="sng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หมายเหตุ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ภายในวงเล็บแสดงเลขที่ตำแหน่ง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173072" name="Group 49"/>
          <p:cNvGrpSpPr>
            <a:grpSpLocks/>
          </p:cNvGrpSpPr>
          <p:nvPr/>
        </p:nvGrpSpPr>
        <p:grpSpPr bwMode="auto">
          <a:xfrm>
            <a:off x="107950" y="3594100"/>
            <a:ext cx="2843213" cy="646113"/>
            <a:chOff x="107503" y="3717032"/>
            <a:chExt cx="2844257" cy="646113"/>
          </a:xfrm>
        </p:grpSpPr>
        <p:sp>
          <p:nvSpPr>
            <p:cNvPr id="173114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เมืองอำนาจเจริญ</a:t>
              </a:r>
            </a:p>
          </p:txBody>
        </p:sp>
        <p:sp>
          <p:nvSpPr>
            <p:cNvPr id="173115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73116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(3284)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73073" name="Text Box 17"/>
          <p:cNvSpPr txBox="1">
            <a:spLocks noChangeArrowheads="1"/>
          </p:cNvSpPr>
          <p:nvPr/>
        </p:nvSpPr>
        <p:spPr bwMode="auto">
          <a:xfrm>
            <a:off x="107950" y="4241800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(3286/3287/3288/3289)</a:t>
            </a:r>
          </a:p>
        </p:txBody>
      </p:sp>
      <p:grpSp>
        <p:nvGrpSpPr>
          <p:cNvPr id="173074" name="Group 50"/>
          <p:cNvGrpSpPr>
            <a:grpSpLocks/>
          </p:cNvGrpSpPr>
          <p:nvPr/>
        </p:nvGrpSpPr>
        <p:grpSpPr bwMode="auto">
          <a:xfrm>
            <a:off x="3132138" y="3594100"/>
            <a:ext cx="2843212" cy="646113"/>
            <a:chOff x="107503" y="3717032"/>
            <a:chExt cx="2844257" cy="646113"/>
          </a:xfrm>
        </p:grpSpPr>
        <p:sp>
          <p:nvSpPr>
            <p:cNvPr id="173111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ลืออำนาจ</a:t>
              </a:r>
            </a:p>
          </p:txBody>
        </p:sp>
        <p:sp>
          <p:nvSpPr>
            <p:cNvPr id="173112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73113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ชพ.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(3297)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73075" name="Text Box 17"/>
          <p:cNvSpPr txBox="1">
            <a:spLocks noChangeArrowheads="1"/>
          </p:cNvSpPr>
          <p:nvPr/>
        </p:nvSpPr>
        <p:spPr bwMode="auto">
          <a:xfrm>
            <a:off x="3132138" y="4241800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(3299/3300/3301/3321)</a:t>
            </a:r>
          </a:p>
        </p:txBody>
      </p:sp>
      <p:grpSp>
        <p:nvGrpSpPr>
          <p:cNvPr id="173076" name="Group 55"/>
          <p:cNvGrpSpPr>
            <a:grpSpLocks/>
          </p:cNvGrpSpPr>
          <p:nvPr/>
        </p:nvGrpSpPr>
        <p:grpSpPr bwMode="auto">
          <a:xfrm>
            <a:off x="6156325" y="3594100"/>
            <a:ext cx="2844800" cy="646113"/>
            <a:chOff x="107503" y="3717032"/>
            <a:chExt cx="2844257" cy="646113"/>
          </a:xfrm>
        </p:grpSpPr>
        <p:sp>
          <p:nvSpPr>
            <p:cNvPr id="173108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เสนางคนิคม</a:t>
              </a:r>
            </a:p>
          </p:txBody>
        </p:sp>
        <p:sp>
          <p:nvSpPr>
            <p:cNvPr id="173109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73110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(3303)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73077" name="Text Box 17"/>
          <p:cNvSpPr txBox="1">
            <a:spLocks noChangeArrowheads="1"/>
          </p:cNvSpPr>
          <p:nvPr/>
        </p:nvSpPr>
        <p:spPr bwMode="auto">
          <a:xfrm>
            <a:off x="6156325" y="4241800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(3305/3306/3307/3308)</a:t>
            </a:r>
          </a:p>
        </p:txBody>
      </p:sp>
      <p:grpSp>
        <p:nvGrpSpPr>
          <p:cNvPr id="173078" name="Group 60"/>
          <p:cNvGrpSpPr>
            <a:grpSpLocks/>
          </p:cNvGrpSpPr>
          <p:nvPr/>
        </p:nvGrpSpPr>
        <p:grpSpPr bwMode="auto">
          <a:xfrm>
            <a:off x="107950" y="4962525"/>
            <a:ext cx="2843213" cy="646113"/>
            <a:chOff x="107503" y="3717032"/>
            <a:chExt cx="2844257" cy="646113"/>
          </a:xfrm>
        </p:grpSpPr>
        <p:sp>
          <p:nvSpPr>
            <p:cNvPr id="173105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ปทุมราชวงศา</a:t>
              </a:r>
            </a:p>
          </p:txBody>
        </p:sp>
        <p:sp>
          <p:nvSpPr>
            <p:cNvPr id="173106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73107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(3309)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73079" name="Text Box 17"/>
          <p:cNvSpPr txBox="1">
            <a:spLocks noChangeArrowheads="1"/>
          </p:cNvSpPr>
          <p:nvPr/>
        </p:nvSpPr>
        <p:spPr bwMode="auto">
          <a:xfrm>
            <a:off x="107950" y="5610225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(3311/3312/3313/3314)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173080" name="Group 65"/>
          <p:cNvGrpSpPr>
            <a:grpSpLocks/>
          </p:cNvGrpSpPr>
          <p:nvPr/>
        </p:nvGrpSpPr>
        <p:grpSpPr bwMode="auto">
          <a:xfrm>
            <a:off x="3132138" y="4962525"/>
            <a:ext cx="2843212" cy="646113"/>
            <a:chOff x="107503" y="3717032"/>
            <a:chExt cx="2844257" cy="646113"/>
          </a:xfrm>
        </p:grpSpPr>
        <p:sp>
          <p:nvSpPr>
            <p:cNvPr id="173102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หัวตะพาน</a:t>
              </a:r>
            </a:p>
          </p:txBody>
        </p:sp>
        <p:sp>
          <p:nvSpPr>
            <p:cNvPr id="173103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73104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(3315)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73081" name="Text Box 17"/>
          <p:cNvSpPr txBox="1">
            <a:spLocks noChangeArrowheads="1"/>
          </p:cNvSpPr>
          <p:nvPr/>
        </p:nvSpPr>
        <p:spPr bwMode="auto">
          <a:xfrm>
            <a:off x="3132138" y="5610225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(3317/3318/3319/3320)</a:t>
            </a:r>
          </a:p>
        </p:txBody>
      </p:sp>
      <p:grpSp>
        <p:nvGrpSpPr>
          <p:cNvPr id="173082" name="Group 70"/>
          <p:cNvGrpSpPr>
            <a:grpSpLocks/>
          </p:cNvGrpSpPr>
          <p:nvPr/>
        </p:nvGrpSpPr>
        <p:grpSpPr bwMode="auto">
          <a:xfrm>
            <a:off x="6156325" y="4962525"/>
            <a:ext cx="2844800" cy="646113"/>
            <a:chOff x="107503" y="3717032"/>
            <a:chExt cx="2844257" cy="646113"/>
          </a:xfrm>
        </p:grpSpPr>
        <p:sp>
          <p:nvSpPr>
            <p:cNvPr id="173099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ชานุมาน</a:t>
              </a:r>
            </a:p>
          </p:txBody>
        </p:sp>
        <p:sp>
          <p:nvSpPr>
            <p:cNvPr id="173100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73101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ชพ.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(3322)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73083" name="Text Box 17"/>
          <p:cNvSpPr txBox="1">
            <a:spLocks noChangeArrowheads="1"/>
          </p:cNvSpPr>
          <p:nvPr/>
        </p:nvSpPr>
        <p:spPr bwMode="auto">
          <a:xfrm>
            <a:off x="6156325" y="5610225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3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(3324/3325/3326)</a:t>
            </a:r>
          </a:p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เจ้าพนักงานพัฒนาชุมชน (ปง./ชง.)    - 1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3304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)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cxnSp>
        <p:nvCxnSpPr>
          <p:cNvPr id="76" name="Straight Connector 75"/>
          <p:cNvCxnSpPr/>
          <p:nvPr/>
        </p:nvCxnSpPr>
        <p:spPr>
          <a:xfrm>
            <a:off x="1404938" y="3500438"/>
            <a:ext cx="604837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9" name="Straight Connector 78"/>
          <p:cNvCxnSpPr/>
          <p:nvPr/>
        </p:nvCxnSpPr>
        <p:spPr>
          <a:xfrm>
            <a:off x="1116013" y="1628775"/>
            <a:ext cx="0" cy="14446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" name="Straight Connector 80"/>
          <p:cNvCxnSpPr/>
          <p:nvPr/>
        </p:nvCxnSpPr>
        <p:spPr>
          <a:xfrm>
            <a:off x="3348038" y="1628775"/>
            <a:ext cx="0" cy="14446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" name="Straight Connector 81"/>
          <p:cNvCxnSpPr/>
          <p:nvPr/>
        </p:nvCxnSpPr>
        <p:spPr>
          <a:xfrm>
            <a:off x="5651500" y="1628775"/>
            <a:ext cx="0" cy="14446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3" name="Straight Connector 82"/>
          <p:cNvCxnSpPr/>
          <p:nvPr/>
        </p:nvCxnSpPr>
        <p:spPr>
          <a:xfrm>
            <a:off x="7956550" y="1628775"/>
            <a:ext cx="0" cy="14446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4" name="Straight Connector 83"/>
          <p:cNvCxnSpPr/>
          <p:nvPr/>
        </p:nvCxnSpPr>
        <p:spPr>
          <a:xfrm>
            <a:off x="1403350" y="3500438"/>
            <a:ext cx="0" cy="904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/>
          <p:cNvCxnSpPr/>
          <p:nvPr/>
        </p:nvCxnSpPr>
        <p:spPr>
          <a:xfrm>
            <a:off x="7451725" y="3500438"/>
            <a:ext cx="0" cy="904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" name="Straight Connector 85"/>
          <p:cNvCxnSpPr/>
          <p:nvPr/>
        </p:nvCxnSpPr>
        <p:spPr>
          <a:xfrm>
            <a:off x="3049588" y="3500438"/>
            <a:ext cx="0" cy="136842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7" name="Straight Connector 86"/>
          <p:cNvCxnSpPr/>
          <p:nvPr/>
        </p:nvCxnSpPr>
        <p:spPr>
          <a:xfrm>
            <a:off x="1403350" y="4868863"/>
            <a:ext cx="604837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9" name="Straight Connector 88"/>
          <p:cNvCxnSpPr/>
          <p:nvPr/>
        </p:nvCxnSpPr>
        <p:spPr>
          <a:xfrm>
            <a:off x="1403350" y="4868863"/>
            <a:ext cx="0" cy="904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0" name="Straight Connector 89"/>
          <p:cNvCxnSpPr/>
          <p:nvPr/>
        </p:nvCxnSpPr>
        <p:spPr>
          <a:xfrm>
            <a:off x="4427538" y="4868863"/>
            <a:ext cx="0" cy="904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1" name="Straight Connector 90"/>
          <p:cNvCxnSpPr/>
          <p:nvPr/>
        </p:nvCxnSpPr>
        <p:spPr>
          <a:xfrm>
            <a:off x="7451725" y="4868863"/>
            <a:ext cx="0" cy="904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73096" name="Group 74"/>
          <p:cNvGrpSpPr>
            <a:grpSpLocks/>
          </p:cNvGrpSpPr>
          <p:nvPr/>
        </p:nvGrpSpPr>
        <p:grpSpPr bwMode="auto">
          <a:xfrm>
            <a:off x="107950" y="1774825"/>
            <a:ext cx="2051050" cy="646113"/>
            <a:chOff x="107950" y="1775470"/>
            <a:chExt cx="2051050" cy="646112"/>
          </a:xfrm>
        </p:grpSpPr>
        <p:grpSp>
          <p:nvGrpSpPr>
            <p:cNvPr id="13" name="Group 18"/>
            <p:cNvGrpSpPr>
              <a:grpSpLocks/>
            </p:cNvGrpSpPr>
            <p:nvPr/>
          </p:nvGrpSpPr>
          <p:grpSpPr bwMode="auto">
            <a:xfrm>
              <a:off x="107950" y="1775470"/>
              <a:ext cx="2051050" cy="646112"/>
              <a:chOff x="3203848" y="3468365"/>
              <a:chExt cx="2052020" cy="646113"/>
            </a:xfrm>
            <a:solidFill>
              <a:schemeClr val="bg1"/>
            </a:solidFill>
          </p:grpSpPr>
          <p:sp>
            <p:nvSpPr>
              <p:cNvPr id="14387" name="Rectangle 2"/>
              <p:cNvSpPr>
                <a:spLocks noChangeArrowheads="1"/>
              </p:cNvSpPr>
              <p:nvPr/>
            </p:nvSpPr>
            <p:spPr bwMode="auto">
              <a:xfrm>
                <a:off x="4679868" y="3468365"/>
                <a:ext cx="576000" cy="323850"/>
              </a:xfrm>
              <a:prstGeom prst="rect">
                <a:avLst/>
              </a:prstGeom>
              <a:grpFill/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anchor="ctr"/>
              <a:lstStyle/>
              <a:p>
                <a:pPr algn="ctr" eaLnBrk="0" hangingPunct="0">
                  <a:defRPr/>
                </a:pPr>
                <a:r>
                  <a:rPr lang="en-US" altLang="th-TH" sz="1600" b="1" dirty="0">
                    <a:latin typeface="TH SarabunPSK" pitchFamily="34" charset="-34"/>
                    <a:cs typeface="TH SarabunPSK" pitchFamily="34" charset="-34"/>
                  </a:rPr>
                  <a:t>6</a:t>
                </a:r>
                <a:endParaRPr lang="th-TH" altLang="th-TH" sz="1600" b="1" dirty="0">
                  <a:latin typeface="TH SarabunPSK" pitchFamily="34" charset="-34"/>
                  <a:cs typeface="TH SarabunPSK" pitchFamily="34" charset="-34"/>
                </a:endParaRPr>
              </a:p>
            </p:txBody>
          </p:sp>
          <p:sp>
            <p:nvSpPr>
              <p:cNvPr id="14388" name="Rectangle 2"/>
              <p:cNvSpPr>
                <a:spLocks noChangeArrowheads="1"/>
              </p:cNvSpPr>
              <p:nvPr/>
            </p:nvSpPr>
            <p:spPr bwMode="auto">
              <a:xfrm>
                <a:off x="3203848" y="3789040"/>
                <a:ext cx="2052000" cy="325438"/>
              </a:xfrm>
              <a:prstGeom prst="rect">
                <a:avLst/>
              </a:prstGeom>
              <a:grpFill/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anchor="ctr"/>
              <a:lstStyle/>
              <a:p>
                <a:pPr algn="ctr" eaLnBrk="0" hangingPunct="0">
                  <a:defRPr/>
                </a:pPr>
                <a:r>
                  <a:rPr lang="th-TH" altLang="th-TH" sz="1400" spc="-40" dirty="0">
                    <a:latin typeface="TH SarabunPSK" pitchFamily="34" charset="-34"/>
                    <a:cs typeface="TH SarabunPSK" pitchFamily="34" charset="-34"/>
                  </a:rPr>
                  <a:t>นักวิชาการพัฒนาชุมชน (ผอ.กง.) </a:t>
                </a:r>
                <a:r>
                  <a:rPr lang="th-TH" altLang="th-TH" sz="1400" spc="-40" dirty="0" err="1">
                    <a:latin typeface="TH SarabunPSK" pitchFamily="34" charset="-34"/>
                    <a:cs typeface="TH SarabunPSK" pitchFamily="34" charset="-34"/>
                  </a:rPr>
                  <a:t>ชพ.</a:t>
                </a:r>
                <a:r>
                  <a:rPr lang="en-US" altLang="th-TH" sz="1400" spc="-40" dirty="0">
                    <a:latin typeface="TH SarabunPSK" pitchFamily="34" charset="-34"/>
                    <a:cs typeface="TH SarabunPSK" pitchFamily="34" charset="-34"/>
                  </a:rPr>
                  <a:t> </a:t>
                </a:r>
                <a:r>
                  <a:rPr lang="en-US" altLang="th-TH" sz="1000" spc="-40" dirty="0">
                    <a:solidFill>
                      <a:srgbClr val="FF0000"/>
                    </a:solidFill>
                    <a:latin typeface="TH SarabunPSK" pitchFamily="34" charset="-34"/>
                    <a:cs typeface="TH SarabunPSK" pitchFamily="34" charset="-34"/>
                  </a:rPr>
                  <a:t>(3273)</a:t>
                </a:r>
                <a:endParaRPr lang="th-TH" altLang="th-TH" sz="1000" spc="-40" dirty="0">
                  <a:solidFill>
                    <a:srgbClr val="FF0000"/>
                  </a:solidFill>
                  <a:latin typeface="TH SarabunPSK" pitchFamily="34" charset="-34"/>
                  <a:cs typeface="TH SarabunPSK" pitchFamily="34" charset="-34"/>
                </a:endParaRPr>
              </a:p>
            </p:txBody>
          </p:sp>
        </p:grpSp>
        <p:sp>
          <p:nvSpPr>
            <p:cNvPr id="173098" name="Rectangle 2"/>
            <p:cNvSpPr>
              <a:spLocks noChangeArrowheads="1"/>
            </p:cNvSpPr>
            <p:nvPr/>
          </p:nvSpPr>
          <p:spPr bwMode="auto">
            <a:xfrm>
              <a:off x="107950" y="1775470"/>
              <a:ext cx="1475302" cy="323849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th-TH" altLang="th-TH" sz="12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endParaRPr lang="th-TH" altLang="th-TH" sz="8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2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กลุ่มงานประสานและสนับสนุนการบริหารงานพัฒนาชุมชน</a:t>
              </a:r>
            </a:p>
            <a:p>
              <a:pPr algn="ctr"/>
              <a:endParaRPr lang="th-TH" altLang="th-TH" sz="12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082" name="Rectangle 73"/>
          <p:cNvSpPr>
            <a:spLocks noChangeArrowheads="1"/>
          </p:cNvSpPr>
          <p:nvPr/>
        </p:nvSpPr>
        <p:spPr bwMode="auto">
          <a:xfrm>
            <a:off x="488950" y="106363"/>
            <a:ext cx="815498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/>
            <a:r>
              <a:rPr lang="th-TH" altLang="th-TH" sz="1600" b="1">
                <a:latin typeface="TH SarabunPSK" panose="020B0500040200020003" pitchFamily="34" charset="-34"/>
                <a:cs typeface="TH SarabunPSK" panose="020B0500040200020003" pitchFamily="34" charset="-34"/>
              </a:rPr>
              <a:t>แผนภูมิแสดงการแบ่งงานภายในและอัตรากำลังของกรมการพัฒนาชุมชน</a:t>
            </a:r>
            <a:r>
              <a:rPr lang="en-US" altLang="th-TH" sz="1600" b="1">
                <a:latin typeface="TH SarabunPSK" panose="020B0500040200020003" pitchFamily="34" charset="-34"/>
                <a:cs typeface="TH SarabunPSK" panose="020B0500040200020003" pitchFamily="34" charset="-34"/>
              </a:rPr>
              <a:t> </a:t>
            </a:r>
            <a:endParaRPr lang="th-TH" altLang="th-TH" sz="1600" b="1"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sp>
        <p:nvSpPr>
          <p:cNvPr id="174083" name="Text Box 9"/>
          <p:cNvSpPr txBox="1">
            <a:spLocks noChangeArrowheads="1"/>
          </p:cNvSpPr>
          <p:nvPr/>
        </p:nvSpPr>
        <p:spPr bwMode="auto">
          <a:xfrm>
            <a:off x="6980238" y="6269038"/>
            <a:ext cx="2160587" cy="588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ลูกจ้างประจำ 1 อัตรา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rPr>
              <a:t>(120)</a:t>
            </a:r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 </a:t>
            </a:r>
            <a:endParaRPr lang="th-TH" altLang="th-TH" sz="1400">
              <a:solidFill>
                <a:srgbClr val="FF0000"/>
              </a:solidFill>
              <a:latin typeface="TH SarabunPSK" panose="020B0500040200020003" pitchFamily="34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กรอบพนักงานราชการ 1 อัตรา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rPr>
              <a:t>(112)</a:t>
            </a:r>
          </a:p>
        </p:txBody>
      </p:sp>
      <p:grpSp>
        <p:nvGrpSpPr>
          <p:cNvPr id="174084" name="Group 81"/>
          <p:cNvGrpSpPr>
            <a:grpSpLocks/>
          </p:cNvGrpSpPr>
          <p:nvPr/>
        </p:nvGrpSpPr>
        <p:grpSpPr bwMode="auto">
          <a:xfrm>
            <a:off x="2843213" y="765175"/>
            <a:ext cx="3421062" cy="646113"/>
            <a:chOff x="2448080" y="857250"/>
            <a:chExt cx="3420000" cy="646113"/>
          </a:xfrm>
        </p:grpSpPr>
        <p:sp>
          <p:nvSpPr>
            <p:cNvPr id="174093" name="Rectangle 2"/>
            <p:cNvSpPr>
              <a:spLocks noChangeArrowheads="1"/>
            </p:cNvSpPr>
            <p:nvPr/>
          </p:nvSpPr>
          <p:spPr bwMode="auto">
            <a:xfrm>
              <a:off x="2448080" y="857250"/>
              <a:ext cx="2844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สำนักงานพัฒนาชุมชนจังหวัดอำนาจเจริญ</a:t>
              </a:r>
            </a:p>
          </p:txBody>
        </p:sp>
        <p:sp>
          <p:nvSpPr>
            <p:cNvPr id="174094" name="Rectangle 2"/>
            <p:cNvSpPr>
              <a:spLocks noChangeArrowheads="1"/>
            </p:cNvSpPr>
            <p:nvPr/>
          </p:nvSpPr>
          <p:spPr bwMode="auto">
            <a:xfrm>
              <a:off x="5290308" y="857250"/>
              <a:ext cx="575739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 eaLnBrk="1" hangingPunct="1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55</a:t>
              </a:r>
              <a:endParaRPr lang="th-TH" altLang="th-TH" sz="16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74095" name="Rectangle 2"/>
            <p:cNvSpPr>
              <a:spLocks noChangeArrowheads="1"/>
            </p:cNvSpPr>
            <p:nvPr/>
          </p:nvSpPr>
          <p:spPr bwMode="auto">
            <a:xfrm>
              <a:off x="2448080" y="1177925"/>
              <a:ext cx="3420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ผู้อำนวยการ (พัฒนาการจังหวัด) สูง</a:t>
              </a:r>
              <a:r>
                <a:rPr lang="en-US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(3272)</a:t>
              </a:r>
              <a:r>
                <a:rPr lang="en-US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endParaRPr lang="th-TH" altLang="th-TH" sz="1600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74085" name="Text Box 91"/>
          <p:cNvSpPr txBox="1">
            <a:spLocks noChangeArrowheads="1"/>
          </p:cNvSpPr>
          <p:nvPr/>
        </p:nvSpPr>
        <p:spPr bwMode="auto">
          <a:xfrm>
            <a:off x="3924300" y="404813"/>
            <a:ext cx="1368425" cy="277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Update </a:t>
            </a:r>
            <a:r>
              <a:rPr lang="th-TH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26 เมษายน 2564 </a:t>
            </a:r>
            <a:r>
              <a:rPr lang="en-US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         </a:t>
            </a:r>
            <a:endParaRPr lang="th-TH" altLang="th-TH" sz="1200"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cxnSp>
        <p:nvCxnSpPr>
          <p:cNvPr id="78" name="Straight Connector 77"/>
          <p:cNvCxnSpPr/>
          <p:nvPr/>
        </p:nvCxnSpPr>
        <p:spPr>
          <a:xfrm>
            <a:off x="4572000" y="1419225"/>
            <a:ext cx="0" cy="50482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4087" name="Rectangle 78"/>
          <p:cNvSpPr>
            <a:spLocks noChangeArrowheads="1"/>
          </p:cNvSpPr>
          <p:nvPr/>
        </p:nvSpPr>
        <p:spPr bwMode="auto">
          <a:xfrm>
            <a:off x="0" y="6611938"/>
            <a:ext cx="1619250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000" u="sng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หมายเหตุ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ภายในวงเล็บแสดงเลขที่ตำแหน่ง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174088" name="Group 50"/>
          <p:cNvGrpSpPr>
            <a:grpSpLocks/>
          </p:cNvGrpSpPr>
          <p:nvPr/>
        </p:nvGrpSpPr>
        <p:grpSpPr bwMode="auto">
          <a:xfrm>
            <a:off x="3132138" y="1722438"/>
            <a:ext cx="2843212" cy="646112"/>
            <a:chOff x="107503" y="3717032"/>
            <a:chExt cx="2844257" cy="646113"/>
          </a:xfrm>
        </p:grpSpPr>
        <p:sp>
          <p:nvSpPr>
            <p:cNvPr id="174090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พนา</a:t>
              </a:r>
            </a:p>
          </p:txBody>
        </p:sp>
        <p:sp>
          <p:nvSpPr>
            <p:cNvPr id="174091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74092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ชพ.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(3327)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74089" name="Text Box 17"/>
          <p:cNvSpPr txBox="1">
            <a:spLocks noChangeArrowheads="1"/>
          </p:cNvSpPr>
          <p:nvPr/>
        </p:nvSpPr>
        <p:spPr bwMode="auto">
          <a:xfrm>
            <a:off x="3132138" y="2370138"/>
            <a:ext cx="2879725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(3292/3295/3329/3330)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34" name="Rectangle 73"/>
          <p:cNvSpPr>
            <a:spLocks noChangeArrowheads="1"/>
          </p:cNvSpPr>
          <p:nvPr/>
        </p:nvSpPr>
        <p:spPr bwMode="auto">
          <a:xfrm>
            <a:off x="488950" y="106363"/>
            <a:ext cx="815498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/>
            <a:r>
              <a:rPr lang="th-TH" altLang="th-TH" sz="1600" b="1">
                <a:latin typeface="TH SarabunPSK" panose="020B0500040200020003" pitchFamily="34" charset="-34"/>
                <a:cs typeface="TH SarabunPSK" panose="020B0500040200020003" pitchFamily="34" charset="-34"/>
              </a:rPr>
              <a:t>แผนภูมิแสดงการแบ่งงานภายในและอัตรากำลังของกรมการพัฒนาชุมชน</a:t>
            </a:r>
            <a:r>
              <a:rPr lang="en-US" altLang="th-TH" sz="1600" b="1">
                <a:latin typeface="TH SarabunPSK" panose="020B0500040200020003" pitchFamily="34" charset="-34"/>
                <a:cs typeface="TH SarabunPSK" panose="020B0500040200020003" pitchFamily="34" charset="-34"/>
              </a:rPr>
              <a:t> </a:t>
            </a:r>
            <a:endParaRPr lang="th-TH" altLang="th-TH" sz="1600" b="1"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sp>
        <p:nvSpPr>
          <p:cNvPr id="18435" name="Text Box 9"/>
          <p:cNvSpPr txBox="1">
            <a:spLocks noChangeArrowheads="1"/>
          </p:cNvSpPr>
          <p:nvPr/>
        </p:nvSpPr>
        <p:spPr bwMode="auto">
          <a:xfrm>
            <a:off x="6980238" y="6269038"/>
            <a:ext cx="2160587" cy="588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ลูกจ้างประจำ</a:t>
            </a:r>
            <a:r>
              <a:rPr lang="en-US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 1 </a:t>
            </a:r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อัตรา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rPr>
              <a:t>(234)</a:t>
            </a:r>
            <a:endParaRPr lang="th-TH" altLang="th-TH" sz="1400">
              <a:solidFill>
                <a:srgbClr val="FF0000"/>
              </a:solidFill>
              <a:latin typeface="TH SarabunPSK" panose="020B0500040200020003" pitchFamily="34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กรอบพนักงานราชการ - อัตรา</a:t>
            </a:r>
          </a:p>
        </p:txBody>
      </p:sp>
      <p:grpSp>
        <p:nvGrpSpPr>
          <p:cNvPr id="18436" name="Group 81"/>
          <p:cNvGrpSpPr>
            <a:grpSpLocks/>
          </p:cNvGrpSpPr>
          <p:nvPr/>
        </p:nvGrpSpPr>
        <p:grpSpPr bwMode="auto">
          <a:xfrm>
            <a:off x="2843213" y="765175"/>
            <a:ext cx="3421062" cy="646113"/>
            <a:chOff x="2448080" y="857250"/>
            <a:chExt cx="3420000" cy="646113"/>
          </a:xfrm>
        </p:grpSpPr>
        <p:sp>
          <p:nvSpPr>
            <p:cNvPr id="18492" name="Rectangle 2"/>
            <p:cNvSpPr>
              <a:spLocks noChangeArrowheads="1"/>
            </p:cNvSpPr>
            <p:nvPr/>
          </p:nvSpPr>
          <p:spPr bwMode="auto">
            <a:xfrm>
              <a:off x="2448080" y="857250"/>
              <a:ext cx="2844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สำนักงานพัฒนาชุมชนจังหวัดกระบี่</a:t>
              </a:r>
            </a:p>
          </p:txBody>
        </p:sp>
        <p:sp>
          <p:nvSpPr>
            <p:cNvPr id="18493" name="Rectangle 2"/>
            <p:cNvSpPr>
              <a:spLocks noChangeArrowheads="1"/>
            </p:cNvSpPr>
            <p:nvPr/>
          </p:nvSpPr>
          <p:spPr bwMode="auto">
            <a:xfrm>
              <a:off x="5290308" y="857250"/>
              <a:ext cx="575739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 eaLnBrk="1" hangingPunct="1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62</a:t>
              </a:r>
              <a:endParaRPr lang="th-TH" altLang="th-TH" sz="16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8494" name="Rectangle 2"/>
            <p:cNvSpPr>
              <a:spLocks noChangeArrowheads="1"/>
            </p:cNvSpPr>
            <p:nvPr/>
          </p:nvSpPr>
          <p:spPr bwMode="auto">
            <a:xfrm>
              <a:off x="2448080" y="1177925"/>
              <a:ext cx="3420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ผู้อำนวยการ (พัฒนาการจังหวัด) สูง</a:t>
              </a:r>
              <a:r>
                <a:rPr lang="en-US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(6688)</a:t>
              </a:r>
              <a:r>
                <a:rPr lang="en-US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endParaRPr lang="th-TH" altLang="th-TH" sz="1600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8437" name="Text Box 91"/>
          <p:cNvSpPr txBox="1">
            <a:spLocks noChangeArrowheads="1"/>
          </p:cNvSpPr>
          <p:nvPr/>
        </p:nvSpPr>
        <p:spPr bwMode="auto">
          <a:xfrm>
            <a:off x="3924300" y="404813"/>
            <a:ext cx="1368425" cy="277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Update </a:t>
            </a:r>
            <a:r>
              <a:rPr lang="th-TH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26 เมษายน 2564 </a:t>
            </a:r>
            <a:r>
              <a:rPr lang="en-US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         </a:t>
            </a:r>
            <a:endParaRPr lang="th-TH" altLang="th-TH" sz="1200"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sp>
        <p:nvSpPr>
          <p:cNvPr id="18438" name="Text Box 17"/>
          <p:cNvSpPr txBox="1">
            <a:spLocks noChangeArrowheads="1"/>
          </p:cNvSpPr>
          <p:nvPr/>
        </p:nvSpPr>
        <p:spPr bwMode="auto">
          <a:xfrm>
            <a:off x="107950" y="2409825"/>
            <a:ext cx="2879725" cy="628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 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- 1 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(6833)</a:t>
            </a:r>
          </a:p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นักจัดการงานทั่วไป (ปก./ชก.)   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     </a:t>
            </a: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- 1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(6716)</a:t>
            </a:r>
          </a:p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เจ้าพนักงานธุรการ (ปง./ชง.)    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      </a:t>
            </a: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3 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(679/6690/6693)</a:t>
            </a:r>
          </a:p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เจ้าพนักงานการเงินและบัญชี (ปง./ชง.)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- 2 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(6691/6692)</a:t>
            </a:r>
          </a:p>
          <a:p>
            <a:pPr eaLnBrk="1" hangingPunct="1"/>
            <a:r>
              <a:rPr lang="th-TH" altLang="th-TH" sz="1200">
                <a:solidFill>
                  <a:srgbClr val="00B05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พนักงานขับรถยนต์ (ลจป.)         </a:t>
            </a:r>
            <a:r>
              <a:rPr lang="en-US" altLang="th-TH" sz="1200">
                <a:solidFill>
                  <a:srgbClr val="00B05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   </a:t>
            </a:r>
            <a:r>
              <a:rPr lang="th-TH" altLang="th-TH" sz="1200">
                <a:solidFill>
                  <a:srgbClr val="00B05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- </a:t>
            </a:r>
            <a:r>
              <a:rPr lang="en-US" altLang="th-TH" sz="1200">
                <a:solidFill>
                  <a:srgbClr val="00B05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1</a:t>
            </a:r>
            <a:r>
              <a:rPr lang="th-TH" altLang="th-TH" sz="1200">
                <a:solidFill>
                  <a:srgbClr val="00B05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234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) (ไม่รวมในกรอบ ขรก.)</a:t>
            </a:r>
          </a:p>
          <a:p>
            <a:pPr eaLnBrk="1" hangingPunct="1"/>
            <a:endParaRPr lang="en-US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3" name="Group 18"/>
          <p:cNvGrpSpPr>
            <a:grpSpLocks/>
          </p:cNvGrpSpPr>
          <p:nvPr/>
        </p:nvGrpSpPr>
        <p:grpSpPr bwMode="auto">
          <a:xfrm>
            <a:off x="107950" y="1775470"/>
            <a:ext cx="2051050" cy="646112"/>
            <a:chOff x="3203848" y="3468365"/>
            <a:chExt cx="2052020" cy="646113"/>
          </a:xfrm>
          <a:solidFill>
            <a:schemeClr val="bg1"/>
          </a:solidFill>
        </p:grpSpPr>
        <p:sp>
          <p:nvSpPr>
            <p:cNvPr id="14386" name="Rectangle 2"/>
            <p:cNvSpPr>
              <a:spLocks noChangeArrowheads="1"/>
            </p:cNvSpPr>
            <p:nvPr/>
          </p:nvSpPr>
          <p:spPr bwMode="auto">
            <a:xfrm>
              <a:off x="3203848" y="3468365"/>
              <a:ext cx="1476000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lnSpc>
                  <a:spcPct val="70000"/>
                </a:lnSpc>
                <a:defRPr/>
              </a:pPr>
              <a:endParaRPr lang="th-TH" altLang="th-TH" sz="500" b="1" dirty="0">
                <a:latin typeface="TH SarabunPSK" pitchFamily="34" charset="-34"/>
                <a:cs typeface="TH SarabunPSK" pitchFamily="34" charset="-34"/>
              </a:endParaRPr>
            </a:p>
            <a:p>
              <a:pPr algn="ctr" eaLnBrk="0" hangingPunct="0">
                <a:lnSpc>
                  <a:spcPct val="70000"/>
                </a:lnSpc>
                <a:defRPr/>
              </a:pPr>
              <a:r>
                <a:rPr lang="th-TH" altLang="th-TH" sz="1200" b="1" dirty="0">
                  <a:latin typeface="TH SarabunPSK" pitchFamily="34" charset="-34"/>
                  <a:cs typeface="TH SarabunPSK" pitchFamily="34" charset="-34"/>
                </a:rPr>
                <a:t>กลุ่มงานประสานและสนับสนุนการบริหารงานพัฒนาชุมชน</a:t>
              </a:r>
            </a:p>
          </p:txBody>
        </p:sp>
        <p:sp>
          <p:nvSpPr>
            <p:cNvPr id="14387" name="Rectangle 2"/>
            <p:cNvSpPr>
              <a:spLocks noChangeArrowheads="1"/>
            </p:cNvSpPr>
            <p:nvPr/>
          </p:nvSpPr>
          <p:spPr bwMode="auto">
            <a:xfrm>
              <a:off x="4679868" y="3468365"/>
              <a:ext cx="576000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en-US" altLang="th-TH" sz="1600" b="1" dirty="0">
                  <a:latin typeface="TH SarabunPSK" pitchFamily="34" charset="-34"/>
                  <a:cs typeface="TH SarabunPSK" pitchFamily="34" charset="-34"/>
                </a:rPr>
                <a:t>8</a:t>
              </a:r>
              <a:endParaRPr lang="th-TH" altLang="th-TH" sz="1400" b="1" dirty="0">
                <a:latin typeface="TH SarabunPSK" pitchFamily="34" charset="-34"/>
                <a:cs typeface="TH SarabunPSK" pitchFamily="34" charset="-34"/>
              </a:endParaRPr>
            </a:p>
          </p:txBody>
        </p:sp>
        <p:sp>
          <p:nvSpPr>
            <p:cNvPr id="14388" name="Rectangle 2"/>
            <p:cNvSpPr>
              <a:spLocks noChangeArrowheads="1"/>
            </p:cNvSpPr>
            <p:nvPr/>
          </p:nvSpPr>
          <p:spPr bwMode="auto">
            <a:xfrm>
              <a:off x="3203848" y="3789040"/>
              <a:ext cx="2052000" cy="325438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th-TH" altLang="th-TH" sz="1400" spc="-40" dirty="0">
                  <a:latin typeface="TH SarabunPSK" pitchFamily="34" charset="-34"/>
                  <a:cs typeface="TH SarabunPSK" pitchFamily="34" charset="-34"/>
                </a:rPr>
                <a:t>นักวิชาการพัฒนาชุมชน (ผอ.กง.) </a:t>
              </a:r>
              <a:r>
                <a:rPr lang="th-TH" altLang="th-TH" sz="1400" spc="-40" dirty="0" err="1">
                  <a:latin typeface="TH SarabunPSK" pitchFamily="34" charset="-34"/>
                  <a:cs typeface="TH SarabunPSK" pitchFamily="34" charset="-34"/>
                </a:rPr>
                <a:t>ชพ.</a:t>
              </a:r>
              <a:r>
                <a:rPr lang="en-US" altLang="th-TH" sz="1400" spc="-40" dirty="0">
                  <a:latin typeface="TH SarabunPSK" pitchFamily="34" charset="-34"/>
                  <a:cs typeface="TH SarabunPSK" pitchFamily="34" charset="-34"/>
                </a:rPr>
                <a:t> </a:t>
              </a:r>
              <a:r>
                <a:rPr lang="en-US" altLang="th-TH" sz="1000" spc="-40" dirty="0">
                  <a:solidFill>
                    <a:srgbClr val="FF0000"/>
                  </a:solidFill>
                  <a:latin typeface="TH SarabunPSK" pitchFamily="34" charset="-34"/>
                  <a:cs typeface="TH SarabunPSK" pitchFamily="34" charset="-34"/>
                </a:rPr>
                <a:t>(6689)</a:t>
              </a:r>
              <a:endParaRPr lang="th-TH" altLang="th-TH" sz="1000" spc="-40" dirty="0">
                <a:solidFill>
                  <a:srgbClr val="FF0000"/>
                </a:solidFill>
                <a:latin typeface="TH SarabunPSK" pitchFamily="34" charset="-34"/>
                <a:cs typeface="TH SarabunPSK" pitchFamily="34" charset="-34"/>
              </a:endParaRPr>
            </a:p>
          </p:txBody>
        </p:sp>
      </p:grpSp>
      <p:sp>
        <p:nvSpPr>
          <p:cNvPr id="18440" name="Text Box 17"/>
          <p:cNvSpPr txBox="1">
            <a:spLocks noChangeArrowheads="1"/>
          </p:cNvSpPr>
          <p:nvPr/>
        </p:nvSpPr>
        <p:spPr bwMode="auto">
          <a:xfrm>
            <a:off x="2411413" y="2408238"/>
            <a:ext cx="2087562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2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(6695/6696)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4" name="Group 18"/>
          <p:cNvGrpSpPr>
            <a:grpSpLocks/>
          </p:cNvGrpSpPr>
          <p:nvPr/>
        </p:nvGrpSpPr>
        <p:grpSpPr bwMode="auto">
          <a:xfrm>
            <a:off x="2411413" y="1772816"/>
            <a:ext cx="2052637" cy="646113"/>
            <a:chOff x="3203848" y="3468365"/>
            <a:chExt cx="2052020" cy="646113"/>
          </a:xfrm>
          <a:solidFill>
            <a:schemeClr val="bg1"/>
          </a:solidFill>
        </p:grpSpPr>
        <p:sp>
          <p:nvSpPr>
            <p:cNvPr id="12367" name="Rectangle 2"/>
            <p:cNvSpPr>
              <a:spLocks noChangeArrowheads="1"/>
            </p:cNvSpPr>
            <p:nvPr/>
          </p:nvSpPr>
          <p:spPr bwMode="auto">
            <a:xfrm>
              <a:off x="3203848" y="3468365"/>
              <a:ext cx="1476000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lnSpc>
                  <a:spcPct val="70000"/>
                </a:lnSpc>
                <a:defRPr/>
              </a:pPr>
              <a:endParaRPr lang="en-US" altLang="th-TH" sz="500" b="1" dirty="0">
                <a:latin typeface="TH SarabunPSK" pitchFamily="34" charset="-34"/>
                <a:cs typeface="TH SarabunPSK" pitchFamily="34" charset="-34"/>
              </a:endParaRPr>
            </a:p>
            <a:p>
              <a:pPr algn="ctr" eaLnBrk="0" hangingPunct="0">
                <a:lnSpc>
                  <a:spcPct val="70000"/>
                </a:lnSpc>
                <a:defRPr/>
              </a:pPr>
              <a:r>
                <a:rPr lang="th-TH" altLang="th-TH" sz="1400" b="1" dirty="0">
                  <a:latin typeface="TH SarabunPSK" pitchFamily="34" charset="-34"/>
                  <a:cs typeface="TH SarabunPSK" pitchFamily="34" charset="-34"/>
                </a:rPr>
                <a:t> </a:t>
              </a:r>
              <a:r>
                <a:rPr lang="th-TH" altLang="th-TH" sz="1200" b="1" dirty="0">
                  <a:latin typeface="TH SarabunPSK" pitchFamily="34" charset="-34"/>
                  <a:cs typeface="TH SarabunPSK" pitchFamily="34" charset="-34"/>
                </a:rPr>
                <a:t>กลุ่มงานยุทธศาสตร์</a:t>
              </a:r>
            </a:p>
            <a:p>
              <a:pPr algn="ctr" eaLnBrk="0" hangingPunct="0">
                <a:lnSpc>
                  <a:spcPct val="70000"/>
                </a:lnSpc>
                <a:defRPr/>
              </a:pPr>
              <a:r>
                <a:rPr lang="th-TH" altLang="th-TH" sz="1200" b="1" dirty="0">
                  <a:latin typeface="TH SarabunPSK" pitchFamily="34" charset="-34"/>
                  <a:cs typeface="TH SarabunPSK" pitchFamily="34" charset="-34"/>
                </a:rPr>
                <a:t>การพัฒนาชุมชน</a:t>
              </a:r>
            </a:p>
          </p:txBody>
        </p:sp>
        <p:sp>
          <p:nvSpPr>
            <p:cNvPr id="12368" name="Rectangle 2"/>
            <p:cNvSpPr>
              <a:spLocks noChangeArrowheads="1"/>
            </p:cNvSpPr>
            <p:nvPr/>
          </p:nvSpPr>
          <p:spPr bwMode="auto">
            <a:xfrm>
              <a:off x="4679868" y="3468365"/>
              <a:ext cx="576000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en-US" altLang="th-TH" sz="1600" b="1" dirty="0">
                  <a:latin typeface="TH SarabunPSK" pitchFamily="34" charset="-34"/>
                  <a:cs typeface="TH SarabunPSK" pitchFamily="34" charset="-34"/>
                </a:rPr>
                <a:t>3</a:t>
              </a:r>
              <a:endParaRPr lang="th-TH" altLang="th-TH" sz="1400" b="1" dirty="0">
                <a:latin typeface="TH SarabunPSK" pitchFamily="34" charset="-34"/>
                <a:cs typeface="TH SarabunPSK" pitchFamily="34" charset="-34"/>
              </a:endParaRPr>
            </a:p>
          </p:txBody>
        </p:sp>
        <p:sp>
          <p:nvSpPr>
            <p:cNvPr id="12372" name="Rectangle 2"/>
            <p:cNvSpPr>
              <a:spLocks noChangeArrowheads="1"/>
            </p:cNvSpPr>
            <p:nvPr/>
          </p:nvSpPr>
          <p:spPr bwMode="auto">
            <a:xfrm>
              <a:off x="3203848" y="3789040"/>
              <a:ext cx="2052020" cy="325438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th-TH" altLang="th-TH" sz="1400" spc="-40" dirty="0">
                  <a:latin typeface="TH SarabunPSK" pitchFamily="34" charset="-34"/>
                  <a:cs typeface="TH SarabunPSK" pitchFamily="34" charset="-34"/>
                </a:rPr>
                <a:t>นักวิชาการพัฒนาชุมชน (ผอ.กง.) </a:t>
              </a:r>
              <a:r>
                <a:rPr lang="th-TH" altLang="th-TH" sz="1400" spc="-40" dirty="0" err="1">
                  <a:latin typeface="TH SarabunPSK" pitchFamily="34" charset="-34"/>
                  <a:cs typeface="TH SarabunPSK" pitchFamily="34" charset="-34"/>
                </a:rPr>
                <a:t>ชพ</a:t>
              </a:r>
              <a:r>
                <a:rPr lang="en-US" altLang="th-TH" sz="1400" spc="-40" dirty="0">
                  <a:latin typeface="TH SarabunPSK" pitchFamily="34" charset="-34"/>
                  <a:cs typeface="TH SarabunPSK" pitchFamily="34" charset="-34"/>
                </a:rPr>
                <a:t>. </a:t>
              </a:r>
              <a:r>
                <a:rPr lang="en-US" altLang="th-TH" sz="1000" spc="-40" dirty="0">
                  <a:solidFill>
                    <a:srgbClr val="FF0000"/>
                  </a:solidFill>
                  <a:latin typeface="TH SarabunPSK" pitchFamily="34" charset="-34"/>
                  <a:cs typeface="TH SarabunPSK" pitchFamily="34" charset="-34"/>
                </a:rPr>
                <a:t>(6694)</a:t>
              </a:r>
              <a:endParaRPr lang="th-TH" altLang="th-TH" sz="1000" spc="-40" dirty="0">
                <a:solidFill>
                  <a:srgbClr val="FF0000"/>
                </a:solidFill>
                <a:latin typeface="TH SarabunPSK" pitchFamily="34" charset="-34"/>
                <a:cs typeface="TH SarabunPSK" pitchFamily="34" charset="-34"/>
              </a:endParaRPr>
            </a:p>
          </p:txBody>
        </p:sp>
      </p:grpSp>
      <p:sp>
        <p:nvSpPr>
          <p:cNvPr id="18442" name="Text Box 17"/>
          <p:cNvSpPr txBox="1">
            <a:spLocks noChangeArrowheads="1"/>
          </p:cNvSpPr>
          <p:nvPr/>
        </p:nvSpPr>
        <p:spPr bwMode="auto">
          <a:xfrm>
            <a:off x="4665663" y="2420938"/>
            <a:ext cx="2087562" cy="628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(6699/6700/6701/6702)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5" name="Group 18"/>
          <p:cNvGrpSpPr>
            <a:grpSpLocks/>
          </p:cNvGrpSpPr>
          <p:nvPr/>
        </p:nvGrpSpPr>
        <p:grpSpPr bwMode="auto">
          <a:xfrm>
            <a:off x="4665274" y="1773328"/>
            <a:ext cx="2051050" cy="646110"/>
            <a:chOff x="3203848" y="3468365"/>
            <a:chExt cx="2052020" cy="646111"/>
          </a:xfrm>
          <a:solidFill>
            <a:schemeClr val="bg1"/>
          </a:solidFill>
        </p:grpSpPr>
        <p:sp>
          <p:nvSpPr>
            <p:cNvPr id="12364" name="Rectangle 2"/>
            <p:cNvSpPr>
              <a:spLocks noChangeArrowheads="1"/>
            </p:cNvSpPr>
            <p:nvPr/>
          </p:nvSpPr>
          <p:spPr bwMode="auto">
            <a:xfrm>
              <a:off x="3203848" y="3468365"/>
              <a:ext cx="1476000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lnSpc>
                  <a:spcPct val="70000"/>
                </a:lnSpc>
                <a:defRPr/>
              </a:pPr>
              <a:endParaRPr lang="th-TH" altLang="th-TH" sz="500" b="1" dirty="0">
                <a:latin typeface="TH SarabunPSK" pitchFamily="34" charset="-34"/>
                <a:cs typeface="TH SarabunPSK" pitchFamily="34" charset="-34"/>
              </a:endParaRPr>
            </a:p>
            <a:p>
              <a:pPr algn="ctr" eaLnBrk="0" hangingPunct="0">
                <a:lnSpc>
                  <a:spcPct val="70000"/>
                </a:lnSpc>
                <a:defRPr/>
              </a:pPr>
              <a:r>
                <a:rPr lang="th-TH" altLang="th-TH" sz="1200" b="1" dirty="0">
                  <a:latin typeface="TH SarabunPSK" pitchFamily="34" charset="-34"/>
                  <a:cs typeface="TH SarabunPSK" pitchFamily="34" charset="-34"/>
                </a:rPr>
                <a:t>กลุ่มงานส่งเสริม                      การพัฒนาชุมชน</a:t>
              </a:r>
            </a:p>
          </p:txBody>
        </p:sp>
        <p:sp>
          <p:nvSpPr>
            <p:cNvPr id="12365" name="Rectangle 2"/>
            <p:cNvSpPr>
              <a:spLocks noChangeArrowheads="1"/>
            </p:cNvSpPr>
            <p:nvPr/>
          </p:nvSpPr>
          <p:spPr bwMode="auto">
            <a:xfrm>
              <a:off x="4679868" y="3468365"/>
              <a:ext cx="576000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en-US" altLang="th-TH" sz="1600" b="1" dirty="0">
                  <a:latin typeface="TH SarabunPSK" pitchFamily="34" charset="-34"/>
                  <a:cs typeface="TH SarabunPSK" pitchFamily="34" charset="-34"/>
                </a:rPr>
                <a:t>5</a:t>
              </a:r>
              <a:endParaRPr lang="th-TH" altLang="th-TH" sz="1600" b="1" dirty="0">
                <a:latin typeface="TH SarabunPSK" pitchFamily="34" charset="-34"/>
                <a:cs typeface="TH SarabunPSK" pitchFamily="34" charset="-34"/>
              </a:endParaRPr>
            </a:p>
          </p:txBody>
        </p:sp>
        <p:sp>
          <p:nvSpPr>
            <p:cNvPr id="12369" name="Rectangle 2"/>
            <p:cNvSpPr>
              <a:spLocks noChangeArrowheads="1"/>
            </p:cNvSpPr>
            <p:nvPr/>
          </p:nvSpPr>
          <p:spPr bwMode="auto">
            <a:xfrm>
              <a:off x="3203848" y="3789039"/>
              <a:ext cx="2052020" cy="325437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th-TH" altLang="th-TH" sz="1400" spc="-40" dirty="0">
                  <a:latin typeface="TH SarabunPSK" pitchFamily="34" charset="-34"/>
                  <a:cs typeface="TH SarabunPSK" pitchFamily="34" charset="-34"/>
                </a:rPr>
                <a:t>นักวิชาการพัฒนาชุมชน (ผอ.กง.) </a:t>
              </a:r>
              <a:r>
                <a:rPr lang="th-TH" altLang="th-TH" sz="1400" spc="-40" dirty="0" err="1">
                  <a:latin typeface="TH SarabunPSK" pitchFamily="34" charset="-34"/>
                  <a:cs typeface="TH SarabunPSK" pitchFamily="34" charset="-34"/>
                </a:rPr>
                <a:t>ชพ</a:t>
              </a:r>
              <a:r>
                <a:rPr lang="en-US" altLang="th-TH" sz="1400" spc="-40" dirty="0">
                  <a:latin typeface="TH SarabunPSK" pitchFamily="34" charset="-34"/>
                  <a:cs typeface="TH SarabunPSK" pitchFamily="34" charset="-34"/>
                </a:rPr>
                <a:t>. </a:t>
              </a:r>
              <a:r>
                <a:rPr lang="en-US" altLang="th-TH" sz="1000" spc="-40" dirty="0">
                  <a:solidFill>
                    <a:srgbClr val="FF0000"/>
                  </a:solidFill>
                  <a:latin typeface="TH SarabunPSK" pitchFamily="34" charset="-34"/>
                  <a:cs typeface="TH SarabunPSK" pitchFamily="34" charset="-34"/>
                </a:rPr>
                <a:t>(6698)</a:t>
              </a:r>
              <a:endParaRPr lang="th-TH" altLang="th-TH" sz="1000" spc="-40" dirty="0">
                <a:solidFill>
                  <a:srgbClr val="FF0000"/>
                </a:solidFill>
                <a:latin typeface="TH SarabunPSK" pitchFamily="34" charset="-34"/>
                <a:cs typeface="TH SarabunPSK" pitchFamily="34" charset="-34"/>
              </a:endParaRPr>
            </a:p>
          </p:txBody>
        </p:sp>
      </p:grpSp>
      <p:sp>
        <p:nvSpPr>
          <p:cNvPr id="18444" name="Text Box 17"/>
          <p:cNvSpPr txBox="1">
            <a:spLocks noChangeArrowheads="1"/>
          </p:cNvSpPr>
          <p:nvPr/>
        </p:nvSpPr>
        <p:spPr bwMode="auto">
          <a:xfrm>
            <a:off x="6969125" y="2425700"/>
            <a:ext cx="2087563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(712/6697/6709/6715)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6" name="Group 18"/>
          <p:cNvGrpSpPr>
            <a:grpSpLocks/>
          </p:cNvGrpSpPr>
          <p:nvPr/>
        </p:nvGrpSpPr>
        <p:grpSpPr bwMode="auto">
          <a:xfrm>
            <a:off x="6968737" y="1778090"/>
            <a:ext cx="2052637" cy="646113"/>
            <a:chOff x="3203848" y="3468365"/>
            <a:chExt cx="2052020" cy="646113"/>
          </a:xfrm>
          <a:solidFill>
            <a:schemeClr val="bg1"/>
          </a:solidFill>
        </p:grpSpPr>
        <p:sp>
          <p:nvSpPr>
            <p:cNvPr id="12361" name="Rectangle 2"/>
            <p:cNvSpPr>
              <a:spLocks noChangeArrowheads="1"/>
            </p:cNvSpPr>
            <p:nvPr/>
          </p:nvSpPr>
          <p:spPr bwMode="auto">
            <a:xfrm>
              <a:off x="3203848" y="3468365"/>
              <a:ext cx="1476000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lnSpc>
                  <a:spcPct val="70000"/>
                </a:lnSpc>
                <a:defRPr/>
              </a:pPr>
              <a:endParaRPr lang="th-TH" altLang="th-TH" sz="500" b="1" dirty="0">
                <a:latin typeface="TH SarabunPSK" pitchFamily="34" charset="-34"/>
                <a:cs typeface="TH SarabunPSK" pitchFamily="34" charset="-34"/>
              </a:endParaRPr>
            </a:p>
            <a:p>
              <a:pPr algn="ctr" eaLnBrk="0" hangingPunct="0">
                <a:lnSpc>
                  <a:spcPct val="70000"/>
                </a:lnSpc>
                <a:defRPr/>
              </a:pPr>
              <a:r>
                <a:rPr lang="th-TH" altLang="th-TH" sz="1200" b="1" dirty="0">
                  <a:latin typeface="TH SarabunPSK" pitchFamily="34" charset="-34"/>
                  <a:cs typeface="TH SarabunPSK" pitchFamily="34" charset="-34"/>
                </a:rPr>
                <a:t>กลุ่มงานสารสนเทศ</a:t>
              </a:r>
            </a:p>
            <a:p>
              <a:pPr algn="ctr" eaLnBrk="0" hangingPunct="0">
                <a:lnSpc>
                  <a:spcPct val="70000"/>
                </a:lnSpc>
                <a:defRPr/>
              </a:pPr>
              <a:r>
                <a:rPr lang="th-TH" altLang="th-TH" sz="1200" b="1" dirty="0">
                  <a:latin typeface="TH SarabunPSK" pitchFamily="34" charset="-34"/>
                  <a:cs typeface="TH SarabunPSK" pitchFamily="34" charset="-34"/>
                </a:rPr>
                <a:t>การพัฒนาชุมชน</a:t>
              </a:r>
            </a:p>
          </p:txBody>
        </p:sp>
        <p:sp>
          <p:nvSpPr>
            <p:cNvPr id="12362" name="Rectangle 2"/>
            <p:cNvSpPr>
              <a:spLocks noChangeArrowheads="1"/>
            </p:cNvSpPr>
            <p:nvPr/>
          </p:nvSpPr>
          <p:spPr bwMode="auto">
            <a:xfrm>
              <a:off x="4679868" y="3468365"/>
              <a:ext cx="576000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en-US" altLang="th-TH" sz="1600" b="1" dirty="0">
                  <a:latin typeface="TH SarabunPSK" pitchFamily="34" charset="-34"/>
                  <a:cs typeface="TH SarabunPSK" pitchFamily="34" charset="-34"/>
                </a:rPr>
                <a:t>5</a:t>
              </a:r>
              <a:endParaRPr lang="th-TH" altLang="th-TH" sz="1400" b="1" dirty="0">
                <a:latin typeface="TH SarabunPSK" pitchFamily="34" charset="-34"/>
                <a:cs typeface="TH SarabunPSK" pitchFamily="34" charset="-34"/>
              </a:endParaRPr>
            </a:p>
          </p:txBody>
        </p:sp>
        <p:sp>
          <p:nvSpPr>
            <p:cNvPr id="11342" name="Rectangle 2"/>
            <p:cNvSpPr>
              <a:spLocks noChangeArrowheads="1"/>
            </p:cNvSpPr>
            <p:nvPr/>
          </p:nvSpPr>
          <p:spPr bwMode="auto">
            <a:xfrm>
              <a:off x="3203848" y="3789040"/>
              <a:ext cx="2052020" cy="325438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th-TH" altLang="th-TH" sz="1400" spc="-30" dirty="0">
                  <a:latin typeface="TH SarabunPSK" pitchFamily="34" charset="-34"/>
                  <a:cs typeface="TH SarabunPSK" pitchFamily="34" charset="-34"/>
                </a:rPr>
                <a:t>นักวิชาการพัฒนาชุมชน (ผอ.กง.) </a:t>
              </a:r>
              <a:r>
                <a:rPr lang="th-TH" altLang="th-TH" sz="1400" spc="-30" dirty="0" err="1">
                  <a:latin typeface="TH SarabunPSK" pitchFamily="34" charset="-34"/>
                  <a:cs typeface="TH SarabunPSK" pitchFamily="34" charset="-34"/>
                </a:rPr>
                <a:t>ชพ</a:t>
              </a:r>
              <a:r>
                <a:rPr lang="en-US" altLang="th-TH" sz="1400" spc="-30" dirty="0">
                  <a:latin typeface="TH SarabunPSK" pitchFamily="34" charset="-34"/>
                  <a:cs typeface="TH SarabunPSK" pitchFamily="34" charset="-34"/>
                </a:rPr>
                <a:t>. </a:t>
              </a:r>
              <a:r>
                <a:rPr lang="en-US" altLang="th-TH" sz="1000" spc="-30" dirty="0">
                  <a:solidFill>
                    <a:srgbClr val="FF0000"/>
                  </a:solidFill>
                  <a:latin typeface="TH SarabunPSK" pitchFamily="34" charset="-34"/>
                  <a:cs typeface="TH SarabunPSK" pitchFamily="34" charset="-34"/>
                </a:rPr>
                <a:t>(711)</a:t>
              </a:r>
              <a:endParaRPr lang="th-TH" altLang="th-TH" sz="1000" spc="-30" dirty="0">
                <a:solidFill>
                  <a:srgbClr val="FF0000"/>
                </a:solidFill>
                <a:latin typeface="TH SarabunPSK" pitchFamily="34" charset="-34"/>
                <a:cs typeface="TH SarabunPSK" pitchFamily="34" charset="-34"/>
              </a:endParaRPr>
            </a:p>
          </p:txBody>
        </p:sp>
      </p:grpSp>
      <p:cxnSp>
        <p:nvCxnSpPr>
          <p:cNvPr id="78" name="Straight Connector 77"/>
          <p:cNvCxnSpPr/>
          <p:nvPr/>
        </p:nvCxnSpPr>
        <p:spPr>
          <a:xfrm>
            <a:off x="4572000" y="1419225"/>
            <a:ext cx="0" cy="223202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/>
          <p:cNvCxnSpPr/>
          <p:nvPr/>
        </p:nvCxnSpPr>
        <p:spPr>
          <a:xfrm>
            <a:off x="1116013" y="1628775"/>
            <a:ext cx="683895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448" name="Rectangle 78"/>
          <p:cNvSpPr>
            <a:spLocks noChangeArrowheads="1"/>
          </p:cNvSpPr>
          <p:nvPr/>
        </p:nvSpPr>
        <p:spPr bwMode="auto">
          <a:xfrm>
            <a:off x="0" y="6611938"/>
            <a:ext cx="1619250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000" u="sng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หมายเหตุ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ภายในวงเล็บแสดงเลขที่ตำแหน่ง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cxnSp>
        <p:nvCxnSpPr>
          <p:cNvPr id="79" name="Straight Connector 78"/>
          <p:cNvCxnSpPr/>
          <p:nvPr/>
        </p:nvCxnSpPr>
        <p:spPr>
          <a:xfrm>
            <a:off x="1116013" y="1628775"/>
            <a:ext cx="0" cy="14446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" name="Straight Connector 80"/>
          <p:cNvCxnSpPr/>
          <p:nvPr/>
        </p:nvCxnSpPr>
        <p:spPr>
          <a:xfrm>
            <a:off x="3348038" y="1628775"/>
            <a:ext cx="0" cy="14446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" name="Straight Connector 81"/>
          <p:cNvCxnSpPr/>
          <p:nvPr/>
        </p:nvCxnSpPr>
        <p:spPr>
          <a:xfrm>
            <a:off x="5651500" y="1628775"/>
            <a:ext cx="0" cy="14446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3" name="Straight Connector 82"/>
          <p:cNvCxnSpPr/>
          <p:nvPr/>
        </p:nvCxnSpPr>
        <p:spPr>
          <a:xfrm>
            <a:off x="7956550" y="1628775"/>
            <a:ext cx="0" cy="14446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7" name="Straight Connector 86"/>
          <p:cNvCxnSpPr/>
          <p:nvPr/>
        </p:nvCxnSpPr>
        <p:spPr>
          <a:xfrm>
            <a:off x="1403350" y="4868863"/>
            <a:ext cx="604837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8454" name="Group 73"/>
          <p:cNvGrpSpPr>
            <a:grpSpLocks/>
          </p:cNvGrpSpPr>
          <p:nvPr/>
        </p:nvGrpSpPr>
        <p:grpSpPr bwMode="auto">
          <a:xfrm>
            <a:off x="107950" y="3500438"/>
            <a:ext cx="8928100" cy="2736850"/>
            <a:chOff x="107950" y="3644478"/>
            <a:chExt cx="8928100" cy="2736850"/>
          </a:xfrm>
        </p:grpSpPr>
        <p:grpSp>
          <p:nvGrpSpPr>
            <p:cNvPr id="18455" name="Group 49"/>
            <p:cNvGrpSpPr>
              <a:grpSpLocks/>
            </p:cNvGrpSpPr>
            <p:nvPr/>
          </p:nvGrpSpPr>
          <p:grpSpPr bwMode="auto">
            <a:xfrm>
              <a:off x="107950" y="3738140"/>
              <a:ext cx="2843213" cy="646113"/>
              <a:chOff x="107503" y="3717032"/>
              <a:chExt cx="2844257" cy="646113"/>
            </a:xfrm>
          </p:grpSpPr>
          <p:sp>
            <p:nvSpPr>
              <p:cNvPr id="18489" name="Rectangle 2"/>
              <p:cNvSpPr>
                <a:spLocks noChangeArrowheads="1"/>
              </p:cNvSpPr>
              <p:nvPr/>
            </p:nvSpPr>
            <p:spPr bwMode="auto">
              <a:xfrm>
                <a:off x="107504" y="3717032"/>
                <a:ext cx="2304256" cy="323850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anchor="ctr"/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70000"/>
                  </a:lnSpc>
                </a:pPr>
                <a:endParaRPr lang="en-US" altLang="th-TH" sz="700" b="1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  <a:p>
                <a:pPr algn="ctr">
                  <a:lnSpc>
                    <a:spcPct val="70000"/>
                  </a:lnSpc>
                </a:pPr>
                <a:r>
                  <a:rPr lang="th-TH" altLang="th-TH" sz="1400" b="1">
                    <a:latin typeface="TH SarabunPSK" panose="020B0500040200020003" pitchFamily="34" charset="-34"/>
                    <a:cs typeface="TH SarabunPSK" panose="020B0500040200020003" pitchFamily="34" charset="-34"/>
                  </a:rPr>
                  <a:t> สำนักงานพัฒนาชุมชนอำเภอ</a:t>
                </a:r>
              </a:p>
              <a:p>
                <a:pPr algn="ctr">
                  <a:lnSpc>
                    <a:spcPct val="70000"/>
                  </a:lnSpc>
                </a:pPr>
                <a:r>
                  <a:rPr lang="th-TH" altLang="th-TH" sz="1400" b="1">
                    <a:latin typeface="TH SarabunPSK" panose="020B0500040200020003" pitchFamily="34" charset="-34"/>
                    <a:cs typeface="TH SarabunPSK" panose="020B0500040200020003" pitchFamily="34" charset="-34"/>
                  </a:rPr>
                  <a:t>เมืองกระบี่</a:t>
                </a:r>
              </a:p>
            </p:txBody>
          </p:sp>
          <p:sp>
            <p:nvSpPr>
              <p:cNvPr id="18490" name="Rectangle 2"/>
              <p:cNvSpPr>
                <a:spLocks noChangeArrowheads="1"/>
              </p:cNvSpPr>
              <p:nvPr/>
            </p:nvSpPr>
            <p:spPr bwMode="auto">
              <a:xfrm>
                <a:off x="2411760" y="3721323"/>
                <a:ext cx="540000" cy="323850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anchor="ctr"/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algn="ctr"/>
                <a:r>
                  <a:rPr lang="en-US" altLang="th-TH" sz="1600" b="1">
                    <a:latin typeface="TH SarabunPSK" panose="020B0500040200020003" pitchFamily="34" charset="-34"/>
                    <a:cs typeface="TH SarabunPSK" panose="020B0500040200020003" pitchFamily="34" charset="-34"/>
                  </a:rPr>
                  <a:t>5</a:t>
                </a:r>
                <a:endPara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18491" name="Rectangle 2"/>
              <p:cNvSpPr>
                <a:spLocks noChangeArrowheads="1"/>
              </p:cNvSpPr>
              <p:nvPr/>
            </p:nvSpPr>
            <p:spPr bwMode="auto">
              <a:xfrm>
                <a:off x="107503" y="4037707"/>
                <a:ext cx="2844000" cy="325438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anchor="ctr"/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algn="ctr"/>
                <a:r>
                  <a:rPr lang="th-TH" altLang="th-TH" sz="1500">
                    <a:latin typeface="TH SarabunPSK" panose="020B0500040200020003" pitchFamily="34" charset="-34"/>
                    <a:cs typeface="TH SarabunPSK" panose="020B0500040200020003" pitchFamily="34" charset="-34"/>
                  </a:rPr>
                  <a:t>นักวิชาการพัฒนาชุมชน (พัฒนาการอำเภอ) ชพ</a:t>
                </a:r>
                <a:r>
                  <a:rPr lang="en-US" altLang="th-TH" sz="1500">
                    <a:latin typeface="TH SarabunPSK" panose="020B0500040200020003" pitchFamily="34" charset="-34"/>
                    <a:cs typeface="TH SarabunPSK" panose="020B0500040200020003" pitchFamily="34" charset="-34"/>
                  </a:rPr>
                  <a:t>. </a:t>
                </a:r>
                <a:r>
                  <a:rPr lang="en-US" altLang="th-TH" sz="1000">
                    <a:solidFill>
                      <a:srgbClr val="FF0000"/>
                    </a:solidFill>
                    <a:latin typeface="TH SarabunPSK" panose="020B0500040200020003" pitchFamily="34" charset="-34"/>
                    <a:cs typeface="TH SarabunPSK" panose="020B0500040200020003" pitchFamily="34" charset="-34"/>
                  </a:rPr>
                  <a:t>(6703)</a:t>
                </a:r>
                <a:endParaRPr lang="th-TH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</p:grpSp>
        <p:sp>
          <p:nvSpPr>
            <p:cNvPr id="18456" name="Text Box 17"/>
            <p:cNvSpPr txBox="1">
              <a:spLocks noChangeArrowheads="1"/>
            </p:cNvSpPr>
            <p:nvPr/>
          </p:nvSpPr>
          <p:spPr bwMode="auto">
            <a:xfrm>
              <a:off x="107950" y="4385840"/>
              <a:ext cx="2879725" cy="627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r>
                <a:rPr lang="th-TH" altLang="th-TH" sz="1200">
                  <a:latin typeface="TH SarabunPSK" panose="020B0500040200020003" pitchFamily="34" charset="-34"/>
                  <a:ea typeface="Angsana New" panose="02020603050405020304" pitchFamily="18" charset="-34"/>
                  <a:cs typeface="TH SarabunPSK" panose="020B0500040200020003" pitchFamily="34" charset="-34"/>
                </a:rPr>
                <a:t>นักวิชาการพัฒนาชุมชน (ปก./ชก.)    - </a:t>
              </a:r>
              <a:r>
                <a:rPr lang="en-US" altLang="th-TH" sz="1200">
                  <a:latin typeface="TH SarabunPSK" panose="020B0500040200020003" pitchFamily="34" charset="-34"/>
                  <a:ea typeface="Angsana New" panose="02020603050405020304" pitchFamily="18" charset="-34"/>
                  <a:cs typeface="TH SarabunPSK" panose="020B0500040200020003" pitchFamily="34" charset="-34"/>
                </a:rPr>
                <a:t>4</a:t>
              </a:r>
            </a:p>
            <a:p>
              <a:pPr eaLnBrk="1" hangingPunct="1"/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ea typeface="Angsana New" panose="02020603050405020304" pitchFamily="18" charset="-34"/>
                  <a:cs typeface="TH SarabunPSK" panose="020B0500040200020003" pitchFamily="34" charset="-34"/>
                </a:rPr>
                <a:t>(6705/6706/6707/6708)</a:t>
              </a:r>
            </a:p>
            <a:p>
              <a:pPr eaLnBrk="1" hangingPunct="1"/>
              <a:r>
                <a:rPr lang="en-US" altLang="th-TH" sz="1200">
                  <a:latin typeface="TH SarabunPSK" panose="020B0500040200020003" pitchFamily="34" charset="-34"/>
                  <a:ea typeface="Angsana New" panose="02020603050405020304" pitchFamily="18" charset="-34"/>
                  <a:cs typeface="TH SarabunPSK" panose="020B0500040200020003" pitchFamily="34" charset="-34"/>
                </a:rPr>
                <a:t>												</a:t>
              </a:r>
              <a:endPara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endParaRPr>
            </a:p>
          </p:txBody>
        </p:sp>
        <p:grpSp>
          <p:nvGrpSpPr>
            <p:cNvPr id="18457" name="Group 50"/>
            <p:cNvGrpSpPr>
              <a:grpSpLocks/>
            </p:cNvGrpSpPr>
            <p:nvPr/>
          </p:nvGrpSpPr>
          <p:grpSpPr bwMode="auto">
            <a:xfrm>
              <a:off x="3132138" y="3738140"/>
              <a:ext cx="2843212" cy="646113"/>
              <a:chOff x="107503" y="3717032"/>
              <a:chExt cx="2844257" cy="646113"/>
            </a:xfrm>
          </p:grpSpPr>
          <p:sp>
            <p:nvSpPr>
              <p:cNvPr id="18486" name="Rectangle 2"/>
              <p:cNvSpPr>
                <a:spLocks noChangeArrowheads="1"/>
              </p:cNvSpPr>
              <p:nvPr/>
            </p:nvSpPr>
            <p:spPr bwMode="auto">
              <a:xfrm>
                <a:off x="107504" y="3717032"/>
                <a:ext cx="2304256" cy="323850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anchor="ctr"/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70000"/>
                  </a:lnSpc>
                </a:pPr>
                <a:endParaRPr lang="en-US" altLang="th-TH" sz="700" b="1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  <a:p>
                <a:pPr algn="ctr">
                  <a:lnSpc>
                    <a:spcPct val="70000"/>
                  </a:lnSpc>
                </a:pPr>
                <a:r>
                  <a:rPr lang="th-TH" altLang="th-TH" sz="1400" b="1">
                    <a:latin typeface="TH SarabunPSK" panose="020B0500040200020003" pitchFamily="34" charset="-34"/>
                    <a:cs typeface="TH SarabunPSK" panose="020B0500040200020003" pitchFamily="34" charset="-34"/>
                  </a:rPr>
                  <a:t> สำนักงานพัฒนาชุมชนอำเภอ</a:t>
                </a:r>
              </a:p>
              <a:p>
                <a:pPr algn="ctr">
                  <a:lnSpc>
                    <a:spcPct val="70000"/>
                  </a:lnSpc>
                </a:pPr>
                <a:r>
                  <a:rPr lang="th-TH" altLang="th-TH" sz="1400" b="1">
                    <a:latin typeface="TH SarabunPSK" panose="020B0500040200020003" pitchFamily="34" charset="-34"/>
                    <a:cs typeface="TH SarabunPSK" panose="020B0500040200020003" pitchFamily="34" charset="-34"/>
                  </a:rPr>
                  <a:t>เหนือคลอง</a:t>
                </a:r>
              </a:p>
            </p:txBody>
          </p:sp>
          <p:sp>
            <p:nvSpPr>
              <p:cNvPr id="18487" name="Rectangle 2"/>
              <p:cNvSpPr>
                <a:spLocks noChangeArrowheads="1"/>
              </p:cNvSpPr>
              <p:nvPr/>
            </p:nvSpPr>
            <p:spPr bwMode="auto">
              <a:xfrm>
                <a:off x="2411760" y="3721323"/>
                <a:ext cx="540000" cy="323850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anchor="ctr"/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algn="ctr"/>
                <a:r>
                  <a:rPr lang="en-US" altLang="th-TH" sz="1600" b="1">
                    <a:latin typeface="TH SarabunPSK" panose="020B0500040200020003" pitchFamily="34" charset="-34"/>
                    <a:cs typeface="TH SarabunPSK" panose="020B0500040200020003" pitchFamily="34" charset="-34"/>
                  </a:rPr>
                  <a:t>5</a:t>
                </a:r>
                <a:endPara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18488" name="Rectangle 2"/>
              <p:cNvSpPr>
                <a:spLocks noChangeArrowheads="1"/>
              </p:cNvSpPr>
              <p:nvPr/>
            </p:nvSpPr>
            <p:spPr bwMode="auto">
              <a:xfrm>
                <a:off x="107503" y="4037707"/>
                <a:ext cx="2844000" cy="325438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anchor="ctr"/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algn="ctr"/>
                <a:r>
                  <a:rPr lang="th-TH" altLang="th-TH" sz="1500">
                    <a:latin typeface="TH SarabunPSK" panose="020B0500040200020003" pitchFamily="34" charset="-34"/>
                    <a:cs typeface="TH SarabunPSK" panose="020B0500040200020003" pitchFamily="34" charset="-34"/>
                  </a:rPr>
                  <a:t>นักวิชาการพัฒนาชุมชน (พัฒนาการอำเภอ) ชพ</a:t>
                </a:r>
                <a:r>
                  <a:rPr lang="en-US" altLang="th-TH" sz="1500">
                    <a:latin typeface="TH SarabunPSK" panose="020B0500040200020003" pitchFamily="34" charset="-34"/>
                    <a:cs typeface="TH SarabunPSK" panose="020B0500040200020003" pitchFamily="34" charset="-34"/>
                  </a:rPr>
                  <a:t>. </a:t>
                </a:r>
                <a:r>
                  <a:rPr lang="en-US" altLang="th-TH" sz="1000">
                    <a:solidFill>
                      <a:srgbClr val="FF0000"/>
                    </a:solidFill>
                    <a:latin typeface="TH SarabunPSK" panose="020B0500040200020003" pitchFamily="34" charset="-34"/>
                    <a:cs typeface="TH SarabunPSK" panose="020B0500040200020003" pitchFamily="34" charset="-34"/>
                  </a:rPr>
                  <a:t>(6710)</a:t>
                </a:r>
                <a:endParaRPr lang="th-TH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</p:grpSp>
        <p:sp>
          <p:nvSpPr>
            <p:cNvPr id="18458" name="Text Box 17"/>
            <p:cNvSpPr txBox="1">
              <a:spLocks noChangeArrowheads="1"/>
            </p:cNvSpPr>
            <p:nvPr/>
          </p:nvSpPr>
          <p:spPr bwMode="auto">
            <a:xfrm>
              <a:off x="3132138" y="4385840"/>
              <a:ext cx="2879725" cy="627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r>
                <a:rPr lang="th-TH" altLang="th-TH" sz="1200">
                  <a:latin typeface="TH SarabunPSK" panose="020B0500040200020003" pitchFamily="34" charset="-34"/>
                  <a:ea typeface="Angsana New" panose="02020603050405020304" pitchFamily="18" charset="-34"/>
                  <a:cs typeface="TH SarabunPSK" panose="020B0500040200020003" pitchFamily="34" charset="-34"/>
                </a:rPr>
                <a:t>นักวิชาการพัฒนาชุมชน (ปก./ชก.)    - </a:t>
              </a:r>
              <a:r>
                <a:rPr lang="en-US" altLang="th-TH" sz="1200">
                  <a:latin typeface="TH SarabunPSK" panose="020B0500040200020003" pitchFamily="34" charset="-34"/>
                  <a:ea typeface="Angsana New" panose="02020603050405020304" pitchFamily="18" charset="-34"/>
                  <a:cs typeface="TH SarabunPSK" panose="020B0500040200020003" pitchFamily="34" charset="-34"/>
                </a:rPr>
                <a:t>4 </a:t>
              </a:r>
            </a:p>
            <a:p>
              <a:pPr eaLnBrk="1" hangingPunct="1"/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ea typeface="Angsana New" panose="02020603050405020304" pitchFamily="18" charset="-34"/>
                  <a:cs typeface="TH SarabunPSK" panose="020B0500040200020003" pitchFamily="34" charset="-34"/>
                </a:rPr>
                <a:t>(6711/6712/6713/6714)</a:t>
              </a:r>
            </a:p>
            <a:p>
              <a:pPr eaLnBrk="1" hangingPunct="1"/>
              <a:r>
                <a:rPr lang="en-US" altLang="th-TH" sz="1200">
                  <a:latin typeface="TH SarabunPSK" panose="020B0500040200020003" pitchFamily="34" charset="-34"/>
                  <a:ea typeface="Angsana New" panose="02020603050405020304" pitchFamily="18" charset="-34"/>
                  <a:cs typeface="TH SarabunPSK" panose="020B0500040200020003" pitchFamily="34" charset="-34"/>
                </a:rPr>
                <a:t>												</a:t>
              </a:r>
              <a:endPara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endParaRPr>
            </a:p>
          </p:txBody>
        </p:sp>
        <p:grpSp>
          <p:nvGrpSpPr>
            <p:cNvPr id="18459" name="Group 55"/>
            <p:cNvGrpSpPr>
              <a:grpSpLocks/>
            </p:cNvGrpSpPr>
            <p:nvPr/>
          </p:nvGrpSpPr>
          <p:grpSpPr bwMode="auto">
            <a:xfrm>
              <a:off x="6156325" y="3738140"/>
              <a:ext cx="2844800" cy="646113"/>
              <a:chOff x="107503" y="3717032"/>
              <a:chExt cx="2844257" cy="646113"/>
            </a:xfrm>
          </p:grpSpPr>
          <p:sp>
            <p:nvSpPr>
              <p:cNvPr id="18483" name="Rectangle 2"/>
              <p:cNvSpPr>
                <a:spLocks noChangeArrowheads="1"/>
              </p:cNvSpPr>
              <p:nvPr/>
            </p:nvSpPr>
            <p:spPr bwMode="auto">
              <a:xfrm>
                <a:off x="107504" y="3717032"/>
                <a:ext cx="2304256" cy="323850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anchor="ctr"/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70000"/>
                  </a:lnSpc>
                </a:pPr>
                <a:endParaRPr lang="en-US" altLang="th-TH" sz="700" b="1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  <a:p>
                <a:pPr algn="ctr">
                  <a:lnSpc>
                    <a:spcPct val="70000"/>
                  </a:lnSpc>
                </a:pPr>
                <a:r>
                  <a:rPr lang="th-TH" altLang="th-TH" sz="1400" b="1">
                    <a:latin typeface="TH SarabunPSK" panose="020B0500040200020003" pitchFamily="34" charset="-34"/>
                    <a:cs typeface="TH SarabunPSK" panose="020B0500040200020003" pitchFamily="34" charset="-34"/>
                  </a:rPr>
                  <a:t> สำนักงานพัฒนาชุมชนอำเภอ</a:t>
                </a:r>
              </a:p>
              <a:p>
                <a:pPr algn="ctr">
                  <a:lnSpc>
                    <a:spcPct val="70000"/>
                  </a:lnSpc>
                </a:pPr>
                <a:r>
                  <a:rPr lang="th-TH" altLang="th-TH" sz="1400" b="1">
                    <a:latin typeface="TH SarabunPSK" panose="020B0500040200020003" pitchFamily="34" charset="-34"/>
                    <a:cs typeface="TH SarabunPSK" panose="020B0500040200020003" pitchFamily="34" charset="-34"/>
                  </a:rPr>
                  <a:t>เขาพนม</a:t>
                </a:r>
              </a:p>
            </p:txBody>
          </p:sp>
          <p:sp>
            <p:nvSpPr>
              <p:cNvPr id="18484" name="Rectangle 2"/>
              <p:cNvSpPr>
                <a:spLocks noChangeArrowheads="1"/>
              </p:cNvSpPr>
              <p:nvPr/>
            </p:nvSpPr>
            <p:spPr bwMode="auto">
              <a:xfrm>
                <a:off x="2411760" y="3721323"/>
                <a:ext cx="540000" cy="323850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anchor="ctr"/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algn="ctr"/>
                <a:r>
                  <a:rPr lang="en-US" altLang="th-TH" sz="1600" b="1">
                    <a:latin typeface="TH SarabunPSK" panose="020B0500040200020003" pitchFamily="34" charset="-34"/>
                    <a:cs typeface="TH SarabunPSK" panose="020B0500040200020003" pitchFamily="34" charset="-34"/>
                  </a:rPr>
                  <a:t>5</a:t>
                </a:r>
                <a:endPara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18485" name="Rectangle 2"/>
              <p:cNvSpPr>
                <a:spLocks noChangeArrowheads="1"/>
              </p:cNvSpPr>
              <p:nvPr/>
            </p:nvSpPr>
            <p:spPr bwMode="auto">
              <a:xfrm>
                <a:off x="107503" y="4037707"/>
                <a:ext cx="2844000" cy="325438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anchor="ctr"/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algn="ctr"/>
                <a:r>
                  <a:rPr lang="th-TH" altLang="th-TH" sz="1500">
                    <a:latin typeface="TH SarabunPSK" panose="020B0500040200020003" pitchFamily="34" charset="-34"/>
                    <a:cs typeface="TH SarabunPSK" panose="020B0500040200020003" pitchFamily="34" charset="-34"/>
                  </a:rPr>
                  <a:t>นักวิชาการพัฒนาชุมชน (พัฒนาการอำเภอ) ชพ.</a:t>
                </a:r>
                <a:r>
                  <a:rPr lang="en-US" altLang="th-TH" sz="1500">
                    <a:latin typeface="TH SarabunPSK" panose="020B0500040200020003" pitchFamily="34" charset="-34"/>
                    <a:cs typeface="TH SarabunPSK" panose="020B0500040200020003" pitchFamily="34" charset="-34"/>
                  </a:rPr>
                  <a:t> </a:t>
                </a:r>
                <a:r>
                  <a:rPr lang="en-US" altLang="th-TH" sz="1000">
                    <a:solidFill>
                      <a:srgbClr val="FF0000"/>
                    </a:solidFill>
                    <a:latin typeface="TH SarabunPSK" panose="020B0500040200020003" pitchFamily="34" charset="-34"/>
                    <a:cs typeface="TH SarabunPSK" panose="020B0500040200020003" pitchFamily="34" charset="-34"/>
                  </a:rPr>
                  <a:t>(6717)</a:t>
                </a:r>
                <a:endParaRPr lang="th-TH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</p:grpSp>
        <p:sp>
          <p:nvSpPr>
            <p:cNvPr id="18460" name="Text Box 17"/>
            <p:cNvSpPr txBox="1">
              <a:spLocks noChangeArrowheads="1"/>
            </p:cNvSpPr>
            <p:nvPr/>
          </p:nvSpPr>
          <p:spPr bwMode="auto">
            <a:xfrm>
              <a:off x="6156325" y="4385840"/>
              <a:ext cx="2879725" cy="627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r>
                <a:rPr lang="th-TH" altLang="th-TH" sz="1200">
                  <a:latin typeface="TH SarabunPSK" panose="020B0500040200020003" pitchFamily="34" charset="-34"/>
                  <a:ea typeface="Angsana New" panose="02020603050405020304" pitchFamily="18" charset="-34"/>
                  <a:cs typeface="TH SarabunPSK" panose="020B0500040200020003" pitchFamily="34" charset="-34"/>
                </a:rPr>
                <a:t>นักวิชาการพัฒนาชุมชน (ปก./ชก.)    - </a:t>
              </a:r>
              <a:r>
                <a:rPr lang="en-US" altLang="th-TH" sz="1200">
                  <a:latin typeface="TH SarabunPSK" panose="020B0500040200020003" pitchFamily="34" charset="-34"/>
                  <a:ea typeface="Angsana New" panose="02020603050405020304" pitchFamily="18" charset="-34"/>
                  <a:cs typeface="TH SarabunPSK" panose="020B0500040200020003" pitchFamily="34" charset="-34"/>
                </a:rPr>
                <a:t>4 </a:t>
              </a:r>
            </a:p>
            <a:p>
              <a:pPr eaLnBrk="1" hangingPunct="1"/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ea typeface="Angsana New" panose="02020603050405020304" pitchFamily="18" charset="-34"/>
                  <a:cs typeface="TH SarabunPSK" panose="020B0500040200020003" pitchFamily="34" charset="-34"/>
                </a:rPr>
                <a:t>(6719/6720/6736/6805)</a:t>
              </a:r>
            </a:p>
            <a:p>
              <a:pPr eaLnBrk="1" hangingPunct="1"/>
              <a:r>
                <a:rPr lang="en-US" altLang="th-TH" sz="1200">
                  <a:latin typeface="TH SarabunPSK" panose="020B0500040200020003" pitchFamily="34" charset="-34"/>
                  <a:ea typeface="Angsana New" panose="02020603050405020304" pitchFamily="18" charset="-34"/>
                  <a:cs typeface="TH SarabunPSK" panose="020B0500040200020003" pitchFamily="34" charset="-34"/>
                </a:rPr>
                <a:t>												</a:t>
              </a:r>
              <a:endPara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endParaRPr>
            </a:p>
          </p:txBody>
        </p:sp>
        <p:grpSp>
          <p:nvGrpSpPr>
            <p:cNvPr id="18461" name="Group 60"/>
            <p:cNvGrpSpPr>
              <a:grpSpLocks/>
            </p:cNvGrpSpPr>
            <p:nvPr/>
          </p:nvGrpSpPr>
          <p:grpSpPr bwMode="auto">
            <a:xfrm>
              <a:off x="107950" y="5106565"/>
              <a:ext cx="2843213" cy="646113"/>
              <a:chOff x="107503" y="3717032"/>
              <a:chExt cx="2844257" cy="646113"/>
            </a:xfrm>
          </p:grpSpPr>
          <p:sp>
            <p:nvSpPr>
              <p:cNvPr id="18480" name="Rectangle 2"/>
              <p:cNvSpPr>
                <a:spLocks noChangeArrowheads="1"/>
              </p:cNvSpPr>
              <p:nvPr/>
            </p:nvSpPr>
            <p:spPr bwMode="auto">
              <a:xfrm>
                <a:off x="107504" y="3717032"/>
                <a:ext cx="2304256" cy="323850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anchor="ctr"/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70000"/>
                  </a:lnSpc>
                </a:pPr>
                <a:endParaRPr lang="en-US" altLang="th-TH" sz="700" b="1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  <a:p>
                <a:pPr algn="ctr">
                  <a:lnSpc>
                    <a:spcPct val="70000"/>
                  </a:lnSpc>
                </a:pPr>
                <a:r>
                  <a:rPr lang="th-TH" altLang="th-TH" sz="1400" b="1">
                    <a:latin typeface="TH SarabunPSK" panose="020B0500040200020003" pitchFamily="34" charset="-34"/>
                    <a:cs typeface="TH SarabunPSK" panose="020B0500040200020003" pitchFamily="34" charset="-34"/>
                  </a:rPr>
                  <a:t> สำนักงานพัฒนาชุมชนอำเภอ</a:t>
                </a:r>
              </a:p>
              <a:p>
                <a:pPr algn="ctr">
                  <a:lnSpc>
                    <a:spcPct val="70000"/>
                  </a:lnSpc>
                </a:pPr>
                <a:r>
                  <a:rPr lang="th-TH" altLang="th-TH" sz="1400" b="1">
                    <a:latin typeface="TH SarabunPSK" panose="020B0500040200020003" pitchFamily="34" charset="-34"/>
                    <a:cs typeface="TH SarabunPSK" panose="020B0500040200020003" pitchFamily="34" charset="-34"/>
                  </a:rPr>
                  <a:t>คลองท่อม</a:t>
                </a:r>
              </a:p>
            </p:txBody>
          </p:sp>
          <p:sp>
            <p:nvSpPr>
              <p:cNvPr id="18481" name="Rectangle 2"/>
              <p:cNvSpPr>
                <a:spLocks noChangeArrowheads="1"/>
              </p:cNvSpPr>
              <p:nvPr/>
            </p:nvSpPr>
            <p:spPr bwMode="auto">
              <a:xfrm>
                <a:off x="2411760" y="3721323"/>
                <a:ext cx="540000" cy="323850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anchor="ctr"/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algn="ctr"/>
                <a:r>
                  <a:rPr lang="en-US" altLang="th-TH" sz="1600" b="1">
                    <a:latin typeface="TH SarabunPSK" panose="020B0500040200020003" pitchFamily="34" charset="-34"/>
                    <a:cs typeface="TH SarabunPSK" panose="020B0500040200020003" pitchFamily="34" charset="-34"/>
                  </a:rPr>
                  <a:t>5</a:t>
                </a:r>
                <a:endPara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18482" name="Rectangle 2"/>
              <p:cNvSpPr>
                <a:spLocks noChangeArrowheads="1"/>
              </p:cNvSpPr>
              <p:nvPr/>
            </p:nvSpPr>
            <p:spPr bwMode="auto">
              <a:xfrm>
                <a:off x="107503" y="4037707"/>
                <a:ext cx="2844000" cy="325438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anchor="ctr"/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algn="ctr"/>
                <a:r>
                  <a:rPr lang="th-TH" altLang="th-TH" sz="1500">
                    <a:latin typeface="TH SarabunPSK" panose="020B0500040200020003" pitchFamily="34" charset="-34"/>
                    <a:cs typeface="TH SarabunPSK" panose="020B0500040200020003" pitchFamily="34" charset="-34"/>
                  </a:rPr>
                  <a:t>นักวิชาการพัฒนาชุมชน (พัฒนาการอำเภอ) ชพ</a:t>
                </a:r>
                <a:r>
                  <a:rPr lang="en-US" altLang="th-TH" sz="1500">
                    <a:latin typeface="TH SarabunPSK" panose="020B0500040200020003" pitchFamily="34" charset="-34"/>
                    <a:cs typeface="TH SarabunPSK" panose="020B0500040200020003" pitchFamily="34" charset="-34"/>
                  </a:rPr>
                  <a:t>. </a:t>
                </a:r>
                <a:r>
                  <a:rPr lang="en-US" altLang="th-TH" sz="1000">
                    <a:solidFill>
                      <a:srgbClr val="FF0000"/>
                    </a:solidFill>
                    <a:latin typeface="TH SarabunPSK" panose="020B0500040200020003" pitchFamily="34" charset="-34"/>
                    <a:cs typeface="TH SarabunPSK" panose="020B0500040200020003" pitchFamily="34" charset="-34"/>
                  </a:rPr>
                  <a:t>(6723)</a:t>
                </a:r>
                <a:endParaRPr lang="th-TH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</p:grpSp>
        <p:sp>
          <p:nvSpPr>
            <p:cNvPr id="18462" name="Text Box 17"/>
            <p:cNvSpPr txBox="1">
              <a:spLocks noChangeArrowheads="1"/>
            </p:cNvSpPr>
            <p:nvPr/>
          </p:nvSpPr>
          <p:spPr bwMode="auto">
            <a:xfrm>
              <a:off x="107950" y="5754265"/>
              <a:ext cx="2879725" cy="627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r>
                <a:rPr lang="th-TH" altLang="th-TH" sz="1200">
                  <a:latin typeface="TH SarabunPSK" panose="020B0500040200020003" pitchFamily="34" charset="-34"/>
                  <a:ea typeface="Angsana New" panose="02020603050405020304" pitchFamily="18" charset="-34"/>
                  <a:cs typeface="TH SarabunPSK" panose="020B0500040200020003" pitchFamily="34" charset="-34"/>
                </a:rPr>
                <a:t>นักวิชาการพัฒนาชุมชน (ปก./ชก.)    - </a:t>
              </a:r>
              <a:r>
                <a:rPr lang="en-US" altLang="th-TH" sz="1200">
                  <a:latin typeface="TH SarabunPSK" panose="020B0500040200020003" pitchFamily="34" charset="-34"/>
                  <a:ea typeface="Angsana New" panose="02020603050405020304" pitchFamily="18" charset="-34"/>
                  <a:cs typeface="TH SarabunPSK" panose="020B0500040200020003" pitchFamily="34" charset="-34"/>
                </a:rPr>
                <a:t>4 </a:t>
              </a:r>
            </a:p>
            <a:p>
              <a:pPr eaLnBrk="1" hangingPunct="1"/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ea typeface="Angsana New" panose="02020603050405020304" pitchFamily="18" charset="-34"/>
                  <a:cs typeface="TH SarabunPSK" panose="020B0500040200020003" pitchFamily="34" charset="-34"/>
                </a:rPr>
                <a:t>(6725/6726/6727/6728)</a:t>
              </a:r>
            </a:p>
            <a:p>
              <a:pPr eaLnBrk="1" hangingPunct="1"/>
              <a:r>
                <a:rPr lang="en-US" altLang="th-TH" sz="1200">
                  <a:latin typeface="TH SarabunPSK" panose="020B0500040200020003" pitchFamily="34" charset="-34"/>
                  <a:ea typeface="Angsana New" panose="02020603050405020304" pitchFamily="18" charset="-34"/>
                  <a:cs typeface="TH SarabunPSK" panose="020B0500040200020003" pitchFamily="34" charset="-34"/>
                </a:rPr>
                <a:t>												</a:t>
              </a:r>
              <a:endPara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endParaRPr>
            </a:p>
          </p:txBody>
        </p:sp>
        <p:grpSp>
          <p:nvGrpSpPr>
            <p:cNvPr id="18463" name="Group 65"/>
            <p:cNvGrpSpPr>
              <a:grpSpLocks/>
            </p:cNvGrpSpPr>
            <p:nvPr/>
          </p:nvGrpSpPr>
          <p:grpSpPr bwMode="auto">
            <a:xfrm>
              <a:off x="3132138" y="5106565"/>
              <a:ext cx="2843212" cy="646113"/>
              <a:chOff x="107503" y="3717032"/>
              <a:chExt cx="2844257" cy="646113"/>
            </a:xfrm>
          </p:grpSpPr>
          <p:sp>
            <p:nvSpPr>
              <p:cNvPr id="18477" name="Rectangle 2"/>
              <p:cNvSpPr>
                <a:spLocks noChangeArrowheads="1"/>
              </p:cNvSpPr>
              <p:nvPr/>
            </p:nvSpPr>
            <p:spPr bwMode="auto">
              <a:xfrm>
                <a:off x="107504" y="3717032"/>
                <a:ext cx="2304256" cy="323850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anchor="ctr"/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70000"/>
                  </a:lnSpc>
                </a:pPr>
                <a:endParaRPr lang="en-US" altLang="th-TH" sz="700" b="1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  <a:p>
                <a:pPr algn="ctr">
                  <a:lnSpc>
                    <a:spcPct val="70000"/>
                  </a:lnSpc>
                </a:pPr>
                <a:r>
                  <a:rPr lang="th-TH" altLang="th-TH" sz="1400" b="1">
                    <a:latin typeface="TH SarabunPSK" panose="020B0500040200020003" pitchFamily="34" charset="-34"/>
                    <a:cs typeface="TH SarabunPSK" panose="020B0500040200020003" pitchFamily="34" charset="-34"/>
                  </a:rPr>
                  <a:t> สำนักงานพัฒนาชุมชนอำเภอ</a:t>
                </a:r>
              </a:p>
              <a:p>
                <a:pPr algn="ctr">
                  <a:lnSpc>
                    <a:spcPct val="70000"/>
                  </a:lnSpc>
                </a:pPr>
                <a:r>
                  <a:rPr lang="th-TH" altLang="th-TH" sz="1400" b="1">
                    <a:latin typeface="TH SarabunPSK" panose="020B0500040200020003" pitchFamily="34" charset="-34"/>
                    <a:cs typeface="TH SarabunPSK" panose="020B0500040200020003" pitchFamily="34" charset="-34"/>
                  </a:rPr>
                  <a:t>อ่าวลึก</a:t>
                </a:r>
              </a:p>
            </p:txBody>
          </p:sp>
          <p:sp>
            <p:nvSpPr>
              <p:cNvPr id="18478" name="Rectangle 2"/>
              <p:cNvSpPr>
                <a:spLocks noChangeArrowheads="1"/>
              </p:cNvSpPr>
              <p:nvPr/>
            </p:nvSpPr>
            <p:spPr bwMode="auto">
              <a:xfrm>
                <a:off x="2411760" y="3721323"/>
                <a:ext cx="540000" cy="323850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anchor="ctr"/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algn="ctr"/>
                <a:r>
                  <a:rPr lang="en-US" altLang="th-TH" sz="1600" b="1">
                    <a:latin typeface="TH SarabunPSK" panose="020B0500040200020003" pitchFamily="34" charset="-34"/>
                    <a:cs typeface="TH SarabunPSK" panose="020B0500040200020003" pitchFamily="34" charset="-34"/>
                  </a:rPr>
                  <a:t>5</a:t>
                </a:r>
                <a:endPara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18479" name="Rectangle 2"/>
              <p:cNvSpPr>
                <a:spLocks noChangeArrowheads="1"/>
              </p:cNvSpPr>
              <p:nvPr/>
            </p:nvSpPr>
            <p:spPr bwMode="auto">
              <a:xfrm>
                <a:off x="107503" y="4037707"/>
                <a:ext cx="2844000" cy="325438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anchor="ctr"/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algn="ctr"/>
                <a:r>
                  <a:rPr lang="th-TH" altLang="th-TH" sz="1500">
                    <a:latin typeface="TH SarabunPSK" panose="020B0500040200020003" pitchFamily="34" charset="-34"/>
                    <a:cs typeface="TH SarabunPSK" panose="020B0500040200020003" pitchFamily="34" charset="-34"/>
                  </a:rPr>
                  <a:t>นักวิชาการพัฒนาชุมชน (พัฒนาการอำเภอ) ชพ</a:t>
                </a:r>
                <a:r>
                  <a:rPr lang="en-US" altLang="th-TH" sz="1500">
                    <a:latin typeface="TH SarabunPSK" panose="020B0500040200020003" pitchFamily="34" charset="-34"/>
                    <a:cs typeface="TH SarabunPSK" panose="020B0500040200020003" pitchFamily="34" charset="-34"/>
                  </a:rPr>
                  <a:t>. </a:t>
                </a:r>
                <a:r>
                  <a:rPr lang="en-US" altLang="th-TH" sz="1000">
                    <a:solidFill>
                      <a:srgbClr val="FF0000"/>
                    </a:solidFill>
                    <a:latin typeface="TH SarabunPSK" panose="020B0500040200020003" pitchFamily="34" charset="-34"/>
                    <a:cs typeface="TH SarabunPSK" panose="020B0500040200020003" pitchFamily="34" charset="-34"/>
                  </a:rPr>
                  <a:t>(6729)</a:t>
                </a:r>
                <a:endParaRPr lang="th-TH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</p:grpSp>
        <p:sp>
          <p:nvSpPr>
            <p:cNvPr id="18464" name="Text Box 17"/>
            <p:cNvSpPr txBox="1">
              <a:spLocks noChangeArrowheads="1"/>
            </p:cNvSpPr>
            <p:nvPr/>
          </p:nvSpPr>
          <p:spPr bwMode="auto">
            <a:xfrm>
              <a:off x="3132138" y="5754265"/>
              <a:ext cx="2879725" cy="627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r>
                <a:rPr lang="th-TH" altLang="th-TH" sz="1200">
                  <a:latin typeface="TH SarabunPSK" panose="020B0500040200020003" pitchFamily="34" charset="-34"/>
                  <a:ea typeface="Angsana New" panose="02020603050405020304" pitchFamily="18" charset="-34"/>
                  <a:cs typeface="TH SarabunPSK" panose="020B0500040200020003" pitchFamily="34" charset="-34"/>
                </a:rPr>
                <a:t>นักวิชาการพัฒนาชุมชน (ปก./ชก.)    - </a:t>
              </a:r>
              <a:r>
                <a:rPr lang="en-US" altLang="th-TH" sz="1200">
                  <a:latin typeface="TH SarabunPSK" panose="020B0500040200020003" pitchFamily="34" charset="-34"/>
                  <a:ea typeface="Angsana New" panose="02020603050405020304" pitchFamily="18" charset="-34"/>
                  <a:cs typeface="TH SarabunPSK" panose="020B0500040200020003" pitchFamily="34" charset="-34"/>
                </a:rPr>
                <a:t>4</a:t>
              </a:r>
            </a:p>
            <a:p>
              <a:pPr eaLnBrk="1" hangingPunct="1"/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ea typeface="Angsana New" panose="02020603050405020304" pitchFamily="18" charset="-34"/>
                  <a:cs typeface="TH SarabunPSK" panose="020B0500040200020003" pitchFamily="34" charset="-34"/>
                </a:rPr>
                <a:t>(6731/6732/6733/6735)</a:t>
              </a:r>
            </a:p>
            <a:p>
              <a:pPr eaLnBrk="1" hangingPunct="1"/>
              <a:r>
                <a:rPr lang="en-US" altLang="th-TH" sz="1200">
                  <a:latin typeface="TH SarabunPSK" panose="020B0500040200020003" pitchFamily="34" charset="-34"/>
                  <a:ea typeface="Angsana New" panose="02020603050405020304" pitchFamily="18" charset="-34"/>
                  <a:cs typeface="TH SarabunPSK" panose="020B0500040200020003" pitchFamily="34" charset="-34"/>
                </a:rPr>
                <a:t>												</a:t>
              </a:r>
              <a:endPara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endParaRPr>
            </a:p>
          </p:txBody>
        </p:sp>
        <p:grpSp>
          <p:nvGrpSpPr>
            <p:cNvPr id="18465" name="Group 70"/>
            <p:cNvGrpSpPr>
              <a:grpSpLocks/>
            </p:cNvGrpSpPr>
            <p:nvPr/>
          </p:nvGrpSpPr>
          <p:grpSpPr bwMode="auto">
            <a:xfrm>
              <a:off x="6156325" y="5106565"/>
              <a:ext cx="2844800" cy="646113"/>
              <a:chOff x="107503" y="3717032"/>
              <a:chExt cx="2844257" cy="646113"/>
            </a:xfrm>
          </p:grpSpPr>
          <p:sp>
            <p:nvSpPr>
              <p:cNvPr id="18474" name="Rectangle 2"/>
              <p:cNvSpPr>
                <a:spLocks noChangeArrowheads="1"/>
              </p:cNvSpPr>
              <p:nvPr/>
            </p:nvSpPr>
            <p:spPr bwMode="auto">
              <a:xfrm>
                <a:off x="107504" y="3717032"/>
                <a:ext cx="2304256" cy="323850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anchor="ctr"/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70000"/>
                  </a:lnSpc>
                </a:pPr>
                <a:endParaRPr lang="en-US" altLang="th-TH" sz="700" b="1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  <a:p>
                <a:pPr algn="ctr">
                  <a:lnSpc>
                    <a:spcPct val="70000"/>
                  </a:lnSpc>
                </a:pPr>
                <a:r>
                  <a:rPr lang="th-TH" altLang="th-TH" sz="1400" b="1">
                    <a:latin typeface="TH SarabunPSK" panose="020B0500040200020003" pitchFamily="34" charset="-34"/>
                    <a:cs typeface="TH SarabunPSK" panose="020B0500040200020003" pitchFamily="34" charset="-34"/>
                  </a:rPr>
                  <a:t> สำนักงานพัฒนาชุมชนอำเภอ</a:t>
                </a:r>
              </a:p>
              <a:p>
                <a:pPr algn="ctr">
                  <a:lnSpc>
                    <a:spcPct val="70000"/>
                  </a:lnSpc>
                </a:pPr>
                <a:r>
                  <a:rPr lang="th-TH" altLang="th-TH" sz="1400" b="1">
                    <a:latin typeface="TH SarabunPSK" panose="020B0500040200020003" pitchFamily="34" charset="-34"/>
                    <a:cs typeface="TH SarabunPSK" panose="020B0500040200020003" pitchFamily="34" charset="-34"/>
                  </a:rPr>
                  <a:t>เกาะลันตา</a:t>
                </a:r>
              </a:p>
            </p:txBody>
          </p:sp>
          <p:sp>
            <p:nvSpPr>
              <p:cNvPr id="18475" name="Rectangle 2"/>
              <p:cNvSpPr>
                <a:spLocks noChangeArrowheads="1"/>
              </p:cNvSpPr>
              <p:nvPr/>
            </p:nvSpPr>
            <p:spPr bwMode="auto">
              <a:xfrm>
                <a:off x="2411760" y="3721323"/>
                <a:ext cx="540000" cy="323850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anchor="ctr"/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algn="ctr"/>
                <a:r>
                  <a:rPr lang="en-US" altLang="th-TH" sz="1600" b="1">
                    <a:latin typeface="TH SarabunPSK" panose="020B0500040200020003" pitchFamily="34" charset="-34"/>
                    <a:cs typeface="TH SarabunPSK" panose="020B0500040200020003" pitchFamily="34" charset="-34"/>
                  </a:rPr>
                  <a:t>5</a:t>
                </a:r>
                <a:endPara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  <p:sp>
            <p:nvSpPr>
              <p:cNvPr id="18476" name="Rectangle 2"/>
              <p:cNvSpPr>
                <a:spLocks noChangeArrowheads="1"/>
              </p:cNvSpPr>
              <p:nvPr/>
            </p:nvSpPr>
            <p:spPr bwMode="auto">
              <a:xfrm>
                <a:off x="107503" y="4037707"/>
                <a:ext cx="2844000" cy="325438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anchor="ctr"/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algn="ctr"/>
                <a:r>
                  <a:rPr lang="th-TH" altLang="th-TH" sz="1500">
                    <a:latin typeface="TH SarabunPSK" panose="020B0500040200020003" pitchFamily="34" charset="-34"/>
                    <a:cs typeface="TH SarabunPSK" panose="020B0500040200020003" pitchFamily="34" charset="-34"/>
                  </a:rPr>
                  <a:t>นักวิชาการพัฒนาชุมชน (พัฒนาการอำเภอ) ชพ.</a:t>
                </a:r>
                <a:r>
                  <a:rPr lang="en-US" altLang="th-TH" sz="1500">
                    <a:latin typeface="TH SarabunPSK" panose="020B0500040200020003" pitchFamily="34" charset="-34"/>
                    <a:cs typeface="TH SarabunPSK" panose="020B0500040200020003" pitchFamily="34" charset="-34"/>
                  </a:rPr>
                  <a:t> </a:t>
                </a:r>
                <a:r>
                  <a:rPr lang="en-US" altLang="th-TH" sz="1000">
                    <a:solidFill>
                      <a:srgbClr val="FF0000"/>
                    </a:solidFill>
                    <a:latin typeface="TH SarabunPSK" panose="020B0500040200020003" pitchFamily="34" charset="-34"/>
                    <a:cs typeface="TH SarabunPSK" panose="020B0500040200020003" pitchFamily="34" charset="-34"/>
                  </a:rPr>
                  <a:t>(6737)</a:t>
                </a:r>
                <a:endParaRPr lang="th-TH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endParaRPr>
              </a:p>
            </p:txBody>
          </p:sp>
        </p:grpSp>
        <p:sp>
          <p:nvSpPr>
            <p:cNvPr id="18466" name="Text Box 17"/>
            <p:cNvSpPr txBox="1">
              <a:spLocks noChangeArrowheads="1"/>
            </p:cNvSpPr>
            <p:nvPr/>
          </p:nvSpPr>
          <p:spPr bwMode="auto">
            <a:xfrm>
              <a:off x="6156325" y="5754265"/>
              <a:ext cx="2879725" cy="627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r>
                <a:rPr lang="th-TH" altLang="th-TH" sz="1200">
                  <a:latin typeface="TH SarabunPSK" panose="020B0500040200020003" pitchFamily="34" charset="-34"/>
                  <a:ea typeface="Angsana New" panose="02020603050405020304" pitchFamily="18" charset="-34"/>
                  <a:cs typeface="TH SarabunPSK" panose="020B0500040200020003" pitchFamily="34" charset="-34"/>
                </a:rPr>
                <a:t>นักวิชาการพัฒนาชุมชน (ปก./ชก.)    - 4</a:t>
              </a:r>
              <a:endPara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endParaRPr>
            </a:p>
            <a:p>
              <a:pPr eaLnBrk="1" hangingPunct="1"/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ea typeface="Angsana New" panose="02020603050405020304" pitchFamily="18" charset="-34"/>
                  <a:cs typeface="TH SarabunPSK" panose="020B0500040200020003" pitchFamily="34" charset="-34"/>
                </a:rPr>
                <a:t>(6739/6740/6741/6772)</a:t>
              </a:r>
            </a:p>
            <a:p>
              <a:pPr eaLnBrk="1" hangingPunct="1"/>
              <a:r>
                <a:rPr lang="en-US" altLang="th-TH" sz="1200">
                  <a:latin typeface="TH SarabunPSK" panose="020B0500040200020003" pitchFamily="34" charset="-34"/>
                  <a:ea typeface="Angsana New" panose="02020603050405020304" pitchFamily="18" charset="-34"/>
                  <a:cs typeface="TH SarabunPSK" panose="020B0500040200020003" pitchFamily="34" charset="-34"/>
                </a:rPr>
                <a:t>												</a:t>
              </a:r>
              <a:endPara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endParaRPr>
            </a:p>
          </p:txBody>
        </p:sp>
        <p:cxnSp>
          <p:nvCxnSpPr>
            <p:cNvPr id="76" name="Straight Connector 75"/>
            <p:cNvCxnSpPr/>
            <p:nvPr/>
          </p:nvCxnSpPr>
          <p:spPr>
            <a:xfrm>
              <a:off x="1404938" y="3644478"/>
              <a:ext cx="6048375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" name="Straight Connector 83"/>
            <p:cNvCxnSpPr/>
            <p:nvPr/>
          </p:nvCxnSpPr>
          <p:spPr>
            <a:xfrm>
              <a:off x="1403350" y="3644478"/>
              <a:ext cx="0" cy="90487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5" name="Straight Connector 84"/>
            <p:cNvCxnSpPr/>
            <p:nvPr/>
          </p:nvCxnSpPr>
          <p:spPr>
            <a:xfrm>
              <a:off x="7451725" y="3644478"/>
              <a:ext cx="0" cy="90487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6" name="Straight Connector 85"/>
            <p:cNvCxnSpPr/>
            <p:nvPr/>
          </p:nvCxnSpPr>
          <p:spPr>
            <a:xfrm>
              <a:off x="3049588" y="3644478"/>
              <a:ext cx="0" cy="1368425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9" name="Straight Connector 88"/>
            <p:cNvCxnSpPr/>
            <p:nvPr/>
          </p:nvCxnSpPr>
          <p:spPr>
            <a:xfrm>
              <a:off x="1403350" y="5012903"/>
              <a:ext cx="0" cy="90487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0" name="Straight Connector 89"/>
            <p:cNvCxnSpPr/>
            <p:nvPr/>
          </p:nvCxnSpPr>
          <p:spPr>
            <a:xfrm>
              <a:off x="4427538" y="5012903"/>
              <a:ext cx="0" cy="90487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1" name="Straight Connector 90"/>
            <p:cNvCxnSpPr/>
            <p:nvPr/>
          </p:nvCxnSpPr>
          <p:spPr>
            <a:xfrm>
              <a:off x="7451725" y="5012903"/>
              <a:ext cx="0" cy="90487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5106" name="Rectangle 73"/>
          <p:cNvSpPr>
            <a:spLocks noChangeArrowheads="1"/>
          </p:cNvSpPr>
          <p:nvPr/>
        </p:nvSpPr>
        <p:spPr bwMode="auto">
          <a:xfrm>
            <a:off x="488950" y="106363"/>
            <a:ext cx="815498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/>
            <a:r>
              <a:rPr lang="th-TH" altLang="th-TH" sz="1600" b="1">
                <a:latin typeface="TH SarabunPSK" panose="020B0500040200020003" pitchFamily="34" charset="-34"/>
                <a:cs typeface="TH SarabunPSK" panose="020B0500040200020003" pitchFamily="34" charset="-34"/>
              </a:rPr>
              <a:t>แผนภูมิแสดงการแบ่งงานภายในและอัตรากำลังของกรมการพัฒนาชุมชน</a:t>
            </a:r>
            <a:r>
              <a:rPr lang="en-US" altLang="th-TH" sz="1600" b="1">
                <a:latin typeface="TH SarabunPSK" panose="020B0500040200020003" pitchFamily="34" charset="-34"/>
                <a:cs typeface="TH SarabunPSK" panose="020B0500040200020003" pitchFamily="34" charset="-34"/>
              </a:rPr>
              <a:t> </a:t>
            </a:r>
            <a:endParaRPr lang="th-TH" altLang="th-TH" sz="1600" b="1"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sp>
        <p:nvSpPr>
          <p:cNvPr id="175107" name="Text Box 9"/>
          <p:cNvSpPr txBox="1">
            <a:spLocks noChangeArrowheads="1"/>
          </p:cNvSpPr>
          <p:nvPr/>
        </p:nvSpPr>
        <p:spPr bwMode="auto">
          <a:xfrm>
            <a:off x="6980238" y="6269038"/>
            <a:ext cx="2160587" cy="588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ลูกจ้างประจำ - อัตรา </a:t>
            </a:r>
            <a:endParaRPr lang="th-TH" altLang="th-TH" sz="1400">
              <a:solidFill>
                <a:srgbClr val="FF0000"/>
              </a:solidFill>
              <a:latin typeface="TH SarabunPSK" panose="020B0500040200020003" pitchFamily="34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กรอบพนักงานราชการ 1 อัตรา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rPr>
              <a:t>(110)</a:t>
            </a:r>
          </a:p>
        </p:txBody>
      </p:sp>
      <p:grpSp>
        <p:nvGrpSpPr>
          <p:cNvPr id="175108" name="Group 81"/>
          <p:cNvGrpSpPr>
            <a:grpSpLocks/>
          </p:cNvGrpSpPr>
          <p:nvPr/>
        </p:nvGrpSpPr>
        <p:grpSpPr bwMode="auto">
          <a:xfrm>
            <a:off x="2843213" y="765175"/>
            <a:ext cx="3421062" cy="646113"/>
            <a:chOff x="2448080" y="857250"/>
            <a:chExt cx="3420000" cy="646113"/>
          </a:xfrm>
        </p:grpSpPr>
        <p:sp>
          <p:nvSpPr>
            <p:cNvPr id="175165" name="Rectangle 2"/>
            <p:cNvSpPr>
              <a:spLocks noChangeArrowheads="1"/>
            </p:cNvSpPr>
            <p:nvPr/>
          </p:nvSpPr>
          <p:spPr bwMode="auto">
            <a:xfrm>
              <a:off x="2448080" y="857250"/>
              <a:ext cx="2844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สำนักงานพัฒนาชุมชนจังหวัดอุดรธานี</a:t>
              </a:r>
            </a:p>
          </p:txBody>
        </p:sp>
        <p:sp>
          <p:nvSpPr>
            <p:cNvPr id="175166" name="Rectangle 2"/>
            <p:cNvSpPr>
              <a:spLocks noChangeArrowheads="1"/>
            </p:cNvSpPr>
            <p:nvPr/>
          </p:nvSpPr>
          <p:spPr bwMode="auto">
            <a:xfrm>
              <a:off x="5290308" y="857250"/>
              <a:ext cx="575739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 eaLnBrk="1" hangingPunct="1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122</a:t>
              </a:r>
              <a:endParaRPr lang="th-TH" altLang="th-TH" sz="16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75167" name="Rectangle 2"/>
            <p:cNvSpPr>
              <a:spLocks noChangeArrowheads="1"/>
            </p:cNvSpPr>
            <p:nvPr/>
          </p:nvSpPr>
          <p:spPr bwMode="auto">
            <a:xfrm>
              <a:off x="2448080" y="1177925"/>
              <a:ext cx="3420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ผู้อำนวยการ (พัฒนาการจังหวัด) สูง</a:t>
              </a:r>
              <a:r>
                <a:rPr lang="en-US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(4300)</a:t>
              </a:r>
              <a:r>
                <a:rPr lang="en-US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endParaRPr lang="th-TH" altLang="th-TH" sz="1600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75109" name="Text Box 91"/>
          <p:cNvSpPr txBox="1">
            <a:spLocks noChangeArrowheads="1"/>
          </p:cNvSpPr>
          <p:nvPr/>
        </p:nvSpPr>
        <p:spPr bwMode="auto">
          <a:xfrm>
            <a:off x="3924300" y="404813"/>
            <a:ext cx="1368425" cy="277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Update </a:t>
            </a:r>
            <a:r>
              <a:rPr lang="th-TH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26 เมษายน 2564 </a:t>
            </a:r>
            <a:r>
              <a:rPr lang="en-US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         </a:t>
            </a:r>
            <a:endParaRPr lang="th-TH" altLang="th-TH" sz="1200"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sp>
        <p:nvSpPr>
          <p:cNvPr id="175110" name="Text Box 17"/>
          <p:cNvSpPr txBox="1">
            <a:spLocks noChangeArrowheads="1"/>
          </p:cNvSpPr>
          <p:nvPr/>
        </p:nvSpPr>
        <p:spPr bwMode="auto">
          <a:xfrm>
            <a:off x="107950" y="2409825"/>
            <a:ext cx="2951163" cy="628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 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- 1 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(7849)</a:t>
            </a:r>
          </a:p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นักจัดการงานทั่วไป (ปก./ชก.)   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     </a:t>
            </a: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- 1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4331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)</a:t>
            </a:r>
          </a:p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เจ้าพนักงานธุรการ (ปง./ชง.)  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     </a:t>
            </a: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3 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(4302/4303/4306)</a:t>
            </a:r>
          </a:p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เจ้าพนักงานการเงินและบัญชี (ปง./ชง.)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- 2 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(4304/4305)</a:t>
            </a:r>
            <a:endParaRPr lang="th-TH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endParaRPr lang="en-US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sp>
        <p:nvSpPr>
          <p:cNvPr id="175111" name="Text Box 17"/>
          <p:cNvSpPr txBox="1">
            <a:spLocks noChangeArrowheads="1"/>
          </p:cNvSpPr>
          <p:nvPr/>
        </p:nvSpPr>
        <p:spPr bwMode="auto">
          <a:xfrm>
            <a:off x="2411413" y="2408238"/>
            <a:ext cx="2087562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2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(4308/4309)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3" name="Group 18"/>
          <p:cNvGrpSpPr>
            <a:grpSpLocks/>
          </p:cNvGrpSpPr>
          <p:nvPr/>
        </p:nvGrpSpPr>
        <p:grpSpPr bwMode="auto">
          <a:xfrm>
            <a:off x="2411413" y="1772816"/>
            <a:ext cx="2052637" cy="646113"/>
            <a:chOff x="3203848" y="3468365"/>
            <a:chExt cx="2052020" cy="646113"/>
          </a:xfrm>
          <a:solidFill>
            <a:schemeClr val="bg1"/>
          </a:solidFill>
        </p:grpSpPr>
        <p:sp>
          <p:nvSpPr>
            <p:cNvPr id="12367" name="Rectangle 2"/>
            <p:cNvSpPr>
              <a:spLocks noChangeArrowheads="1"/>
            </p:cNvSpPr>
            <p:nvPr/>
          </p:nvSpPr>
          <p:spPr bwMode="auto">
            <a:xfrm>
              <a:off x="3203848" y="3468365"/>
              <a:ext cx="1476000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lnSpc>
                  <a:spcPct val="70000"/>
                </a:lnSpc>
                <a:defRPr/>
              </a:pPr>
              <a:endParaRPr lang="en-US" altLang="th-TH" sz="700" b="1" dirty="0">
                <a:latin typeface="TH SarabunPSK" pitchFamily="34" charset="-34"/>
                <a:cs typeface="TH SarabunPSK" pitchFamily="34" charset="-34"/>
              </a:endParaRPr>
            </a:p>
            <a:p>
              <a:pPr algn="ctr" eaLnBrk="0" hangingPunct="0">
                <a:lnSpc>
                  <a:spcPct val="70000"/>
                </a:lnSpc>
                <a:defRPr/>
              </a:pPr>
              <a:r>
                <a:rPr lang="th-TH" altLang="th-TH" sz="1400" b="1" dirty="0">
                  <a:latin typeface="TH SarabunPSK" pitchFamily="34" charset="-34"/>
                  <a:cs typeface="TH SarabunPSK" pitchFamily="34" charset="-34"/>
                </a:rPr>
                <a:t> กลุ่มงานยุทธศาสตร์</a:t>
              </a:r>
            </a:p>
            <a:p>
              <a:pPr algn="ctr" eaLnBrk="0" hangingPunct="0">
                <a:lnSpc>
                  <a:spcPct val="70000"/>
                </a:lnSpc>
                <a:defRPr/>
              </a:pPr>
              <a:r>
                <a:rPr lang="th-TH" altLang="th-TH" sz="1400" b="1" dirty="0">
                  <a:latin typeface="TH SarabunPSK" pitchFamily="34" charset="-34"/>
                  <a:cs typeface="TH SarabunPSK" pitchFamily="34" charset="-34"/>
                </a:rPr>
                <a:t>การพัฒนาชุมชน</a:t>
              </a:r>
            </a:p>
          </p:txBody>
        </p:sp>
        <p:sp>
          <p:nvSpPr>
            <p:cNvPr id="12368" name="Rectangle 2"/>
            <p:cNvSpPr>
              <a:spLocks noChangeArrowheads="1"/>
            </p:cNvSpPr>
            <p:nvPr/>
          </p:nvSpPr>
          <p:spPr bwMode="auto">
            <a:xfrm>
              <a:off x="4679868" y="3468365"/>
              <a:ext cx="576000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en-US" altLang="th-TH" sz="1600" b="1" dirty="0">
                  <a:latin typeface="TH SarabunPSK" pitchFamily="34" charset="-34"/>
                  <a:cs typeface="TH SarabunPSK" pitchFamily="34" charset="-34"/>
                </a:rPr>
                <a:t>3</a:t>
              </a:r>
              <a:endParaRPr lang="th-TH" altLang="th-TH" sz="1400" b="1" dirty="0">
                <a:latin typeface="TH SarabunPSK" pitchFamily="34" charset="-34"/>
                <a:cs typeface="TH SarabunPSK" pitchFamily="34" charset="-34"/>
              </a:endParaRPr>
            </a:p>
          </p:txBody>
        </p:sp>
        <p:sp>
          <p:nvSpPr>
            <p:cNvPr id="12372" name="Rectangle 2"/>
            <p:cNvSpPr>
              <a:spLocks noChangeArrowheads="1"/>
            </p:cNvSpPr>
            <p:nvPr/>
          </p:nvSpPr>
          <p:spPr bwMode="auto">
            <a:xfrm>
              <a:off x="3203848" y="3789040"/>
              <a:ext cx="2052020" cy="325438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th-TH" altLang="th-TH" sz="1500" spc="-70" dirty="0">
                  <a:latin typeface="TH SarabunPSK" pitchFamily="34" charset="-34"/>
                  <a:cs typeface="TH SarabunPSK" pitchFamily="34" charset="-34"/>
                </a:rPr>
                <a:t>นักวิชาการพัฒนาชุมชน (ผอ.กง.) ชพ</a:t>
              </a:r>
              <a:r>
                <a:rPr lang="en-US" altLang="th-TH" sz="1500" spc="-70" dirty="0">
                  <a:latin typeface="TH SarabunPSK" pitchFamily="34" charset="-34"/>
                  <a:cs typeface="TH SarabunPSK" pitchFamily="34" charset="-34"/>
                </a:rPr>
                <a:t>. </a:t>
              </a:r>
              <a:r>
                <a:rPr lang="en-US" altLang="th-TH" sz="1000" spc="-70" dirty="0">
                  <a:solidFill>
                    <a:srgbClr val="FF0000"/>
                  </a:solidFill>
                  <a:latin typeface="TH SarabunPSK" pitchFamily="34" charset="-34"/>
                  <a:cs typeface="TH SarabunPSK" pitchFamily="34" charset="-34"/>
                </a:rPr>
                <a:t>(4307)</a:t>
              </a:r>
              <a:endParaRPr lang="th-TH" altLang="th-TH" sz="1000" spc="-70" dirty="0">
                <a:solidFill>
                  <a:srgbClr val="FF0000"/>
                </a:solidFill>
                <a:latin typeface="TH SarabunPSK" pitchFamily="34" charset="-34"/>
                <a:cs typeface="TH SarabunPSK" pitchFamily="34" charset="-34"/>
              </a:endParaRPr>
            </a:p>
          </p:txBody>
        </p:sp>
      </p:grpSp>
      <p:sp>
        <p:nvSpPr>
          <p:cNvPr id="175113" name="Text Box 17"/>
          <p:cNvSpPr txBox="1">
            <a:spLocks noChangeArrowheads="1"/>
          </p:cNvSpPr>
          <p:nvPr/>
        </p:nvSpPr>
        <p:spPr bwMode="auto">
          <a:xfrm>
            <a:off x="4665663" y="2420938"/>
            <a:ext cx="2498725" cy="628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(4313/4314/4315/4316)</a:t>
            </a:r>
          </a:p>
          <a:p>
            <a:pPr eaLnBrk="1" hangingPunct="1"/>
            <a:r>
              <a:rPr lang="th-TH" altLang="th-TH" sz="12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นักส่งเสริมการพัฒนาชุมชน (พรก.)</a:t>
            </a:r>
            <a:r>
              <a:rPr lang="en-US" altLang="th-TH" sz="12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12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 </a:t>
            </a:r>
            <a:r>
              <a:rPr lang="en-US" altLang="th-TH" sz="12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1</a:t>
            </a:r>
            <a:r>
              <a:rPr lang="th-TH" altLang="th-TH" sz="12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110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)</a:t>
            </a:r>
            <a:endParaRPr lang="th-TH" altLang="th-TH" sz="1000">
              <a:solidFill>
                <a:srgbClr val="0070C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th-TH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(กรอบฯ </a:t>
            </a:r>
            <a:r>
              <a:rPr lang="en-US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2564</a:t>
            </a:r>
            <a:r>
              <a:rPr lang="th-TH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en-US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</a:t>
            </a:r>
            <a:r>
              <a:rPr lang="th-TH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en-US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2567)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(จ้างแล้ว)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              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(ไม่รวมในกรอบ ขรก.)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4" name="Group 18"/>
          <p:cNvGrpSpPr>
            <a:grpSpLocks/>
          </p:cNvGrpSpPr>
          <p:nvPr/>
        </p:nvGrpSpPr>
        <p:grpSpPr bwMode="auto">
          <a:xfrm>
            <a:off x="4665274" y="1773328"/>
            <a:ext cx="2051050" cy="646110"/>
            <a:chOff x="3203848" y="3468365"/>
            <a:chExt cx="2052020" cy="646111"/>
          </a:xfrm>
          <a:solidFill>
            <a:schemeClr val="bg1"/>
          </a:solidFill>
        </p:grpSpPr>
        <p:sp>
          <p:nvSpPr>
            <p:cNvPr id="12364" name="Rectangle 2"/>
            <p:cNvSpPr>
              <a:spLocks noChangeArrowheads="1"/>
            </p:cNvSpPr>
            <p:nvPr/>
          </p:nvSpPr>
          <p:spPr bwMode="auto">
            <a:xfrm>
              <a:off x="3203848" y="3468365"/>
              <a:ext cx="1476000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lnSpc>
                  <a:spcPct val="70000"/>
                </a:lnSpc>
                <a:defRPr/>
              </a:pPr>
              <a:endParaRPr lang="th-TH" altLang="th-TH" sz="700" b="1" dirty="0">
                <a:latin typeface="TH SarabunPSK" pitchFamily="34" charset="-34"/>
                <a:cs typeface="TH SarabunPSK" pitchFamily="34" charset="-34"/>
              </a:endParaRPr>
            </a:p>
            <a:p>
              <a:pPr algn="ctr" eaLnBrk="0" hangingPunct="0">
                <a:lnSpc>
                  <a:spcPct val="70000"/>
                </a:lnSpc>
                <a:defRPr/>
              </a:pPr>
              <a:r>
                <a:rPr lang="th-TH" altLang="th-TH" sz="1400" b="1" dirty="0">
                  <a:latin typeface="TH SarabunPSK" pitchFamily="34" charset="-34"/>
                  <a:cs typeface="TH SarabunPSK" pitchFamily="34" charset="-34"/>
                </a:rPr>
                <a:t>กลุ่มงานส่งเสริม                      การพัฒนาชุมชน</a:t>
              </a:r>
            </a:p>
          </p:txBody>
        </p:sp>
        <p:sp>
          <p:nvSpPr>
            <p:cNvPr id="12365" name="Rectangle 2"/>
            <p:cNvSpPr>
              <a:spLocks noChangeArrowheads="1"/>
            </p:cNvSpPr>
            <p:nvPr/>
          </p:nvSpPr>
          <p:spPr bwMode="auto">
            <a:xfrm>
              <a:off x="4679868" y="3468365"/>
              <a:ext cx="576000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en-US" altLang="th-TH" sz="1600" b="1" dirty="0">
                  <a:latin typeface="TH SarabunPSK" pitchFamily="34" charset="-34"/>
                  <a:cs typeface="TH SarabunPSK" pitchFamily="34" charset="-34"/>
                </a:rPr>
                <a:t>5</a:t>
              </a:r>
              <a:endParaRPr lang="th-TH" altLang="th-TH" sz="1600" b="1" dirty="0">
                <a:latin typeface="TH SarabunPSK" pitchFamily="34" charset="-34"/>
                <a:cs typeface="TH SarabunPSK" pitchFamily="34" charset="-34"/>
              </a:endParaRPr>
            </a:p>
          </p:txBody>
        </p:sp>
        <p:sp>
          <p:nvSpPr>
            <p:cNvPr id="12369" name="Rectangle 2"/>
            <p:cNvSpPr>
              <a:spLocks noChangeArrowheads="1"/>
            </p:cNvSpPr>
            <p:nvPr/>
          </p:nvSpPr>
          <p:spPr bwMode="auto">
            <a:xfrm>
              <a:off x="3203848" y="3789039"/>
              <a:ext cx="2052020" cy="325437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th-TH" altLang="th-TH" sz="1500" spc="-80" dirty="0">
                  <a:latin typeface="TH SarabunPSK" pitchFamily="34" charset="-34"/>
                  <a:cs typeface="TH SarabunPSK" pitchFamily="34" charset="-34"/>
                </a:rPr>
                <a:t>นักวิชาการพัฒนาชุมชน (ผอ.กง.) ชพ</a:t>
              </a:r>
              <a:r>
                <a:rPr lang="en-US" altLang="th-TH" sz="1500" spc="-80" dirty="0">
                  <a:latin typeface="TH SarabunPSK" pitchFamily="34" charset="-34"/>
                  <a:cs typeface="TH SarabunPSK" pitchFamily="34" charset="-34"/>
                </a:rPr>
                <a:t>. </a:t>
              </a:r>
              <a:r>
                <a:rPr lang="en-US" altLang="th-TH" sz="1000" spc="-80" dirty="0">
                  <a:solidFill>
                    <a:srgbClr val="FF0000"/>
                  </a:solidFill>
                  <a:latin typeface="TH SarabunPSK" pitchFamily="34" charset="-34"/>
                  <a:cs typeface="TH SarabunPSK" pitchFamily="34" charset="-34"/>
                </a:rPr>
                <a:t>(4311)</a:t>
              </a:r>
              <a:endParaRPr lang="th-TH" altLang="th-TH" sz="1000" spc="-80" dirty="0">
                <a:solidFill>
                  <a:srgbClr val="FF0000"/>
                </a:solidFill>
                <a:latin typeface="TH SarabunPSK" pitchFamily="34" charset="-34"/>
                <a:cs typeface="TH SarabunPSK" pitchFamily="34" charset="-34"/>
              </a:endParaRPr>
            </a:p>
          </p:txBody>
        </p:sp>
      </p:grpSp>
      <p:sp>
        <p:nvSpPr>
          <p:cNvPr id="175115" name="Text Box 17"/>
          <p:cNvSpPr txBox="1">
            <a:spLocks noChangeArrowheads="1"/>
          </p:cNvSpPr>
          <p:nvPr/>
        </p:nvSpPr>
        <p:spPr bwMode="auto">
          <a:xfrm>
            <a:off x="6969125" y="2425700"/>
            <a:ext cx="2087563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(4310/4329/4330/4354)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5" name="Group 18"/>
          <p:cNvGrpSpPr>
            <a:grpSpLocks/>
          </p:cNvGrpSpPr>
          <p:nvPr/>
        </p:nvGrpSpPr>
        <p:grpSpPr bwMode="auto">
          <a:xfrm>
            <a:off x="6968737" y="1778090"/>
            <a:ext cx="2052637" cy="646113"/>
            <a:chOff x="3203848" y="3468365"/>
            <a:chExt cx="2052020" cy="646113"/>
          </a:xfrm>
          <a:solidFill>
            <a:schemeClr val="bg1"/>
          </a:solidFill>
        </p:grpSpPr>
        <p:sp>
          <p:nvSpPr>
            <p:cNvPr id="12361" name="Rectangle 2"/>
            <p:cNvSpPr>
              <a:spLocks noChangeArrowheads="1"/>
            </p:cNvSpPr>
            <p:nvPr/>
          </p:nvSpPr>
          <p:spPr bwMode="auto">
            <a:xfrm>
              <a:off x="3203848" y="3468365"/>
              <a:ext cx="1476000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lnSpc>
                  <a:spcPct val="70000"/>
                </a:lnSpc>
                <a:defRPr/>
              </a:pPr>
              <a:endParaRPr lang="th-TH" altLang="th-TH" sz="700" b="1" dirty="0">
                <a:latin typeface="TH SarabunPSK" pitchFamily="34" charset="-34"/>
                <a:cs typeface="TH SarabunPSK" pitchFamily="34" charset="-34"/>
              </a:endParaRPr>
            </a:p>
            <a:p>
              <a:pPr algn="ctr" eaLnBrk="0" hangingPunct="0">
                <a:lnSpc>
                  <a:spcPct val="70000"/>
                </a:lnSpc>
                <a:defRPr/>
              </a:pPr>
              <a:r>
                <a:rPr lang="th-TH" altLang="th-TH" sz="1400" b="1" dirty="0">
                  <a:latin typeface="TH SarabunPSK" pitchFamily="34" charset="-34"/>
                  <a:cs typeface="TH SarabunPSK" pitchFamily="34" charset="-34"/>
                </a:rPr>
                <a:t>กลุ่มงานสารสนเทศ</a:t>
              </a:r>
            </a:p>
            <a:p>
              <a:pPr algn="ctr" eaLnBrk="0" hangingPunct="0">
                <a:lnSpc>
                  <a:spcPct val="70000"/>
                </a:lnSpc>
                <a:defRPr/>
              </a:pPr>
              <a:r>
                <a:rPr lang="th-TH" altLang="th-TH" sz="1400" b="1" dirty="0">
                  <a:latin typeface="TH SarabunPSK" pitchFamily="34" charset="-34"/>
                  <a:cs typeface="TH SarabunPSK" pitchFamily="34" charset="-34"/>
                </a:rPr>
                <a:t>การพัฒนาชุมชน</a:t>
              </a:r>
            </a:p>
          </p:txBody>
        </p:sp>
        <p:sp>
          <p:nvSpPr>
            <p:cNvPr id="12362" name="Rectangle 2"/>
            <p:cNvSpPr>
              <a:spLocks noChangeArrowheads="1"/>
            </p:cNvSpPr>
            <p:nvPr/>
          </p:nvSpPr>
          <p:spPr bwMode="auto">
            <a:xfrm>
              <a:off x="4679868" y="3468365"/>
              <a:ext cx="576000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en-US" altLang="th-TH" sz="1600" b="1" dirty="0">
                  <a:latin typeface="TH SarabunPSK" pitchFamily="34" charset="-34"/>
                  <a:cs typeface="TH SarabunPSK" pitchFamily="34" charset="-34"/>
                </a:rPr>
                <a:t>5</a:t>
              </a:r>
              <a:endParaRPr lang="th-TH" altLang="th-TH" sz="1400" b="1" dirty="0">
                <a:latin typeface="TH SarabunPSK" pitchFamily="34" charset="-34"/>
                <a:cs typeface="TH SarabunPSK" pitchFamily="34" charset="-34"/>
              </a:endParaRPr>
            </a:p>
          </p:txBody>
        </p:sp>
        <p:sp>
          <p:nvSpPr>
            <p:cNvPr id="11342" name="Rectangle 2"/>
            <p:cNvSpPr>
              <a:spLocks noChangeArrowheads="1"/>
            </p:cNvSpPr>
            <p:nvPr/>
          </p:nvSpPr>
          <p:spPr bwMode="auto">
            <a:xfrm>
              <a:off x="3203848" y="3789040"/>
              <a:ext cx="2052020" cy="325438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th-TH" altLang="th-TH" sz="1500" spc="-80" dirty="0">
                  <a:latin typeface="TH SarabunPSK" pitchFamily="34" charset="-34"/>
                  <a:cs typeface="TH SarabunPSK" pitchFamily="34" charset="-34"/>
                </a:rPr>
                <a:t>นักวิชาการพัฒนาชุมชน (ผอ.กง.) ชพ</a:t>
              </a:r>
              <a:r>
                <a:rPr lang="en-US" altLang="th-TH" sz="1500" spc="-80" dirty="0">
                  <a:latin typeface="TH SarabunPSK" pitchFamily="34" charset="-34"/>
                  <a:cs typeface="TH SarabunPSK" pitchFamily="34" charset="-34"/>
                </a:rPr>
                <a:t>. </a:t>
              </a:r>
              <a:r>
                <a:rPr lang="en-US" altLang="th-TH" sz="1050" spc="-60" dirty="0">
                  <a:solidFill>
                    <a:srgbClr val="FF0000"/>
                  </a:solidFill>
                  <a:latin typeface="TH SarabunPSK" pitchFamily="34" charset="-34"/>
                  <a:cs typeface="TH SarabunPSK" pitchFamily="34" charset="-34"/>
                </a:rPr>
                <a:t>(400)</a:t>
              </a:r>
              <a:endParaRPr lang="th-TH" altLang="th-TH" sz="1050" spc="-60" dirty="0">
                <a:solidFill>
                  <a:srgbClr val="FF0000"/>
                </a:solidFill>
                <a:latin typeface="TH SarabunPSK" pitchFamily="34" charset="-34"/>
                <a:cs typeface="TH SarabunPSK" pitchFamily="34" charset="-34"/>
              </a:endParaRPr>
            </a:p>
          </p:txBody>
        </p:sp>
      </p:grpSp>
      <p:cxnSp>
        <p:nvCxnSpPr>
          <p:cNvPr id="78" name="Straight Connector 77"/>
          <p:cNvCxnSpPr/>
          <p:nvPr/>
        </p:nvCxnSpPr>
        <p:spPr>
          <a:xfrm>
            <a:off x="4572000" y="1419225"/>
            <a:ext cx="0" cy="223202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/>
          <p:cNvCxnSpPr/>
          <p:nvPr/>
        </p:nvCxnSpPr>
        <p:spPr>
          <a:xfrm>
            <a:off x="1116013" y="1628775"/>
            <a:ext cx="683895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5119" name="Rectangle 78"/>
          <p:cNvSpPr>
            <a:spLocks noChangeArrowheads="1"/>
          </p:cNvSpPr>
          <p:nvPr/>
        </p:nvSpPr>
        <p:spPr bwMode="auto">
          <a:xfrm>
            <a:off x="0" y="6611938"/>
            <a:ext cx="1619250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000" u="sng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หมายเหตุ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ภายในวงเล็บแสดงเลขที่ตำแหน่ง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175120" name="Group 49"/>
          <p:cNvGrpSpPr>
            <a:grpSpLocks/>
          </p:cNvGrpSpPr>
          <p:nvPr/>
        </p:nvGrpSpPr>
        <p:grpSpPr bwMode="auto">
          <a:xfrm>
            <a:off x="107950" y="3594100"/>
            <a:ext cx="2843213" cy="646113"/>
            <a:chOff x="107503" y="3717032"/>
            <a:chExt cx="2844257" cy="646113"/>
          </a:xfrm>
        </p:grpSpPr>
        <p:sp>
          <p:nvSpPr>
            <p:cNvPr id="175162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เมืองอุดรธานี</a:t>
              </a:r>
            </a:p>
          </p:txBody>
        </p:sp>
        <p:sp>
          <p:nvSpPr>
            <p:cNvPr id="175163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6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75164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(4317)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75121" name="Text Box 17"/>
          <p:cNvSpPr txBox="1">
            <a:spLocks noChangeArrowheads="1"/>
          </p:cNvSpPr>
          <p:nvPr/>
        </p:nvSpPr>
        <p:spPr bwMode="auto">
          <a:xfrm>
            <a:off x="107950" y="4241800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(4319/4320/4321/4323)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175122" name="Group 50"/>
          <p:cNvGrpSpPr>
            <a:grpSpLocks/>
          </p:cNvGrpSpPr>
          <p:nvPr/>
        </p:nvGrpSpPr>
        <p:grpSpPr bwMode="auto">
          <a:xfrm>
            <a:off x="3132138" y="3594100"/>
            <a:ext cx="2843212" cy="646113"/>
            <a:chOff x="107503" y="3717032"/>
            <a:chExt cx="2844257" cy="646113"/>
          </a:xfrm>
        </p:grpSpPr>
        <p:sp>
          <p:nvSpPr>
            <p:cNvPr id="175159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กุดจับ</a:t>
              </a:r>
            </a:p>
          </p:txBody>
        </p:sp>
        <p:sp>
          <p:nvSpPr>
            <p:cNvPr id="175160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75161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(4332)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75123" name="Text Box 17"/>
          <p:cNvSpPr txBox="1">
            <a:spLocks noChangeArrowheads="1"/>
          </p:cNvSpPr>
          <p:nvPr/>
        </p:nvSpPr>
        <p:spPr bwMode="auto">
          <a:xfrm>
            <a:off x="3132138" y="4241800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(4334/4335/4336/4337)</a:t>
            </a:r>
          </a:p>
        </p:txBody>
      </p:sp>
      <p:grpSp>
        <p:nvGrpSpPr>
          <p:cNvPr id="175124" name="Group 55"/>
          <p:cNvGrpSpPr>
            <a:grpSpLocks/>
          </p:cNvGrpSpPr>
          <p:nvPr/>
        </p:nvGrpSpPr>
        <p:grpSpPr bwMode="auto">
          <a:xfrm>
            <a:off x="6156325" y="3594100"/>
            <a:ext cx="2844800" cy="646113"/>
            <a:chOff x="107503" y="3717032"/>
            <a:chExt cx="2844257" cy="646113"/>
          </a:xfrm>
        </p:grpSpPr>
        <p:sp>
          <p:nvSpPr>
            <p:cNvPr id="175156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หนองวัวซอ</a:t>
              </a:r>
            </a:p>
          </p:txBody>
        </p:sp>
        <p:sp>
          <p:nvSpPr>
            <p:cNvPr id="175157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75158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(4338)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75125" name="Text Box 17"/>
          <p:cNvSpPr txBox="1">
            <a:spLocks noChangeArrowheads="1"/>
          </p:cNvSpPr>
          <p:nvPr/>
        </p:nvSpPr>
        <p:spPr bwMode="auto">
          <a:xfrm>
            <a:off x="6156325" y="4241800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(4340/4341/4342/4343)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175126" name="Group 60"/>
          <p:cNvGrpSpPr>
            <a:grpSpLocks/>
          </p:cNvGrpSpPr>
          <p:nvPr/>
        </p:nvGrpSpPr>
        <p:grpSpPr bwMode="auto">
          <a:xfrm>
            <a:off x="107950" y="4962525"/>
            <a:ext cx="2843213" cy="646113"/>
            <a:chOff x="107503" y="3717032"/>
            <a:chExt cx="2844257" cy="646113"/>
          </a:xfrm>
        </p:grpSpPr>
        <p:sp>
          <p:nvSpPr>
            <p:cNvPr id="175153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กุมภวาปี</a:t>
              </a:r>
            </a:p>
          </p:txBody>
        </p:sp>
        <p:sp>
          <p:nvSpPr>
            <p:cNvPr id="175154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75155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(4345)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75127" name="Text Box 17"/>
          <p:cNvSpPr txBox="1">
            <a:spLocks noChangeArrowheads="1"/>
          </p:cNvSpPr>
          <p:nvPr/>
        </p:nvSpPr>
        <p:spPr bwMode="auto">
          <a:xfrm>
            <a:off x="107950" y="5610225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(4347/4348/4349/4350)</a:t>
            </a:r>
          </a:p>
        </p:txBody>
      </p:sp>
      <p:grpSp>
        <p:nvGrpSpPr>
          <p:cNvPr id="175128" name="Group 65"/>
          <p:cNvGrpSpPr>
            <a:grpSpLocks/>
          </p:cNvGrpSpPr>
          <p:nvPr/>
        </p:nvGrpSpPr>
        <p:grpSpPr bwMode="auto">
          <a:xfrm>
            <a:off x="3132138" y="4962525"/>
            <a:ext cx="2843212" cy="646113"/>
            <a:chOff x="107503" y="3717032"/>
            <a:chExt cx="2844257" cy="646113"/>
          </a:xfrm>
        </p:grpSpPr>
        <p:sp>
          <p:nvSpPr>
            <p:cNvPr id="175150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โนนสะอาด</a:t>
              </a:r>
            </a:p>
          </p:txBody>
        </p:sp>
        <p:sp>
          <p:nvSpPr>
            <p:cNvPr id="175151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6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75152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(4355)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75129" name="Text Box 17"/>
          <p:cNvSpPr txBox="1">
            <a:spLocks noChangeArrowheads="1"/>
          </p:cNvSpPr>
          <p:nvPr/>
        </p:nvSpPr>
        <p:spPr bwMode="auto">
          <a:xfrm>
            <a:off x="3132138" y="5610225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(4357/4358/4359/4360)</a:t>
            </a:r>
          </a:p>
        </p:txBody>
      </p:sp>
      <p:grpSp>
        <p:nvGrpSpPr>
          <p:cNvPr id="175130" name="Group 70"/>
          <p:cNvGrpSpPr>
            <a:grpSpLocks/>
          </p:cNvGrpSpPr>
          <p:nvPr/>
        </p:nvGrpSpPr>
        <p:grpSpPr bwMode="auto">
          <a:xfrm>
            <a:off x="6156325" y="4962525"/>
            <a:ext cx="2844800" cy="646113"/>
            <a:chOff x="107503" y="3717032"/>
            <a:chExt cx="2844257" cy="646113"/>
          </a:xfrm>
        </p:grpSpPr>
        <p:sp>
          <p:nvSpPr>
            <p:cNvPr id="175147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หนองหาน</a:t>
              </a:r>
            </a:p>
          </p:txBody>
        </p:sp>
        <p:sp>
          <p:nvSpPr>
            <p:cNvPr id="175148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6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75149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(4361)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75131" name="Text Box 17"/>
          <p:cNvSpPr txBox="1">
            <a:spLocks noChangeArrowheads="1"/>
          </p:cNvSpPr>
          <p:nvPr/>
        </p:nvSpPr>
        <p:spPr bwMode="auto">
          <a:xfrm>
            <a:off x="6156325" y="5610225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(4363/4364/4368/4369)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cxnSp>
        <p:nvCxnSpPr>
          <p:cNvPr id="76" name="Straight Connector 75"/>
          <p:cNvCxnSpPr/>
          <p:nvPr/>
        </p:nvCxnSpPr>
        <p:spPr>
          <a:xfrm>
            <a:off x="1404938" y="3500438"/>
            <a:ext cx="604837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9" name="Straight Connector 78"/>
          <p:cNvCxnSpPr/>
          <p:nvPr/>
        </p:nvCxnSpPr>
        <p:spPr>
          <a:xfrm>
            <a:off x="1116013" y="1628775"/>
            <a:ext cx="0" cy="14446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" name="Straight Connector 80"/>
          <p:cNvCxnSpPr/>
          <p:nvPr/>
        </p:nvCxnSpPr>
        <p:spPr>
          <a:xfrm>
            <a:off x="3348038" y="1628775"/>
            <a:ext cx="0" cy="14446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" name="Straight Connector 81"/>
          <p:cNvCxnSpPr/>
          <p:nvPr/>
        </p:nvCxnSpPr>
        <p:spPr>
          <a:xfrm>
            <a:off x="5651500" y="1628775"/>
            <a:ext cx="0" cy="14446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3" name="Straight Connector 82"/>
          <p:cNvCxnSpPr/>
          <p:nvPr/>
        </p:nvCxnSpPr>
        <p:spPr>
          <a:xfrm>
            <a:off x="7956550" y="1628775"/>
            <a:ext cx="0" cy="14446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4" name="Straight Connector 83"/>
          <p:cNvCxnSpPr/>
          <p:nvPr/>
        </p:nvCxnSpPr>
        <p:spPr>
          <a:xfrm>
            <a:off x="1403350" y="3500438"/>
            <a:ext cx="0" cy="904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/>
          <p:cNvCxnSpPr/>
          <p:nvPr/>
        </p:nvCxnSpPr>
        <p:spPr>
          <a:xfrm>
            <a:off x="7451725" y="3500438"/>
            <a:ext cx="0" cy="904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" name="Straight Connector 85"/>
          <p:cNvCxnSpPr/>
          <p:nvPr/>
        </p:nvCxnSpPr>
        <p:spPr>
          <a:xfrm>
            <a:off x="3049588" y="3500438"/>
            <a:ext cx="0" cy="136842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7" name="Straight Connector 86"/>
          <p:cNvCxnSpPr/>
          <p:nvPr/>
        </p:nvCxnSpPr>
        <p:spPr>
          <a:xfrm>
            <a:off x="1403350" y="4868863"/>
            <a:ext cx="604837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9" name="Straight Connector 88"/>
          <p:cNvCxnSpPr/>
          <p:nvPr/>
        </p:nvCxnSpPr>
        <p:spPr>
          <a:xfrm>
            <a:off x="1403350" y="4868863"/>
            <a:ext cx="0" cy="904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0" name="Straight Connector 89"/>
          <p:cNvCxnSpPr/>
          <p:nvPr/>
        </p:nvCxnSpPr>
        <p:spPr>
          <a:xfrm>
            <a:off x="4427538" y="4868863"/>
            <a:ext cx="0" cy="904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1" name="Straight Connector 90"/>
          <p:cNvCxnSpPr/>
          <p:nvPr/>
        </p:nvCxnSpPr>
        <p:spPr>
          <a:xfrm>
            <a:off x="7451725" y="4868863"/>
            <a:ext cx="0" cy="904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75144" name="Group 74"/>
          <p:cNvGrpSpPr>
            <a:grpSpLocks/>
          </p:cNvGrpSpPr>
          <p:nvPr/>
        </p:nvGrpSpPr>
        <p:grpSpPr bwMode="auto">
          <a:xfrm>
            <a:off x="107950" y="1774825"/>
            <a:ext cx="2051050" cy="646113"/>
            <a:chOff x="107950" y="1775470"/>
            <a:chExt cx="2051050" cy="646112"/>
          </a:xfrm>
        </p:grpSpPr>
        <p:grpSp>
          <p:nvGrpSpPr>
            <p:cNvPr id="13" name="Group 18"/>
            <p:cNvGrpSpPr>
              <a:grpSpLocks/>
            </p:cNvGrpSpPr>
            <p:nvPr/>
          </p:nvGrpSpPr>
          <p:grpSpPr bwMode="auto">
            <a:xfrm>
              <a:off x="107950" y="1775470"/>
              <a:ext cx="2051050" cy="646112"/>
              <a:chOff x="3203848" y="3468365"/>
              <a:chExt cx="2052020" cy="646113"/>
            </a:xfrm>
            <a:solidFill>
              <a:schemeClr val="bg1"/>
            </a:solidFill>
          </p:grpSpPr>
          <p:sp>
            <p:nvSpPr>
              <p:cNvPr id="14387" name="Rectangle 2"/>
              <p:cNvSpPr>
                <a:spLocks noChangeArrowheads="1"/>
              </p:cNvSpPr>
              <p:nvPr/>
            </p:nvSpPr>
            <p:spPr bwMode="auto">
              <a:xfrm>
                <a:off x="4679868" y="3468365"/>
                <a:ext cx="576000" cy="323850"/>
              </a:xfrm>
              <a:prstGeom prst="rect">
                <a:avLst/>
              </a:prstGeom>
              <a:grpFill/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anchor="ctr"/>
              <a:lstStyle/>
              <a:p>
                <a:pPr algn="ctr" eaLnBrk="0" hangingPunct="0">
                  <a:defRPr/>
                </a:pPr>
                <a:r>
                  <a:rPr lang="en-US" altLang="th-TH" sz="1600" b="1" dirty="0">
                    <a:latin typeface="TH SarabunPSK" pitchFamily="34" charset="-34"/>
                    <a:cs typeface="TH SarabunPSK" pitchFamily="34" charset="-34"/>
                  </a:rPr>
                  <a:t>8</a:t>
                </a:r>
                <a:endParaRPr lang="th-TH" altLang="th-TH" sz="1400" b="1" dirty="0">
                  <a:latin typeface="TH SarabunPSK" pitchFamily="34" charset="-34"/>
                  <a:cs typeface="TH SarabunPSK" pitchFamily="34" charset="-34"/>
                </a:endParaRPr>
              </a:p>
            </p:txBody>
          </p:sp>
          <p:sp>
            <p:nvSpPr>
              <p:cNvPr id="14388" name="Rectangle 2"/>
              <p:cNvSpPr>
                <a:spLocks noChangeArrowheads="1"/>
              </p:cNvSpPr>
              <p:nvPr/>
            </p:nvSpPr>
            <p:spPr bwMode="auto">
              <a:xfrm>
                <a:off x="3203848" y="3789040"/>
                <a:ext cx="2052000" cy="325438"/>
              </a:xfrm>
              <a:prstGeom prst="rect">
                <a:avLst/>
              </a:prstGeom>
              <a:grpFill/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anchor="ctr"/>
              <a:lstStyle/>
              <a:p>
                <a:pPr algn="ctr" eaLnBrk="0" hangingPunct="0">
                  <a:defRPr/>
                </a:pPr>
                <a:r>
                  <a:rPr lang="th-TH" altLang="th-TH" sz="1400" spc="-40" dirty="0">
                    <a:latin typeface="TH SarabunPSK" pitchFamily="34" charset="-34"/>
                    <a:cs typeface="TH SarabunPSK" pitchFamily="34" charset="-34"/>
                  </a:rPr>
                  <a:t>นักวิชาการพัฒนาชุมชน (ผอ.กง.) </a:t>
                </a:r>
                <a:r>
                  <a:rPr lang="th-TH" altLang="th-TH" sz="1400" spc="-40" dirty="0" err="1">
                    <a:latin typeface="TH SarabunPSK" pitchFamily="34" charset="-34"/>
                    <a:cs typeface="TH SarabunPSK" pitchFamily="34" charset="-34"/>
                  </a:rPr>
                  <a:t>ชพ.</a:t>
                </a:r>
                <a:r>
                  <a:rPr lang="en-US" altLang="th-TH" sz="1400" spc="-40" dirty="0">
                    <a:latin typeface="TH SarabunPSK" pitchFamily="34" charset="-34"/>
                    <a:cs typeface="TH SarabunPSK" pitchFamily="34" charset="-34"/>
                  </a:rPr>
                  <a:t> </a:t>
                </a:r>
                <a:r>
                  <a:rPr lang="en-US" altLang="th-TH" sz="1000" spc="-40" dirty="0">
                    <a:solidFill>
                      <a:srgbClr val="FF0000"/>
                    </a:solidFill>
                    <a:latin typeface="TH SarabunPSK" pitchFamily="34" charset="-34"/>
                    <a:cs typeface="TH SarabunPSK" pitchFamily="34" charset="-34"/>
                  </a:rPr>
                  <a:t>(4301)</a:t>
                </a:r>
                <a:endParaRPr lang="th-TH" altLang="th-TH" sz="1000" spc="-40" dirty="0">
                  <a:solidFill>
                    <a:srgbClr val="FF0000"/>
                  </a:solidFill>
                  <a:latin typeface="TH SarabunPSK" pitchFamily="34" charset="-34"/>
                  <a:cs typeface="TH SarabunPSK" pitchFamily="34" charset="-34"/>
                </a:endParaRPr>
              </a:p>
            </p:txBody>
          </p:sp>
        </p:grpSp>
        <p:sp>
          <p:nvSpPr>
            <p:cNvPr id="175146" name="Rectangle 2"/>
            <p:cNvSpPr>
              <a:spLocks noChangeArrowheads="1"/>
            </p:cNvSpPr>
            <p:nvPr/>
          </p:nvSpPr>
          <p:spPr bwMode="auto">
            <a:xfrm>
              <a:off x="107950" y="1775470"/>
              <a:ext cx="1475302" cy="323849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th-TH" altLang="th-TH" sz="12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endParaRPr lang="th-TH" altLang="th-TH" sz="8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2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กลุ่มงานประสานและสนับสนุนการบริหารงานพัฒนาชุมชน</a:t>
              </a:r>
            </a:p>
            <a:p>
              <a:pPr algn="ctr"/>
              <a:endParaRPr lang="th-TH" altLang="th-TH" sz="12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6130" name="Rectangle 73"/>
          <p:cNvSpPr>
            <a:spLocks noChangeArrowheads="1"/>
          </p:cNvSpPr>
          <p:nvPr/>
        </p:nvSpPr>
        <p:spPr bwMode="auto">
          <a:xfrm>
            <a:off x="488950" y="106363"/>
            <a:ext cx="815498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/>
            <a:r>
              <a:rPr lang="th-TH" altLang="th-TH" sz="1600" b="1">
                <a:latin typeface="TH SarabunPSK" panose="020B0500040200020003" pitchFamily="34" charset="-34"/>
                <a:cs typeface="TH SarabunPSK" panose="020B0500040200020003" pitchFamily="34" charset="-34"/>
              </a:rPr>
              <a:t>แผนภูมิแสดงการแบ่งงานภายในและอัตรากำลังของกรมการพัฒนาชุมชน</a:t>
            </a:r>
            <a:r>
              <a:rPr lang="en-US" altLang="th-TH" sz="1600" b="1">
                <a:latin typeface="TH SarabunPSK" panose="020B0500040200020003" pitchFamily="34" charset="-34"/>
                <a:cs typeface="TH SarabunPSK" panose="020B0500040200020003" pitchFamily="34" charset="-34"/>
              </a:rPr>
              <a:t> </a:t>
            </a:r>
            <a:endParaRPr lang="th-TH" altLang="th-TH" sz="1600" b="1"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sp>
        <p:nvSpPr>
          <p:cNvPr id="176131" name="Text Box 9"/>
          <p:cNvSpPr txBox="1">
            <a:spLocks noChangeArrowheads="1"/>
          </p:cNvSpPr>
          <p:nvPr/>
        </p:nvSpPr>
        <p:spPr bwMode="auto">
          <a:xfrm>
            <a:off x="6980238" y="6269038"/>
            <a:ext cx="2160587" cy="588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ลูกจ้างประจำ - อัตรา </a:t>
            </a:r>
            <a:endParaRPr lang="th-TH" altLang="th-TH" sz="1400">
              <a:solidFill>
                <a:srgbClr val="FF0000"/>
              </a:solidFill>
              <a:latin typeface="TH SarabunPSK" panose="020B0500040200020003" pitchFamily="34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กรอบพนักงานราชการ 1 อัตรา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rPr>
              <a:t>(110)</a:t>
            </a:r>
          </a:p>
        </p:txBody>
      </p:sp>
      <p:grpSp>
        <p:nvGrpSpPr>
          <p:cNvPr id="176132" name="Group 81"/>
          <p:cNvGrpSpPr>
            <a:grpSpLocks/>
          </p:cNvGrpSpPr>
          <p:nvPr/>
        </p:nvGrpSpPr>
        <p:grpSpPr bwMode="auto">
          <a:xfrm>
            <a:off x="2843213" y="765175"/>
            <a:ext cx="3421062" cy="646113"/>
            <a:chOff x="2448080" y="857250"/>
            <a:chExt cx="3420000" cy="646113"/>
          </a:xfrm>
        </p:grpSpPr>
        <p:sp>
          <p:nvSpPr>
            <p:cNvPr id="176193" name="Rectangle 2"/>
            <p:cNvSpPr>
              <a:spLocks noChangeArrowheads="1"/>
            </p:cNvSpPr>
            <p:nvPr/>
          </p:nvSpPr>
          <p:spPr bwMode="auto">
            <a:xfrm>
              <a:off x="2448080" y="857250"/>
              <a:ext cx="2844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สำนักงานพัฒนาชุมชนจังหวัดอุดรธานี</a:t>
              </a:r>
            </a:p>
          </p:txBody>
        </p:sp>
        <p:sp>
          <p:nvSpPr>
            <p:cNvPr id="176194" name="Rectangle 2"/>
            <p:cNvSpPr>
              <a:spLocks noChangeArrowheads="1"/>
            </p:cNvSpPr>
            <p:nvPr/>
          </p:nvSpPr>
          <p:spPr bwMode="auto">
            <a:xfrm>
              <a:off x="5290308" y="857250"/>
              <a:ext cx="575739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 eaLnBrk="1" hangingPunct="1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122</a:t>
              </a:r>
              <a:endParaRPr lang="th-TH" altLang="th-TH" sz="16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76195" name="Rectangle 2"/>
            <p:cNvSpPr>
              <a:spLocks noChangeArrowheads="1"/>
            </p:cNvSpPr>
            <p:nvPr/>
          </p:nvSpPr>
          <p:spPr bwMode="auto">
            <a:xfrm>
              <a:off x="2448080" y="1177925"/>
              <a:ext cx="3420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ผู้อำนวยการ (พัฒนาการจังหวัด) สูง</a:t>
              </a:r>
              <a:r>
                <a:rPr lang="en-US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(4300)</a:t>
              </a:r>
              <a:r>
                <a:rPr lang="en-US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endParaRPr lang="th-TH" altLang="th-TH" sz="1600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76133" name="Text Box 91"/>
          <p:cNvSpPr txBox="1">
            <a:spLocks noChangeArrowheads="1"/>
          </p:cNvSpPr>
          <p:nvPr/>
        </p:nvSpPr>
        <p:spPr bwMode="auto">
          <a:xfrm>
            <a:off x="3924300" y="404813"/>
            <a:ext cx="1368425" cy="277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Update </a:t>
            </a:r>
            <a:r>
              <a:rPr lang="th-TH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26 เมษายน 2564 </a:t>
            </a:r>
            <a:r>
              <a:rPr lang="en-US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         </a:t>
            </a:r>
            <a:endParaRPr lang="th-TH" altLang="th-TH" sz="1200"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cxnSp>
        <p:nvCxnSpPr>
          <p:cNvPr id="78" name="Straight Connector 77"/>
          <p:cNvCxnSpPr/>
          <p:nvPr/>
        </p:nvCxnSpPr>
        <p:spPr>
          <a:xfrm>
            <a:off x="4572000" y="1419225"/>
            <a:ext cx="0" cy="50482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6135" name="Rectangle 78"/>
          <p:cNvSpPr>
            <a:spLocks noChangeArrowheads="1"/>
          </p:cNvSpPr>
          <p:nvPr/>
        </p:nvSpPr>
        <p:spPr bwMode="auto">
          <a:xfrm>
            <a:off x="0" y="6611938"/>
            <a:ext cx="1619250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000" u="sng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หมายเหตุ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ภายในวงเล็บแสดงเลขที่ตำแหน่ง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176136" name="Group 49"/>
          <p:cNvGrpSpPr>
            <a:grpSpLocks/>
          </p:cNvGrpSpPr>
          <p:nvPr/>
        </p:nvGrpSpPr>
        <p:grpSpPr bwMode="auto">
          <a:xfrm>
            <a:off x="107950" y="1722438"/>
            <a:ext cx="2843213" cy="646112"/>
            <a:chOff x="107503" y="3717032"/>
            <a:chExt cx="2844257" cy="646113"/>
          </a:xfrm>
        </p:grpSpPr>
        <p:sp>
          <p:nvSpPr>
            <p:cNvPr id="176190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ศรีธาตุ</a:t>
              </a:r>
            </a:p>
          </p:txBody>
        </p:sp>
        <p:sp>
          <p:nvSpPr>
            <p:cNvPr id="176191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76192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(4370)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76137" name="Text Box 17"/>
          <p:cNvSpPr txBox="1">
            <a:spLocks noChangeArrowheads="1"/>
          </p:cNvSpPr>
          <p:nvPr/>
        </p:nvSpPr>
        <p:spPr bwMode="auto">
          <a:xfrm>
            <a:off x="107950" y="2370138"/>
            <a:ext cx="2879725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(4372/4373/4374/4375)</a:t>
            </a:r>
          </a:p>
          <a:p>
            <a:pPr eaLnBrk="1" hangingPunct="1"/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176138" name="Group 50"/>
          <p:cNvGrpSpPr>
            <a:grpSpLocks/>
          </p:cNvGrpSpPr>
          <p:nvPr/>
        </p:nvGrpSpPr>
        <p:grpSpPr bwMode="auto">
          <a:xfrm>
            <a:off x="3132138" y="1722438"/>
            <a:ext cx="2843212" cy="646112"/>
            <a:chOff x="107503" y="3717032"/>
            <a:chExt cx="2844257" cy="646113"/>
          </a:xfrm>
        </p:grpSpPr>
        <p:sp>
          <p:nvSpPr>
            <p:cNvPr id="176187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วังสามหมอ</a:t>
              </a:r>
            </a:p>
          </p:txBody>
        </p:sp>
        <p:sp>
          <p:nvSpPr>
            <p:cNvPr id="176188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76189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ชพ.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(4376)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76139" name="Text Box 17"/>
          <p:cNvSpPr txBox="1">
            <a:spLocks noChangeArrowheads="1"/>
          </p:cNvSpPr>
          <p:nvPr/>
        </p:nvSpPr>
        <p:spPr bwMode="auto">
          <a:xfrm>
            <a:off x="3132138" y="2370138"/>
            <a:ext cx="2879725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3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(4378/4379/4381)</a:t>
            </a:r>
          </a:p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เจ้าพนักงานพัฒนาชุมชน (ปง./ชง.)    - 1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4318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)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176140" name="Group 55"/>
          <p:cNvGrpSpPr>
            <a:grpSpLocks/>
          </p:cNvGrpSpPr>
          <p:nvPr/>
        </p:nvGrpSpPr>
        <p:grpSpPr bwMode="auto">
          <a:xfrm>
            <a:off x="6156325" y="1722438"/>
            <a:ext cx="2844800" cy="646112"/>
            <a:chOff x="107503" y="3717032"/>
            <a:chExt cx="2844257" cy="646113"/>
          </a:xfrm>
        </p:grpSpPr>
        <p:sp>
          <p:nvSpPr>
            <p:cNvPr id="176184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บ้านดุง</a:t>
              </a:r>
            </a:p>
          </p:txBody>
        </p:sp>
        <p:sp>
          <p:nvSpPr>
            <p:cNvPr id="176185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76186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(4382)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76141" name="Text Box 17"/>
          <p:cNvSpPr txBox="1">
            <a:spLocks noChangeArrowheads="1"/>
          </p:cNvSpPr>
          <p:nvPr/>
        </p:nvSpPr>
        <p:spPr bwMode="auto">
          <a:xfrm>
            <a:off x="6156325" y="2370138"/>
            <a:ext cx="2879725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(4384/4385/4386/4387)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176142" name="Group 60"/>
          <p:cNvGrpSpPr>
            <a:grpSpLocks/>
          </p:cNvGrpSpPr>
          <p:nvPr/>
        </p:nvGrpSpPr>
        <p:grpSpPr bwMode="auto">
          <a:xfrm>
            <a:off x="107950" y="4962525"/>
            <a:ext cx="2843213" cy="646113"/>
            <a:chOff x="107503" y="3717032"/>
            <a:chExt cx="2844257" cy="646113"/>
          </a:xfrm>
        </p:grpSpPr>
        <p:sp>
          <p:nvSpPr>
            <p:cNvPr id="176181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สร้างคอม</a:t>
              </a:r>
            </a:p>
          </p:txBody>
        </p:sp>
        <p:sp>
          <p:nvSpPr>
            <p:cNvPr id="176182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76183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(4416)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76143" name="Text Box 17"/>
          <p:cNvSpPr txBox="1">
            <a:spLocks noChangeArrowheads="1"/>
          </p:cNvSpPr>
          <p:nvPr/>
        </p:nvSpPr>
        <p:spPr bwMode="auto">
          <a:xfrm>
            <a:off x="107950" y="5610225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5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(4418/4419/4420/4421)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176144" name="Group 65"/>
          <p:cNvGrpSpPr>
            <a:grpSpLocks/>
          </p:cNvGrpSpPr>
          <p:nvPr/>
        </p:nvGrpSpPr>
        <p:grpSpPr bwMode="auto">
          <a:xfrm>
            <a:off x="3132138" y="4962525"/>
            <a:ext cx="2843212" cy="646113"/>
            <a:chOff x="107503" y="3717032"/>
            <a:chExt cx="2844257" cy="646113"/>
          </a:xfrm>
        </p:grpSpPr>
        <p:sp>
          <p:nvSpPr>
            <p:cNvPr id="176178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หนองแสง</a:t>
              </a:r>
            </a:p>
          </p:txBody>
        </p:sp>
        <p:sp>
          <p:nvSpPr>
            <p:cNvPr id="176179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76180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ชพ.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(4422)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76145" name="Text Box 17"/>
          <p:cNvSpPr txBox="1">
            <a:spLocks noChangeArrowheads="1"/>
          </p:cNvSpPr>
          <p:nvPr/>
        </p:nvSpPr>
        <p:spPr bwMode="auto">
          <a:xfrm>
            <a:off x="3132138" y="5610225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(4344/4414/4424/4425)</a:t>
            </a:r>
          </a:p>
        </p:txBody>
      </p:sp>
      <p:grpSp>
        <p:nvGrpSpPr>
          <p:cNvPr id="176146" name="Group 70"/>
          <p:cNvGrpSpPr>
            <a:grpSpLocks/>
          </p:cNvGrpSpPr>
          <p:nvPr/>
        </p:nvGrpSpPr>
        <p:grpSpPr bwMode="auto">
          <a:xfrm>
            <a:off x="6156325" y="4962525"/>
            <a:ext cx="2844800" cy="646113"/>
            <a:chOff x="107503" y="3717032"/>
            <a:chExt cx="2844257" cy="646113"/>
          </a:xfrm>
        </p:grpSpPr>
        <p:sp>
          <p:nvSpPr>
            <p:cNvPr id="176175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พิบูลย์รักษ์</a:t>
              </a:r>
            </a:p>
          </p:txBody>
        </p:sp>
        <p:sp>
          <p:nvSpPr>
            <p:cNvPr id="176176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76177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ชพ.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(4426)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76147" name="Text Box 17"/>
          <p:cNvSpPr txBox="1">
            <a:spLocks noChangeArrowheads="1"/>
          </p:cNvSpPr>
          <p:nvPr/>
        </p:nvSpPr>
        <p:spPr bwMode="auto">
          <a:xfrm>
            <a:off x="6156325" y="5610225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2 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(4428/4429)</a:t>
            </a:r>
          </a:p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เจ้าพนักงานพัฒนาชุมชน (ปง./ชง.)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2</a:t>
            </a: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4417/4427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)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cxnSp>
        <p:nvCxnSpPr>
          <p:cNvPr id="76" name="Straight Connector 75"/>
          <p:cNvCxnSpPr/>
          <p:nvPr/>
        </p:nvCxnSpPr>
        <p:spPr>
          <a:xfrm>
            <a:off x="1404938" y="1628775"/>
            <a:ext cx="604837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4" name="Straight Connector 83"/>
          <p:cNvCxnSpPr/>
          <p:nvPr/>
        </p:nvCxnSpPr>
        <p:spPr>
          <a:xfrm>
            <a:off x="1403350" y="1628775"/>
            <a:ext cx="0" cy="9048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/>
          <p:cNvCxnSpPr/>
          <p:nvPr/>
        </p:nvCxnSpPr>
        <p:spPr>
          <a:xfrm>
            <a:off x="7451725" y="1628775"/>
            <a:ext cx="0" cy="9048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" name="Straight Connector 85"/>
          <p:cNvCxnSpPr/>
          <p:nvPr/>
        </p:nvCxnSpPr>
        <p:spPr>
          <a:xfrm>
            <a:off x="3049588" y="1628775"/>
            <a:ext cx="0" cy="324008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7" name="Straight Connector 86"/>
          <p:cNvCxnSpPr/>
          <p:nvPr/>
        </p:nvCxnSpPr>
        <p:spPr>
          <a:xfrm>
            <a:off x="1403350" y="4868863"/>
            <a:ext cx="604837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9" name="Straight Connector 88"/>
          <p:cNvCxnSpPr/>
          <p:nvPr/>
        </p:nvCxnSpPr>
        <p:spPr>
          <a:xfrm>
            <a:off x="1403350" y="4868863"/>
            <a:ext cx="0" cy="904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0" name="Straight Connector 89"/>
          <p:cNvCxnSpPr/>
          <p:nvPr/>
        </p:nvCxnSpPr>
        <p:spPr>
          <a:xfrm>
            <a:off x="4427538" y="4868863"/>
            <a:ext cx="0" cy="904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1" name="Straight Connector 90"/>
          <p:cNvCxnSpPr/>
          <p:nvPr/>
        </p:nvCxnSpPr>
        <p:spPr>
          <a:xfrm>
            <a:off x="7451725" y="4868863"/>
            <a:ext cx="0" cy="904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76156" name="Group 49"/>
          <p:cNvGrpSpPr>
            <a:grpSpLocks/>
          </p:cNvGrpSpPr>
          <p:nvPr/>
        </p:nvGrpSpPr>
        <p:grpSpPr bwMode="auto">
          <a:xfrm>
            <a:off x="107950" y="3300413"/>
            <a:ext cx="2843213" cy="652462"/>
            <a:chOff x="107503" y="3710690"/>
            <a:chExt cx="2844257" cy="652455"/>
          </a:xfrm>
        </p:grpSpPr>
        <p:sp>
          <p:nvSpPr>
            <p:cNvPr id="176172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บ้านผือ</a:t>
              </a:r>
            </a:p>
          </p:txBody>
        </p:sp>
        <p:sp>
          <p:nvSpPr>
            <p:cNvPr id="176173" name="Rectangle 2"/>
            <p:cNvSpPr>
              <a:spLocks noChangeArrowheads="1"/>
            </p:cNvSpPr>
            <p:nvPr/>
          </p:nvSpPr>
          <p:spPr bwMode="auto">
            <a:xfrm>
              <a:off x="2411760" y="3710690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76174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(4391)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76157" name="Text Box 17"/>
          <p:cNvSpPr txBox="1">
            <a:spLocks noChangeArrowheads="1"/>
          </p:cNvSpPr>
          <p:nvPr/>
        </p:nvSpPr>
        <p:spPr bwMode="auto">
          <a:xfrm>
            <a:off x="107950" y="3954463"/>
            <a:ext cx="2879725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(4393/4394/4395/4396)</a:t>
            </a:r>
          </a:p>
          <a:p>
            <a:pPr eaLnBrk="1" hangingPunct="1"/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176158" name="Group 50"/>
          <p:cNvGrpSpPr>
            <a:grpSpLocks/>
          </p:cNvGrpSpPr>
          <p:nvPr/>
        </p:nvGrpSpPr>
        <p:grpSpPr bwMode="auto">
          <a:xfrm>
            <a:off x="3132138" y="3300413"/>
            <a:ext cx="2843212" cy="652462"/>
            <a:chOff x="107503" y="3710690"/>
            <a:chExt cx="2844257" cy="652455"/>
          </a:xfrm>
        </p:grpSpPr>
        <p:sp>
          <p:nvSpPr>
            <p:cNvPr id="176169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น้ำโสม</a:t>
              </a:r>
            </a:p>
          </p:txBody>
        </p:sp>
        <p:sp>
          <p:nvSpPr>
            <p:cNvPr id="176170" name="Rectangle 2"/>
            <p:cNvSpPr>
              <a:spLocks noChangeArrowheads="1"/>
            </p:cNvSpPr>
            <p:nvPr/>
          </p:nvSpPr>
          <p:spPr bwMode="auto">
            <a:xfrm>
              <a:off x="2411760" y="3710690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76171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ชพ.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(4401)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76159" name="Text Box 17"/>
          <p:cNvSpPr txBox="1">
            <a:spLocks noChangeArrowheads="1"/>
          </p:cNvSpPr>
          <p:nvPr/>
        </p:nvSpPr>
        <p:spPr bwMode="auto">
          <a:xfrm>
            <a:off x="3132138" y="3954463"/>
            <a:ext cx="2879725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(4353/4403/4404/4406)</a:t>
            </a:r>
          </a:p>
        </p:txBody>
      </p:sp>
      <p:grpSp>
        <p:nvGrpSpPr>
          <p:cNvPr id="176160" name="Group 55"/>
          <p:cNvGrpSpPr>
            <a:grpSpLocks/>
          </p:cNvGrpSpPr>
          <p:nvPr/>
        </p:nvGrpSpPr>
        <p:grpSpPr bwMode="auto">
          <a:xfrm>
            <a:off x="6156325" y="3300413"/>
            <a:ext cx="2844800" cy="652462"/>
            <a:chOff x="107503" y="3710690"/>
            <a:chExt cx="2844257" cy="652455"/>
          </a:xfrm>
        </p:grpSpPr>
        <p:sp>
          <p:nvSpPr>
            <p:cNvPr id="176166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เพ็ญ</a:t>
              </a:r>
            </a:p>
          </p:txBody>
        </p:sp>
        <p:sp>
          <p:nvSpPr>
            <p:cNvPr id="176167" name="Rectangle 2"/>
            <p:cNvSpPr>
              <a:spLocks noChangeArrowheads="1"/>
            </p:cNvSpPr>
            <p:nvPr/>
          </p:nvSpPr>
          <p:spPr bwMode="auto">
            <a:xfrm>
              <a:off x="2411760" y="3710690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76168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(4407)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76161" name="Text Box 17"/>
          <p:cNvSpPr txBox="1">
            <a:spLocks noChangeArrowheads="1"/>
          </p:cNvSpPr>
          <p:nvPr/>
        </p:nvSpPr>
        <p:spPr bwMode="auto">
          <a:xfrm>
            <a:off x="6156325" y="3954463"/>
            <a:ext cx="2879725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(4409/4410/4412/4413)</a:t>
            </a:r>
          </a:p>
        </p:txBody>
      </p:sp>
      <p:cxnSp>
        <p:nvCxnSpPr>
          <p:cNvPr id="105" name="Straight Connector 104"/>
          <p:cNvCxnSpPr/>
          <p:nvPr/>
        </p:nvCxnSpPr>
        <p:spPr>
          <a:xfrm>
            <a:off x="1404938" y="3213100"/>
            <a:ext cx="604837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6" name="Straight Connector 105"/>
          <p:cNvCxnSpPr/>
          <p:nvPr/>
        </p:nvCxnSpPr>
        <p:spPr>
          <a:xfrm>
            <a:off x="1403350" y="3213100"/>
            <a:ext cx="0" cy="9048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7" name="Straight Connector 106"/>
          <p:cNvCxnSpPr/>
          <p:nvPr/>
        </p:nvCxnSpPr>
        <p:spPr>
          <a:xfrm>
            <a:off x="7451725" y="3213100"/>
            <a:ext cx="0" cy="9048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9" name="Straight Connector 108"/>
          <p:cNvCxnSpPr/>
          <p:nvPr/>
        </p:nvCxnSpPr>
        <p:spPr>
          <a:xfrm>
            <a:off x="4356100" y="3213100"/>
            <a:ext cx="0" cy="9048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7154" name="Rectangle 73"/>
          <p:cNvSpPr>
            <a:spLocks noChangeArrowheads="1"/>
          </p:cNvSpPr>
          <p:nvPr/>
        </p:nvSpPr>
        <p:spPr bwMode="auto">
          <a:xfrm>
            <a:off x="488950" y="106363"/>
            <a:ext cx="815498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/>
            <a:r>
              <a:rPr lang="th-TH" altLang="th-TH" sz="1600" b="1">
                <a:latin typeface="TH SarabunPSK" panose="020B0500040200020003" pitchFamily="34" charset="-34"/>
                <a:cs typeface="TH SarabunPSK" panose="020B0500040200020003" pitchFamily="34" charset="-34"/>
              </a:rPr>
              <a:t>แผนภูมิแสดงการแบ่งงานภายในและอัตรากำลังของกรมการพัฒนาชุมชน</a:t>
            </a:r>
            <a:r>
              <a:rPr lang="en-US" altLang="th-TH" sz="1600" b="1">
                <a:latin typeface="TH SarabunPSK" panose="020B0500040200020003" pitchFamily="34" charset="-34"/>
                <a:cs typeface="TH SarabunPSK" panose="020B0500040200020003" pitchFamily="34" charset="-34"/>
              </a:rPr>
              <a:t> </a:t>
            </a:r>
            <a:endParaRPr lang="th-TH" altLang="th-TH" sz="1600" b="1"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sp>
        <p:nvSpPr>
          <p:cNvPr id="177155" name="Text Box 9"/>
          <p:cNvSpPr txBox="1">
            <a:spLocks noChangeArrowheads="1"/>
          </p:cNvSpPr>
          <p:nvPr/>
        </p:nvSpPr>
        <p:spPr bwMode="auto">
          <a:xfrm>
            <a:off x="6980238" y="6269038"/>
            <a:ext cx="2160587" cy="588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ลูกจ้างประจำ - อัตรา </a:t>
            </a:r>
            <a:endParaRPr lang="th-TH" altLang="th-TH" sz="1400">
              <a:solidFill>
                <a:srgbClr val="FF0000"/>
              </a:solidFill>
              <a:latin typeface="TH SarabunPSK" panose="020B0500040200020003" pitchFamily="34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กรอบพนักงานราชการ 1 อัตรา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rPr>
              <a:t>(110)</a:t>
            </a:r>
          </a:p>
        </p:txBody>
      </p:sp>
      <p:grpSp>
        <p:nvGrpSpPr>
          <p:cNvPr id="177156" name="Group 81"/>
          <p:cNvGrpSpPr>
            <a:grpSpLocks/>
          </p:cNvGrpSpPr>
          <p:nvPr/>
        </p:nvGrpSpPr>
        <p:grpSpPr bwMode="auto">
          <a:xfrm>
            <a:off x="2843213" y="765175"/>
            <a:ext cx="3421062" cy="646113"/>
            <a:chOff x="2448080" y="857250"/>
            <a:chExt cx="3420000" cy="646113"/>
          </a:xfrm>
        </p:grpSpPr>
        <p:sp>
          <p:nvSpPr>
            <p:cNvPr id="177192" name="Rectangle 2"/>
            <p:cNvSpPr>
              <a:spLocks noChangeArrowheads="1"/>
            </p:cNvSpPr>
            <p:nvPr/>
          </p:nvSpPr>
          <p:spPr bwMode="auto">
            <a:xfrm>
              <a:off x="2448080" y="857250"/>
              <a:ext cx="2844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สำนักงานพัฒนาชุมชนจังหวัดอุดรธานี</a:t>
              </a:r>
            </a:p>
          </p:txBody>
        </p:sp>
        <p:sp>
          <p:nvSpPr>
            <p:cNvPr id="177193" name="Rectangle 2"/>
            <p:cNvSpPr>
              <a:spLocks noChangeArrowheads="1"/>
            </p:cNvSpPr>
            <p:nvPr/>
          </p:nvSpPr>
          <p:spPr bwMode="auto">
            <a:xfrm>
              <a:off x="5290308" y="857250"/>
              <a:ext cx="575739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 eaLnBrk="1" hangingPunct="1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122</a:t>
              </a:r>
              <a:endParaRPr lang="th-TH" altLang="th-TH" sz="16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77194" name="Rectangle 2"/>
            <p:cNvSpPr>
              <a:spLocks noChangeArrowheads="1"/>
            </p:cNvSpPr>
            <p:nvPr/>
          </p:nvSpPr>
          <p:spPr bwMode="auto">
            <a:xfrm>
              <a:off x="2448080" y="1177925"/>
              <a:ext cx="3420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ผู้อำนวยการ (พัฒนาการจังหวัด) สูง</a:t>
              </a:r>
              <a:r>
                <a:rPr lang="en-US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(4300)</a:t>
              </a:r>
              <a:r>
                <a:rPr lang="en-US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endParaRPr lang="th-TH" altLang="th-TH" sz="1600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77157" name="Text Box 91"/>
          <p:cNvSpPr txBox="1">
            <a:spLocks noChangeArrowheads="1"/>
          </p:cNvSpPr>
          <p:nvPr/>
        </p:nvSpPr>
        <p:spPr bwMode="auto">
          <a:xfrm>
            <a:off x="3924300" y="404813"/>
            <a:ext cx="1368425" cy="277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Update </a:t>
            </a:r>
            <a:r>
              <a:rPr lang="th-TH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26 เมษายน 2564 </a:t>
            </a:r>
            <a:r>
              <a:rPr lang="en-US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         </a:t>
            </a:r>
            <a:endParaRPr lang="th-TH" altLang="th-TH" sz="1200"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cxnSp>
        <p:nvCxnSpPr>
          <p:cNvPr id="78" name="Straight Connector 77"/>
          <p:cNvCxnSpPr/>
          <p:nvPr/>
        </p:nvCxnSpPr>
        <p:spPr>
          <a:xfrm>
            <a:off x="4572000" y="1419225"/>
            <a:ext cx="0" cy="50482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7159" name="Rectangle 78"/>
          <p:cNvSpPr>
            <a:spLocks noChangeArrowheads="1"/>
          </p:cNvSpPr>
          <p:nvPr/>
        </p:nvSpPr>
        <p:spPr bwMode="auto">
          <a:xfrm>
            <a:off x="0" y="6611938"/>
            <a:ext cx="1619250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000" u="sng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หมายเหตุ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ภายในวงเล็บแสดงเลขที่ตำแหน่ง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177160" name="Group 49"/>
          <p:cNvGrpSpPr>
            <a:grpSpLocks/>
          </p:cNvGrpSpPr>
          <p:nvPr/>
        </p:nvGrpSpPr>
        <p:grpSpPr bwMode="auto">
          <a:xfrm>
            <a:off x="107950" y="1722438"/>
            <a:ext cx="2843213" cy="646112"/>
            <a:chOff x="107503" y="3717032"/>
            <a:chExt cx="2844257" cy="646113"/>
          </a:xfrm>
        </p:grpSpPr>
        <p:sp>
          <p:nvSpPr>
            <p:cNvPr id="177189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ทุ่งฝน</a:t>
              </a:r>
            </a:p>
          </p:txBody>
        </p:sp>
        <p:sp>
          <p:nvSpPr>
            <p:cNvPr id="177190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77191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ชพ.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(4430)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77161" name="Text Box 17"/>
          <p:cNvSpPr txBox="1">
            <a:spLocks noChangeArrowheads="1"/>
          </p:cNvSpPr>
          <p:nvPr/>
        </p:nvSpPr>
        <p:spPr bwMode="auto">
          <a:xfrm>
            <a:off x="107950" y="2370138"/>
            <a:ext cx="2879725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(4398/4400/4432/4433)</a:t>
            </a:r>
          </a:p>
        </p:txBody>
      </p:sp>
      <p:grpSp>
        <p:nvGrpSpPr>
          <p:cNvPr id="177162" name="Group 50"/>
          <p:cNvGrpSpPr>
            <a:grpSpLocks/>
          </p:cNvGrpSpPr>
          <p:nvPr/>
        </p:nvGrpSpPr>
        <p:grpSpPr bwMode="auto">
          <a:xfrm>
            <a:off x="3132138" y="1722438"/>
            <a:ext cx="2843212" cy="646112"/>
            <a:chOff x="107503" y="3717032"/>
            <a:chExt cx="2844257" cy="646113"/>
          </a:xfrm>
        </p:grpSpPr>
        <p:sp>
          <p:nvSpPr>
            <p:cNvPr id="177186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ไชยวาน</a:t>
              </a:r>
            </a:p>
          </p:txBody>
        </p:sp>
        <p:sp>
          <p:nvSpPr>
            <p:cNvPr id="177187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77188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ชพ.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(4434)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77163" name="Text Box 17"/>
          <p:cNvSpPr txBox="1">
            <a:spLocks noChangeArrowheads="1"/>
          </p:cNvSpPr>
          <p:nvPr/>
        </p:nvSpPr>
        <p:spPr bwMode="auto">
          <a:xfrm>
            <a:off x="3132138" y="2370138"/>
            <a:ext cx="2879725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(4326/4390/4436/4437)</a:t>
            </a:r>
          </a:p>
        </p:txBody>
      </p:sp>
      <p:grpSp>
        <p:nvGrpSpPr>
          <p:cNvPr id="177164" name="Group 55"/>
          <p:cNvGrpSpPr>
            <a:grpSpLocks/>
          </p:cNvGrpSpPr>
          <p:nvPr/>
        </p:nvGrpSpPr>
        <p:grpSpPr bwMode="auto">
          <a:xfrm>
            <a:off x="6156325" y="1722438"/>
            <a:ext cx="2844800" cy="646112"/>
            <a:chOff x="107503" y="3717032"/>
            <a:chExt cx="2844257" cy="646113"/>
          </a:xfrm>
        </p:grpSpPr>
        <p:sp>
          <p:nvSpPr>
            <p:cNvPr id="177183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นายูง</a:t>
              </a:r>
            </a:p>
          </p:txBody>
        </p:sp>
        <p:sp>
          <p:nvSpPr>
            <p:cNvPr id="177184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77185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ชพ.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(4438)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77165" name="Text Box 17"/>
          <p:cNvSpPr txBox="1">
            <a:spLocks noChangeArrowheads="1"/>
          </p:cNvSpPr>
          <p:nvPr/>
        </p:nvSpPr>
        <p:spPr bwMode="auto">
          <a:xfrm>
            <a:off x="6156325" y="2370138"/>
            <a:ext cx="2879725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(4327/4328/4440/4441)</a:t>
            </a:r>
          </a:p>
        </p:txBody>
      </p:sp>
      <p:cxnSp>
        <p:nvCxnSpPr>
          <p:cNvPr id="76" name="Straight Connector 75"/>
          <p:cNvCxnSpPr/>
          <p:nvPr/>
        </p:nvCxnSpPr>
        <p:spPr>
          <a:xfrm>
            <a:off x="1404938" y="1628775"/>
            <a:ext cx="604837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4" name="Straight Connector 83"/>
          <p:cNvCxnSpPr/>
          <p:nvPr/>
        </p:nvCxnSpPr>
        <p:spPr>
          <a:xfrm>
            <a:off x="1403350" y="1628775"/>
            <a:ext cx="0" cy="9048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/>
          <p:cNvCxnSpPr/>
          <p:nvPr/>
        </p:nvCxnSpPr>
        <p:spPr>
          <a:xfrm>
            <a:off x="7451725" y="1628775"/>
            <a:ext cx="0" cy="9048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" name="Straight Connector 85"/>
          <p:cNvCxnSpPr/>
          <p:nvPr/>
        </p:nvCxnSpPr>
        <p:spPr>
          <a:xfrm>
            <a:off x="3049588" y="1628775"/>
            <a:ext cx="0" cy="158432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77170" name="Group 49"/>
          <p:cNvGrpSpPr>
            <a:grpSpLocks/>
          </p:cNvGrpSpPr>
          <p:nvPr/>
        </p:nvGrpSpPr>
        <p:grpSpPr bwMode="auto">
          <a:xfrm>
            <a:off x="107950" y="3300413"/>
            <a:ext cx="2843213" cy="652462"/>
            <a:chOff x="107503" y="3710690"/>
            <a:chExt cx="2844257" cy="652455"/>
          </a:xfrm>
        </p:grpSpPr>
        <p:sp>
          <p:nvSpPr>
            <p:cNvPr id="177180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ประจักษ์ศิลปาคม</a:t>
              </a:r>
            </a:p>
          </p:txBody>
        </p:sp>
        <p:sp>
          <p:nvSpPr>
            <p:cNvPr id="177181" name="Rectangle 2"/>
            <p:cNvSpPr>
              <a:spLocks noChangeArrowheads="1"/>
            </p:cNvSpPr>
            <p:nvPr/>
          </p:nvSpPr>
          <p:spPr bwMode="auto">
            <a:xfrm>
              <a:off x="2411760" y="3710690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77182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ชพ.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(4442)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77171" name="Text Box 17"/>
          <p:cNvSpPr txBox="1">
            <a:spLocks noChangeArrowheads="1"/>
          </p:cNvSpPr>
          <p:nvPr/>
        </p:nvSpPr>
        <p:spPr bwMode="auto">
          <a:xfrm>
            <a:off x="107950" y="3954463"/>
            <a:ext cx="2879725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2 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(4444/4445)</a:t>
            </a:r>
          </a:p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เจ้าพนักงานพัฒนาชุมชน (ปง./ชง.)    - 1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4371/4383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)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177172" name="Group 50"/>
          <p:cNvGrpSpPr>
            <a:grpSpLocks/>
          </p:cNvGrpSpPr>
          <p:nvPr/>
        </p:nvGrpSpPr>
        <p:grpSpPr bwMode="auto">
          <a:xfrm>
            <a:off x="3132138" y="3300413"/>
            <a:ext cx="2843212" cy="652462"/>
            <a:chOff x="107503" y="3710690"/>
            <a:chExt cx="2844257" cy="652455"/>
          </a:xfrm>
        </p:grpSpPr>
        <p:sp>
          <p:nvSpPr>
            <p:cNvPr id="177177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กู่แก้ว</a:t>
              </a:r>
            </a:p>
          </p:txBody>
        </p:sp>
        <p:sp>
          <p:nvSpPr>
            <p:cNvPr id="177178" name="Rectangle 2"/>
            <p:cNvSpPr>
              <a:spLocks noChangeArrowheads="1"/>
            </p:cNvSpPr>
            <p:nvPr/>
          </p:nvSpPr>
          <p:spPr bwMode="auto">
            <a:xfrm>
              <a:off x="2411760" y="3710690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77179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ชพ.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(4446)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77173" name="Text Box 17"/>
          <p:cNvSpPr txBox="1">
            <a:spLocks noChangeArrowheads="1"/>
          </p:cNvSpPr>
          <p:nvPr/>
        </p:nvSpPr>
        <p:spPr bwMode="auto">
          <a:xfrm>
            <a:off x="3132138" y="3954463"/>
            <a:ext cx="2879725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(4351/4352/4448/4449)</a:t>
            </a:r>
          </a:p>
        </p:txBody>
      </p:sp>
      <p:cxnSp>
        <p:nvCxnSpPr>
          <p:cNvPr id="105" name="Straight Connector 104"/>
          <p:cNvCxnSpPr/>
          <p:nvPr/>
        </p:nvCxnSpPr>
        <p:spPr>
          <a:xfrm>
            <a:off x="1404938" y="3213100"/>
            <a:ext cx="295275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6" name="Straight Connector 105"/>
          <p:cNvCxnSpPr/>
          <p:nvPr/>
        </p:nvCxnSpPr>
        <p:spPr>
          <a:xfrm>
            <a:off x="1403350" y="3213100"/>
            <a:ext cx="0" cy="9048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9" name="Straight Connector 108"/>
          <p:cNvCxnSpPr/>
          <p:nvPr/>
        </p:nvCxnSpPr>
        <p:spPr>
          <a:xfrm>
            <a:off x="4356100" y="3213100"/>
            <a:ext cx="0" cy="9048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8178" name="Rectangle 73"/>
          <p:cNvSpPr>
            <a:spLocks noChangeArrowheads="1"/>
          </p:cNvSpPr>
          <p:nvPr/>
        </p:nvSpPr>
        <p:spPr bwMode="auto">
          <a:xfrm>
            <a:off x="488950" y="106363"/>
            <a:ext cx="815498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/>
            <a:r>
              <a:rPr lang="th-TH" altLang="th-TH" sz="1600" b="1">
                <a:latin typeface="TH SarabunPSK" panose="020B0500040200020003" pitchFamily="34" charset="-34"/>
                <a:cs typeface="TH SarabunPSK" panose="020B0500040200020003" pitchFamily="34" charset="-34"/>
              </a:rPr>
              <a:t>แผนภูมิแสดงการแบ่งงานภายในและอัตรากำลังของกรมการพัฒนาชุมชน</a:t>
            </a:r>
            <a:r>
              <a:rPr lang="en-US" altLang="th-TH" sz="1600" b="1">
                <a:latin typeface="TH SarabunPSK" panose="020B0500040200020003" pitchFamily="34" charset="-34"/>
                <a:cs typeface="TH SarabunPSK" panose="020B0500040200020003" pitchFamily="34" charset="-34"/>
              </a:rPr>
              <a:t> </a:t>
            </a:r>
            <a:endParaRPr lang="th-TH" altLang="th-TH" sz="1600" b="1"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sp>
        <p:nvSpPr>
          <p:cNvPr id="178179" name="Text Box 9"/>
          <p:cNvSpPr txBox="1">
            <a:spLocks noChangeArrowheads="1"/>
          </p:cNvSpPr>
          <p:nvPr/>
        </p:nvSpPr>
        <p:spPr bwMode="auto">
          <a:xfrm>
            <a:off x="6980238" y="6269038"/>
            <a:ext cx="2160587" cy="588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ลูกจ้างประจำ 1 อัตรา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rPr>
              <a:t>(178)</a:t>
            </a:r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 </a:t>
            </a:r>
            <a:endParaRPr lang="th-TH" altLang="th-TH" sz="1400">
              <a:solidFill>
                <a:srgbClr val="FF0000"/>
              </a:solidFill>
              <a:latin typeface="TH SarabunPSK" panose="020B0500040200020003" pitchFamily="34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กรอบพนักงานราชการ 1 อัตรา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rPr>
              <a:t>(113)</a:t>
            </a:r>
          </a:p>
        </p:txBody>
      </p:sp>
      <p:grpSp>
        <p:nvGrpSpPr>
          <p:cNvPr id="178180" name="Group 81"/>
          <p:cNvGrpSpPr>
            <a:grpSpLocks/>
          </p:cNvGrpSpPr>
          <p:nvPr/>
        </p:nvGrpSpPr>
        <p:grpSpPr bwMode="auto">
          <a:xfrm>
            <a:off x="2843213" y="765175"/>
            <a:ext cx="3421062" cy="646113"/>
            <a:chOff x="2448080" y="857250"/>
            <a:chExt cx="3420000" cy="646113"/>
          </a:xfrm>
        </p:grpSpPr>
        <p:sp>
          <p:nvSpPr>
            <p:cNvPr id="178237" name="Rectangle 2"/>
            <p:cNvSpPr>
              <a:spLocks noChangeArrowheads="1"/>
            </p:cNvSpPr>
            <p:nvPr/>
          </p:nvSpPr>
          <p:spPr bwMode="auto">
            <a:xfrm>
              <a:off x="2448080" y="857250"/>
              <a:ext cx="2844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สำนักงานพัฒนาชุมชนจังหวัดอุตรดิตถ์</a:t>
              </a:r>
            </a:p>
          </p:txBody>
        </p:sp>
        <p:sp>
          <p:nvSpPr>
            <p:cNvPr id="178238" name="Rectangle 2"/>
            <p:cNvSpPr>
              <a:spLocks noChangeArrowheads="1"/>
            </p:cNvSpPr>
            <p:nvPr/>
          </p:nvSpPr>
          <p:spPr bwMode="auto">
            <a:xfrm>
              <a:off x="5290308" y="857250"/>
              <a:ext cx="575739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 eaLnBrk="1" hangingPunct="1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67</a:t>
              </a:r>
              <a:endParaRPr lang="th-TH" altLang="th-TH" sz="16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78239" name="Rectangle 2"/>
            <p:cNvSpPr>
              <a:spLocks noChangeArrowheads="1"/>
            </p:cNvSpPr>
            <p:nvPr/>
          </p:nvSpPr>
          <p:spPr bwMode="auto">
            <a:xfrm>
              <a:off x="2448080" y="1177925"/>
              <a:ext cx="3420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ผู้อำนวยการ (พัฒนาการจังหวัด) สูง</a:t>
              </a:r>
              <a:r>
                <a:rPr lang="en-US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(5313)</a:t>
              </a:r>
              <a:r>
                <a:rPr lang="en-US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endParaRPr lang="th-TH" altLang="th-TH" sz="1600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78181" name="Text Box 91"/>
          <p:cNvSpPr txBox="1">
            <a:spLocks noChangeArrowheads="1"/>
          </p:cNvSpPr>
          <p:nvPr/>
        </p:nvSpPr>
        <p:spPr bwMode="auto">
          <a:xfrm>
            <a:off x="3924300" y="404813"/>
            <a:ext cx="1368425" cy="277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Update </a:t>
            </a:r>
            <a:r>
              <a:rPr lang="th-TH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26 เมษายน 2564 </a:t>
            </a:r>
            <a:r>
              <a:rPr lang="en-US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         </a:t>
            </a:r>
            <a:endParaRPr lang="th-TH" altLang="th-TH" sz="1200"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sp>
        <p:nvSpPr>
          <p:cNvPr id="178182" name="Text Box 17"/>
          <p:cNvSpPr txBox="1">
            <a:spLocks noChangeArrowheads="1"/>
          </p:cNvSpPr>
          <p:nvPr/>
        </p:nvSpPr>
        <p:spPr bwMode="auto">
          <a:xfrm>
            <a:off x="107950" y="2409825"/>
            <a:ext cx="3240088" cy="628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 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- 1 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(5983)</a:t>
            </a:r>
          </a:p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นักจัดการงานทั่วไป (ปก./ชก.)   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     </a:t>
            </a: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- 1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5382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)</a:t>
            </a:r>
          </a:p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เจ้าพนักงานธุรการ (ปง./ชง.)    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      </a:t>
            </a: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3 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(600/5315/5318)</a:t>
            </a:r>
          </a:p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เจ้าพนักงานการเงินและบัญชี (ปง./ชง.)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- 2 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(5316/5317)</a:t>
            </a:r>
            <a:endParaRPr lang="th-TH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th-TH" altLang="th-TH" sz="1200">
                <a:solidFill>
                  <a:srgbClr val="00B05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พนักงานขับรถยนต์ (ลจป.)         </a:t>
            </a:r>
            <a:r>
              <a:rPr lang="en-US" altLang="th-TH" sz="1200">
                <a:solidFill>
                  <a:srgbClr val="00B05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   </a:t>
            </a:r>
            <a:r>
              <a:rPr lang="th-TH" altLang="th-TH" sz="1200">
                <a:solidFill>
                  <a:srgbClr val="00B05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- </a:t>
            </a:r>
            <a:r>
              <a:rPr lang="en-US" altLang="th-TH" sz="1200">
                <a:solidFill>
                  <a:srgbClr val="00B05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1</a:t>
            </a:r>
            <a:r>
              <a:rPr lang="th-TH" altLang="th-TH" sz="1200">
                <a:solidFill>
                  <a:srgbClr val="00B05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178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) (ไม่รวมในกรอบ ขรก.)</a:t>
            </a:r>
            <a:endParaRPr lang="en-US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sp>
        <p:nvSpPr>
          <p:cNvPr id="178183" name="Text Box 17"/>
          <p:cNvSpPr txBox="1">
            <a:spLocks noChangeArrowheads="1"/>
          </p:cNvSpPr>
          <p:nvPr/>
        </p:nvSpPr>
        <p:spPr bwMode="auto">
          <a:xfrm>
            <a:off x="2411413" y="2408238"/>
            <a:ext cx="2087562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2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(5320/5321)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3" name="Group 18"/>
          <p:cNvGrpSpPr>
            <a:grpSpLocks/>
          </p:cNvGrpSpPr>
          <p:nvPr/>
        </p:nvGrpSpPr>
        <p:grpSpPr bwMode="auto">
          <a:xfrm>
            <a:off x="2411413" y="1772816"/>
            <a:ext cx="2052637" cy="646113"/>
            <a:chOff x="3203848" y="3468365"/>
            <a:chExt cx="2052020" cy="646113"/>
          </a:xfrm>
          <a:solidFill>
            <a:schemeClr val="bg1"/>
          </a:solidFill>
        </p:grpSpPr>
        <p:sp>
          <p:nvSpPr>
            <p:cNvPr id="12367" name="Rectangle 2"/>
            <p:cNvSpPr>
              <a:spLocks noChangeArrowheads="1"/>
            </p:cNvSpPr>
            <p:nvPr/>
          </p:nvSpPr>
          <p:spPr bwMode="auto">
            <a:xfrm>
              <a:off x="3203848" y="3468365"/>
              <a:ext cx="1476000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lnSpc>
                  <a:spcPct val="70000"/>
                </a:lnSpc>
                <a:defRPr/>
              </a:pPr>
              <a:endParaRPr lang="en-US" altLang="th-TH" sz="700" b="1" dirty="0">
                <a:latin typeface="TH SarabunPSK" pitchFamily="34" charset="-34"/>
                <a:cs typeface="TH SarabunPSK" pitchFamily="34" charset="-34"/>
              </a:endParaRPr>
            </a:p>
            <a:p>
              <a:pPr algn="ctr" eaLnBrk="0" hangingPunct="0">
                <a:lnSpc>
                  <a:spcPct val="70000"/>
                </a:lnSpc>
                <a:defRPr/>
              </a:pPr>
              <a:r>
                <a:rPr lang="th-TH" altLang="th-TH" sz="1400" b="1" dirty="0">
                  <a:latin typeface="TH SarabunPSK" pitchFamily="34" charset="-34"/>
                  <a:cs typeface="TH SarabunPSK" pitchFamily="34" charset="-34"/>
                </a:rPr>
                <a:t> กลุ่มงานยุทธศาสตร์</a:t>
              </a:r>
            </a:p>
            <a:p>
              <a:pPr algn="ctr" eaLnBrk="0" hangingPunct="0">
                <a:lnSpc>
                  <a:spcPct val="70000"/>
                </a:lnSpc>
                <a:defRPr/>
              </a:pPr>
              <a:r>
                <a:rPr lang="th-TH" altLang="th-TH" sz="1400" b="1" dirty="0">
                  <a:latin typeface="TH SarabunPSK" pitchFamily="34" charset="-34"/>
                  <a:cs typeface="TH SarabunPSK" pitchFamily="34" charset="-34"/>
                </a:rPr>
                <a:t>การพัฒนาชุมชน</a:t>
              </a:r>
            </a:p>
          </p:txBody>
        </p:sp>
        <p:sp>
          <p:nvSpPr>
            <p:cNvPr id="12368" name="Rectangle 2"/>
            <p:cNvSpPr>
              <a:spLocks noChangeArrowheads="1"/>
            </p:cNvSpPr>
            <p:nvPr/>
          </p:nvSpPr>
          <p:spPr bwMode="auto">
            <a:xfrm>
              <a:off x="4679868" y="3468365"/>
              <a:ext cx="576000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en-US" altLang="th-TH" sz="1600" b="1" dirty="0">
                  <a:latin typeface="TH SarabunPSK" pitchFamily="34" charset="-34"/>
                  <a:cs typeface="TH SarabunPSK" pitchFamily="34" charset="-34"/>
                </a:rPr>
                <a:t>3</a:t>
              </a:r>
              <a:endParaRPr lang="th-TH" altLang="th-TH" sz="1400" b="1" dirty="0">
                <a:latin typeface="TH SarabunPSK" pitchFamily="34" charset="-34"/>
                <a:cs typeface="TH SarabunPSK" pitchFamily="34" charset="-34"/>
              </a:endParaRPr>
            </a:p>
          </p:txBody>
        </p:sp>
        <p:sp>
          <p:nvSpPr>
            <p:cNvPr id="12372" name="Rectangle 2"/>
            <p:cNvSpPr>
              <a:spLocks noChangeArrowheads="1"/>
            </p:cNvSpPr>
            <p:nvPr/>
          </p:nvSpPr>
          <p:spPr bwMode="auto">
            <a:xfrm>
              <a:off x="3203848" y="3789040"/>
              <a:ext cx="2052020" cy="325438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th-TH" altLang="th-TH" sz="1500" spc="-70" dirty="0">
                  <a:latin typeface="TH SarabunPSK" pitchFamily="34" charset="-34"/>
                  <a:cs typeface="TH SarabunPSK" pitchFamily="34" charset="-34"/>
                </a:rPr>
                <a:t>นักวิชาการพัฒนาชุมชน (ผอ.กง.) ชพ</a:t>
              </a:r>
              <a:r>
                <a:rPr lang="en-US" altLang="th-TH" sz="1500" spc="-70" dirty="0">
                  <a:latin typeface="TH SarabunPSK" pitchFamily="34" charset="-34"/>
                  <a:cs typeface="TH SarabunPSK" pitchFamily="34" charset="-34"/>
                </a:rPr>
                <a:t>. </a:t>
              </a:r>
              <a:r>
                <a:rPr lang="en-US" altLang="th-TH" sz="1000" spc="-70" dirty="0">
                  <a:solidFill>
                    <a:srgbClr val="FF0000"/>
                  </a:solidFill>
                  <a:latin typeface="TH SarabunPSK" pitchFamily="34" charset="-34"/>
                  <a:cs typeface="TH SarabunPSK" pitchFamily="34" charset="-34"/>
                </a:rPr>
                <a:t>(5319)</a:t>
              </a:r>
              <a:endParaRPr lang="th-TH" altLang="th-TH" sz="1000" spc="-70" dirty="0">
                <a:solidFill>
                  <a:srgbClr val="FF0000"/>
                </a:solidFill>
                <a:latin typeface="TH SarabunPSK" pitchFamily="34" charset="-34"/>
                <a:cs typeface="TH SarabunPSK" pitchFamily="34" charset="-34"/>
              </a:endParaRPr>
            </a:p>
          </p:txBody>
        </p:sp>
      </p:grpSp>
      <p:sp>
        <p:nvSpPr>
          <p:cNvPr id="178185" name="Text Box 17"/>
          <p:cNvSpPr txBox="1">
            <a:spLocks noChangeArrowheads="1"/>
          </p:cNvSpPr>
          <p:nvPr/>
        </p:nvSpPr>
        <p:spPr bwMode="auto">
          <a:xfrm>
            <a:off x="4665663" y="2420938"/>
            <a:ext cx="2498725" cy="628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(5324/5325/5326/5327)</a:t>
            </a:r>
          </a:p>
          <a:p>
            <a:pPr eaLnBrk="1" hangingPunct="1"/>
            <a:r>
              <a:rPr lang="th-TH" altLang="th-TH" sz="12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นักส่งเสริมการพัฒนาชุมชน (พรก.)</a:t>
            </a:r>
            <a:r>
              <a:rPr lang="en-US" altLang="th-TH" sz="12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12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 </a:t>
            </a:r>
            <a:r>
              <a:rPr lang="en-US" altLang="th-TH" sz="12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1</a:t>
            </a:r>
            <a:r>
              <a:rPr lang="th-TH" altLang="th-TH" sz="12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113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)</a:t>
            </a:r>
            <a:endParaRPr lang="th-TH" altLang="th-TH" sz="1000">
              <a:solidFill>
                <a:srgbClr val="0070C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th-TH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(กรอบฯ </a:t>
            </a:r>
            <a:r>
              <a:rPr lang="en-US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2564</a:t>
            </a:r>
            <a:r>
              <a:rPr lang="th-TH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en-US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</a:t>
            </a:r>
            <a:r>
              <a:rPr lang="th-TH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en-US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2567)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(จ้างแล้ว)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              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(ไม่รวมในกรอบ ขรก.)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4" name="Group 18"/>
          <p:cNvGrpSpPr>
            <a:grpSpLocks/>
          </p:cNvGrpSpPr>
          <p:nvPr/>
        </p:nvGrpSpPr>
        <p:grpSpPr bwMode="auto">
          <a:xfrm>
            <a:off x="4665274" y="1773328"/>
            <a:ext cx="2051050" cy="646110"/>
            <a:chOff x="3203848" y="3468365"/>
            <a:chExt cx="2052020" cy="646111"/>
          </a:xfrm>
          <a:solidFill>
            <a:schemeClr val="bg1"/>
          </a:solidFill>
        </p:grpSpPr>
        <p:sp>
          <p:nvSpPr>
            <p:cNvPr id="12364" name="Rectangle 2"/>
            <p:cNvSpPr>
              <a:spLocks noChangeArrowheads="1"/>
            </p:cNvSpPr>
            <p:nvPr/>
          </p:nvSpPr>
          <p:spPr bwMode="auto">
            <a:xfrm>
              <a:off x="3203848" y="3468365"/>
              <a:ext cx="1476000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lnSpc>
                  <a:spcPct val="70000"/>
                </a:lnSpc>
                <a:defRPr/>
              </a:pPr>
              <a:endParaRPr lang="th-TH" altLang="th-TH" sz="700" b="1" dirty="0">
                <a:latin typeface="TH SarabunPSK" pitchFamily="34" charset="-34"/>
                <a:cs typeface="TH SarabunPSK" pitchFamily="34" charset="-34"/>
              </a:endParaRPr>
            </a:p>
            <a:p>
              <a:pPr algn="ctr" eaLnBrk="0" hangingPunct="0">
                <a:lnSpc>
                  <a:spcPct val="70000"/>
                </a:lnSpc>
                <a:defRPr/>
              </a:pPr>
              <a:r>
                <a:rPr lang="th-TH" altLang="th-TH" sz="1400" b="1" dirty="0">
                  <a:latin typeface="TH SarabunPSK" pitchFamily="34" charset="-34"/>
                  <a:cs typeface="TH SarabunPSK" pitchFamily="34" charset="-34"/>
                </a:rPr>
                <a:t>กลุ่มงานส่งเสริม                      การพัฒนาชุมชน</a:t>
              </a:r>
            </a:p>
          </p:txBody>
        </p:sp>
        <p:sp>
          <p:nvSpPr>
            <p:cNvPr id="12365" name="Rectangle 2"/>
            <p:cNvSpPr>
              <a:spLocks noChangeArrowheads="1"/>
            </p:cNvSpPr>
            <p:nvPr/>
          </p:nvSpPr>
          <p:spPr bwMode="auto">
            <a:xfrm>
              <a:off x="4679868" y="3468365"/>
              <a:ext cx="576000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en-US" altLang="th-TH" sz="1600" b="1" dirty="0">
                  <a:latin typeface="TH SarabunPSK" pitchFamily="34" charset="-34"/>
                  <a:cs typeface="TH SarabunPSK" pitchFamily="34" charset="-34"/>
                </a:rPr>
                <a:t>5</a:t>
              </a:r>
              <a:endParaRPr lang="th-TH" altLang="th-TH" sz="1600" b="1" dirty="0">
                <a:latin typeface="TH SarabunPSK" pitchFamily="34" charset="-34"/>
                <a:cs typeface="TH SarabunPSK" pitchFamily="34" charset="-34"/>
              </a:endParaRPr>
            </a:p>
          </p:txBody>
        </p:sp>
        <p:sp>
          <p:nvSpPr>
            <p:cNvPr id="12369" name="Rectangle 2"/>
            <p:cNvSpPr>
              <a:spLocks noChangeArrowheads="1"/>
            </p:cNvSpPr>
            <p:nvPr/>
          </p:nvSpPr>
          <p:spPr bwMode="auto">
            <a:xfrm>
              <a:off x="3203848" y="3789039"/>
              <a:ext cx="2052020" cy="325437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th-TH" altLang="th-TH" sz="1500" spc="-80" dirty="0">
                  <a:latin typeface="TH SarabunPSK" pitchFamily="34" charset="-34"/>
                  <a:cs typeface="TH SarabunPSK" pitchFamily="34" charset="-34"/>
                </a:rPr>
                <a:t>นักวิชาการพัฒนาชุมชน (ผอ.กง.) ชพ</a:t>
              </a:r>
              <a:r>
                <a:rPr lang="en-US" altLang="th-TH" sz="1500" spc="-80" dirty="0">
                  <a:latin typeface="TH SarabunPSK" pitchFamily="34" charset="-34"/>
                  <a:cs typeface="TH SarabunPSK" pitchFamily="34" charset="-34"/>
                </a:rPr>
                <a:t>. </a:t>
              </a:r>
              <a:r>
                <a:rPr lang="en-US" altLang="th-TH" sz="1000" spc="-80" dirty="0">
                  <a:solidFill>
                    <a:srgbClr val="FF0000"/>
                  </a:solidFill>
                  <a:latin typeface="TH SarabunPSK" pitchFamily="34" charset="-34"/>
                  <a:cs typeface="TH SarabunPSK" pitchFamily="34" charset="-34"/>
                </a:rPr>
                <a:t>(5323)</a:t>
              </a:r>
              <a:endParaRPr lang="th-TH" altLang="th-TH" sz="1000" spc="-80" dirty="0">
                <a:solidFill>
                  <a:srgbClr val="FF0000"/>
                </a:solidFill>
                <a:latin typeface="TH SarabunPSK" pitchFamily="34" charset="-34"/>
                <a:cs typeface="TH SarabunPSK" pitchFamily="34" charset="-34"/>
              </a:endParaRPr>
            </a:p>
          </p:txBody>
        </p:sp>
      </p:grpSp>
      <p:sp>
        <p:nvSpPr>
          <p:cNvPr id="178187" name="Text Box 17"/>
          <p:cNvSpPr txBox="1">
            <a:spLocks noChangeArrowheads="1"/>
          </p:cNvSpPr>
          <p:nvPr/>
        </p:nvSpPr>
        <p:spPr bwMode="auto">
          <a:xfrm>
            <a:off x="6969125" y="2425700"/>
            <a:ext cx="2087563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(5322/5332/5336/5357)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5" name="Group 18"/>
          <p:cNvGrpSpPr>
            <a:grpSpLocks/>
          </p:cNvGrpSpPr>
          <p:nvPr/>
        </p:nvGrpSpPr>
        <p:grpSpPr bwMode="auto">
          <a:xfrm>
            <a:off x="6968737" y="1778090"/>
            <a:ext cx="2052637" cy="646113"/>
            <a:chOff x="3203848" y="3468365"/>
            <a:chExt cx="2052020" cy="646113"/>
          </a:xfrm>
          <a:solidFill>
            <a:schemeClr val="bg1"/>
          </a:solidFill>
        </p:grpSpPr>
        <p:sp>
          <p:nvSpPr>
            <p:cNvPr id="12361" name="Rectangle 2"/>
            <p:cNvSpPr>
              <a:spLocks noChangeArrowheads="1"/>
            </p:cNvSpPr>
            <p:nvPr/>
          </p:nvSpPr>
          <p:spPr bwMode="auto">
            <a:xfrm>
              <a:off x="3203848" y="3468365"/>
              <a:ext cx="1476000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lnSpc>
                  <a:spcPct val="70000"/>
                </a:lnSpc>
                <a:defRPr/>
              </a:pPr>
              <a:endParaRPr lang="th-TH" altLang="th-TH" sz="700" b="1" dirty="0">
                <a:latin typeface="TH SarabunPSK" pitchFamily="34" charset="-34"/>
                <a:cs typeface="TH SarabunPSK" pitchFamily="34" charset="-34"/>
              </a:endParaRPr>
            </a:p>
            <a:p>
              <a:pPr algn="ctr" eaLnBrk="0" hangingPunct="0">
                <a:lnSpc>
                  <a:spcPct val="70000"/>
                </a:lnSpc>
                <a:defRPr/>
              </a:pPr>
              <a:r>
                <a:rPr lang="th-TH" altLang="th-TH" sz="1400" b="1" dirty="0">
                  <a:latin typeface="TH SarabunPSK" pitchFamily="34" charset="-34"/>
                  <a:cs typeface="TH SarabunPSK" pitchFamily="34" charset="-34"/>
                </a:rPr>
                <a:t>กลุ่มงานสารสนเทศ</a:t>
              </a:r>
            </a:p>
            <a:p>
              <a:pPr algn="ctr" eaLnBrk="0" hangingPunct="0">
                <a:lnSpc>
                  <a:spcPct val="70000"/>
                </a:lnSpc>
                <a:defRPr/>
              </a:pPr>
              <a:r>
                <a:rPr lang="th-TH" altLang="th-TH" sz="1400" b="1" dirty="0">
                  <a:latin typeface="TH SarabunPSK" pitchFamily="34" charset="-34"/>
                  <a:cs typeface="TH SarabunPSK" pitchFamily="34" charset="-34"/>
                </a:rPr>
                <a:t>การพัฒนาชุมชน</a:t>
              </a:r>
            </a:p>
          </p:txBody>
        </p:sp>
        <p:sp>
          <p:nvSpPr>
            <p:cNvPr id="12362" name="Rectangle 2"/>
            <p:cNvSpPr>
              <a:spLocks noChangeArrowheads="1"/>
            </p:cNvSpPr>
            <p:nvPr/>
          </p:nvSpPr>
          <p:spPr bwMode="auto">
            <a:xfrm>
              <a:off x="4679868" y="3468365"/>
              <a:ext cx="576000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en-US" altLang="th-TH" sz="1600" b="1" dirty="0">
                  <a:latin typeface="TH SarabunPSK" pitchFamily="34" charset="-34"/>
                  <a:cs typeface="TH SarabunPSK" pitchFamily="34" charset="-34"/>
                </a:rPr>
                <a:t>5</a:t>
              </a:r>
              <a:endParaRPr lang="th-TH" altLang="th-TH" sz="1400" b="1" dirty="0">
                <a:latin typeface="TH SarabunPSK" pitchFamily="34" charset="-34"/>
                <a:cs typeface="TH SarabunPSK" pitchFamily="34" charset="-34"/>
              </a:endParaRPr>
            </a:p>
          </p:txBody>
        </p:sp>
        <p:sp>
          <p:nvSpPr>
            <p:cNvPr id="11342" name="Rectangle 2"/>
            <p:cNvSpPr>
              <a:spLocks noChangeArrowheads="1"/>
            </p:cNvSpPr>
            <p:nvPr/>
          </p:nvSpPr>
          <p:spPr bwMode="auto">
            <a:xfrm>
              <a:off x="3203848" y="3789040"/>
              <a:ext cx="2052020" cy="325438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th-TH" altLang="th-TH" sz="1500" spc="-60" dirty="0">
                  <a:latin typeface="TH SarabunPSK" pitchFamily="34" charset="-34"/>
                  <a:cs typeface="TH SarabunPSK" pitchFamily="34" charset="-34"/>
                </a:rPr>
                <a:t>นักวิชาการพัฒนาชุมชน (ผอ.กง.) ชพ</a:t>
              </a:r>
              <a:r>
                <a:rPr lang="en-US" altLang="th-TH" sz="1500" spc="-60" dirty="0">
                  <a:latin typeface="TH SarabunPSK" pitchFamily="34" charset="-34"/>
                  <a:cs typeface="TH SarabunPSK" pitchFamily="34" charset="-34"/>
                </a:rPr>
                <a:t>. </a:t>
              </a:r>
              <a:r>
                <a:rPr lang="en-US" altLang="th-TH" sz="1050" spc="-60" dirty="0">
                  <a:solidFill>
                    <a:srgbClr val="FF0000"/>
                  </a:solidFill>
                  <a:latin typeface="TH SarabunPSK" pitchFamily="34" charset="-34"/>
                  <a:cs typeface="TH SarabunPSK" pitchFamily="34" charset="-34"/>
                </a:rPr>
                <a:t>(605)</a:t>
              </a:r>
              <a:endParaRPr lang="th-TH" altLang="th-TH" sz="1050" spc="-60" dirty="0">
                <a:solidFill>
                  <a:srgbClr val="FF0000"/>
                </a:solidFill>
                <a:latin typeface="TH SarabunPSK" pitchFamily="34" charset="-34"/>
                <a:cs typeface="TH SarabunPSK" pitchFamily="34" charset="-34"/>
              </a:endParaRPr>
            </a:p>
          </p:txBody>
        </p:sp>
      </p:grpSp>
      <p:cxnSp>
        <p:nvCxnSpPr>
          <p:cNvPr id="78" name="Straight Connector 77"/>
          <p:cNvCxnSpPr/>
          <p:nvPr/>
        </p:nvCxnSpPr>
        <p:spPr>
          <a:xfrm>
            <a:off x="4572000" y="1419225"/>
            <a:ext cx="0" cy="223202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/>
          <p:cNvCxnSpPr/>
          <p:nvPr/>
        </p:nvCxnSpPr>
        <p:spPr>
          <a:xfrm>
            <a:off x="1116013" y="1628775"/>
            <a:ext cx="683895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8191" name="Rectangle 78"/>
          <p:cNvSpPr>
            <a:spLocks noChangeArrowheads="1"/>
          </p:cNvSpPr>
          <p:nvPr/>
        </p:nvSpPr>
        <p:spPr bwMode="auto">
          <a:xfrm>
            <a:off x="0" y="6611938"/>
            <a:ext cx="1619250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000" u="sng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หมายเหตุ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ภายในวงเล็บแสดงเลขที่ตำแหน่ง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178192" name="Group 49"/>
          <p:cNvGrpSpPr>
            <a:grpSpLocks/>
          </p:cNvGrpSpPr>
          <p:nvPr/>
        </p:nvGrpSpPr>
        <p:grpSpPr bwMode="auto">
          <a:xfrm>
            <a:off x="107950" y="3594100"/>
            <a:ext cx="2843213" cy="646113"/>
            <a:chOff x="107503" y="3717032"/>
            <a:chExt cx="2844257" cy="646113"/>
          </a:xfrm>
        </p:grpSpPr>
        <p:sp>
          <p:nvSpPr>
            <p:cNvPr id="178234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เมืองอุตรดิตถ์</a:t>
              </a:r>
            </a:p>
          </p:txBody>
        </p:sp>
        <p:sp>
          <p:nvSpPr>
            <p:cNvPr id="178235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78236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(5328)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78193" name="Text Box 17"/>
          <p:cNvSpPr txBox="1">
            <a:spLocks noChangeArrowheads="1"/>
          </p:cNvSpPr>
          <p:nvPr/>
        </p:nvSpPr>
        <p:spPr bwMode="auto">
          <a:xfrm>
            <a:off x="107950" y="4241800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(1816/5330/5331/5335)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178194" name="Group 50"/>
          <p:cNvGrpSpPr>
            <a:grpSpLocks/>
          </p:cNvGrpSpPr>
          <p:nvPr/>
        </p:nvGrpSpPr>
        <p:grpSpPr bwMode="auto">
          <a:xfrm>
            <a:off x="3132138" y="3594100"/>
            <a:ext cx="2843212" cy="646113"/>
            <a:chOff x="107503" y="3717032"/>
            <a:chExt cx="2844257" cy="646113"/>
          </a:xfrm>
        </p:grpSpPr>
        <p:sp>
          <p:nvSpPr>
            <p:cNvPr id="178231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ท่าปลา</a:t>
              </a:r>
            </a:p>
          </p:txBody>
        </p:sp>
        <p:sp>
          <p:nvSpPr>
            <p:cNvPr id="178232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78233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(5339)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78195" name="Text Box 17"/>
          <p:cNvSpPr txBox="1">
            <a:spLocks noChangeArrowheads="1"/>
          </p:cNvSpPr>
          <p:nvPr/>
        </p:nvSpPr>
        <p:spPr bwMode="auto">
          <a:xfrm>
            <a:off x="3132138" y="4241800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(5341/5342/5343/5345)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178196" name="Group 55"/>
          <p:cNvGrpSpPr>
            <a:grpSpLocks/>
          </p:cNvGrpSpPr>
          <p:nvPr/>
        </p:nvGrpSpPr>
        <p:grpSpPr bwMode="auto">
          <a:xfrm>
            <a:off x="6156325" y="3594100"/>
            <a:ext cx="2844800" cy="646113"/>
            <a:chOff x="107503" y="3717032"/>
            <a:chExt cx="2844257" cy="646113"/>
          </a:xfrm>
        </p:grpSpPr>
        <p:sp>
          <p:nvSpPr>
            <p:cNvPr id="178228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น้ำปาด</a:t>
              </a:r>
            </a:p>
          </p:txBody>
        </p:sp>
        <p:sp>
          <p:nvSpPr>
            <p:cNvPr id="178229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78230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ชพ.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(5346)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78197" name="Text Box 17"/>
          <p:cNvSpPr txBox="1">
            <a:spLocks noChangeArrowheads="1"/>
          </p:cNvSpPr>
          <p:nvPr/>
        </p:nvSpPr>
        <p:spPr bwMode="auto">
          <a:xfrm>
            <a:off x="6156325" y="4241800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3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(5348/5349/5350)</a:t>
            </a:r>
          </a:p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เจ้าพนักงานพัฒนาชุมชน (ปง./ชง.)    - 1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2368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)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178198" name="Group 60"/>
          <p:cNvGrpSpPr>
            <a:grpSpLocks/>
          </p:cNvGrpSpPr>
          <p:nvPr/>
        </p:nvGrpSpPr>
        <p:grpSpPr bwMode="auto">
          <a:xfrm>
            <a:off x="107950" y="4962525"/>
            <a:ext cx="2843213" cy="646113"/>
            <a:chOff x="107503" y="3717032"/>
            <a:chExt cx="2844257" cy="646113"/>
          </a:xfrm>
        </p:grpSpPr>
        <p:sp>
          <p:nvSpPr>
            <p:cNvPr id="178225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พิชัย</a:t>
              </a:r>
            </a:p>
          </p:txBody>
        </p:sp>
        <p:sp>
          <p:nvSpPr>
            <p:cNvPr id="178226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78227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(5352)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78199" name="Text Box 17"/>
          <p:cNvSpPr txBox="1">
            <a:spLocks noChangeArrowheads="1"/>
          </p:cNvSpPr>
          <p:nvPr/>
        </p:nvSpPr>
        <p:spPr bwMode="auto">
          <a:xfrm>
            <a:off x="107950" y="5610225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(5354/5355/5358/5359)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178200" name="Group 65"/>
          <p:cNvGrpSpPr>
            <a:grpSpLocks/>
          </p:cNvGrpSpPr>
          <p:nvPr/>
        </p:nvGrpSpPr>
        <p:grpSpPr bwMode="auto">
          <a:xfrm>
            <a:off x="3132138" y="4962525"/>
            <a:ext cx="2843212" cy="646113"/>
            <a:chOff x="107503" y="3717032"/>
            <a:chExt cx="2844257" cy="646113"/>
          </a:xfrm>
        </p:grpSpPr>
        <p:sp>
          <p:nvSpPr>
            <p:cNvPr id="178222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ลับแล</a:t>
              </a:r>
            </a:p>
          </p:txBody>
        </p:sp>
        <p:sp>
          <p:nvSpPr>
            <p:cNvPr id="178223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78224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ชพ.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(5361)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78201" name="Text Box 17"/>
          <p:cNvSpPr txBox="1">
            <a:spLocks noChangeArrowheads="1"/>
          </p:cNvSpPr>
          <p:nvPr/>
        </p:nvSpPr>
        <p:spPr bwMode="auto">
          <a:xfrm>
            <a:off x="3132138" y="5610225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3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(5363/5364/5365)</a:t>
            </a:r>
          </a:p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เจ้าพนักงานพัฒนาชุมชน (ปง./ชง.)    - 1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801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)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178202" name="Group 70"/>
          <p:cNvGrpSpPr>
            <a:grpSpLocks/>
          </p:cNvGrpSpPr>
          <p:nvPr/>
        </p:nvGrpSpPr>
        <p:grpSpPr bwMode="auto">
          <a:xfrm>
            <a:off x="6156325" y="4962525"/>
            <a:ext cx="2844800" cy="646113"/>
            <a:chOff x="107503" y="3717032"/>
            <a:chExt cx="2844257" cy="646113"/>
          </a:xfrm>
        </p:grpSpPr>
        <p:sp>
          <p:nvSpPr>
            <p:cNvPr id="178219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ตรอน</a:t>
              </a:r>
            </a:p>
          </p:txBody>
        </p:sp>
        <p:sp>
          <p:nvSpPr>
            <p:cNvPr id="178220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78221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ชพ.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(5367)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78203" name="Text Box 17"/>
          <p:cNvSpPr txBox="1">
            <a:spLocks noChangeArrowheads="1"/>
          </p:cNvSpPr>
          <p:nvPr/>
        </p:nvSpPr>
        <p:spPr bwMode="auto">
          <a:xfrm>
            <a:off x="6156325" y="5610225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3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(5369/5370/5371)</a:t>
            </a:r>
          </a:p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เจ้าพนักงานพัฒนาชุมชน (ปง./ชง.)    - 1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5340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)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cxnSp>
        <p:nvCxnSpPr>
          <p:cNvPr id="76" name="Straight Connector 75"/>
          <p:cNvCxnSpPr/>
          <p:nvPr/>
        </p:nvCxnSpPr>
        <p:spPr>
          <a:xfrm>
            <a:off x="1404938" y="3500438"/>
            <a:ext cx="604837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9" name="Straight Connector 78"/>
          <p:cNvCxnSpPr/>
          <p:nvPr/>
        </p:nvCxnSpPr>
        <p:spPr>
          <a:xfrm>
            <a:off x="1116013" y="1628775"/>
            <a:ext cx="0" cy="14446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" name="Straight Connector 80"/>
          <p:cNvCxnSpPr/>
          <p:nvPr/>
        </p:nvCxnSpPr>
        <p:spPr>
          <a:xfrm>
            <a:off x="3348038" y="1628775"/>
            <a:ext cx="0" cy="14446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" name="Straight Connector 81"/>
          <p:cNvCxnSpPr/>
          <p:nvPr/>
        </p:nvCxnSpPr>
        <p:spPr>
          <a:xfrm>
            <a:off x="5651500" y="1628775"/>
            <a:ext cx="0" cy="14446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3" name="Straight Connector 82"/>
          <p:cNvCxnSpPr/>
          <p:nvPr/>
        </p:nvCxnSpPr>
        <p:spPr>
          <a:xfrm>
            <a:off x="7956550" y="1628775"/>
            <a:ext cx="0" cy="14446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4" name="Straight Connector 83"/>
          <p:cNvCxnSpPr/>
          <p:nvPr/>
        </p:nvCxnSpPr>
        <p:spPr>
          <a:xfrm>
            <a:off x="1403350" y="3500438"/>
            <a:ext cx="0" cy="904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/>
          <p:cNvCxnSpPr/>
          <p:nvPr/>
        </p:nvCxnSpPr>
        <p:spPr>
          <a:xfrm>
            <a:off x="7451725" y="3500438"/>
            <a:ext cx="0" cy="904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" name="Straight Connector 85"/>
          <p:cNvCxnSpPr/>
          <p:nvPr/>
        </p:nvCxnSpPr>
        <p:spPr>
          <a:xfrm>
            <a:off x="3049588" y="3500438"/>
            <a:ext cx="0" cy="136842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7" name="Straight Connector 86"/>
          <p:cNvCxnSpPr/>
          <p:nvPr/>
        </p:nvCxnSpPr>
        <p:spPr>
          <a:xfrm>
            <a:off x="1403350" y="4868863"/>
            <a:ext cx="604837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9" name="Straight Connector 88"/>
          <p:cNvCxnSpPr/>
          <p:nvPr/>
        </p:nvCxnSpPr>
        <p:spPr>
          <a:xfrm>
            <a:off x="1403350" y="4868863"/>
            <a:ext cx="0" cy="904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0" name="Straight Connector 89"/>
          <p:cNvCxnSpPr/>
          <p:nvPr/>
        </p:nvCxnSpPr>
        <p:spPr>
          <a:xfrm>
            <a:off x="4427538" y="4868863"/>
            <a:ext cx="0" cy="904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1" name="Straight Connector 90"/>
          <p:cNvCxnSpPr/>
          <p:nvPr/>
        </p:nvCxnSpPr>
        <p:spPr>
          <a:xfrm>
            <a:off x="7451725" y="4868863"/>
            <a:ext cx="0" cy="904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78216" name="Group 74"/>
          <p:cNvGrpSpPr>
            <a:grpSpLocks/>
          </p:cNvGrpSpPr>
          <p:nvPr/>
        </p:nvGrpSpPr>
        <p:grpSpPr bwMode="auto">
          <a:xfrm>
            <a:off x="107950" y="1774825"/>
            <a:ext cx="2051050" cy="646113"/>
            <a:chOff x="107950" y="1775470"/>
            <a:chExt cx="2051050" cy="646112"/>
          </a:xfrm>
        </p:grpSpPr>
        <p:grpSp>
          <p:nvGrpSpPr>
            <p:cNvPr id="13" name="Group 18"/>
            <p:cNvGrpSpPr>
              <a:grpSpLocks/>
            </p:cNvGrpSpPr>
            <p:nvPr/>
          </p:nvGrpSpPr>
          <p:grpSpPr bwMode="auto">
            <a:xfrm>
              <a:off x="107950" y="1775470"/>
              <a:ext cx="2051050" cy="646112"/>
              <a:chOff x="3203848" y="3468365"/>
              <a:chExt cx="2052020" cy="646113"/>
            </a:xfrm>
            <a:solidFill>
              <a:schemeClr val="bg1"/>
            </a:solidFill>
          </p:grpSpPr>
          <p:sp>
            <p:nvSpPr>
              <p:cNvPr id="14387" name="Rectangle 2"/>
              <p:cNvSpPr>
                <a:spLocks noChangeArrowheads="1"/>
              </p:cNvSpPr>
              <p:nvPr/>
            </p:nvSpPr>
            <p:spPr bwMode="auto">
              <a:xfrm>
                <a:off x="4679868" y="3468365"/>
                <a:ext cx="576000" cy="323850"/>
              </a:xfrm>
              <a:prstGeom prst="rect">
                <a:avLst/>
              </a:prstGeom>
              <a:grpFill/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anchor="ctr"/>
              <a:lstStyle/>
              <a:p>
                <a:pPr algn="ctr" eaLnBrk="0" hangingPunct="0">
                  <a:defRPr/>
                </a:pPr>
                <a:r>
                  <a:rPr lang="en-US" altLang="th-TH" sz="1600" b="1" dirty="0">
                    <a:latin typeface="TH SarabunPSK" pitchFamily="34" charset="-34"/>
                    <a:cs typeface="TH SarabunPSK" pitchFamily="34" charset="-34"/>
                  </a:rPr>
                  <a:t>8</a:t>
                </a:r>
                <a:endParaRPr lang="th-TH" altLang="th-TH" sz="1400" b="1" dirty="0">
                  <a:latin typeface="TH SarabunPSK" pitchFamily="34" charset="-34"/>
                  <a:cs typeface="TH SarabunPSK" pitchFamily="34" charset="-34"/>
                </a:endParaRPr>
              </a:p>
            </p:txBody>
          </p:sp>
          <p:sp>
            <p:nvSpPr>
              <p:cNvPr id="14388" name="Rectangle 2"/>
              <p:cNvSpPr>
                <a:spLocks noChangeArrowheads="1"/>
              </p:cNvSpPr>
              <p:nvPr/>
            </p:nvSpPr>
            <p:spPr bwMode="auto">
              <a:xfrm>
                <a:off x="3203848" y="3789040"/>
                <a:ext cx="2052000" cy="325438"/>
              </a:xfrm>
              <a:prstGeom prst="rect">
                <a:avLst/>
              </a:prstGeom>
              <a:grpFill/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anchor="ctr"/>
              <a:lstStyle/>
              <a:p>
                <a:pPr algn="ctr" eaLnBrk="0" hangingPunct="0">
                  <a:defRPr/>
                </a:pPr>
                <a:r>
                  <a:rPr lang="th-TH" altLang="th-TH" sz="1400" spc="-40" dirty="0">
                    <a:latin typeface="TH SarabunPSK" pitchFamily="34" charset="-34"/>
                    <a:cs typeface="TH SarabunPSK" pitchFamily="34" charset="-34"/>
                  </a:rPr>
                  <a:t>นักวิชาการพัฒนาชุมชน (ผอ.กง.) </a:t>
                </a:r>
                <a:r>
                  <a:rPr lang="th-TH" altLang="th-TH" sz="1400" spc="-40" dirty="0" err="1">
                    <a:latin typeface="TH SarabunPSK" pitchFamily="34" charset="-34"/>
                    <a:cs typeface="TH SarabunPSK" pitchFamily="34" charset="-34"/>
                  </a:rPr>
                  <a:t>ชพ.</a:t>
                </a:r>
                <a:r>
                  <a:rPr lang="en-US" altLang="th-TH" sz="1400" spc="-40" dirty="0">
                    <a:latin typeface="TH SarabunPSK" pitchFamily="34" charset="-34"/>
                    <a:cs typeface="TH SarabunPSK" pitchFamily="34" charset="-34"/>
                  </a:rPr>
                  <a:t> </a:t>
                </a:r>
                <a:r>
                  <a:rPr lang="en-US" altLang="th-TH" sz="1000" spc="-40" dirty="0">
                    <a:solidFill>
                      <a:srgbClr val="FF0000"/>
                    </a:solidFill>
                    <a:latin typeface="TH SarabunPSK" pitchFamily="34" charset="-34"/>
                    <a:cs typeface="TH SarabunPSK" pitchFamily="34" charset="-34"/>
                  </a:rPr>
                  <a:t>(5314)</a:t>
                </a:r>
                <a:endParaRPr lang="th-TH" altLang="th-TH" sz="1000" spc="-40" dirty="0">
                  <a:solidFill>
                    <a:srgbClr val="FF0000"/>
                  </a:solidFill>
                  <a:latin typeface="TH SarabunPSK" pitchFamily="34" charset="-34"/>
                  <a:cs typeface="TH SarabunPSK" pitchFamily="34" charset="-34"/>
                </a:endParaRPr>
              </a:p>
            </p:txBody>
          </p:sp>
        </p:grpSp>
        <p:sp>
          <p:nvSpPr>
            <p:cNvPr id="178218" name="Rectangle 2"/>
            <p:cNvSpPr>
              <a:spLocks noChangeArrowheads="1"/>
            </p:cNvSpPr>
            <p:nvPr/>
          </p:nvSpPr>
          <p:spPr bwMode="auto">
            <a:xfrm>
              <a:off x="107950" y="1775470"/>
              <a:ext cx="1475302" cy="323849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th-TH" altLang="th-TH" sz="12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endParaRPr lang="th-TH" altLang="th-TH" sz="8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2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กลุ่มงานประสานและสนับสนุนการบริหารงานพัฒนาชุมชน</a:t>
              </a:r>
            </a:p>
            <a:p>
              <a:pPr algn="ctr"/>
              <a:endParaRPr lang="th-TH" altLang="th-TH" sz="12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9202" name="Rectangle 73"/>
          <p:cNvSpPr>
            <a:spLocks noChangeArrowheads="1"/>
          </p:cNvSpPr>
          <p:nvPr/>
        </p:nvSpPr>
        <p:spPr bwMode="auto">
          <a:xfrm>
            <a:off x="488950" y="106363"/>
            <a:ext cx="815498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/>
            <a:r>
              <a:rPr lang="th-TH" altLang="th-TH" sz="1600" b="1">
                <a:latin typeface="TH SarabunPSK" panose="020B0500040200020003" pitchFamily="34" charset="-34"/>
                <a:cs typeface="TH SarabunPSK" panose="020B0500040200020003" pitchFamily="34" charset="-34"/>
              </a:rPr>
              <a:t>แผนภูมิแสดงการแบ่งงานภายในและอัตรากำลังของกรมการพัฒนาชุมชน</a:t>
            </a:r>
            <a:r>
              <a:rPr lang="en-US" altLang="th-TH" sz="1600" b="1">
                <a:latin typeface="TH SarabunPSK" panose="020B0500040200020003" pitchFamily="34" charset="-34"/>
                <a:cs typeface="TH SarabunPSK" panose="020B0500040200020003" pitchFamily="34" charset="-34"/>
              </a:rPr>
              <a:t> </a:t>
            </a:r>
            <a:endParaRPr lang="th-TH" altLang="th-TH" sz="1600" b="1"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sp>
        <p:nvSpPr>
          <p:cNvPr id="179203" name="Text Box 9"/>
          <p:cNvSpPr txBox="1">
            <a:spLocks noChangeArrowheads="1"/>
          </p:cNvSpPr>
          <p:nvPr/>
        </p:nvSpPr>
        <p:spPr bwMode="auto">
          <a:xfrm>
            <a:off x="6980238" y="6269038"/>
            <a:ext cx="2160587" cy="588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ลูกจ้างประจำ 1 อัตรา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rPr>
              <a:t>(178)</a:t>
            </a:r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 </a:t>
            </a:r>
            <a:endParaRPr lang="th-TH" altLang="th-TH" sz="1400">
              <a:solidFill>
                <a:srgbClr val="FF0000"/>
              </a:solidFill>
              <a:latin typeface="TH SarabunPSK" panose="020B0500040200020003" pitchFamily="34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กรอบพนักงานราชการ 1 อัตรา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rPr>
              <a:t>(113)</a:t>
            </a:r>
          </a:p>
        </p:txBody>
      </p:sp>
      <p:grpSp>
        <p:nvGrpSpPr>
          <p:cNvPr id="179204" name="Group 81"/>
          <p:cNvGrpSpPr>
            <a:grpSpLocks/>
          </p:cNvGrpSpPr>
          <p:nvPr/>
        </p:nvGrpSpPr>
        <p:grpSpPr bwMode="auto">
          <a:xfrm>
            <a:off x="2843213" y="765175"/>
            <a:ext cx="3421062" cy="646113"/>
            <a:chOff x="2448080" y="857250"/>
            <a:chExt cx="3420000" cy="646113"/>
          </a:xfrm>
        </p:grpSpPr>
        <p:sp>
          <p:nvSpPr>
            <p:cNvPr id="179226" name="Rectangle 2"/>
            <p:cNvSpPr>
              <a:spLocks noChangeArrowheads="1"/>
            </p:cNvSpPr>
            <p:nvPr/>
          </p:nvSpPr>
          <p:spPr bwMode="auto">
            <a:xfrm>
              <a:off x="2448080" y="857250"/>
              <a:ext cx="2844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สำนักงานพัฒนาชุมชนจังหวัดอุตรดิตถ์</a:t>
              </a:r>
            </a:p>
          </p:txBody>
        </p:sp>
        <p:sp>
          <p:nvSpPr>
            <p:cNvPr id="179227" name="Rectangle 2"/>
            <p:cNvSpPr>
              <a:spLocks noChangeArrowheads="1"/>
            </p:cNvSpPr>
            <p:nvPr/>
          </p:nvSpPr>
          <p:spPr bwMode="auto">
            <a:xfrm>
              <a:off x="5290308" y="857250"/>
              <a:ext cx="575739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 eaLnBrk="1" hangingPunct="1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67</a:t>
              </a:r>
              <a:endParaRPr lang="th-TH" altLang="th-TH" sz="16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79228" name="Rectangle 2"/>
            <p:cNvSpPr>
              <a:spLocks noChangeArrowheads="1"/>
            </p:cNvSpPr>
            <p:nvPr/>
          </p:nvSpPr>
          <p:spPr bwMode="auto">
            <a:xfrm>
              <a:off x="2448080" y="1177925"/>
              <a:ext cx="3420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ผู้อำนวยการ (พัฒนาการจังหวัด) สูง</a:t>
              </a:r>
              <a:r>
                <a:rPr lang="en-US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(5313)</a:t>
              </a:r>
              <a:r>
                <a:rPr lang="en-US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endParaRPr lang="th-TH" altLang="th-TH" sz="1600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79205" name="Text Box 91"/>
          <p:cNvSpPr txBox="1">
            <a:spLocks noChangeArrowheads="1"/>
          </p:cNvSpPr>
          <p:nvPr/>
        </p:nvSpPr>
        <p:spPr bwMode="auto">
          <a:xfrm>
            <a:off x="3924300" y="404813"/>
            <a:ext cx="1368425" cy="277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Update </a:t>
            </a:r>
            <a:r>
              <a:rPr lang="th-TH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26 เมษายน 2564 </a:t>
            </a:r>
            <a:r>
              <a:rPr lang="en-US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         </a:t>
            </a:r>
            <a:endParaRPr lang="th-TH" altLang="th-TH" sz="1200"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cxnSp>
        <p:nvCxnSpPr>
          <p:cNvPr id="78" name="Straight Connector 77"/>
          <p:cNvCxnSpPr/>
          <p:nvPr/>
        </p:nvCxnSpPr>
        <p:spPr>
          <a:xfrm>
            <a:off x="4572000" y="1419225"/>
            <a:ext cx="0" cy="50482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9207" name="Rectangle 78"/>
          <p:cNvSpPr>
            <a:spLocks noChangeArrowheads="1"/>
          </p:cNvSpPr>
          <p:nvPr/>
        </p:nvSpPr>
        <p:spPr bwMode="auto">
          <a:xfrm>
            <a:off x="0" y="6611938"/>
            <a:ext cx="1619250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000" u="sng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หมายเหตุ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ภายในวงเล็บแสดงเลขที่ตำแหน่ง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179208" name="Group 49"/>
          <p:cNvGrpSpPr>
            <a:grpSpLocks/>
          </p:cNvGrpSpPr>
          <p:nvPr/>
        </p:nvGrpSpPr>
        <p:grpSpPr bwMode="auto">
          <a:xfrm>
            <a:off x="107950" y="1722438"/>
            <a:ext cx="2843213" cy="646112"/>
            <a:chOff x="107503" y="3717032"/>
            <a:chExt cx="2844257" cy="646113"/>
          </a:xfrm>
        </p:grpSpPr>
        <p:sp>
          <p:nvSpPr>
            <p:cNvPr id="179223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ทองแสนขัน</a:t>
              </a:r>
            </a:p>
          </p:txBody>
        </p:sp>
        <p:sp>
          <p:nvSpPr>
            <p:cNvPr id="179224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79225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ชพ.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(5372)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79209" name="Text Box 17"/>
          <p:cNvSpPr txBox="1">
            <a:spLocks noChangeArrowheads="1"/>
          </p:cNvSpPr>
          <p:nvPr/>
        </p:nvSpPr>
        <p:spPr bwMode="auto">
          <a:xfrm>
            <a:off x="107950" y="2370138"/>
            <a:ext cx="2879725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3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(5374/5375/5975)</a:t>
            </a:r>
          </a:p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เจ้าพนักงานพัฒนาชุมชน (ปง./ชง.)    - 1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5956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)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179210" name="Group 50"/>
          <p:cNvGrpSpPr>
            <a:grpSpLocks/>
          </p:cNvGrpSpPr>
          <p:nvPr/>
        </p:nvGrpSpPr>
        <p:grpSpPr bwMode="auto">
          <a:xfrm>
            <a:off x="3132138" y="1722438"/>
            <a:ext cx="2843212" cy="646112"/>
            <a:chOff x="107503" y="3717032"/>
            <a:chExt cx="2844257" cy="646113"/>
          </a:xfrm>
        </p:grpSpPr>
        <p:sp>
          <p:nvSpPr>
            <p:cNvPr id="179220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ฟากท่า</a:t>
              </a:r>
            </a:p>
          </p:txBody>
        </p:sp>
        <p:sp>
          <p:nvSpPr>
            <p:cNvPr id="179221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79222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ชพ.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(5376)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79211" name="Text Box 17"/>
          <p:cNvSpPr txBox="1">
            <a:spLocks noChangeArrowheads="1"/>
          </p:cNvSpPr>
          <p:nvPr/>
        </p:nvSpPr>
        <p:spPr bwMode="auto">
          <a:xfrm>
            <a:off x="3132138" y="2370138"/>
            <a:ext cx="2879725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(2998/5337/5378/5379)</a:t>
            </a:r>
          </a:p>
        </p:txBody>
      </p:sp>
      <p:grpSp>
        <p:nvGrpSpPr>
          <p:cNvPr id="179212" name="Group 55"/>
          <p:cNvGrpSpPr>
            <a:grpSpLocks/>
          </p:cNvGrpSpPr>
          <p:nvPr/>
        </p:nvGrpSpPr>
        <p:grpSpPr bwMode="auto">
          <a:xfrm>
            <a:off x="6156325" y="1722438"/>
            <a:ext cx="2844800" cy="646112"/>
            <a:chOff x="107503" y="3717032"/>
            <a:chExt cx="2844257" cy="646113"/>
          </a:xfrm>
        </p:grpSpPr>
        <p:sp>
          <p:nvSpPr>
            <p:cNvPr id="179217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บ้านโคก</a:t>
              </a:r>
            </a:p>
          </p:txBody>
        </p:sp>
        <p:sp>
          <p:nvSpPr>
            <p:cNvPr id="179218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79219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ชพ.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(5380)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79213" name="Text Box 17"/>
          <p:cNvSpPr txBox="1">
            <a:spLocks noChangeArrowheads="1"/>
          </p:cNvSpPr>
          <p:nvPr/>
        </p:nvSpPr>
        <p:spPr bwMode="auto">
          <a:xfrm>
            <a:off x="6156325" y="2370138"/>
            <a:ext cx="2879725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3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(5333/5383/5999)</a:t>
            </a:r>
          </a:p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เจ้าพนักงานพัฒนาชุมชน (ปง./ชง.)    - 1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6005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)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cxnSp>
        <p:nvCxnSpPr>
          <p:cNvPr id="76" name="Straight Connector 75"/>
          <p:cNvCxnSpPr/>
          <p:nvPr/>
        </p:nvCxnSpPr>
        <p:spPr>
          <a:xfrm>
            <a:off x="1404938" y="1628775"/>
            <a:ext cx="604837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4" name="Straight Connector 83"/>
          <p:cNvCxnSpPr/>
          <p:nvPr/>
        </p:nvCxnSpPr>
        <p:spPr>
          <a:xfrm>
            <a:off x="1403350" y="1628775"/>
            <a:ext cx="0" cy="9048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/>
          <p:cNvCxnSpPr/>
          <p:nvPr/>
        </p:nvCxnSpPr>
        <p:spPr>
          <a:xfrm>
            <a:off x="7451725" y="1628775"/>
            <a:ext cx="0" cy="9048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0226" name="Rectangle 73"/>
          <p:cNvSpPr>
            <a:spLocks noChangeArrowheads="1"/>
          </p:cNvSpPr>
          <p:nvPr/>
        </p:nvSpPr>
        <p:spPr bwMode="auto">
          <a:xfrm>
            <a:off x="488950" y="106363"/>
            <a:ext cx="815498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/>
            <a:r>
              <a:rPr lang="th-TH" altLang="th-TH" sz="1600" b="1">
                <a:latin typeface="TH SarabunPSK" panose="020B0500040200020003" pitchFamily="34" charset="-34"/>
                <a:cs typeface="TH SarabunPSK" panose="020B0500040200020003" pitchFamily="34" charset="-34"/>
              </a:rPr>
              <a:t>แผนภูมิแสดงการแบ่งงานภายในและอัตรากำลังของกรมการพัฒนาชุมชน</a:t>
            </a:r>
            <a:r>
              <a:rPr lang="en-US" altLang="th-TH" sz="1600" b="1">
                <a:latin typeface="TH SarabunPSK" panose="020B0500040200020003" pitchFamily="34" charset="-34"/>
                <a:cs typeface="TH SarabunPSK" panose="020B0500040200020003" pitchFamily="34" charset="-34"/>
              </a:rPr>
              <a:t> </a:t>
            </a:r>
            <a:endParaRPr lang="th-TH" altLang="th-TH" sz="1600" b="1"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sp>
        <p:nvSpPr>
          <p:cNvPr id="180227" name="Text Box 9"/>
          <p:cNvSpPr txBox="1">
            <a:spLocks noChangeArrowheads="1"/>
          </p:cNvSpPr>
          <p:nvPr/>
        </p:nvSpPr>
        <p:spPr bwMode="auto">
          <a:xfrm>
            <a:off x="6980238" y="6269038"/>
            <a:ext cx="2160587" cy="588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ลูกจ้างประจำ - อัตรา </a:t>
            </a:r>
            <a:endParaRPr lang="th-TH" altLang="th-TH" sz="1400">
              <a:solidFill>
                <a:srgbClr val="FF0000"/>
              </a:solidFill>
              <a:latin typeface="TH SarabunPSK" panose="020B0500040200020003" pitchFamily="34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กรอบพนักงานราชการ - อัตรา </a:t>
            </a:r>
            <a:endParaRPr lang="th-TH" altLang="th-TH" sz="1000">
              <a:solidFill>
                <a:srgbClr val="FF0000"/>
              </a:solidFill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grpSp>
        <p:nvGrpSpPr>
          <p:cNvPr id="180228" name="Group 81"/>
          <p:cNvGrpSpPr>
            <a:grpSpLocks/>
          </p:cNvGrpSpPr>
          <p:nvPr/>
        </p:nvGrpSpPr>
        <p:grpSpPr bwMode="auto">
          <a:xfrm>
            <a:off x="2843213" y="765175"/>
            <a:ext cx="3421062" cy="646113"/>
            <a:chOff x="2448080" y="857250"/>
            <a:chExt cx="3420000" cy="646113"/>
          </a:xfrm>
        </p:grpSpPr>
        <p:sp>
          <p:nvSpPr>
            <p:cNvPr id="180285" name="Rectangle 2"/>
            <p:cNvSpPr>
              <a:spLocks noChangeArrowheads="1"/>
            </p:cNvSpPr>
            <p:nvPr/>
          </p:nvSpPr>
          <p:spPr bwMode="auto">
            <a:xfrm>
              <a:off x="2448080" y="857250"/>
              <a:ext cx="2844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สำนักงานพัฒนาชุมชนจังหวัดอุทัยธานี</a:t>
              </a:r>
            </a:p>
          </p:txBody>
        </p:sp>
        <p:sp>
          <p:nvSpPr>
            <p:cNvPr id="180286" name="Rectangle 2"/>
            <p:cNvSpPr>
              <a:spLocks noChangeArrowheads="1"/>
            </p:cNvSpPr>
            <p:nvPr/>
          </p:nvSpPr>
          <p:spPr bwMode="auto">
            <a:xfrm>
              <a:off x="5290308" y="857250"/>
              <a:ext cx="575739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 eaLnBrk="1" hangingPunct="1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60</a:t>
              </a:r>
              <a:endParaRPr lang="th-TH" altLang="th-TH" sz="16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80287" name="Rectangle 2"/>
            <p:cNvSpPr>
              <a:spLocks noChangeArrowheads="1"/>
            </p:cNvSpPr>
            <p:nvPr/>
          </p:nvSpPr>
          <p:spPr bwMode="auto">
            <a:xfrm>
              <a:off x="2448080" y="1177925"/>
              <a:ext cx="3420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ผู้อำนวยการ (พัฒนาการจังหวัด) สูง</a:t>
              </a:r>
              <a:r>
                <a:rPr lang="en-US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(6024)</a:t>
              </a:r>
              <a:r>
                <a:rPr lang="en-US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endParaRPr lang="th-TH" altLang="th-TH" sz="1600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80229" name="Text Box 91"/>
          <p:cNvSpPr txBox="1">
            <a:spLocks noChangeArrowheads="1"/>
          </p:cNvSpPr>
          <p:nvPr/>
        </p:nvSpPr>
        <p:spPr bwMode="auto">
          <a:xfrm>
            <a:off x="3924300" y="404813"/>
            <a:ext cx="1368425" cy="277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Update </a:t>
            </a:r>
            <a:r>
              <a:rPr lang="th-TH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26 เมษายน 2564 </a:t>
            </a:r>
            <a:r>
              <a:rPr lang="en-US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         </a:t>
            </a:r>
            <a:endParaRPr lang="th-TH" altLang="th-TH" sz="1200"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sp>
        <p:nvSpPr>
          <p:cNvPr id="180230" name="Text Box 17"/>
          <p:cNvSpPr txBox="1">
            <a:spLocks noChangeArrowheads="1"/>
          </p:cNvSpPr>
          <p:nvPr/>
        </p:nvSpPr>
        <p:spPr bwMode="auto">
          <a:xfrm>
            <a:off x="107950" y="2409825"/>
            <a:ext cx="2376488" cy="628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 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- 1 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(6040)</a:t>
            </a:r>
          </a:p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นักจัดการงานทั่วไป (ปก./ชก.)   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     </a:t>
            </a: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- 1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6038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)</a:t>
            </a:r>
          </a:p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เจ้าพนักงานธุรการ (ปง./ชง.)    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      </a:t>
            </a: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2 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(6026/6028)</a:t>
            </a:r>
          </a:p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เจ้าพนักงานการเงินและบัญชี (ปง./ชง.)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- 1 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(6027)</a:t>
            </a:r>
            <a:endParaRPr lang="th-TH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endParaRPr lang="en-US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sp>
        <p:nvSpPr>
          <p:cNvPr id="180231" name="Text Box 17"/>
          <p:cNvSpPr txBox="1">
            <a:spLocks noChangeArrowheads="1"/>
          </p:cNvSpPr>
          <p:nvPr/>
        </p:nvSpPr>
        <p:spPr bwMode="auto">
          <a:xfrm>
            <a:off x="2411413" y="2408238"/>
            <a:ext cx="2087562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2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(6030/6031)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3" name="Group 18"/>
          <p:cNvGrpSpPr>
            <a:grpSpLocks/>
          </p:cNvGrpSpPr>
          <p:nvPr/>
        </p:nvGrpSpPr>
        <p:grpSpPr bwMode="auto">
          <a:xfrm>
            <a:off x="2411413" y="1772816"/>
            <a:ext cx="2052637" cy="646113"/>
            <a:chOff x="3203848" y="3468365"/>
            <a:chExt cx="2052020" cy="646113"/>
          </a:xfrm>
          <a:solidFill>
            <a:schemeClr val="bg1"/>
          </a:solidFill>
        </p:grpSpPr>
        <p:sp>
          <p:nvSpPr>
            <p:cNvPr id="12367" name="Rectangle 2"/>
            <p:cNvSpPr>
              <a:spLocks noChangeArrowheads="1"/>
            </p:cNvSpPr>
            <p:nvPr/>
          </p:nvSpPr>
          <p:spPr bwMode="auto">
            <a:xfrm>
              <a:off x="3203848" y="3468365"/>
              <a:ext cx="1476000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lnSpc>
                  <a:spcPct val="70000"/>
                </a:lnSpc>
                <a:defRPr/>
              </a:pPr>
              <a:endParaRPr lang="en-US" altLang="th-TH" sz="700" b="1" dirty="0">
                <a:latin typeface="TH SarabunPSK" pitchFamily="34" charset="-34"/>
                <a:cs typeface="TH SarabunPSK" pitchFamily="34" charset="-34"/>
              </a:endParaRPr>
            </a:p>
            <a:p>
              <a:pPr algn="ctr" eaLnBrk="0" hangingPunct="0">
                <a:lnSpc>
                  <a:spcPct val="70000"/>
                </a:lnSpc>
                <a:defRPr/>
              </a:pPr>
              <a:r>
                <a:rPr lang="th-TH" altLang="th-TH" sz="1400" b="1" dirty="0">
                  <a:latin typeface="TH SarabunPSK" pitchFamily="34" charset="-34"/>
                  <a:cs typeface="TH SarabunPSK" pitchFamily="34" charset="-34"/>
                </a:rPr>
                <a:t> กลุ่มงานยุทธศาสตร์</a:t>
              </a:r>
            </a:p>
            <a:p>
              <a:pPr algn="ctr" eaLnBrk="0" hangingPunct="0">
                <a:lnSpc>
                  <a:spcPct val="70000"/>
                </a:lnSpc>
                <a:defRPr/>
              </a:pPr>
              <a:r>
                <a:rPr lang="th-TH" altLang="th-TH" sz="1400" b="1" dirty="0">
                  <a:latin typeface="TH SarabunPSK" pitchFamily="34" charset="-34"/>
                  <a:cs typeface="TH SarabunPSK" pitchFamily="34" charset="-34"/>
                </a:rPr>
                <a:t>การพัฒนาชุมชน</a:t>
              </a:r>
            </a:p>
          </p:txBody>
        </p:sp>
        <p:sp>
          <p:nvSpPr>
            <p:cNvPr id="12368" name="Rectangle 2"/>
            <p:cNvSpPr>
              <a:spLocks noChangeArrowheads="1"/>
            </p:cNvSpPr>
            <p:nvPr/>
          </p:nvSpPr>
          <p:spPr bwMode="auto">
            <a:xfrm>
              <a:off x="4679868" y="3468365"/>
              <a:ext cx="576000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en-US" altLang="th-TH" sz="1600" b="1" dirty="0">
                  <a:latin typeface="TH SarabunPSK" pitchFamily="34" charset="-34"/>
                  <a:cs typeface="TH SarabunPSK" pitchFamily="34" charset="-34"/>
                </a:rPr>
                <a:t>3</a:t>
              </a:r>
              <a:endParaRPr lang="th-TH" altLang="th-TH" sz="1400" b="1" dirty="0">
                <a:latin typeface="TH SarabunPSK" pitchFamily="34" charset="-34"/>
                <a:cs typeface="TH SarabunPSK" pitchFamily="34" charset="-34"/>
              </a:endParaRPr>
            </a:p>
          </p:txBody>
        </p:sp>
        <p:sp>
          <p:nvSpPr>
            <p:cNvPr id="12372" name="Rectangle 2"/>
            <p:cNvSpPr>
              <a:spLocks noChangeArrowheads="1"/>
            </p:cNvSpPr>
            <p:nvPr/>
          </p:nvSpPr>
          <p:spPr bwMode="auto">
            <a:xfrm>
              <a:off x="3203848" y="3789040"/>
              <a:ext cx="2052020" cy="325438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th-TH" altLang="th-TH" sz="1500" spc="-70" dirty="0">
                  <a:latin typeface="TH SarabunPSK" pitchFamily="34" charset="-34"/>
                  <a:cs typeface="TH SarabunPSK" pitchFamily="34" charset="-34"/>
                </a:rPr>
                <a:t>นักวิชาการพัฒนาชุมชน (ผอ.กง.) ชพ</a:t>
              </a:r>
              <a:r>
                <a:rPr lang="en-US" altLang="th-TH" sz="1500" spc="-70" dirty="0">
                  <a:latin typeface="TH SarabunPSK" pitchFamily="34" charset="-34"/>
                  <a:cs typeface="TH SarabunPSK" pitchFamily="34" charset="-34"/>
                </a:rPr>
                <a:t>. </a:t>
              </a:r>
              <a:r>
                <a:rPr lang="en-US" altLang="th-TH" sz="1000" spc="-70" dirty="0">
                  <a:solidFill>
                    <a:srgbClr val="FF0000"/>
                  </a:solidFill>
                  <a:latin typeface="TH SarabunPSK" pitchFamily="34" charset="-34"/>
                  <a:cs typeface="TH SarabunPSK" pitchFamily="34" charset="-34"/>
                </a:rPr>
                <a:t>(6029)</a:t>
              </a:r>
              <a:endParaRPr lang="th-TH" altLang="th-TH" sz="1000" spc="-70" dirty="0">
                <a:solidFill>
                  <a:srgbClr val="FF0000"/>
                </a:solidFill>
                <a:latin typeface="TH SarabunPSK" pitchFamily="34" charset="-34"/>
                <a:cs typeface="TH SarabunPSK" pitchFamily="34" charset="-34"/>
              </a:endParaRPr>
            </a:p>
          </p:txBody>
        </p:sp>
      </p:grpSp>
      <p:sp>
        <p:nvSpPr>
          <p:cNvPr id="180233" name="Text Box 17"/>
          <p:cNvSpPr txBox="1">
            <a:spLocks noChangeArrowheads="1"/>
          </p:cNvSpPr>
          <p:nvPr/>
        </p:nvSpPr>
        <p:spPr bwMode="auto">
          <a:xfrm>
            <a:off x="4665663" y="2420938"/>
            <a:ext cx="2087562" cy="628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(276/6033/6034/6035)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4" name="Group 18"/>
          <p:cNvGrpSpPr>
            <a:grpSpLocks/>
          </p:cNvGrpSpPr>
          <p:nvPr/>
        </p:nvGrpSpPr>
        <p:grpSpPr bwMode="auto">
          <a:xfrm>
            <a:off x="4665274" y="1773328"/>
            <a:ext cx="2051050" cy="646110"/>
            <a:chOff x="3203848" y="3468365"/>
            <a:chExt cx="2052020" cy="646111"/>
          </a:xfrm>
          <a:solidFill>
            <a:schemeClr val="bg1"/>
          </a:solidFill>
        </p:grpSpPr>
        <p:sp>
          <p:nvSpPr>
            <p:cNvPr id="12364" name="Rectangle 2"/>
            <p:cNvSpPr>
              <a:spLocks noChangeArrowheads="1"/>
            </p:cNvSpPr>
            <p:nvPr/>
          </p:nvSpPr>
          <p:spPr bwMode="auto">
            <a:xfrm>
              <a:off x="3203848" y="3468365"/>
              <a:ext cx="1476000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lnSpc>
                  <a:spcPct val="70000"/>
                </a:lnSpc>
                <a:defRPr/>
              </a:pPr>
              <a:endParaRPr lang="th-TH" altLang="th-TH" sz="700" b="1" dirty="0">
                <a:latin typeface="TH SarabunPSK" pitchFamily="34" charset="-34"/>
                <a:cs typeface="TH SarabunPSK" pitchFamily="34" charset="-34"/>
              </a:endParaRPr>
            </a:p>
            <a:p>
              <a:pPr algn="ctr" eaLnBrk="0" hangingPunct="0">
                <a:lnSpc>
                  <a:spcPct val="70000"/>
                </a:lnSpc>
                <a:defRPr/>
              </a:pPr>
              <a:r>
                <a:rPr lang="th-TH" altLang="th-TH" sz="1400" b="1" dirty="0">
                  <a:latin typeface="TH SarabunPSK" pitchFamily="34" charset="-34"/>
                  <a:cs typeface="TH SarabunPSK" pitchFamily="34" charset="-34"/>
                </a:rPr>
                <a:t>กลุ่มงานส่งเสริม                      การพัฒนาชุมชน</a:t>
              </a:r>
            </a:p>
          </p:txBody>
        </p:sp>
        <p:sp>
          <p:nvSpPr>
            <p:cNvPr id="12365" name="Rectangle 2"/>
            <p:cNvSpPr>
              <a:spLocks noChangeArrowheads="1"/>
            </p:cNvSpPr>
            <p:nvPr/>
          </p:nvSpPr>
          <p:spPr bwMode="auto">
            <a:xfrm>
              <a:off x="4679868" y="3468365"/>
              <a:ext cx="576000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en-US" altLang="th-TH" sz="1600" b="1" dirty="0">
                  <a:latin typeface="TH SarabunPSK" pitchFamily="34" charset="-34"/>
                  <a:cs typeface="TH SarabunPSK" pitchFamily="34" charset="-34"/>
                </a:rPr>
                <a:t>5</a:t>
              </a:r>
              <a:endParaRPr lang="th-TH" altLang="th-TH" sz="1600" b="1" dirty="0">
                <a:latin typeface="TH SarabunPSK" pitchFamily="34" charset="-34"/>
                <a:cs typeface="TH SarabunPSK" pitchFamily="34" charset="-34"/>
              </a:endParaRPr>
            </a:p>
          </p:txBody>
        </p:sp>
        <p:sp>
          <p:nvSpPr>
            <p:cNvPr id="12369" name="Rectangle 2"/>
            <p:cNvSpPr>
              <a:spLocks noChangeArrowheads="1"/>
            </p:cNvSpPr>
            <p:nvPr/>
          </p:nvSpPr>
          <p:spPr bwMode="auto">
            <a:xfrm>
              <a:off x="3203848" y="3789039"/>
              <a:ext cx="2052020" cy="325437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th-TH" altLang="th-TH" sz="1500" spc="-80" dirty="0">
                  <a:latin typeface="TH SarabunPSK" pitchFamily="34" charset="-34"/>
                  <a:cs typeface="TH SarabunPSK" pitchFamily="34" charset="-34"/>
                </a:rPr>
                <a:t>นักวิชาการพัฒนาชุมชน (ผอ.กง.) ชพ</a:t>
              </a:r>
              <a:r>
                <a:rPr lang="en-US" altLang="th-TH" sz="1500" spc="-80" dirty="0">
                  <a:latin typeface="TH SarabunPSK" pitchFamily="34" charset="-34"/>
                  <a:cs typeface="TH SarabunPSK" pitchFamily="34" charset="-34"/>
                </a:rPr>
                <a:t>. </a:t>
              </a:r>
              <a:r>
                <a:rPr lang="en-US" altLang="th-TH" sz="1000" spc="-80" dirty="0">
                  <a:solidFill>
                    <a:srgbClr val="FF0000"/>
                  </a:solidFill>
                  <a:latin typeface="TH SarabunPSK" pitchFamily="34" charset="-34"/>
                  <a:cs typeface="TH SarabunPSK" pitchFamily="34" charset="-34"/>
                </a:rPr>
                <a:t>(6032)</a:t>
              </a:r>
              <a:endParaRPr lang="th-TH" altLang="th-TH" sz="1000" spc="-80" dirty="0">
                <a:solidFill>
                  <a:srgbClr val="FF0000"/>
                </a:solidFill>
                <a:latin typeface="TH SarabunPSK" pitchFamily="34" charset="-34"/>
                <a:cs typeface="TH SarabunPSK" pitchFamily="34" charset="-34"/>
              </a:endParaRPr>
            </a:p>
          </p:txBody>
        </p:sp>
      </p:grpSp>
      <p:sp>
        <p:nvSpPr>
          <p:cNvPr id="180235" name="Text Box 17"/>
          <p:cNvSpPr txBox="1">
            <a:spLocks noChangeArrowheads="1"/>
          </p:cNvSpPr>
          <p:nvPr/>
        </p:nvSpPr>
        <p:spPr bwMode="auto">
          <a:xfrm>
            <a:off x="6969125" y="2425700"/>
            <a:ext cx="2087563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(629/6045/6059/6060)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5" name="Group 18"/>
          <p:cNvGrpSpPr>
            <a:grpSpLocks/>
          </p:cNvGrpSpPr>
          <p:nvPr/>
        </p:nvGrpSpPr>
        <p:grpSpPr bwMode="auto">
          <a:xfrm>
            <a:off x="6968737" y="1778090"/>
            <a:ext cx="2052637" cy="646113"/>
            <a:chOff x="3203848" y="3468365"/>
            <a:chExt cx="2052020" cy="646113"/>
          </a:xfrm>
          <a:solidFill>
            <a:schemeClr val="bg1"/>
          </a:solidFill>
        </p:grpSpPr>
        <p:sp>
          <p:nvSpPr>
            <p:cNvPr id="12361" name="Rectangle 2"/>
            <p:cNvSpPr>
              <a:spLocks noChangeArrowheads="1"/>
            </p:cNvSpPr>
            <p:nvPr/>
          </p:nvSpPr>
          <p:spPr bwMode="auto">
            <a:xfrm>
              <a:off x="3203848" y="3468365"/>
              <a:ext cx="1476000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lnSpc>
                  <a:spcPct val="70000"/>
                </a:lnSpc>
                <a:defRPr/>
              </a:pPr>
              <a:endParaRPr lang="th-TH" altLang="th-TH" sz="700" b="1" dirty="0">
                <a:latin typeface="TH SarabunPSK" pitchFamily="34" charset="-34"/>
                <a:cs typeface="TH SarabunPSK" pitchFamily="34" charset="-34"/>
              </a:endParaRPr>
            </a:p>
            <a:p>
              <a:pPr algn="ctr" eaLnBrk="0" hangingPunct="0">
                <a:lnSpc>
                  <a:spcPct val="70000"/>
                </a:lnSpc>
                <a:defRPr/>
              </a:pPr>
              <a:r>
                <a:rPr lang="th-TH" altLang="th-TH" sz="1400" b="1" dirty="0">
                  <a:latin typeface="TH SarabunPSK" pitchFamily="34" charset="-34"/>
                  <a:cs typeface="TH SarabunPSK" pitchFamily="34" charset="-34"/>
                </a:rPr>
                <a:t>กลุ่มงานสารสนเทศ</a:t>
              </a:r>
            </a:p>
            <a:p>
              <a:pPr algn="ctr" eaLnBrk="0" hangingPunct="0">
                <a:lnSpc>
                  <a:spcPct val="70000"/>
                </a:lnSpc>
                <a:defRPr/>
              </a:pPr>
              <a:r>
                <a:rPr lang="th-TH" altLang="th-TH" sz="1400" b="1" dirty="0">
                  <a:latin typeface="TH SarabunPSK" pitchFamily="34" charset="-34"/>
                  <a:cs typeface="TH SarabunPSK" pitchFamily="34" charset="-34"/>
                </a:rPr>
                <a:t>การพัฒนาชุมชน</a:t>
              </a:r>
            </a:p>
          </p:txBody>
        </p:sp>
        <p:sp>
          <p:nvSpPr>
            <p:cNvPr id="12362" name="Rectangle 2"/>
            <p:cNvSpPr>
              <a:spLocks noChangeArrowheads="1"/>
            </p:cNvSpPr>
            <p:nvPr/>
          </p:nvSpPr>
          <p:spPr bwMode="auto">
            <a:xfrm>
              <a:off x="4679868" y="3468365"/>
              <a:ext cx="576000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en-US" altLang="th-TH" sz="1600" b="1" dirty="0">
                  <a:latin typeface="TH SarabunPSK" pitchFamily="34" charset="-34"/>
                  <a:cs typeface="TH SarabunPSK" pitchFamily="34" charset="-34"/>
                </a:rPr>
                <a:t>5</a:t>
              </a:r>
              <a:endParaRPr lang="th-TH" altLang="th-TH" sz="1400" b="1" dirty="0">
                <a:latin typeface="TH SarabunPSK" pitchFamily="34" charset="-34"/>
                <a:cs typeface="TH SarabunPSK" pitchFamily="34" charset="-34"/>
              </a:endParaRPr>
            </a:p>
          </p:txBody>
        </p:sp>
        <p:sp>
          <p:nvSpPr>
            <p:cNvPr id="11342" name="Rectangle 2"/>
            <p:cNvSpPr>
              <a:spLocks noChangeArrowheads="1"/>
            </p:cNvSpPr>
            <p:nvPr/>
          </p:nvSpPr>
          <p:spPr bwMode="auto">
            <a:xfrm>
              <a:off x="3203848" y="3789040"/>
              <a:ext cx="2052020" cy="325438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th-TH" altLang="th-TH" sz="1500" spc="-80" dirty="0">
                  <a:latin typeface="TH SarabunPSK" pitchFamily="34" charset="-34"/>
                  <a:cs typeface="TH SarabunPSK" pitchFamily="34" charset="-34"/>
                </a:rPr>
                <a:t>นักวิชาการพัฒนาชุมชน (ผอ.กง.) ชพ</a:t>
              </a:r>
              <a:r>
                <a:rPr lang="en-US" altLang="th-TH" sz="1500" spc="-80" dirty="0">
                  <a:latin typeface="TH SarabunPSK" pitchFamily="34" charset="-34"/>
                  <a:cs typeface="TH SarabunPSK" pitchFamily="34" charset="-34"/>
                </a:rPr>
                <a:t>. </a:t>
              </a:r>
              <a:r>
                <a:rPr lang="en-US" altLang="th-TH" sz="1050" spc="-60" dirty="0">
                  <a:solidFill>
                    <a:srgbClr val="FF0000"/>
                  </a:solidFill>
                  <a:latin typeface="TH SarabunPSK" pitchFamily="34" charset="-34"/>
                  <a:cs typeface="TH SarabunPSK" pitchFamily="34" charset="-34"/>
                </a:rPr>
                <a:t>(607)</a:t>
              </a:r>
              <a:endParaRPr lang="th-TH" altLang="th-TH" sz="1050" spc="-60" dirty="0">
                <a:solidFill>
                  <a:srgbClr val="FF0000"/>
                </a:solidFill>
                <a:latin typeface="TH SarabunPSK" pitchFamily="34" charset="-34"/>
                <a:cs typeface="TH SarabunPSK" pitchFamily="34" charset="-34"/>
              </a:endParaRPr>
            </a:p>
          </p:txBody>
        </p:sp>
      </p:grpSp>
      <p:cxnSp>
        <p:nvCxnSpPr>
          <p:cNvPr id="78" name="Straight Connector 77"/>
          <p:cNvCxnSpPr/>
          <p:nvPr/>
        </p:nvCxnSpPr>
        <p:spPr>
          <a:xfrm>
            <a:off x="4572000" y="1419225"/>
            <a:ext cx="0" cy="223202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/>
          <p:cNvCxnSpPr/>
          <p:nvPr/>
        </p:nvCxnSpPr>
        <p:spPr>
          <a:xfrm>
            <a:off x="1116013" y="1628775"/>
            <a:ext cx="683895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0239" name="Rectangle 78"/>
          <p:cNvSpPr>
            <a:spLocks noChangeArrowheads="1"/>
          </p:cNvSpPr>
          <p:nvPr/>
        </p:nvSpPr>
        <p:spPr bwMode="auto">
          <a:xfrm>
            <a:off x="0" y="6611938"/>
            <a:ext cx="1619250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000" u="sng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หมายเหตุ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ภายในวงเล็บแสดงเลขที่ตำแหน่ง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180240" name="Group 49"/>
          <p:cNvGrpSpPr>
            <a:grpSpLocks/>
          </p:cNvGrpSpPr>
          <p:nvPr/>
        </p:nvGrpSpPr>
        <p:grpSpPr bwMode="auto">
          <a:xfrm>
            <a:off x="107950" y="3594100"/>
            <a:ext cx="2843213" cy="646113"/>
            <a:chOff x="107503" y="3717032"/>
            <a:chExt cx="2844257" cy="646113"/>
          </a:xfrm>
        </p:grpSpPr>
        <p:sp>
          <p:nvSpPr>
            <p:cNvPr id="180282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เมืองอุทัยธานี</a:t>
              </a:r>
            </a:p>
          </p:txBody>
        </p:sp>
        <p:sp>
          <p:nvSpPr>
            <p:cNvPr id="180283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80284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(6036)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80241" name="Text Box 17"/>
          <p:cNvSpPr txBox="1">
            <a:spLocks noChangeArrowheads="1"/>
          </p:cNvSpPr>
          <p:nvPr/>
        </p:nvSpPr>
        <p:spPr bwMode="auto">
          <a:xfrm>
            <a:off x="107950" y="4241800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(6039/6041/6042/6043)</a:t>
            </a:r>
          </a:p>
        </p:txBody>
      </p:sp>
      <p:grpSp>
        <p:nvGrpSpPr>
          <p:cNvPr id="180242" name="Group 50"/>
          <p:cNvGrpSpPr>
            <a:grpSpLocks/>
          </p:cNvGrpSpPr>
          <p:nvPr/>
        </p:nvGrpSpPr>
        <p:grpSpPr bwMode="auto">
          <a:xfrm>
            <a:off x="3132138" y="3594100"/>
            <a:ext cx="2843212" cy="646113"/>
            <a:chOff x="107503" y="3717032"/>
            <a:chExt cx="2844257" cy="646113"/>
          </a:xfrm>
        </p:grpSpPr>
        <p:sp>
          <p:nvSpPr>
            <p:cNvPr id="180279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ทัพทัน</a:t>
              </a:r>
            </a:p>
          </p:txBody>
        </p:sp>
        <p:sp>
          <p:nvSpPr>
            <p:cNvPr id="180280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80281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ชพ.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(6046)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80243" name="Text Box 17"/>
          <p:cNvSpPr txBox="1">
            <a:spLocks noChangeArrowheads="1"/>
          </p:cNvSpPr>
          <p:nvPr/>
        </p:nvSpPr>
        <p:spPr bwMode="auto">
          <a:xfrm>
            <a:off x="3132138" y="4241800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3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(6048/6049/6052)</a:t>
            </a:r>
          </a:p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เจ้าพนักงานพัฒนาชุมชน (ปง./ชง.)    - 1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6063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)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180244" name="Group 55"/>
          <p:cNvGrpSpPr>
            <a:grpSpLocks/>
          </p:cNvGrpSpPr>
          <p:nvPr/>
        </p:nvGrpSpPr>
        <p:grpSpPr bwMode="auto">
          <a:xfrm>
            <a:off x="6156325" y="3594100"/>
            <a:ext cx="2844800" cy="646113"/>
            <a:chOff x="107503" y="3717032"/>
            <a:chExt cx="2844257" cy="646113"/>
          </a:xfrm>
        </p:grpSpPr>
        <p:sp>
          <p:nvSpPr>
            <p:cNvPr id="180276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หนองฉาง</a:t>
              </a:r>
            </a:p>
          </p:txBody>
        </p:sp>
        <p:sp>
          <p:nvSpPr>
            <p:cNvPr id="180277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80278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(6054)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80245" name="Text Box 17"/>
          <p:cNvSpPr txBox="1">
            <a:spLocks noChangeArrowheads="1"/>
          </p:cNvSpPr>
          <p:nvPr/>
        </p:nvSpPr>
        <p:spPr bwMode="auto">
          <a:xfrm>
            <a:off x="6156325" y="4241800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(6056/6057/6058/6061)</a:t>
            </a:r>
          </a:p>
        </p:txBody>
      </p:sp>
      <p:grpSp>
        <p:nvGrpSpPr>
          <p:cNvPr id="180246" name="Group 60"/>
          <p:cNvGrpSpPr>
            <a:grpSpLocks/>
          </p:cNvGrpSpPr>
          <p:nvPr/>
        </p:nvGrpSpPr>
        <p:grpSpPr bwMode="auto">
          <a:xfrm>
            <a:off x="107950" y="4962525"/>
            <a:ext cx="2843213" cy="646113"/>
            <a:chOff x="107503" y="3717032"/>
            <a:chExt cx="2844257" cy="646113"/>
          </a:xfrm>
        </p:grpSpPr>
        <p:sp>
          <p:nvSpPr>
            <p:cNvPr id="180273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บ้านไร่</a:t>
              </a:r>
            </a:p>
          </p:txBody>
        </p:sp>
        <p:sp>
          <p:nvSpPr>
            <p:cNvPr id="180274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80275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(6062)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80247" name="Text Box 17"/>
          <p:cNvSpPr txBox="1">
            <a:spLocks noChangeArrowheads="1"/>
          </p:cNvSpPr>
          <p:nvPr/>
        </p:nvSpPr>
        <p:spPr bwMode="auto">
          <a:xfrm>
            <a:off x="107950" y="5610225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(6064/6065/6067/6068)</a:t>
            </a:r>
          </a:p>
        </p:txBody>
      </p:sp>
      <p:grpSp>
        <p:nvGrpSpPr>
          <p:cNvPr id="180248" name="Group 65"/>
          <p:cNvGrpSpPr>
            <a:grpSpLocks/>
          </p:cNvGrpSpPr>
          <p:nvPr/>
        </p:nvGrpSpPr>
        <p:grpSpPr bwMode="auto">
          <a:xfrm>
            <a:off x="3132138" y="4962525"/>
            <a:ext cx="2843212" cy="646113"/>
            <a:chOff x="107503" y="3717032"/>
            <a:chExt cx="2844257" cy="646113"/>
          </a:xfrm>
        </p:grpSpPr>
        <p:sp>
          <p:nvSpPr>
            <p:cNvPr id="180270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ลานสัก</a:t>
              </a:r>
            </a:p>
          </p:txBody>
        </p:sp>
        <p:sp>
          <p:nvSpPr>
            <p:cNvPr id="180271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80272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(6072)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80249" name="Text Box 17"/>
          <p:cNvSpPr txBox="1">
            <a:spLocks noChangeArrowheads="1"/>
          </p:cNvSpPr>
          <p:nvPr/>
        </p:nvSpPr>
        <p:spPr bwMode="auto">
          <a:xfrm>
            <a:off x="3132138" y="5610225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(6074/6075/6076/6077)</a:t>
            </a:r>
          </a:p>
        </p:txBody>
      </p:sp>
      <p:grpSp>
        <p:nvGrpSpPr>
          <p:cNvPr id="180250" name="Group 70"/>
          <p:cNvGrpSpPr>
            <a:grpSpLocks/>
          </p:cNvGrpSpPr>
          <p:nvPr/>
        </p:nvGrpSpPr>
        <p:grpSpPr bwMode="auto">
          <a:xfrm>
            <a:off x="6156325" y="4962525"/>
            <a:ext cx="2844800" cy="646113"/>
            <a:chOff x="107503" y="3717032"/>
            <a:chExt cx="2844257" cy="646113"/>
          </a:xfrm>
        </p:grpSpPr>
        <p:sp>
          <p:nvSpPr>
            <p:cNvPr id="180267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หนองขาหย่าง</a:t>
              </a:r>
            </a:p>
          </p:txBody>
        </p:sp>
        <p:sp>
          <p:nvSpPr>
            <p:cNvPr id="180268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80269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(6078)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80251" name="Text Box 17"/>
          <p:cNvSpPr txBox="1">
            <a:spLocks noChangeArrowheads="1"/>
          </p:cNvSpPr>
          <p:nvPr/>
        </p:nvSpPr>
        <p:spPr bwMode="auto">
          <a:xfrm>
            <a:off x="6156325" y="5610225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(6080/6081/6083/6084)</a:t>
            </a:r>
          </a:p>
        </p:txBody>
      </p:sp>
      <p:cxnSp>
        <p:nvCxnSpPr>
          <p:cNvPr id="76" name="Straight Connector 75"/>
          <p:cNvCxnSpPr/>
          <p:nvPr/>
        </p:nvCxnSpPr>
        <p:spPr>
          <a:xfrm>
            <a:off x="1404938" y="3500438"/>
            <a:ext cx="604837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9" name="Straight Connector 78"/>
          <p:cNvCxnSpPr/>
          <p:nvPr/>
        </p:nvCxnSpPr>
        <p:spPr>
          <a:xfrm>
            <a:off x="1116013" y="1628775"/>
            <a:ext cx="0" cy="14446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" name="Straight Connector 80"/>
          <p:cNvCxnSpPr/>
          <p:nvPr/>
        </p:nvCxnSpPr>
        <p:spPr>
          <a:xfrm>
            <a:off x="3348038" y="1628775"/>
            <a:ext cx="0" cy="14446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" name="Straight Connector 81"/>
          <p:cNvCxnSpPr/>
          <p:nvPr/>
        </p:nvCxnSpPr>
        <p:spPr>
          <a:xfrm>
            <a:off x="5651500" y="1628775"/>
            <a:ext cx="0" cy="14446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3" name="Straight Connector 82"/>
          <p:cNvCxnSpPr/>
          <p:nvPr/>
        </p:nvCxnSpPr>
        <p:spPr>
          <a:xfrm>
            <a:off x="7956550" y="1628775"/>
            <a:ext cx="0" cy="14446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4" name="Straight Connector 83"/>
          <p:cNvCxnSpPr/>
          <p:nvPr/>
        </p:nvCxnSpPr>
        <p:spPr>
          <a:xfrm>
            <a:off x="1403350" y="3500438"/>
            <a:ext cx="0" cy="904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/>
          <p:cNvCxnSpPr/>
          <p:nvPr/>
        </p:nvCxnSpPr>
        <p:spPr>
          <a:xfrm>
            <a:off x="7451725" y="3500438"/>
            <a:ext cx="0" cy="904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" name="Straight Connector 85"/>
          <p:cNvCxnSpPr/>
          <p:nvPr/>
        </p:nvCxnSpPr>
        <p:spPr>
          <a:xfrm>
            <a:off x="3049588" y="3500438"/>
            <a:ext cx="0" cy="136842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7" name="Straight Connector 86"/>
          <p:cNvCxnSpPr/>
          <p:nvPr/>
        </p:nvCxnSpPr>
        <p:spPr>
          <a:xfrm>
            <a:off x="1403350" y="4868863"/>
            <a:ext cx="604837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9" name="Straight Connector 88"/>
          <p:cNvCxnSpPr/>
          <p:nvPr/>
        </p:nvCxnSpPr>
        <p:spPr>
          <a:xfrm>
            <a:off x="1403350" y="4868863"/>
            <a:ext cx="0" cy="904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0" name="Straight Connector 89"/>
          <p:cNvCxnSpPr/>
          <p:nvPr/>
        </p:nvCxnSpPr>
        <p:spPr>
          <a:xfrm>
            <a:off x="4427538" y="4868863"/>
            <a:ext cx="0" cy="904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1" name="Straight Connector 90"/>
          <p:cNvCxnSpPr/>
          <p:nvPr/>
        </p:nvCxnSpPr>
        <p:spPr>
          <a:xfrm>
            <a:off x="7451725" y="4868863"/>
            <a:ext cx="0" cy="904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80264" name="Group 74"/>
          <p:cNvGrpSpPr>
            <a:grpSpLocks/>
          </p:cNvGrpSpPr>
          <p:nvPr/>
        </p:nvGrpSpPr>
        <p:grpSpPr bwMode="auto">
          <a:xfrm>
            <a:off x="107950" y="1774825"/>
            <a:ext cx="2051050" cy="646113"/>
            <a:chOff x="107950" y="1775470"/>
            <a:chExt cx="2051050" cy="646112"/>
          </a:xfrm>
        </p:grpSpPr>
        <p:grpSp>
          <p:nvGrpSpPr>
            <p:cNvPr id="13" name="Group 18"/>
            <p:cNvGrpSpPr>
              <a:grpSpLocks/>
            </p:cNvGrpSpPr>
            <p:nvPr/>
          </p:nvGrpSpPr>
          <p:grpSpPr bwMode="auto">
            <a:xfrm>
              <a:off x="107950" y="1775470"/>
              <a:ext cx="2051050" cy="646112"/>
              <a:chOff x="3203848" y="3468365"/>
              <a:chExt cx="2052020" cy="646113"/>
            </a:xfrm>
            <a:solidFill>
              <a:schemeClr val="bg1"/>
            </a:solidFill>
          </p:grpSpPr>
          <p:sp>
            <p:nvSpPr>
              <p:cNvPr id="14387" name="Rectangle 2"/>
              <p:cNvSpPr>
                <a:spLocks noChangeArrowheads="1"/>
              </p:cNvSpPr>
              <p:nvPr/>
            </p:nvSpPr>
            <p:spPr bwMode="auto">
              <a:xfrm>
                <a:off x="4679868" y="3468365"/>
                <a:ext cx="576000" cy="323850"/>
              </a:xfrm>
              <a:prstGeom prst="rect">
                <a:avLst/>
              </a:prstGeom>
              <a:grpFill/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anchor="ctr"/>
              <a:lstStyle/>
              <a:p>
                <a:pPr algn="ctr" eaLnBrk="0" hangingPunct="0">
                  <a:defRPr/>
                </a:pPr>
                <a:r>
                  <a:rPr lang="en-US" altLang="th-TH" sz="1600" b="1" dirty="0">
                    <a:latin typeface="TH SarabunPSK" pitchFamily="34" charset="-34"/>
                    <a:cs typeface="TH SarabunPSK" pitchFamily="34" charset="-34"/>
                  </a:rPr>
                  <a:t>6</a:t>
                </a:r>
                <a:endParaRPr lang="th-TH" altLang="th-TH" sz="1400" b="1" dirty="0">
                  <a:latin typeface="TH SarabunPSK" pitchFamily="34" charset="-34"/>
                  <a:cs typeface="TH SarabunPSK" pitchFamily="34" charset="-34"/>
                </a:endParaRPr>
              </a:p>
            </p:txBody>
          </p:sp>
          <p:sp>
            <p:nvSpPr>
              <p:cNvPr id="14388" name="Rectangle 2"/>
              <p:cNvSpPr>
                <a:spLocks noChangeArrowheads="1"/>
              </p:cNvSpPr>
              <p:nvPr/>
            </p:nvSpPr>
            <p:spPr bwMode="auto">
              <a:xfrm>
                <a:off x="3203848" y="3789040"/>
                <a:ext cx="2052000" cy="325438"/>
              </a:xfrm>
              <a:prstGeom prst="rect">
                <a:avLst/>
              </a:prstGeom>
              <a:grpFill/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anchor="ctr"/>
              <a:lstStyle/>
              <a:p>
                <a:pPr algn="ctr" eaLnBrk="0" hangingPunct="0">
                  <a:defRPr/>
                </a:pPr>
                <a:r>
                  <a:rPr lang="th-TH" altLang="th-TH" sz="1400" spc="-40" dirty="0">
                    <a:latin typeface="TH SarabunPSK" pitchFamily="34" charset="-34"/>
                    <a:cs typeface="TH SarabunPSK" pitchFamily="34" charset="-34"/>
                  </a:rPr>
                  <a:t>นักวิชาการพัฒนาชุมชน (ผอ.กง.) </a:t>
                </a:r>
                <a:r>
                  <a:rPr lang="th-TH" altLang="th-TH" sz="1400" spc="-40" dirty="0" err="1">
                    <a:latin typeface="TH SarabunPSK" pitchFamily="34" charset="-34"/>
                    <a:cs typeface="TH SarabunPSK" pitchFamily="34" charset="-34"/>
                  </a:rPr>
                  <a:t>ชพ.</a:t>
                </a:r>
                <a:r>
                  <a:rPr lang="en-US" altLang="th-TH" sz="1400" spc="-40" dirty="0">
                    <a:latin typeface="TH SarabunPSK" pitchFamily="34" charset="-34"/>
                    <a:cs typeface="TH SarabunPSK" pitchFamily="34" charset="-34"/>
                  </a:rPr>
                  <a:t> </a:t>
                </a:r>
                <a:r>
                  <a:rPr lang="en-US" altLang="th-TH" sz="1000" spc="-40" dirty="0">
                    <a:solidFill>
                      <a:srgbClr val="FF0000"/>
                    </a:solidFill>
                    <a:latin typeface="TH SarabunPSK" pitchFamily="34" charset="-34"/>
                    <a:cs typeface="TH SarabunPSK" pitchFamily="34" charset="-34"/>
                  </a:rPr>
                  <a:t>(6025)</a:t>
                </a:r>
                <a:endParaRPr lang="th-TH" altLang="th-TH" sz="1000" spc="-40" dirty="0">
                  <a:solidFill>
                    <a:srgbClr val="FF0000"/>
                  </a:solidFill>
                  <a:latin typeface="TH SarabunPSK" pitchFamily="34" charset="-34"/>
                  <a:cs typeface="TH SarabunPSK" pitchFamily="34" charset="-34"/>
                </a:endParaRPr>
              </a:p>
            </p:txBody>
          </p:sp>
        </p:grpSp>
        <p:sp>
          <p:nvSpPr>
            <p:cNvPr id="180266" name="Rectangle 2"/>
            <p:cNvSpPr>
              <a:spLocks noChangeArrowheads="1"/>
            </p:cNvSpPr>
            <p:nvPr/>
          </p:nvSpPr>
          <p:spPr bwMode="auto">
            <a:xfrm>
              <a:off x="107950" y="1775470"/>
              <a:ext cx="1475302" cy="323849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th-TH" altLang="th-TH" sz="12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endParaRPr lang="th-TH" altLang="th-TH" sz="8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2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กลุ่มงานประสานและสนับสนุนการบริหารงานพัฒนาชุมชน</a:t>
              </a:r>
            </a:p>
            <a:p>
              <a:pPr algn="ctr"/>
              <a:endParaRPr lang="th-TH" altLang="th-TH" sz="12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1250" name="Rectangle 73"/>
          <p:cNvSpPr>
            <a:spLocks noChangeArrowheads="1"/>
          </p:cNvSpPr>
          <p:nvPr/>
        </p:nvSpPr>
        <p:spPr bwMode="auto">
          <a:xfrm>
            <a:off x="488950" y="106363"/>
            <a:ext cx="815498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/>
            <a:r>
              <a:rPr lang="th-TH" altLang="th-TH" sz="1600" b="1">
                <a:latin typeface="TH SarabunPSK" panose="020B0500040200020003" pitchFamily="34" charset="-34"/>
                <a:cs typeface="TH SarabunPSK" panose="020B0500040200020003" pitchFamily="34" charset="-34"/>
              </a:rPr>
              <a:t>แผนภูมิแสดงการแบ่งงานภายในและอัตรากำลังของกรมการพัฒนาชุมชน</a:t>
            </a:r>
            <a:r>
              <a:rPr lang="en-US" altLang="th-TH" sz="1600" b="1">
                <a:latin typeface="TH SarabunPSK" panose="020B0500040200020003" pitchFamily="34" charset="-34"/>
                <a:cs typeface="TH SarabunPSK" panose="020B0500040200020003" pitchFamily="34" charset="-34"/>
              </a:rPr>
              <a:t> </a:t>
            </a:r>
            <a:endParaRPr lang="th-TH" altLang="th-TH" sz="1600" b="1"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sp>
        <p:nvSpPr>
          <p:cNvPr id="181251" name="Text Box 9"/>
          <p:cNvSpPr txBox="1">
            <a:spLocks noChangeArrowheads="1"/>
          </p:cNvSpPr>
          <p:nvPr/>
        </p:nvSpPr>
        <p:spPr bwMode="auto">
          <a:xfrm>
            <a:off x="6980238" y="6269038"/>
            <a:ext cx="2160587" cy="588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ลูกจ้างประจำ - อัตรา </a:t>
            </a:r>
            <a:endParaRPr lang="th-TH" altLang="th-TH" sz="1400">
              <a:solidFill>
                <a:srgbClr val="FF0000"/>
              </a:solidFill>
              <a:latin typeface="TH SarabunPSK" panose="020B0500040200020003" pitchFamily="34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กรอบพนักงานราชการ - อัตรา </a:t>
            </a:r>
            <a:endParaRPr lang="th-TH" altLang="th-TH" sz="1000">
              <a:solidFill>
                <a:srgbClr val="FF0000"/>
              </a:solidFill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grpSp>
        <p:nvGrpSpPr>
          <p:cNvPr id="181252" name="Group 81"/>
          <p:cNvGrpSpPr>
            <a:grpSpLocks/>
          </p:cNvGrpSpPr>
          <p:nvPr/>
        </p:nvGrpSpPr>
        <p:grpSpPr bwMode="auto">
          <a:xfrm>
            <a:off x="2843213" y="765175"/>
            <a:ext cx="3421062" cy="646113"/>
            <a:chOff x="2448080" y="857250"/>
            <a:chExt cx="3420000" cy="646113"/>
          </a:xfrm>
        </p:grpSpPr>
        <p:sp>
          <p:nvSpPr>
            <p:cNvPr id="181269" name="Rectangle 2"/>
            <p:cNvSpPr>
              <a:spLocks noChangeArrowheads="1"/>
            </p:cNvSpPr>
            <p:nvPr/>
          </p:nvSpPr>
          <p:spPr bwMode="auto">
            <a:xfrm>
              <a:off x="2448080" y="857250"/>
              <a:ext cx="2844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สำนักงานพัฒนาชุมชนจังหวัดอุทัยธานี</a:t>
              </a:r>
            </a:p>
          </p:txBody>
        </p:sp>
        <p:sp>
          <p:nvSpPr>
            <p:cNvPr id="181270" name="Rectangle 2"/>
            <p:cNvSpPr>
              <a:spLocks noChangeArrowheads="1"/>
            </p:cNvSpPr>
            <p:nvPr/>
          </p:nvSpPr>
          <p:spPr bwMode="auto">
            <a:xfrm>
              <a:off x="5290308" y="857250"/>
              <a:ext cx="575739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 eaLnBrk="1" hangingPunct="1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60</a:t>
              </a:r>
              <a:endParaRPr lang="th-TH" altLang="th-TH" sz="16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81271" name="Rectangle 2"/>
            <p:cNvSpPr>
              <a:spLocks noChangeArrowheads="1"/>
            </p:cNvSpPr>
            <p:nvPr/>
          </p:nvSpPr>
          <p:spPr bwMode="auto">
            <a:xfrm>
              <a:off x="2448080" y="1177925"/>
              <a:ext cx="3420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ผู้อำนวยการ (พัฒนาการจังหวัด) สูง</a:t>
              </a:r>
              <a:r>
                <a:rPr lang="en-US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(6024)</a:t>
              </a:r>
              <a:r>
                <a:rPr lang="en-US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endParaRPr lang="th-TH" altLang="th-TH" sz="1600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81253" name="Text Box 91"/>
          <p:cNvSpPr txBox="1">
            <a:spLocks noChangeArrowheads="1"/>
          </p:cNvSpPr>
          <p:nvPr/>
        </p:nvSpPr>
        <p:spPr bwMode="auto">
          <a:xfrm>
            <a:off x="3924300" y="404813"/>
            <a:ext cx="1368425" cy="277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Update </a:t>
            </a:r>
            <a:r>
              <a:rPr lang="th-TH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26 เมษายน 2564 </a:t>
            </a:r>
            <a:r>
              <a:rPr lang="en-US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         </a:t>
            </a:r>
            <a:endParaRPr lang="th-TH" altLang="th-TH" sz="1200"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cxnSp>
        <p:nvCxnSpPr>
          <p:cNvPr id="78" name="Straight Connector 77"/>
          <p:cNvCxnSpPr/>
          <p:nvPr/>
        </p:nvCxnSpPr>
        <p:spPr>
          <a:xfrm>
            <a:off x="4572000" y="1409700"/>
            <a:ext cx="0" cy="2159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1255" name="Rectangle 78"/>
          <p:cNvSpPr>
            <a:spLocks noChangeArrowheads="1"/>
          </p:cNvSpPr>
          <p:nvPr/>
        </p:nvSpPr>
        <p:spPr bwMode="auto">
          <a:xfrm>
            <a:off x="0" y="6611938"/>
            <a:ext cx="1619250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000" u="sng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หมายเหตุ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ภายในวงเล็บแสดงเลขที่ตำแหน่ง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181256" name="Group 49"/>
          <p:cNvGrpSpPr>
            <a:grpSpLocks/>
          </p:cNvGrpSpPr>
          <p:nvPr/>
        </p:nvGrpSpPr>
        <p:grpSpPr bwMode="auto">
          <a:xfrm>
            <a:off x="1116013" y="1722438"/>
            <a:ext cx="2843212" cy="646112"/>
            <a:chOff x="107503" y="3717032"/>
            <a:chExt cx="2844257" cy="646113"/>
          </a:xfrm>
        </p:grpSpPr>
        <p:sp>
          <p:nvSpPr>
            <p:cNvPr id="181266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สว่างอารมณ์</a:t>
              </a:r>
            </a:p>
          </p:txBody>
        </p:sp>
        <p:sp>
          <p:nvSpPr>
            <p:cNvPr id="181267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81268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ชพ.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(6086)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81257" name="Text Box 17"/>
          <p:cNvSpPr txBox="1">
            <a:spLocks noChangeArrowheads="1"/>
          </p:cNvSpPr>
          <p:nvPr/>
        </p:nvSpPr>
        <p:spPr bwMode="auto">
          <a:xfrm>
            <a:off x="1116013" y="2370138"/>
            <a:ext cx="2879725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3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(6069/6070/6089)</a:t>
            </a:r>
          </a:p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เจ้าพนักงานพัฒนาชุมชน (ปง./ชง.)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1</a:t>
            </a: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6055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)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181258" name="Group 55"/>
          <p:cNvGrpSpPr>
            <a:grpSpLocks/>
          </p:cNvGrpSpPr>
          <p:nvPr/>
        </p:nvGrpSpPr>
        <p:grpSpPr bwMode="auto">
          <a:xfrm>
            <a:off x="5219700" y="1722438"/>
            <a:ext cx="2844800" cy="646112"/>
            <a:chOff x="107503" y="3717032"/>
            <a:chExt cx="2844257" cy="646113"/>
          </a:xfrm>
        </p:grpSpPr>
        <p:sp>
          <p:nvSpPr>
            <p:cNvPr id="181263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ห้วยคต</a:t>
              </a:r>
            </a:p>
          </p:txBody>
        </p:sp>
        <p:sp>
          <p:nvSpPr>
            <p:cNvPr id="181264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81265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ชพ.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(6091)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81259" name="Text Box 17"/>
          <p:cNvSpPr txBox="1">
            <a:spLocks noChangeArrowheads="1"/>
          </p:cNvSpPr>
          <p:nvPr/>
        </p:nvSpPr>
        <p:spPr bwMode="auto">
          <a:xfrm>
            <a:off x="5219700" y="2370138"/>
            <a:ext cx="2881313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(6044/6082/6093/6094)</a:t>
            </a:r>
          </a:p>
        </p:txBody>
      </p:sp>
      <p:cxnSp>
        <p:nvCxnSpPr>
          <p:cNvPr id="76" name="Straight Connector 75"/>
          <p:cNvCxnSpPr/>
          <p:nvPr/>
        </p:nvCxnSpPr>
        <p:spPr>
          <a:xfrm>
            <a:off x="2339975" y="1628775"/>
            <a:ext cx="4103688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4" name="Straight Connector 83"/>
          <p:cNvCxnSpPr/>
          <p:nvPr/>
        </p:nvCxnSpPr>
        <p:spPr>
          <a:xfrm>
            <a:off x="2339975" y="1628775"/>
            <a:ext cx="0" cy="9048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/>
          <p:cNvCxnSpPr/>
          <p:nvPr/>
        </p:nvCxnSpPr>
        <p:spPr>
          <a:xfrm>
            <a:off x="6443663" y="1628775"/>
            <a:ext cx="0" cy="9048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2274" name="Rectangle 73"/>
          <p:cNvSpPr>
            <a:spLocks noChangeArrowheads="1"/>
          </p:cNvSpPr>
          <p:nvPr/>
        </p:nvSpPr>
        <p:spPr bwMode="auto">
          <a:xfrm>
            <a:off x="488950" y="106363"/>
            <a:ext cx="815498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/>
            <a:r>
              <a:rPr lang="th-TH" altLang="th-TH" sz="1600" b="1">
                <a:latin typeface="TH SarabunPSK" panose="020B0500040200020003" pitchFamily="34" charset="-34"/>
                <a:cs typeface="TH SarabunPSK" panose="020B0500040200020003" pitchFamily="34" charset="-34"/>
              </a:rPr>
              <a:t>แผนภูมิแสดงการแบ่งงานภายในและอัตรากำลังของกรมการพัฒนาชุมชน</a:t>
            </a:r>
            <a:r>
              <a:rPr lang="en-US" altLang="th-TH" sz="1600" b="1">
                <a:latin typeface="TH SarabunPSK" panose="020B0500040200020003" pitchFamily="34" charset="-34"/>
                <a:cs typeface="TH SarabunPSK" panose="020B0500040200020003" pitchFamily="34" charset="-34"/>
              </a:rPr>
              <a:t> </a:t>
            </a:r>
            <a:endParaRPr lang="th-TH" altLang="th-TH" sz="1600" b="1"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sp>
        <p:nvSpPr>
          <p:cNvPr id="182275" name="Text Box 9"/>
          <p:cNvSpPr txBox="1">
            <a:spLocks noChangeArrowheads="1"/>
          </p:cNvSpPr>
          <p:nvPr/>
        </p:nvSpPr>
        <p:spPr bwMode="auto">
          <a:xfrm>
            <a:off x="6980238" y="6269038"/>
            <a:ext cx="2160587" cy="588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ลูกจ้างประจำ 1 อัตรา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rPr>
              <a:t>(118)</a:t>
            </a:r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 </a:t>
            </a:r>
            <a:endParaRPr lang="th-TH" altLang="th-TH" sz="1400">
              <a:solidFill>
                <a:srgbClr val="FF0000"/>
              </a:solidFill>
              <a:latin typeface="TH SarabunPSK" panose="020B0500040200020003" pitchFamily="34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กรอบพนักงานราชการ 1 อัตรา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rPr>
              <a:t>(111)</a:t>
            </a:r>
          </a:p>
        </p:txBody>
      </p:sp>
      <p:grpSp>
        <p:nvGrpSpPr>
          <p:cNvPr id="182276" name="Group 81"/>
          <p:cNvGrpSpPr>
            <a:grpSpLocks/>
          </p:cNvGrpSpPr>
          <p:nvPr/>
        </p:nvGrpSpPr>
        <p:grpSpPr bwMode="auto">
          <a:xfrm>
            <a:off x="2843213" y="765175"/>
            <a:ext cx="3421062" cy="646113"/>
            <a:chOff x="2448080" y="857250"/>
            <a:chExt cx="3420000" cy="646113"/>
          </a:xfrm>
        </p:grpSpPr>
        <p:sp>
          <p:nvSpPr>
            <p:cNvPr id="182333" name="Rectangle 2"/>
            <p:cNvSpPr>
              <a:spLocks noChangeArrowheads="1"/>
            </p:cNvSpPr>
            <p:nvPr/>
          </p:nvSpPr>
          <p:spPr bwMode="auto">
            <a:xfrm>
              <a:off x="2448080" y="857250"/>
              <a:ext cx="2844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สำนักงานพัฒนาชุมชนจังหวัดอุบลราชธานี</a:t>
              </a:r>
            </a:p>
          </p:txBody>
        </p:sp>
        <p:sp>
          <p:nvSpPr>
            <p:cNvPr id="182334" name="Rectangle 2"/>
            <p:cNvSpPr>
              <a:spLocks noChangeArrowheads="1"/>
            </p:cNvSpPr>
            <p:nvPr/>
          </p:nvSpPr>
          <p:spPr bwMode="auto">
            <a:xfrm>
              <a:off x="5290308" y="857250"/>
              <a:ext cx="575739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 eaLnBrk="1" hangingPunct="1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149</a:t>
              </a:r>
              <a:endParaRPr lang="th-TH" altLang="th-TH" sz="16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82335" name="Rectangle 2"/>
            <p:cNvSpPr>
              <a:spLocks noChangeArrowheads="1"/>
            </p:cNvSpPr>
            <p:nvPr/>
          </p:nvSpPr>
          <p:spPr bwMode="auto">
            <a:xfrm>
              <a:off x="2448080" y="1177925"/>
              <a:ext cx="3420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ผู้อำนวยการ (พัฒนาการจังหวัด) สูง</a:t>
              </a:r>
              <a:r>
                <a:rPr lang="en-US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(3075)</a:t>
              </a:r>
              <a:r>
                <a:rPr lang="en-US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endParaRPr lang="th-TH" altLang="th-TH" sz="1600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82277" name="Text Box 91"/>
          <p:cNvSpPr txBox="1">
            <a:spLocks noChangeArrowheads="1"/>
          </p:cNvSpPr>
          <p:nvPr/>
        </p:nvSpPr>
        <p:spPr bwMode="auto">
          <a:xfrm>
            <a:off x="3924300" y="404813"/>
            <a:ext cx="1368425" cy="277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Update </a:t>
            </a:r>
            <a:r>
              <a:rPr lang="th-TH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26 เมษายน 2564 </a:t>
            </a:r>
            <a:r>
              <a:rPr lang="en-US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         </a:t>
            </a:r>
            <a:endParaRPr lang="th-TH" altLang="th-TH" sz="1200"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sp>
        <p:nvSpPr>
          <p:cNvPr id="182278" name="Text Box 17"/>
          <p:cNvSpPr txBox="1">
            <a:spLocks noChangeArrowheads="1"/>
          </p:cNvSpPr>
          <p:nvPr/>
        </p:nvSpPr>
        <p:spPr bwMode="auto">
          <a:xfrm>
            <a:off x="107950" y="2409825"/>
            <a:ext cx="3095625" cy="628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lnSpc>
                <a:spcPct val="98000"/>
              </a:lnSpc>
            </a:pP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 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- 1 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(7848)</a:t>
            </a:r>
          </a:p>
          <a:p>
            <a:pPr eaLnBrk="1" hangingPunct="1">
              <a:lnSpc>
                <a:spcPct val="98000"/>
              </a:lnSpc>
            </a:pP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นักจัดการงานทั่วไป (ปก./ชก.)   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     </a:t>
            </a: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- 1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3098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)</a:t>
            </a:r>
          </a:p>
          <a:p>
            <a:pPr eaLnBrk="1" hangingPunct="1">
              <a:lnSpc>
                <a:spcPct val="98000"/>
              </a:lnSpc>
            </a:pP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เจ้าพนักงานธุรการ (ปง./ชง.)    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      </a:t>
            </a: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3 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(3077/3078/3081)</a:t>
            </a:r>
          </a:p>
          <a:p>
            <a:pPr eaLnBrk="1" hangingPunct="1">
              <a:lnSpc>
                <a:spcPct val="98000"/>
              </a:lnSpc>
            </a:pP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เจ้าพนักงานการเงินและบัญชี (ปง./ชง.)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- 2 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(3079/3080)</a:t>
            </a:r>
            <a:endParaRPr lang="th-TH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>
              <a:lnSpc>
                <a:spcPct val="98000"/>
              </a:lnSpc>
            </a:pPr>
            <a:r>
              <a:rPr lang="th-TH" altLang="th-TH" sz="1200">
                <a:solidFill>
                  <a:srgbClr val="00B05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พนักงานพิมพ์ (ลจป.)         </a:t>
            </a:r>
            <a:r>
              <a:rPr lang="en-US" altLang="th-TH" sz="1200">
                <a:solidFill>
                  <a:srgbClr val="00B05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</a:t>
            </a:r>
            <a:r>
              <a:rPr lang="th-TH" altLang="th-TH" sz="1200">
                <a:solidFill>
                  <a:srgbClr val="00B05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    </a:t>
            </a:r>
            <a:r>
              <a:rPr lang="en-US" altLang="th-TH" sz="1200">
                <a:solidFill>
                  <a:srgbClr val="00B05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 </a:t>
            </a:r>
            <a:r>
              <a:rPr lang="th-TH" altLang="th-TH" sz="1200">
                <a:solidFill>
                  <a:srgbClr val="00B05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- </a:t>
            </a:r>
            <a:r>
              <a:rPr lang="en-US" altLang="th-TH" sz="1200">
                <a:solidFill>
                  <a:srgbClr val="00B05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1</a:t>
            </a:r>
            <a:r>
              <a:rPr lang="th-TH" altLang="th-TH" sz="1200">
                <a:solidFill>
                  <a:srgbClr val="00B05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118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) (ไม่รวมในกรอบ ขรก.)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sp>
        <p:nvSpPr>
          <p:cNvPr id="182279" name="Text Box 17"/>
          <p:cNvSpPr txBox="1">
            <a:spLocks noChangeArrowheads="1"/>
          </p:cNvSpPr>
          <p:nvPr/>
        </p:nvSpPr>
        <p:spPr bwMode="auto">
          <a:xfrm>
            <a:off x="2411413" y="2408238"/>
            <a:ext cx="2087562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2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(3083/3084)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3" name="Group 18"/>
          <p:cNvGrpSpPr>
            <a:grpSpLocks/>
          </p:cNvGrpSpPr>
          <p:nvPr/>
        </p:nvGrpSpPr>
        <p:grpSpPr bwMode="auto">
          <a:xfrm>
            <a:off x="2411413" y="1772816"/>
            <a:ext cx="2052637" cy="646113"/>
            <a:chOff x="3203848" y="3468365"/>
            <a:chExt cx="2052020" cy="646113"/>
          </a:xfrm>
          <a:solidFill>
            <a:schemeClr val="bg1"/>
          </a:solidFill>
        </p:grpSpPr>
        <p:sp>
          <p:nvSpPr>
            <p:cNvPr id="12367" name="Rectangle 2"/>
            <p:cNvSpPr>
              <a:spLocks noChangeArrowheads="1"/>
            </p:cNvSpPr>
            <p:nvPr/>
          </p:nvSpPr>
          <p:spPr bwMode="auto">
            <a:xfrm>
              <a:off x="3203848" y="3468365"/>
              <a:ext cx="1476000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lnSpc>
                  <a:spcPct val="70000"/>
                </a:lnSpc>
                <a:defRPr/>
              </a:pPr>
              <a:endParaRPr lang="en-US" altLang="th-TH" sz="700" b="1" dirty="0">
                <a:latin typeface="TH SarabunPSK" pitchFamily="34" charset="-34"/>
                <a:cs typeface="TH SarabunPSK" pitchFamily="34" charset="-34"/>
              </a:endParaRPr>
            </a:p>
            <a:p>
              <a:pPr algn="ctr" eaLnBrk="0" hangingPunct="0">
                <a:lnSpc>
                  <a:spcPct val="70000"/>
                </a:lnSpc>
                <a:defRPr/>
              </a:pPr>
              <a:r>
                <a:rPr lang="th-TH" altLang="th-TH" sz="1400" b="1" dirty="0">
                  <a:latin typeface="TH SarabunPSK" pitchFamily="34" charset="-34"/>
                  <a:cs typeface="TH SarabunPSK" pitchFamily="34" charset="-34"/>
                </a:rPr>
                <a:t> กลุ่มงานยุทธศาสตร์</a:t>
              </a:r>
            </a:p>
            <a:p>
              <a:pPr algn="ctr" eaLnBrk="0" hangingPunct="0">
                <a:lnSpc>
                  <a:spcPct val="70000"/>
                </a:lnSpc>
                <a:defRPr/>
              </a:pPr>
              <a:r>
                <a:rPr lang="th-TH" altLang="th-TH" sz="1400" b="1" dirty="0">
                  <a:latin typeface="TH SarabunPSK" pitchFamily="34" charset="-34"/>
                  <a:cs typeface="TH SarabunPSK" pitchFamily="34" charset="-34"/>
                </a:rPr>
                <a:t>การพัฒนาชุมชน</a:t>
              </a:r>
            </a:p>
          </p:txBody>
        </p:sp>
        <p:sp>
          <p:nvSpPr>
            <p:cNvPr id="12368" name="Rectangle 2"/>
            <p:cNvSpPr>
              <a:spLocks noChangeArrowheads="1"/>
            </p:cNvSpPr>
            <p:nvPr/>
          </p:nvSpPr>
          <p:spPr bwMode="auto">
            <a:xfrm>
              <a:off x="4679868" y="3468365"/>
              <a:ext cx="576000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en-US" altLang="th-TH" sz="1600" b="1" dirty="0">
                  <a:latin typeface="TH SarabunPSK" pitchFamily="34" charset="-34"/>
                  <a:cs typeface="TH SarabunPSK" pitchFamily="34" charset="-34"/>
                </a:rPr>
                <a:t>3</a:t>
              </a:r>
              <a:endParaRPr lang="th-TH" altLang="th-TH" sz="1400" b="1" dirty="0">
                <a:latin typeface="TH SarabunPSK" pitchFamily="34" charset="-34"/>
                <a:cs typeface="TH SarabunPSK" pitchFamily="34" charset="-34"/>
              </a:endParaRPr>
            </a:p>
          </p:txBody>
        </p:sp>
        <p:sp>
          <p:nvSpPr>
            <p:cNvPr id="12372" name="Rectangle 2"/>
            <p:cNvSpPr>
              <a:spLocks noChangeArrowheads="1"/>
            </p:cNvSpPr>
            <p:nvPr/>
          </p:nvSpPr>
          <p:spPr bwMode="auto">
            <a:xfrm>
              <a:off x="3203848" y="3789040"/>
              <a:ext cx="2052020" cy="325438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th-TH" altLang="th-TH" sz="1500" spc="-70" dirty="0">
                  <a:latin typeface="TH SarabunPSK" pitchFamily="34" charset="-34"/>
                  <a:cs typeface="TH SarabunPSK" pitchFamily="34" charset="-34"/>
                </a:rPr>
                <a:t>นักวิชาการพัฒนาชุมชน (ผอ.กง.) ชพ</a:t>
              </a:r>
              <a:r>
                <a:rPr lang="en-US" altLang="th-TH" sz="1500" spc="-70" dirty="0">
                  <a:latin typeface="TH SarabunPSK" pitchFamily="34" charset="-34"/>
                  <a:cs typeface="TH SarabunPSK" pitchFamily="34" charset="-34"/>
                </a:rPr>
                <a:t>. </a:t>
              </a:r>
              <a:r>
                <a:rPr lang="en-US" altLang="th-TH" sz="1000" spc="-70" dirty="0">
                  <a:solidFill>
                    <a:srgbClr val="FF0000"/>
                  </a:solidFill>
                  <a:latin typeface="TH SarabunPSK" pitchFamily="34" charset="-34"/>
                  <a:cs typeface="TH SarabunPSK" pitchFamily="34" charset="-34"/>
                </a:rPr>
                <a:t>(3082)</a:t>
              </a:r>
              <a:endParaRPr lang="th-TH" altLang="th-TH" sz="1000" spc="-70" dirty="0">
                <a:solidFill>
                  <a:srgbClr val="FF0000"/>
                </a:solidFill>
                <a:latin typeface="TH SarabunPSK" pitchFamily="34" charset="-34"/>
                <a:cs typeface="TH SarabunPSK" pitchFamily="34" charset="-34"/>
              </a:endParaRPr>
            </a:p>
          </p:txBody>
        </p:sp>
      </p:grpSp>
      <p:sp>
        <p:nvSpPr>
          <p:cNvPr id="182281" name="Text Box 17"/>
          <p:cNvSpPr txBox="1">
            <a:spLocks noChangeArrowheads="1"/>
          </p:cNvSpPr>
          <p:nvPr/>
        </p:nvSpPr>
        <p:spPr bwMode="auto">
          <a:xfrm>
            <a:off x="4665663" y="2420938"/>
            <a:ext cx="2570162" cy="628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(3087/3088/3089/3091)</a:t>
            </a:r>
          </a:p>
          <a:p>
            <a:pPr eaLnBrk="1" hangingPunct="1"/>
            <a:r>
              <a:rPr lang="th-TH" altLang="th-TH" sz="12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นักส่งเสริมการพัฒนาชุมชน (พรก.)</a:t>
            </a:r>
            <a:r>
              <a:rPr lang="en-US" altLang="th-TH" sz="12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12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 </a:t>
            </a:r>
            <a:r>
              <a:rPr lang="en-US" altLang="th-TH" sz="12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1</a:t>
            </a:r>
            <a:r>
              <a:rPr lang="th-TH" altLang="th-TH" sz="12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111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)</a:t>
            </a:r>
            <a:endParaRPr lang="th-TH" altLang="th-TH" sz="1000">
              <a:solidFill>
                <a:srgbClr val="0070C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th-TH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(กรอบฯ </a:t>
            </a:r>
            <a:r>
              <a:rPr lang="en-US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2564</a:t>
            </a:r>
            <a:r>
              <a:rPr lang="th-TH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en-US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</a:t>
            </a:r>
            <a:r>
              <a:rPr lang="th-TH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en-US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2567)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(จ้างแล้ว)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              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(ไม่รวมในกรอบ ขรก.)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4" name="Group 18"/>
          <p:cNvGrpSpPr>
            <a:grpSpLocks/>
          </p:cNvGrpSpPr>
          <p:nvPr/>
        </p:nvGrpSpPr>
        <p:grpSpPr bwMode="auto">
          <a:xfrm>
            <a:off x="4665274" y="1773328"/>
            <a:ext cx="2051050" cy="646110"/>
            <a:chOff x="3203848" y="3468365"/>
            <a:chExt cx="2052020" cy="646111"/>
          </a:xfrm>
          <a:solidFill>
            <a:schemeClr val="bg1"/>
          </a:solidFill>
        </p:grpSpPr>
        <p:sp>
          <p:nvSpPr>
            <p:cNvPr id="12364" name="Rectangle 2"/>
            <p:cNvSpPr>
              <a:spLocks noChangeArrowheads="1"/>
            </p:cNvSpPr>
            <p:nvPr/>
          </p:nvSpPr>
          <p:spPr bwMode="auto">
            <a:xfrm>
              <a:off x="3203848" y="3468365"/>
              <a:ext cx="1476000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lnSpc>
                  <a:spcPct val="70000"/>
                </a:lnSpc>
                <a:defRPr/>
              </a:pPr>
              <a:endParaRPr lang="th-TH" altLang="th-TH" sz="700" b="1" dirty="0">
                <a:latin typeface="TH SarabunPSK" pitchFamily="34" charset="-34"/>
                <a:cs typeface="TH SarabunPSK" pitchFamily="34" charset="-34"/>
              </a:endParaRPr>
            </a:p>
            <a:p>
              <a:pPr algn="ctr" eaLnBrk="0" hangingPunct="0">
                <a:lnSpc>
                  <a:spcPct val="70000"/>
                </a:lnSpc>
                <a:defRPr/>
              </a:pPr>
              <a:r>
                <a:rPr lang="th-TH" altLang="th-TH" sz="1400" b="1" dirty="0">
                  <a:latin typeface="TH SarabunPSK" pitchFamily="34" charset="-34"/>
                  <a:cs typeface="TH SarabunPSK" pitchFamily="34" charset="-34"/>
                </a:rPr>
                <a:t>กลุ่มงานส่งเสริม                      การพัฒนาชุมชน</a:t>
              </a:r>
            </a:p>
          </p:txBody>
        </p:sp>
        <p:sp>
          <p:nvSpPr>
            <p:cNvPr id="12365" name="Rectangle 2"/>
            <p:cNvSpPr>
              <a:spLocks noChangeArrowheads="1"/>
            </p:cNvSpPr>
            <p:nvPr/>
          </p:nvSpPr>
          <p:spPr bwMode="auto">
            <a:xfrm>
              <a:off x="4679868" y="3468365"/>
              <a:ext cx="576000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en-US" altLang="th-TH" sz="1600" b="1" dirty="0">
                  <a:latin typeface="TH SarabunPSK" pitchFamily="34" charset="-34"/>
                  <a:cs typeface="TH SarabunPSK" pitchFamily="34" charset="-34"/>
                </a:rPr>
                <a:t>5</a:t>
              </a:r>
              <a:endParaRPr lang="th-TH" altLang="th-TH" sz="1600" b="1" dirty="0">
                <a:latin typeface="TH SarabunPSK" pitchFamily="34" charset="-34"/>
                <a:cs typeface="TH SarabunPSK" pitchFamily="34" charset="-34"/>
              </a:endParaRPr>
            </a:p>
          </p:txBody>
        </p:sp>
        <p:sp>
          <p:nvSpPr>
            <p:cNvPr id="12369" name="Rectangle 2"/>
            <p:cNvSpPr>
              <a:spLocks noChangeArrowheads="1"/>
            </p:cNvSpPr>
            <p:nvPr/>
          </p:nvSpPr>
          <p:spPr bwMode="auto">
            <a:xfrm>
              <a:off x="3203848" y="3789039"/>
              <a:ext cx="2052020" cy="325437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th-TH" altLang="th-TH" sz="1500" spc="-80" dirty="0">
                  <a:latin typeface="TH SarabunPSK" pitchFamily="34" charset="-34"/>
                  <a:cs typeface="TH SarabunPSK" pitchFamily="34" charset="-34"/>
                </a:rPr>
                <a:t>นักวิชาการพัฒนาชุมชน (ผอ.กง.) ชพ</a:t>
              </a:r>
              <a:r>
                <a:rPr lang="en-US" altLang="th-TH" sz="1500" spc="-80" dirty="0">
                  <a:latin typeface="TH SarabunPSK" pitchFamily="34" charset="-34"/>
                  <a:cs typeface="TH SarabunPSK" pitchFamily="34" charset="-34"/>
                </a:rPr>
                <a:t>. </a:t>
              </a:r>
              <a:r>
                <a:rPr lang="en-US" altLang="th-TH" sz="1000" spc="-80" dirty="0">
                  <a:solidFill>
                    <a:srgbClr val="FF0000"/>
                  </a:solidFill>
                  <a:latin typeface="TH SarabunPSK" pitchFamily="34" charset="-34"/>
                  <a:cs typeface="TH SarabunPSK" pitchFamily="34" charset="-34"/>
                </a:rPr>
                <a:t>(3086)</a:t>
              </a:r>
              <a:endParaRPr lang="th-TH" altLang="th-TH" sz="1000" spc="-80" dirty="0">
                <a:solidFill>
                  <a:srgbClr val="FF0000"/>
                </a:solidFill>
                <a:latin typeface="TH SarabunPSK" pitchFamily="34" charset="-34"/>
                <a:cs typeface="TH SarabunPSK" pitchFamily="34" charset="-34"/>
              </a:endParaRPr>
            </a:p>
          </p:txBody>
        </p:sp>
      </p:grpSp>
      <p:sp>
        <p:nvSpPr>
          <p:cNvPr id="182283" name="Text Box 17"/>
          <p:cNvSpPr txBox="1">
            <a:spLocks noChangeArrowheads="1"/>
          </p:cNvSpPr>
          <p:nvPr/>
        </p:nvSpPr>
        <p:spPr bwMode="auto">
          <a:xfrm>
            <a:off x="6969125" y="2425700"/>
            <a:ext cx="2087563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(472/3085/3099/3108)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5" name="Group 18"/>
          <p:cNvGrpSpPr>
            <a:grpSpLocks/>
          </p:cNvGrpSpPr>
          <p:nvPr/>
        </p:nvGrpSpPr>
        <p:grpSpPr bwMode="auto">
          <a:xfrm>
            <a:off x="6968737" y="1778090"/>
            <a:ext cx="2052637" cy="646113"/>
            <a:chOff x="3203848" y="3468365"/>
            <a:chExt cx="2052020" cy="646113"/>
          </a:xfrm>
          <a:solidFill>
            <a:schemeClr val="bg1"/>
          </a:solidFill>
        </p:grpSpPr>
        <p:sp>
          <p:nvSpPr>
            <p:cNvPr id="12361" name="Rectangle 2"/>
            <p:cNvSpPr>
              <a:spLocks noChangeArrowheads="1"/>
            </p:cNvSpPr>
            <p:nvPr/>
          </p:nvSpPr>
          <p:spPr bwMode="auto">
            <a:xfrm>
              <a:off x="3203848" y="3468365"/>
              <a:ext cx="1476000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lnSpc>
                  <a:spcPct val="70000"/>
                </a:lnSpc>
                <a:defRPr/>
              </a:pPr>
              <a:endParaRPr lang="th-TH" altLang="th-TH" sz="700" b="1" dirty="0">
                <a:latin typeface="TH SarabunPSK" pitchFamily="34" charset="-34"/>
                <a:cs typeface="TH SarabunPSK" pitchFamily="34" charset="-34"/>
              </a:endParaRPr>
            </a:p>
            <a:p>
              <a:pPr algn="ctr" eaLnBrk="0" hangingPunct="0">
                <a:lnSpc>
                  <a:spcPct val="70000"/>
                </a:lnSpc>
                <a:defRPr/>
              </a:pPr>
              <a:r>
                <a:rPr lang="th-TH" altLang="th-TH" sz="1400" b="1" dirty="0">
                  <a:latin typeface="TH SarabunPSK" pitchFamily="34" charset="-34"/>
                  <a:cs typeface="TH SarabunPSK" pitchFamily="34" charset="-34"/>
                </a:rPr>
                <a:t>กลุ่มงานสารสนเทศ</a:t>
              </a:r>
            </a:p>
            <a:p>
              <a:pPr algn="ctr" eaLnBrk="0" hangingPunct="0">
                <a:lnSpc>
                  <a:spcPct val="70000"/>
                </a:lnSpc>
                <a:defRPr/>
              </a:pPr>
              <a:r>
                <a:rPr lang="th-TH" altLang="th-TH" sz="1400" b="1" dirty="0">
                  <a:latin typeface="TH SarabunPSK" pitchFamily="34" charset="-34"/>
                  <a:cs typeface="TH SarabunPSK" pitchFamily="34" charset="-34"/>
                </a:rPr>
                <a:t>การพัฒนาชุมชน</a:t>
              </a:r>
            </a:p>
          </p:txBody>
        </p:sp>
        <p:sp>
          <p:nvSpPr>
            <p:cNvPr id="12362" name="Rectangle 2"/>
            <p:cNvSpPr>
              <a:spLocks noChangeArrowheads="1"/>
            </p:cNvSpPr>
            <p:nvPr/>
          </p:nvSpPr>
          <p:spPr bwMode="auto">
            <a:xfrm>
              <a:off x="4679868" y="3468365"/>
              <a:ext cx="576000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en-US" altLang="th-TH" sz="1600" b="1" dirty="0">
                  <a:latin typeface="TH SarabunPSK" pitchFamily="34" charset="-34"/>
                  <a:cs typeface="TH SarabunPSK" pitchFamily="34" charset="-34"/>
                </a:rPr>
                <a:t>5</a:t>
              </a:r>
              <a:endParaRPr lang="th-TH" altLang="th-TH" sz="1400" b="1" dirty="0">
                <a:latin typeface="TH SarabunPSK" pitchFamily="34" charset="-34"/>
                <a:cs typeface="TH SarabunPSK" pitchFamily="34" charset="-34"/>
              </a:endParaRPr>
            </a:p>
          </p:txBody>
        </p:sp>
        <p:sp>
          <p:nvSpPr>
            <p:cNvPr id="11342" name="Rectangle 2"/>
            <p:cNvSpPr>
              <a:spLocks noChangeArrowheads="1"/>
            </p:cNvSpPr>
            <p:nvPr/>
          </p:nvSpPr>
          <p:spPr bwMode="auto">
            <a:xfrm>
              <a:off x="3203848" y="3789040"/>
              <a:ext cx="2052020" cy="325438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th-TH" altLang="th-TH" sz="1500" spc="-60" dirty="0">
                  <a:latin typeface="TH SarabunPSK" pitchFamily="34" charset="-34"/>
                  <a:cs typeface="TH SarabunPSK" pitchFamily="34" charset="-34"/>
                </a:rPr>
                <a:t>นักวิชาการพัฒนาชุมชน (ผอ.กง.) ชพ</a:t>
              </a:r>
              <a:r>
                <a:rPr lang="en-US" altLang="th-TH" sz="1500" spc="-60" dirty="0">
                  <a:latin typeface="TH SarabunPSK" pitchFamily="34" charset="-34"/>
                  <a:cs typeface="TH SarabunPSK" pitchFamily="34" charset="-34"/>
                </a:rPr>
                <a:t>. </a:t>
              </a:r>
              <a:r>
                <a:rPr lang="en-US" altLang="th-TH" sz="1050" spc="-60" dirty="0">
                  <a:solidFill>
                    <a:srgbClr val="FF0000"/>
                  </a:solidFill>
                  <a:latin typeface="TH SarabunPSK" pitchFamily="34" charset="-34"/>
                  <a:cs typeface="TH SarabunPSK" pitchFamily="34" charset="-34"/>
                </a:rPr>
                <a:t>(488)</a:t>
              </a:r>
              <a:endParaRPr lang="th-TH" altLang="th-TH" sz="1050" spc="-60" dirty="0">
                <a:solidFill>
                  <a:srgbClr val="FF0000"/>
                </a:solidFill>
                <a:latin typeface="TH SarabunPSK" pitchFamily="34" charset="-34"/>
                <a:cs typeface="TH SarabunPSK" pitchFamily="34" charset="-34"/>
              </a:endParaRPr>
            </a:p>
          </p:txBody>
        </p:sp>
      </p:grpSp>
      <p:cxnSp>
        <p:nvCxnSpPr>
          <p:cNvPr id="78" name="Straight Connector 77"/>
          <p:cNvCxnSpPr/>
          <p:nvPr/>
        </p:nvCxnSpPr>
        <p:spPr>
          <a:xfrm>
            <a:off x="4572000" y="1419225"/>
            <a:ext cx="0" cy="223202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/>
          <p:cNvCxnSpPr/>
          <p:nvPr/>
        </p:nvCxnSpPr>
        <p:spPr>
          <a:xfrm>
            <a:off x="1116013" y="1628775"/>
            <a:ext cx="683895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2287" name="Rectangle 78"/>
          <p:cNvSpPr>
            <a:spLocks noChangeArrowheads="1"/>
          </p:cNvSpPr>
          <p:nvPr/>
        </p:nvSpPr>
        <p:spPr bwMode="auto">
          <a:xfrm>
            <a:off x="0" y="6611938"/>
            <a:ext cx="1619250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000" u="sng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หมายเหตุ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ภายในวงเล็บแสดงเลขที่ตำแหน่ง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182288" name="Group 49"/>
          <p:cNvGrpSpPr>
            <a:grpSpLocks/>
          </p:cNvGrpSpPr>
          <p:nvPr/>
        </p:nvGrpSpPr>
        <p:grpSpPr bwMode="auto">
          <a:xfrm>
            <a:off x="107950" y="3594100"/>
            <a:ext cx="2843213" cy="646113"/>
            <a:chOff x="107503" y="3717032"/>
            <a:chExt cx="2844257" cy="646113"/>
          </a:xfrm>
        </p:grpSpPr>
        <p:sp>
          <p:nvSpPr>
            <p:cNvPr id="182330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เมืองอุบลราชธานี</a:t>
              </a:r>
            </a:p>
          </p:txBody>
        </p:sp>
        <p:sp>
          <p:nvSpPr>
            <p:cNvPr id="182331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6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82332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(3092)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82289" name="Text Box 17"/>
          <p:cNvSpPr txBox="1">
            <a:spLocks noChangeArrowheads="1"/>
          </p:cNvSpPr>
          <p:nvPr/>
        </p:nvSpPr>
        <p:spPr bwMode="auto">
          <a:xfrm>
            <a:off x="107950" y="4241800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5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(3094/3095/3096/3097/3100)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182290" name="Group 50"/>
          <p:cNvGrpSpPr>
            <a:grpSpLocks/>
          </p:cNvGrpSpPr>
          <p:nvPr/>
        </p:nvGrpSpPr>
        <p:grpSpPr bwMode="auto">
          <a:xfrm>
            <a:off x="3132138" y="3594100"/>
            <a:ext cx="2843212" cy="646113"/>
            <a:chOff x="107503" y="3717032"/>
            <a:chExt cx="2844257" cy="646113"/>
          </a:xfrm>
        </p:grpSpPr>
        <p:sp>
          <p:nvSpPr>
            <p:cNvPr id="182327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ศรีเมืองใหม่</a:t>
              </a:r>
            </a:p>
          </p:txBody>
        </p:sp>
        <p:sp>
          <p:nvSpPr>
            <p:cNvPr id="182328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82329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(3101)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82291" name="Text Box 17"/>
          <p:cNvSpPr txBox="1">
            <a:spLocks noChangeArrowheads="1"/>
          </p:cNvSpPr>
          <p:nvPr/>
        </p:nvSpPr>
        <p:spPr bwMode="auto">
          <a:xfrm>
            <a:off x="3132138" y="4241800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(3103/3104/3106/3107)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182292" name="Group 55"/>
          <p:cNvGrpSpPr>
            <a:grpSpLocks/>
          </p:cNvGrpSpPr>
          <p:nvPr/>
        </p:nvGrpSpPr>
        <p:grpSpPr bwMode="auto">
          <a:xfrm>
            <a:off x="6156325" y="3594100"/>
            <a:ext cx="2844800" cy="646113"/>
            <a:chOff x="107503" y="3717032"/>
            <a:chExt cx="2844257" cy="646113"/>
          </a:xfrm>
        </p:grpSpPr>
        <p:sp>
          <p:nvSpPr>
            <p:cNvPr id="182324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เขื่องใน</a:t>
              </a:r>
            </a:p>
          </p:txBody>
        </p:sp>
        <p:sp>
          <p:nvSpPr>
            <p:cNvPr id="182325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82326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(3110)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82293" name="Text Box 17"/>
          <p:cNvSpPr txBox="1">
            <a:spLocks noChangeArrowheads="1"/>
          </p:cNvSpPr>
          <p:nvPr/>
        </p:nvSpPr>
        <p:spPr bwMode="auto">
          <a:xfrm>
            <a:off x="6156325" y="4241800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(3112/3113/3116/3118)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182294" name="Group 60"/>
          <p:cNvGrpSpPr>
            <a:grpSpLocks/>
          </p:cNvGrpSpPr>
          <p:nvPr/>
        </p:nvGrpSpPr>
        <p:grpSpPr bwMode="auto">
          <a:xfrm>
            <a:off x="107950" y="4962525"/>
            <a:ext cx="2843213" cy="646113"/>
            <a:chOff x="107503" y="3717032"/>
            <a:chExt cx="2844257" cy="646113"/>
          </a:xfrm>
        </p:grpSpPr>
        <p:sp>
          <p:nvSpPr>
            <p:cNvPr id="182321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เขมราฐ</a:t>
              </a:r>
            </a:p>
          </p:txBody>
        </p:sp>
        <p:sp>
          <p:nvSpPr>
            <p:cNvPr id="182322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82323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ชพ.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(3122)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82295" name="Text Box 17"/>
          <p:cNvSpPr txBox="1">
            <a:spLocks noChangeArrowheads="1"/>
          </p:cNvSpPr>
          <p:nvPr/>
        </p:nvSpPr>
        <p:spPr bwMode="auto">
          <a:xfrm>
            <a:off x="107950" y="5610225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3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(3124/3125/3126)</a:t>
            </a:r>
          </a:p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เจ้าพนักงานพัฒนาชุมชน (ปง./ชง.)    - 1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3193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)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182296" name="Group 65"/>
          <p:cNvGrpSpPr>
            <a:grpSpLocks/>
          </p:cNvGrpSpPr>
          <p:nvPr/>
        </p:nvGrpSpPr>
        <p:grpSpPr bwMode="auto">
          <a:xfrm>
            <a:off x="3132138" y="4962525"/>
            <a:ext cx="2843212" cy="646113"/>
            <a:chOff x="107503" y="3717032"/>
            <a:chExt cx="2844257" cy="646113"/>
          </a:xfrm>
        </p:grpSpPr>
        <p:sp>
          <p:nvSpPr>
            <p:cNvPr id="182318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โพธิ์ไทร</a:t>
              </a:r>
            </a:p>
          </p:txBody>
        </p:sp>
        <p:sp>
          <p:nvSpPr>
            <p:cNvPr id="182319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6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82320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ชพ.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(3130)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82297" name="Text Box 17"/>
          <p:cNvSpPr txBox="1">
            <a:spLocks noChangeArrowheads="1"/>
          </p:cNvSpPr>
          <p:nvPr/>
        </p:nvSpPr>
        <p:spPr bwMode="auto">
          <a:xfrm>
            <a:off x="3132138" y="5610225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3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(3131/3132/3134)</a:t>
            </a:r>
          </a:p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เจ้าพนักงานพัฒนาชุมชน (ปง./ชง.)    - 1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3204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)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182298" name="Group 70"/>
          <p:cNvGrpSpPr>
            <a:grpSpLocks/>
          </p:cNvGrpSpPr>
          <p:nvPr/>
        </p:nvGrpSpPr>
        <p:grpSpPr bwMode="auto">
          <a:xfrm>
            <a:off x="6156325" y="4962525"/>
            <a:ext cx="2844800" cy="646113"/>
            <a:chOff x="107503" y="3717032"/>
            <a:chExt cx="2844257" cy="646113"/>
          </a:xfrm>
        </p:grpSpPr>
        <p:sp>
          <p:nvSpPr>
            <p:cNvPr id="182315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เดชอุดม</a:t>
              </a:r>
            </a:p>
          </p:txBody>
        </p:sp>
        <p:sp>
          <p:nvSpPr>
            <p:cNvPr id="182316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6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82317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(3136)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82299" name="Text Box 17"/>
          <p:cNvSpPr txBox="1">
            <a:spLocks noChangeArrowheads="1"/>
          </p:cNvSpPr>
          <p:nvPr/>
        </p:nvSpPr>
        <p:spPr bwMode="auto">
          <a:xfrm>
            <a:off x="6156325" y="5610225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(3138/3139/3140/3141)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cxnSp>
        <p:nvCxnSpPr>
          <p:cNvPr id="76" name="Straight Connector 75"/>
          <p:cNvCxnSpPr/>
          <p:nvPr/>
        </p:nvCxnSpPr>
        <p:spPr>
          <a:xfrm>
            <a:off x="1404938" y="3500438"/>
            <a:ext cx="604837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9" name="Straight Connector 78"/>
          <p:cNvCxnSpPr/>
          <p:nvPr/>
        </p:nvCxnSpPr>
        <p:spPr>
          <a:xfrm>
            <a:off x="1116013" y="1628775"/>
            <a:ext cx="0" cy="14446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" name="Straight Connector 80"/>
          <p:cNvCxnSpPr/>
          <p:nvPr/>
        </p:nvCxnSpPr>
        <p:spPr>
          <a:xfrm>
            <a:off x="3348038" y="1628775"/>
            <a:ext cx="0" cy="14446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" name="Straight Connector 81"/>
          <p:cNvCxnSpPr/>
          <p:nvPr/>
        </p:nvCxnSpPr>
        <p:spPr>
          <a:xfrm>
            <a:off x="5651500" y="1628775"/>
            <a:ext cx="0" cy="14446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3" name="Straight Connector 82"/>
          <p:cNvCxnSpPr/>
          <p:nvPr/>
        </p:nvCxnSpPr>
        <p:spPr>
          <a:xfrm>
            <a:off x="7956550" y="1628775"/>
            <a:ext cx="0" cy="14446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4" name="Straight Connector 83"/>
          <p:cNvCxnSpPr/>
          <p:nvPr/>
        </p:nvCxnSpPr>
        <p:spPr>
          <a:xfrm>
            <a:off x="1403350" y="3500438"/>
            <a:ext cx="0" cy="904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/>
          <p:cNvCxnSpPr/>
          <p:nvPr/>
        </p:nvCxnSpPr>
        <p:spPr>
          <a:xfrm>
            <a:off x="7451725" y="3500438"/>
            <a:ext cx="0" cy="904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" name="Straight Connector 85"/>
          <p:cNvCxnSpPr/>
          <p:nvPr/>
        </p:nvCxnSpPr>
        <p:spPr>
          <a:xfrm>
            <a:off x="3049588" y="3500438"/>
            <a:ext cx="0" cy="136842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7" name="Straight Connector 86"/>
          <p:cNvCxnSpPr/>
          <p:nvPr/>
        </p:nvCxnSpPr>
        <p:spPr>
          <a:xfrm>
            <a:off x="1403350" y="4868863"/>
            <a:ext cx="604837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9" name="Straight Connector 88"/>
          <p:cNvCxnSpPr/>
          <p:nvPr/>
        </p:nvCxnSpPr>
        <p:spPr>
          <a:xfrm>
            <a:off x="1403350" y="4868863"/>
            <a:ext cx="0" cy="904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0" name="Straight Connector 89"/>
          <p:cNvCxnSpPr/>
          <p:nvPr/>
        </p:nvCxnSpPr>
        <p:spPr>
          <a:xfrm>
            <a:off x="4427538" y="4868863"/>
            <a:ext cx="0" cy="904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1" name="Straight Connector 90"/>
          <p:cNvCxnSpPr/>
          <p:nvPr/>
        </p:nvCxnSpPr>
        <p:spPr>
          <a:xfrm>
            <a:off x="7451725" y="4868863"/>
            <a:ext cx="0" cy="904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82312" name="Group 74"/>
          <p:cNvGrpSpPr>
            <a:grpSpLocks/>
          </p:cNvGrpSpPr>
          <p:nvPr/>
        </p:nvGrpSpPr>
        <p:grpSpPr bwMode="auto">
          <a:xfrm>
            <a:off x="107950" y="1774825"/>
            <a:ext cx="2051050" cy="646113"/>
            <a:chOff x="107950" y="1775470"/>
            <a:chExt cx="2051050" cy="646112"/>
          </a:xfrm>
        </p:grpSpPr>
        <p:grpSp>
          <p:nvGrpSpPr>
            <p:cNvPr id="13" name="Group 18"/>
            <p:cNvGrpSpPr>
              <a:grpSpLocks/>
            </p:cNvGrpSpPr>
            <p:nvPr/>
          </p:nvGrpSpPr>
          <p:grpSpPr bwMode="auto">
            <a:xfrm>
              <a:off x="107950" y="1775470"/>
              <a:ext cx="2051050" cy="646112"/>
              <a:chOff x="3203848" y="3468365"/>
              <a:chExt cx="2052020" cy="646113"/>
            </a:xfrm>
            <a:solidFill>
              <a:schemeClr val="bg1"/>
            </a:solidFill>
          </p:grpSpPr>
          <p:sp>
            <p:nvSpPr>
              <p:cNvPr id="14387" name="Rectangle 2"/>
              <p:cNvSpPr>
                <a:spLocks noChangeArrowheads="1"/>
              </p:cNvSpPr>
              <p:nvPr/>
            </p:nvSpPr>
            <p:spPr bwMode="auto">
              <a:xfrm>
                <a:off x="4679868" y="3468365"/>
                <a:ext cx="576000" cy="323850"/>
              </a:xfrm>
              <a:prstGeom prst="rect">
                <a:avLst/>
              </a:prstGeom>
              <a:grpFill/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anchor="ctr"/>
              <a:lstStyle/>
              <a:p>
                <a:pPr algn="ctr" eaLnBrk="0" hangingPunct="0">
                  <a:defRPr/>
                </a:pPr>
                <a:r>
                  <a:rPr lang="en-US" altLang="th-TH" sz="1600" b="1" dirty="0">
                    <a:latin typeface="TH SarabunPSK" pitchFamily="34" charset="-34"/>
                    <a:cs typeface="TH SarabunPSK" pitchFamily="34" charset="-34"/>
                  </a:rPr>
                  <a:t>8</a:t>
                </a:r>
                <a:endParaRPr lang="th-TH" altLang="th-TH" sz="1400" b="1" dirty="0">
                  <a:latin typeface="TH SarabunPSK" pitchFamily="34" charset="-34"/>
                  <a:cs typeface="TH SarabunPSK" pitchFamily="34" charset="-34"/>
                </a:endParaRPr>
              </a:p>
            </p:txBody>
          </p:sp>
          <p:sp>
            <p:nvSpPr>
              <p:cNvPr id="14388" name="Rectangle 2"/>
              <p:cNvSpPr>
                <a:spLocks noChangeArrowheads="1"/>
              </p:cNvSpPr>
              <p:nvPr/>
            </p:nvSpPr>
            <p:spPr bwMode="auto">
              <a:xfrm>
                <a:off x="3203848" y="3789040"/>
                <a:ext cx="2052000" cy="325438"/>
              </a:xfrm>
              <a:prstGeom prst="rect">
                <a:avLst/>
              </a:prstGeom>
              <a:grpFill/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anchor="ctr"/>
              <a:lstStyle/>
              <a:p>
                <a:pPr algn="ctr" eaLnBrk="0" hangingPunct="0">
                  <a:defRPr/>
                </a:pPr>
                <a:r>
                  <a:rPr lang="th-TH" altLang="th-TH" sz="1400" spc="-40" dirty="0">
                    <a:latin typeface="TH SarabunPSK" pitchFamily="34" charset="-34"/>
                    <a:cs typeface="TH SarabunPSK" pitchFamily="34" charset="-34"/>
                  </a:rPr>
                  <a:t>นักวิชาการพัฒนาชุมชน (ผอ.กง.) </a:t>
                </a:r>
                <a:r>
                  <a:rPr lang="th-TH" altLang="th-TH" sz="1400" spc="-40" dirty="0" err="1">
                    <a:latin typeface="TH SarabunPSK" pitchFamily="34" charset="-34"/>
                    <a:cs typeface="TH SarabunPSK" pitchFamily="34" charset="-34"/>
                  </a:rPr>
                  <a:t>ชพ.</a:t>
                </a:r>
                <a:r>
                  <a:rPr lang="en-US" altLang="th-TH" sz="1400" spc="-40" dirty="0">
                    <a:latin typeface="TH SarabunPSK" pitchFamily="34" charset="-34"/>
                    <a:cs typeface="TH SarabunPSK" pitchFamily="34" charset="-34"/>
                  </a:rPr>
                  <a:t> </a:t>
                </a:r>
                <a:r>
                  <a:rPr lang="en-US" altLang="th-TH" sz="1000" spc="-40" dirty="0">
                    <a:solidFill>
                      <a:srgbClr val="FF0000"/>
                    </a:solidFill>
                    <a:latin typeface="TH SarabunPSK" pitchFamily="34" charset="-34"/>
                    <a:cs typeface="TH SarabunPSK" pitchFamily="34" charset="-34"/>
                  </a:rPr>
                  <a:t>(3076)</a:t>
                </a:r>
                <a:endParaRPr lang="th-TH" altLang="th-TH" sz="1000" spc="-40" dirty="0">
                  <a:solidFill>
                    <a:srgbClr val="FF0000"/>
                  </a:solidFill>
                  <a:latin typeface="TH SarabunPSK" pitchFamily="34" charset="-34"/>
                  <a:cs typeface="TH SarabunPSK" pitchFamily="34" charset="-34"/>
                </a:endParaRPr>
              </a:p>
            </p:txBody>
          </p:sp>
        </p:grpSp>
        <p:sp>
          <p:nvSpPr>
            <p:cNvPr id="182314" name="Rectangle 2"/>
            <p:cNvSpPr>
              <a:spLocks noChangeArrowheads="1"/>
            </p:cNvSpPr>
            <p:nvPr/>
          </p:nvSpPr>
          <p:spPr bwMode="auto">
            <a:xfrm>
              <a:off x="107950" y="1775470"/>
              <a:ext cx="1475302" cy="323849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th-TH" altLang="th-TH" sz="12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endParaRPr lang="th-TH" altLang="th-TH" sz="8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2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กลุ่มงานประสานและสนับสนุนการบริหารงานพัฒนาชุมชน</a:t>
              </a:r>
            </a:p>
            <a:p>
              <a:pPr algn="ctr"/>
              <a:endParaRPr lang="th-TH" altLang="th-TH" sz="12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3298" name="Rectangle 73"/>
          <p:cNvSpPr>
            <a:spLocks noChangeArrowheads="1"/>
          </p:cNvSpPr>
          <p:nvPr/>
        </p:nvSpPr>
        <p:spPr bwMode="auto">
          <a:xfrm>
            <a:off x="488950" y="106363"/>
            <a:ext cx="815498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/>
            <a:r>
              <a:rPr lang="th-TH" altLang="th-TH" sz="1600" b="1">
                <a:latin typeface="TH SarabunPSK" panose="020B0500040200020003" pitchFamily="34" charset="-34"/>
                <a:cs typeface="TH SarabunPSK" panose="020B0500040200020003" pitchFamily="34" charset="-34"/>
              </a:rPr>
              <a:t>แผนภูมิแสดงการแบ่งงานภายในและอัตรากำลังของกรมการพัฒนาชุมชน</a:t>
            </a:r>
            <a:r>
              <a:rPr lang="en-US" altLang="th-TH" sz="1600" b="1">
                <a:latin typeface="TH SarabunPSK" panose="020B0500040200020003" pitchFamily="34" charset="-34"/>
                <a:cs typeface="TH SarabunPSK" panose="020B0500040200020003" pitchFamily="34" charset="-34"/>
              </a:rPr>
              <a:t> </a:t>
            </a:r>
            <a:endParaRPr lang="th-TH" altLang="th-TH" sz="1600" b="1"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sp>
        <p:nvSpPr>
          <p:cNvPr id="183299" name="Text Box 9"/>
          <p:cNvSpPr txBox="1">
            <a:spLocks noChangeArrowheads="1"/>
          </p:cNvSpPr>
          <p:nvPr/>
        </p:nvSpPr>
        <p:spPr bwMode="auto">
          <a:xfrm>
            <a:off x="6980238" y="6269038"/>
            <a:ext cx="2160587" cy="588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ลูกจ้างประจำ 1 อัตรา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rPr>
              <a:t>(118)</a:t>
            </a:r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 </a:t>
            </a:r>
            <a:endParaRPr lang="th-TH" altLang="th-TH" sz="1400">
              <a:solidFill>
                <a:srgbClr val="FF0000"/>
              </a:solidFill>
              <a:latin typeface="TH SarabunPSK" panose="020B0500040200020003" pitchFamily="34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กรอบพนักงานราชการ 1 อัตรา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rPr>
              <a:t>(111)</a:t>
            </a:r>
          </a:p>
        </p:txBody>
      </p:sp>
      <p:grpSp>
        <p:nvGrpSpPr>
          <p:cNvPr id="183300" name="Group 81"/>
          <p:cNvGrpSpPr>
            <a:grpSpLocks/>
          </p:cNvGrpSpPr>
          <p:nvPr/>
        </p:nvGrpSpPr>
        <p:grpSpPr bwMode="auto">
          <a:xfrm>
            <a:off x="2843213" y="765175"/>
            <a:ext cx="3421062" cy="646113"/>
            <a:chOff x="2448080" y="857250"/>
            <a:chExt cx="3420000" cy="646113"/>
          </a:xfrm>
        </p:grpSpPr>
        <p:sp>
          <p:nvSpPr>
            <p:cNvPr id="183361" name="Rectangle 2"/>
            <p:cNvSpPr>
              <a:spLocks noChangeArrowheads="1"/>
            </p:cNvSpPr>
            <p:nvPr/>
          </p:nvSpPr>
          <p:spPr bwMode="auto">
            <a:xfrm>
              <a:off x="2448080" y="857250"/>
              <a:ext cx="2844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สำนักงานพัฒนาชุมชนจังหวัดอุบลราชธานี</a:t>
              </a:r>
            </a:p>
          </p:txBody>
        </p:sp>
        <p:sp>
          <p:nvSpPr>
            <p:cNvPr id="183362" name="Rectangle 2"/>
            <p:cNvSpPr>
              <a:spLocks noChangeArrowheads="1"/>
            </p:cNvSpPr>
            <p:nvPr/>
          </p:nvSpPr>
          <p:spPr bwMode="auto">
            <a:xfrm>
              <a:off x="5290308" y="857250"/>
              <a:ext cx="575739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 eaLnBrk="1" hangingPunct="1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149</a:t>
              </a:r>
              <a:endParaRPr lang="th-TH" altLang="th-TH" sz="16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83363" name="Rectangle 2"/>
            <p:cNvSpPr>
              <a:spLocks noChangeArrowheads="1"/>
            </p:cNvSpPr>
            <p:nvPr/>
          </p:nvSpPr>
          <p:spPr bwMode="auto">
            <a:xfrm>
              <a:off x="2448080" y="1177925"/>
              <a:ext cx="3420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ผู้อำนวยการ (พัฒนาการจังหวัด) สูง</a:t>
              </a:r>
              <a:r>
                <a:rPr lang="en-US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(3075)</a:t>
              </a:r>
              <a:r>
                <a:rPr lang="en-US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endParaRPr lang="th-TH" altLang="th-TH" sz="1600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83301" name="Text Box 91"/>
          <p:cNvSpPr txBox="1">
            <a:spLocks noChangeArrowheads="1"/>
          </p:cNvSpPr>
          <p:nvPr/>
        </p:nvSpPr>
        <p:spPr bwMode="auto">
          <a:xfrm>
            <a:off x="3924300" y="404813"/>
            <a:ext cx="1368425" cy="277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Update </a:t>
            </a:r>
            <a:r>
              <a:rPr lang="th-TH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26 เมษายน 2564 </a:t>
            </a:r>
            <a:r>
              <a:rPr lang="en-US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         </a:t>
            </a:r>
            <a:endParaRPr lang="th-TH" altLang="th-TH" sz="1200"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cxnSp>
        <p:nvCxnSpPr>
          <p:cNvPr id="78" name="Straight Connector 77"/>
          <p:cNvCxnSpPr/>
          <p:nvPr/>
        </p:nvCxnSpPr>
        <p:spPr>
          <a:xfrm>
            <a:off x="4572000" y="1419225"/>
            <a:ext cx="0" cy="50482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3303" name="Rectangle 78"/>
          <p:cNvSpPr>
            <a:spLocks noChangeArrowheads="1"/>
          </p:cNvSpPr>
          <p:nvPr/>
        </p:nvSpPr>
        <p:spPr bwMode="auto">
          <a:xfrm>
            <a:off x="0" y="6611938"/>
            <a:ext cx="1619250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000" u="sng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หมายเหตุ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ภายในวงเล็บแสดงเลขที่ตำแหน่ง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183304" name="Group 49"/>
          <p:cNvGrpSpPr>
            <a:grpSpLocks/>
          </p:cNvGrpSpPr>
          <p:nvPr/>
        </p:nvGrpSpPr>
        <p:grpSpPr bwMode="auto">
          <a:xfrm>
            <a:off x="107950" y="1722438"/>
            <a:ext cx="2843213" cy="646112"/>
            <a:chOff x="107503" y="3717032"/>
            <a:chExt cx="2844257" cy="646113"/>
          </a:xfrm>
        </p:grpSpPr>
        <p:sp>
          <p:nvSpPr>
            <p:cNvPr id="183358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นาจะหลวย</a:t>
              </a:r>
            </a:p>
          </p:txBody>
        </p:sp>
        <p:sp>
          <p:nvSpPr>
            <p:cNvPr id="183359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83360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(3147)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83305" name="Text Box 17"/>
          <p:cNvSpPr txBox="1">
            <a:spLocks noChangeArrowheads="1"/>
          </p:cNvSpPr>
          <p:nvPr/>
        </p:nvSpPr>
        <p:spPr bwMode="auto">
          <a:xfrm>
            <a:off x="107950" y="2370138"/>
            <a:ext cx="2879725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(3149/3150/3151/3152)</a:t>
            </a:r>
          </a:p>
          <a:p>
            <a:pPr eaLnBrk="1" hangingPunct="1"/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183306" name="Group 50"/>
          <p:cNvGrpSpPr>
            <a:grpSpLocks/>
          </p:cNvGrpSpPr>
          <p:nvPr/>
        </p:nvGrpSpPr>
        <p:grpSpPr bwMode="auto">
          <a:xfrm>
            <a:off x="3132138" y="1722438"/>
            <a:ext cx="2843212" cy="646112"/>
            <a:chOff x="107503" y="3717032"/>
            <a:chExt cx="2844257" cy="646113"/>
          </a:xfrm>
        </p:grpSpPr>
        <p:sp>
          <p:nvSpPr>
            <p:cNvPr id="183355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น้ำยืน</a:t>
              </a:r>
            </a:p>
          </p:txBody>
        </p:sp>
        <p:sp>
          <p:nvSpPr>
            <p:cNvPr id="183356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83357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(3153)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83307" name="Text Box 17"/>
          <p:cNvSpPr txBox="1">
            <a:spLocks noChangeArrowheads="1"/>
          </p:cNvSpPr>
          <p:nvPr/>
        </p:nvSpPr>
        <p:spPr bwMode="auto">
          <a:xfrm>
            <a:off x="3132138" y="2370138"/>
            <a:ext cx="2879725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(3154/3155/3156/3158)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183308" name="Group 55"/>
          <p:cNvGrpSpPr>
            <a:grpSpLocks/>
          </p:cNvGrpSpPr>
          <p:nvPr/>
        </p:nvGrpSpPr>
        <p:grpSpPr bwMode="auto">
          <a:xfrm>
            <a:off x="6156325" y="1722438"/>
            <a:ext cx="2844800" cy="646112"/>
            <a:chOff x="107503" y="3717032"/>
            <a:chExt cx="2844257" cy="646113"/>
          </a:xfrm>
        </p:grpSpPr>
        <p:sp>
          <p:nvSpPr>
            <p:cNvPr id="183352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บุณฑริก</a:t>
              </a:r>
            </a:p>
          </p:txBody>
        </p:sp>
        <p:sp>
          <p:nvSpPr>
            <p:cNvPr id="183353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83354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(3159)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83309" name="Text Box 17"/>
          <p:cNvSpPr txBox="1">
            <a:spLocks noChangeArrowheads="1"/>
          </p:cNvSpPr>
          <p:nvPr/>
        </p:nvSpPr>
        <p:spPr bwMode="auto">
          <a:xfrm>
            <a:off x="6156325" y="2370138"/>
            <a:ext cx="2879725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3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(3161/3162/3163)</a:t>
            </a:r>
          </a:p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เจ้าพนักงานพัฒนาชุมชน (ปง./ชง.)    - 1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3165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)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183310" name="Group 60"/>
          <p:cNvGrpSpPr>
            <a:grpSpLocks/>
          </p:cNvGrpSpPr>
          <p:nvPr/>
        </p:nvGrpSpPr>
        <p:grpSpPr bwMode="auto">
          <a:xfrm>
            <a:off x="107950" y="4962525"/>
            <a:ext cx="2843213" cy="646113"/>
            <a:chOff x="107503" y="3717032"/>
            <a:chExt cx="2844257" cy="646113"/>
          </a:xfrm>
        </p:grpSpPr>
        <p:sp>
          <p:nvSpPr>
            <p:cNvPr id="183349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สำโรง</a:t>
              </a:r>
            </a:p>
          </p:txBody>
        </p:sp>
        <p:sp>
          <p:nvSpPr>
            <p:cNvPr id="183350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83351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(3203)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83311" name="Text Box 17"/>
          <p:cNvSpPr txBox="1">
            <a:spLocks noChangeArrowheads="1"/>
          </p:cNvSpPr>
          <p:nvPr/>
        </p:nvSpPr>
        <p:spPr bwMode="auto">
          <a:xfrm>
            <a:off x="107950" y="5610225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(3205/3206/3207/3209)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183312" name="Group 65"/>
          <p:cNvGrpSpPr>
            <a:grpSpLocks/>
          </p:cNvGrpSpPr>
          <p:nvPr/>
        </p:nvGrpSpPr>
        <p:grpSpPr bwMode="auto">
          <a:xfrm>
            <a:off x="3132138" y="4962525"/>
            <a:ext cx="2843212" cy="646113"/>
            <a:chOff x="107503" y="3717032"/>
            <a:chExt cx="2844257" cy="646113"/>
          </a:xfrm>
        </p:grpSpPr>
        <p:sp>
          <p:nvSpPr>
            <p:cNvPr id="183346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พิบูลมังสาหาร</a:t>
              </a:r>
            </a:p>
          </p:txBody>
        </p:sp>
        <p:sp>
          <p:nvSpPr>
            <p:cNvPr id="183347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83348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(3211)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83313" name="Text Box 17"/>
          <p:cNvSpPr txBox="1">
            <a:spLocks noChangeArrowheads="1"/>
          </p:cNvSpPr>
          <p:nvPr/>
        </p:nvSpPr>
        <p:spPr bwMode="auto">
          <a:xfrm>
            <a:off x="3132138" y="5610225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(3213/3214/3215/3217)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183314" name="Group 70"/>
          <p:cNvGrpSpPr>
            <a:grpSpLocks/>
          </p:cNvGrpSpPr>
          <p:nvPr/>
        </p:nvGrpSpPr>
        <p:grpSpPr bwMode="auto">
          <a:xfrm>
            <a:off x="6156325" y="4962525"/>
            <a:ext cx="2844800" cy="646113"/>
            <a:chOff x="107503" y="3717032"/>
            <a:chExt cx="2844257" cy="646113"/>
          </a:xfrm>
        </p:grpSpPr>
        <p:sp>
          <p:nvSpPr>
            <p:cNvPr id="183343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ตาลสุม</a:t>
              </a:r>
            </a:p>
          </p:txBody>
        </p:sp>
        <p:sp>
          <p:nvSpPr>
            <p:cNvPr id="183344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83345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(3221)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83315" name="Text Box 17"/>
          <p:cNvSpPr txBox="1">
            <a:spLocks noChangeArrowheads="1"/>
          </p:cNvSpPr>
          <p:nvPr/>
        </p:nvSpPr>
        <p:spPr bwMode="auto">
          <a:xfrm>
            <a:off x="6156325" y="5610225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(3223/3224/3225/3226)</a:t>
            </a:r>
          </a:p>
          <a:p>
            <a:pPr eaLnBrk="1" hangingPunct="1"/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cxnSp>
        <p:nvCxnSpPr>
          <p:cNvPr id="76" name="Straight Connector 75"/>
          <p:cNvCxnSpPr/>
          <p:nvPr/>
        </p:nvCxnSpPr>
        <p:spPr>
          <a:xfrm>
            <a:off x="1404938" y="1628775"/>
            <a:ext cx="604837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4" name="Straight Connector 83"/>
          <p:cNvCxnSpPr/>
          <p:nvPr/>
        </p:nvCxnSpPr>
        <p:spPr>
          <a:xfrm>
            <a:off x="1403350" y="1628775"/>
            <a:ext cx="0" cy="9048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/>
          <p:cNvCxnSpPr/>
          <p:nvPr/>
        </p:nvCxnSpPr>
        <p:spPr>
          <a:xfrm>
            <a:off x="7451725" y="1628775"/>
            <a:ext cx="0" cy="9048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" name="Straight Connector 85"/>
          <p:cNvCxnSpPr/>
          <p:nvPr/>
        </p:nvCxnSpPr>
        <p:spPr>
          <a:xfrm>
            <a:off x="3049588" y="1628775"/>
            <a:ext cx="0" cy="324008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7" name="Straight Connector 86"/>
          <p:cNvCxnSpPr/>
          <p:nvPr/>
        </p:nvCxnSpPr>
        <p:spPr>
          <a:xfrm>
            <a:off x="1403350" y="4868863"/>
            <a:ext cx="604837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9" name="Straight Connector 88"/>
          <p:cNvCxnSpPr/>
          <p:nvPr/>
        </p:nvCxnSpPr>
        <p:spPr>
          <a:xfrm>
            <a:off x="1403350" y="4868863"/>
            <a:ext cx="0" cy="904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0" name="Straight Connector 89"/>
          <p:cNvCxnSpPr/>
          <p:nvPr/>
        </p:nvCxnSpPr>
        <p:spPr>
          <a:xfrm>
            <a:off x="4427538" y="4868863"/>
            <a:ext cx="0" cy="904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1" name="Straight Connector 90"/>
          <p:cNvCxnSpPr/>
          <p:nvPr/>
        </p:nvCxnSpPr>
        <p:spPr>
          <a:xfrm>
            <a:off x="7451725" y="4868863"/>
            <a:ext cx="0" cy="904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83324" name="Group 49"/>
          <p:cNvGrpSpPr>
            <a:grpSpLocks/>
          </p:cNvGrpSpPr>
          <p:nvPr/>
        </p:nvGrpSpPr>
        <p:grpSpPr bwMode="auto">
          <a:xfrm>
            <a:off x="107950" y="3300413"/>
            <a:ext cx="2843213" cy="652462"/>
            <a:chOff x="107503" y="3710690"/>
            <a:chExt cx="2844257" cy="652455"/>
          </a:xfrm>
        </p:grpSpPr>
        <p:sp>
          <p:nvSpPr>
            <p:cNvPr id="183340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ตระการพืชผล</a:t>
              </a:r>
            </a:p>
          </p:txBody>
        </p:sp>
        <p:sp>
          <p:nvSpPr>
            <p:cNvPr id="183341" name="Rectangle 2"/>
            <p:cNvSpPr>
              <a:spLocks noChangeArrowheads="1"/>
            </p:cNvSpPr>
            <p:nvPr/>
          </p:nvSpPr>
          <p:spPr bwMode="auto">
            <a:xfrm>
              <a:off x="2411760" y="3710690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6</a:t>
              </a:r>
              <a:endParaRPr lang="th-TH" altLang="th-TH" sz="16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83342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(3166)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83325" name="Text Box 17"/>
          <p:cNvSpPr txBox="1">
            <a:spLocks noChangeArrowheads="1"/>
          </p:cNvSpPr>
          <p:nvPr/>
        </p:nvSpPr>
        <p:spPr bwMode="auto">
          <a:xfrm>
            <a:off x="107950" y="3954463"/>
            <a:ext cx="2879725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5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(3169/3170/3171/3172/3174)</a:t>
            </a:r>
          </a:p>
          <a:p>
            <a:pPr eaLnBrk="1" hangingPunct="1"/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183326" name="Group 50"/>
          <p:cNvGrpSpPr>
            <a:grpSpLocks/>
          </p:cNvGrpSpPr>
          <p:nvPr/>
        </p:nvGrpSpPr>
        <p:grpSpPr bwMode="auto">
          <a:xfrm>
            <a:off x="3132138" y="3300413"/>
            <a:ext cx="2843212" cy="652462"/>
            <a:chOff x="107503" y="3710690"/>
            <a:chExt cx="2844257" cy="652455"/>
          </a:xfrm>
        </p:grpSpPr>
        <p:sp>
          <p:nvSpPr>
            <p:cNvPr id="183337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ม่วงสามสิบ</a:t>
              </a:r>
            </a:p>
          </p:txBody>
        </p:sp>
        <p:sp>
          <p:nvSpPr>
            <p:cNvPr id="183338" name="Rectangle 2"/>
            <p:cNvSpPr>
              <a:spLocks noChangeArrowheads="1"/>
            </p:cNvSpPr>
            <p:nvPr/>
          </p:nvSpPr>
          <p:spPr bwMode="auto">
            <a:xfrm>
              <a:off x="2411760" y="3710690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83339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(3181)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83327" name="Text Box 17"/>
          <p:cNvSpPr txBox="1">
            <a:spLocks noChangeArrowheads="1"/>
          </p:cNvSpPr>
          <p:nvPr/>
        </p:nvSpPr>
        <p:spPr bwMode="auto">
          <a:xfrm>
            <a:off x="3132138" y="3954463"/>
            <a:ext cx="2879725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(3183/3184/3187/3190)</a:t>
            </a:r>
          </a:p>
        </p:txBody>
      </p:sp>
      <p:grpSp>
        <p:nvGrpSpPr>
          <p:cNvPr id="183328" name="Group 55"/>
          <p:cNvGrpSpPr>
            <a:grpSpLocks/>
          </p:cNvGrpSpPr>
          <p:nvPr/>
        </p:nvGrpSpPr>
        <p:grpSpPr bwMode="auto">
          <a:xfrm>
            <a:off x="6156325" y="3300413"/>
            <a:ext cx="2844800" cy="652462"/>
            <a:chOff x="107503" y="3710690"/>
            <a:chExt cx="2844257" cy="652455"/>
          </a:xfrm>
        </p:grpSpPr>
        <p:sp>
          <p:nvSpPr>
            <p:cNvPr id="183334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วารินชำราบ</a:t>
              </a:r>
            </a:p>
          </p:txBody>
        </p:sp>
        <p:sp>
          <p:nvSpPr>
            <p:cNvPr id="183335" name="Rectangle 2"/>
            <p:cNvSpPr>
              <a:spLocks noChangeArrowheads="1"/>
            </p:cNvSpPr>
            <p:nvPr/>
          </p:nvSpPr>
          <p:spPr bwMode="auto">
            <a:xfrm>
              <a:off x="2411760" y="3710690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83336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(3192)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83329" name="Text Box 17"/>
          <p:cNvSpPr txBox="1">
            <a:spLocks noChangeArrowheads="1"/>
          </p:cNvSpPr>
          <p:nvPr/>
        </p:nvSpPr>
        <p:spPr bwMode="auto">
          <a:xfrm>
            <a:off x="6156325" y="3954463"/>
            <a:ext cx="2879725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(3194/3195/3196/3198)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cxnSp>
        <p:nvCxnSpPr>
          <p:cNvPr id="105" name="Straight Connector 104"/>
          <p:cNvCxnSpPr/>
          <p:nvPr/>
        </p:nvCxnSpPr>
        <p:spPr>
          <a:xfrm>
            <a:off x="1404938" y="3213100"/>
            <a:ext cx="604837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6" name="Straight Connector 105"/>
          <p:cNvCxnSpPr/>
          <p:nvPr/>
        </p:nvCxnSpPr>
        <p:spPr>
          <a:xfrm>
            <a:off x="1403350" y="3213100"/>
            <a:ext cx="0" cy="9048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7" name="Straight Connector 106"/>
          <p:cNvCxnSpPr/>
          <p:nvPr/>
        </p:nvCxnSpPr>
        <p:spPr>
          <a:xfrm>
            <a:off x="7451725" y="3213100"/>
            <a:ext cx="0" cy="9048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9" name="Straight Connector 108"/>
          <p:cNvCxnSpPr/>
          <p:nvPr/>
        </p:nvCxnSpPr>
        <p:spPr>
          <a:xfrm>
            <a:off x="4356100" y="3213100"/>
            <a:ext cx="0" cy="9048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322" name="Rectangle 73"/>
          <p:cNvSpPr>
            <a:spLocks noChangeArrowheads="1"/>
          </p:cNvSpPr>
          <p:nvPr/>
        </p:nvSpPr>
        <p:spPr bwMode="auto">
          <a:xfrm>
            <a:off x="488950" y="106363"/>
            <a:ext cx="815498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/>
            <a:r>
              <a:rPr lang="th-TH" altLang="th-TH" sz="1600" b="1">
                <a:latin typeface="TH SarabunPSK" panose="020B0500040200020003" pitchFamily="34" charset="-34"/>
                <a:cs typeface="TH SarabunPSK" panose="020B0500040200020003" pitchFamily="34" charset="-34"/>
              </a:rPr>
              <a:t>แผนภูมิแสดงการแบ่งงานภายในและอัตรากำลังของกรมการพัฒนาชุมชน</a:t>
            </a:r>
            <a:r>
              <a:rPr lang="en-US" altLang="th-TH" sz="1600" b="1">
                <a:latin typeface="TH SarabunPSK" panose="020B0500040200020003" pitchFamily="34" charset="-34"/>
                <a:cs typeface="TH SarabunPSK" panose="020B0500040200020003" pitchFamily="34" charset="-34"/>
              </a:rPr>
              <a:t> </a:t>
            </a:r>
            <a:endParaRPr lang="th-TH" altLang="th-TH" sz="1600" b="1"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sp>
        <p:nvSpPr>
          <p:cNvPr id="184323" name="Text Box 9"/>
          <p:cNvSpPr txBox="1">
            <a:spLocks noChangeArrowheads="1"/>
          </p:cNvSpPr>
          <p:nvPr/>
        </p:nvSpPr>
        <p:spPr bwMode="auto">
          <a:xfrm>
            <a:off x="6980238" y="6269038"/>
            <a:ext cx="2160587" cy="588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ลูกจ้างประจำ 1 อัตรา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rPr>
              <a:t>(118)</a:t>
            </a:r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 </a:t>
            </a:r>
            <a:endParaRPr lang="th-TH" altLang="th-TH" sz="1400">
              <a:solidFill>
                <a:srgbClr val="FF0000"/>
              </a:solidFill>
              <a:latin typeface="TH SarabunPSK" panose="020B0500040200020003" pitchFamily="34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กรอบพนักงานราชการ 1 อัตรา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rPr>
              <a:t>(111)</a:t>
            </a:r>
          </a:p>
        </p:txBody>
      </p:sp>
      <p:grpSp>
        <p:nvGrpSpPr>
          <p:cNvPr id="184324" name="Group 81"/>
          <p:cNvGrpSpPr>
            <a:grpSpLocks/>
          </p:cNvGrpSpPr>
          <p:nvPr/>
        </p:nvGrpSpPr>
        <p:grpSpPr bwMode="auto">
          <a:xfrm>
            <a:off x="2843213" y="765175"/>
            <a:ext cx="3421062" cy="646113"/>
            <a:chOff x="2448080" y="857250"/>
            <a:chExt cx="3420000" cy="646113"/>
          </a:xfrm>
        </p:grpSpPr>
        <p:sp>
          <p:nvSpPr>
            <p:cNvPr id="184385" name="Rectangle 2"/>
            <p:cNvSpPr>
              <a:spLocks noChangeArrowheads="1"/>
            </p:cNvSpPr>
            <p:nvPr/>
          </p:nvSpPr>
          <p:spPr bwMode="auto">
            <a:xfrm>
              <a:off x="2448080" y="857250"/>
              <a:ext cx="2844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สำนักงานพัฒนาชุมชนจังหวัดอุบลราชธานี</a:t>
              </a:r>
            </a:p>
          </p:txBody>
        </p:sp>
        <p:sp>
          <p:nvSpPr>
            <p:cNvPr id="184386" name="Rectangle 2"/>
            <p:cNvSpPr>
              <a:spLocks noChangeArrowheads="1"/>
            </p:cNvSpPr>
            <p:nvPr/>
          </p:nvSpPr>
          <p:spPr bwMode="auto">
            <a:xfrm>
              <a:off x="5290308" y="857250"/>
              <a:ext cx="575739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 eaLnBrk="1" hangingPunct="1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149</a:t>
              </a:r>
              <a:endParaRPr lang="th-TH" altLang="th-TH" sz="16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84387" name="Rectangle 2"/>
            <p:cNvSpPr>
              <a:spLocks noChangeArrowheads="1"/>
            </p:cNvSpPr>
            <p:nvPr/>
          </p:nvSpPr>
          <p:spPr bwMode="auto">
            <a:xfrm>
              <a:off x="2448080" y="1177925"/>
              <a:ext cx="3420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ผู้อำนวยการ (พัฒนาการจังหวัด) สูง</a:t>
              </a:r>
              <a:r>
                <a:rPr lang="en-US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(3075)</a:t>
              </a:r>
              <a:r>
                <a:rPr lang="en-US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endParaRPr lang="th-TH" altLang="th-TH" sz="1600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84325" name="Text Box 91"/>
          <p:cNvSpPr txBox="1">
            <a:spLocks noChangeArrowheads="1"/>
          </p:cNvSpPr>
          <p:nvPr/>
        </p:nvSpPr>
        <p:spPr bwMode="auto">
          <a:xfrm>
            <a:off x="3924300" y="404813"/>
            <a:ext cx="1368425" cy="277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Update </a:t>
            </a:r>
            <a:r>
              <a:rPr lang="th-TH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26 เมษายน 2564 </a:t>
            </a:r>
            <a:r>
              <a:rPr lang="en-US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         </a:t>
            </a:r>
            <a:endParaRPr lang="th-TH" altLang="th-TH" sz="1200"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cxnSp>
        <p:nvCxnSpPr>
          <p:cNvPr id="78" name="Straight Connector 77"/>
          <p:cNvCxnSpPr/>
          <p:nvPr/>
        </p:nvCxnSpPr>
        <p:spPr>
          <a:xfrm>
            <a:off x="4572000" y="1419225"/>
            <a:ext cx="0" cy="50482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4327" name="Rectangle 78"/>
          <p:cNvSpPr>
            <a:spLocks noChangeArrowheads="1"/>
          </p:cNvSpPr>
          <p:nvPr/>
        </p:nvSpPr>
        <p:spPr bwMode="auto">
          <a:xfrm>
            <a:off x="0" y="6611938"/>
            <a:ext cx="1619250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000" u="sng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หมายเหตุ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ภายในวงเล็บแสดงเลขที่ตำแหน่ง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184328" name="Group 49"/>
          <p:cNvGrpSpPr>
            <a:grpSpLocks/>
          </p:cNvGrpSpPr>
          <p:nvPr/>
        </p:nvGrpSpPr>
        <p:grpSpPr bwMode="auto">
          <a:xfrm>
            <a:off x="107950" y="1722438"/>
            <a:ext cx="2843213" cy="646112"/>
            <a:chOff x="107503" y="3717032"/>
            <a:chExt cx="2844257" cy="646113"/>
          </a:xfrm>
        </p:grpSpPr>
        <p:sp>
          <p:nvSpPr>
            <p:cNvPr id="184382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สิรินธร</a:t>
              </a:r>
            </a:p>
          </p:txBody>
        </p:sp>
        <p:sp>
          <p:nvSpPr>
            <p:cNvPr id="184383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84384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(3227)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84329" name="Text Box 17"/>
          <p:cNvSpPr txBox="1">
            <a:spLocks noChangeArrowheads="1"/>
          </p:cNvSpPr>
          <p:nvPr/>
        </p:nvSpPr>
        <p:spPr bwMode="auto">
          <a:xfrm>
            <a:off x="107950" y="2370138"/>
            <a:ext cx="2879725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(3229/3230/3231/3232)</a:t>
            </a:r>
          </a:p>
        </p:txBody>
      </p:sp>
      <p:grpSp>
        <p:nvGrpSpPr>
          <p:cNvPr id="184330" name="Group 50"/>
          <p:cNvGrpSpPr>
            <a:grpSpLocks/>
          </p:cNvGrpSpPr>
          <p:nvPr/>
        </p:nvGrpSpPr>
        <p:grpSpPr bwMode="auto">
          <a:xfrm>
            <a:off x="3132138" y="1722438"/>
            <a:ext cx="2843212" cy="646112"/>
            <a:chOff x="107503" y="3717032"/>
            <a:chExt cx="2844257" cy="646113"/>
          </a:xfrm>
        </p:grpSpPr>
        <p:sp>
          <p:nvSpPr>
            <p:cNvPr id="184379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ดอนมดแดง</a:t>
              </a:r>
            </a:p>
          </p:txBody>
        </p:sp>
        <p:sp>
          <p:nvSpPr>
            <p:cNvPr id="184380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84381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ชพ.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(3233)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84331" name="Text Box 17"/>
          <p:cNvSpPr txBox="1">
            <a:spLocks noChangeArrowheads="1"/>
          </p:cNvSpPr>
          <p:nvPr/>
        </p:nvSpPr>
        <p:spPr bwMode="auto">
          <a:xfrm>
            <a:off x="3132138" y="2370138"/>
            <a:ext cx="2879725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(3143/3144/3235/3236)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184332" name="Group 55"/>
          <p:cNvGrpSpPr>
            <a:grpSpLocks/>
          </p:cNvGrpSpPr>
          <p:nvPr/>
        </p:nvGrpSpPr>
        <p:grpSpPr bwMode="auto">
          <a:xfrm>
            <a:off x="6156325" y="1722438"/>
            <a:ext cx="2844800" cy="646112"/>
            <a:chOff x="107503" y="3717032"/>
            <a:chExt cx="2844257" cy="646113"/>
          </a:xfrm>
        </p:grpSpPr>
        <p:sp>
          <p:nvSpPr>
            <p:cNvPr id="184376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โขงเจียม</a:t>
              </a:r>
            </a:p>
          </p:txBody>
        </p:sp>
        <p:sp>
          <p:nvSpPr>
            <p:cNvPr id="184377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84378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ชพ.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(3237)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84333" name="Text Box 17"/>
          <p:cNvSpPr txBox="1">
            <a:spLocks noChangeArrowheads="1"/>
          </p:cNvSpPr>
          <p:nvPr/>
        </p:nvSpPr>
        <p:spPr bwMode="auto">
          <a:xfrm>
            <a:off x="6156325" y="2370138"/>
            <a:ext cx="2879725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(3145/3239/3240/3241)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184334" name="Group 60"/>
          <p:cNvGrpSpPr>
            <a:grpSpLocks/>
          </p:cNvGrpSpPr>
          <p:nvPr/>
        </p:nvGrpSpPr>
        <p:grpSpPr bwMode="auto">
          <a:xfrm>
            <a:off x="107950" y="4962525"/>
            <a:ext cx="2843213" cy="646113"/>
            <a:chOff x="107503" y="3717032"/>
            <a:chExt cx="2844257" cy="646113"/>
          </a:xfrm>
        </p:grpSpPr>
        <p:sp>
          <p:nvSpPr>
            <p:cNvPr id="184373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นาตาล</a:t>
              </a:r>
            </a:p>
          </p:txBody>
        </p:sp>
        <p:sp>
          <p:nvSpPr>
            <p:cNvPr id="184374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84375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(3256)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84335" name="Text Box 17"/>
          <p:cNvSpPr txBox="1">
            <a:spLocks noChangeArrowheads="1"/>
          </p:cNvSpPr>
          <p:nvPr/>
        </p:nvSpPr>
        <p:spPr bwMode="auto">
          <a:xfrm>
            <a:off x="107950" y="5610225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3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(3179/3258/7680)</a:t>
            </a:r>
          </a:p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เจ้าพนักงานพัฒนาชุมชน (ปง./ชง.)    - 1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3257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)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184336" name="Group 65"/>
          <p:cNvGrpSpPr>
            <a:grpSpLocks/>
          </p:cNvGrpSpPr>
          <p:nvPr/>
        </p:nvGrpSpPr>
        <p:grpSpPr bwMode="auto">
          <a:xfrm>
            <a:off x="3132138" y="4962525"/>
            <a:ext cx="2843212" cy="646113"/>
            <a:chOff x="107503" y="3717032"/>
            <a:chExt cx="2844257" cy="646113"/>
          </a:xfrm>
        </p:grpSpPr>
        <p:sp>
          <p:nvSpPr>
            <p:cNvPr id="184370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นาเยีย</a:t>
              </a:r>
            </a:p>
          </p:txBody>
        </p:sp>
        <p:sp>
          <p:nvSpPr>
            <p:cNvPr id="184371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84372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ชพ.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(3260)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84337" name="Text Box 17"/>
          <p:cNvSpPr txBox="1">
            <a:spLocks noChangeArrowheads="1"/>
          </p:cNvSpPr>
          <p:nvPr/>
        </p:nvSpPr>
        <p:spPr bwMode="auto">
          <a:xfrm>
            <a:off x="3132138" y="5610225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(3178/3219/3262/3263)</a:t>
            </a:r>
          </a:p>
        </p:txBody>
      </p:sp>
      <p:grpSp>
        <p:nvGrpSpPr>
          <p:cNvPr id="184338" name="Group 70"/>
          <p:cNvGrpSpPr>
            <a:grpSpLocks/>
          </p:cNvGrpSpPr>
          <p:nvPr/>
        </p:nvGrpSpPr>
        <p:grpSpPr bwMode="auto">
          <a:xfrm>
            <a:off x="6156325" y="4962525"/>
            <a:ext cx="2844800" cy="646113"/>
            <a:chOff x="107503" y="3717032"/>
            <a:chExt cx="2844257" cy="646113"/>
          </a:xfrm>
        </p:grpSpPr>
        <p:sp>
          <p:nvSpPr>
            <p:cNvPr id="184367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น้ำขุ่น</a:t>
              </a:r>
            </a:p>
          </p:txBody>
        </p:sp>
        <p:sp>
          <p:nvSpPr>
            <p:cNvPr id="184368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84369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ชพ.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(3264)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84339" name="Text Box 17"/>
          <p:cNvSpPr txBox="1">
            <a:spLocks noChangeArrowheads="1"/>
          </p:cNvSpPr>
          <p:nvPr/>
        </p:nvSpPr>
        <p:spPr bwMode="auto">
          <a:xfrm>
            <a:off x="6156325" y="5610225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3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(3202/3266/3267)</a:t>
            </a:r>
          </a:p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เจ้าพนักงานพัฒนาชุมชน (ปง./ชง.)    - 1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3265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)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cxnSp>
        <p:nvCxnSpPr>
          <p:cNvPr id="76" name="Straight Connector 75"/>
          <p:cNvCxnSpPr/>
          <p:nvPr/>
        </p:nvCxnSpPr>
        <p:spPr>
          <a:xfrm>
            <a:off x="1404938" y="1628775"/>
            <a:ext cx="604837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4" name="Straight Connector 83"/>
          <p:cNvCxnSpPr/>
          <p:nvPr/>
        </p:nvCxnSpPr>
        <p:spPr>
          <a:xfrm>
            <a:off x="1403350" y="1628775"/>
            <a:ext cx="0" cy="9048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/>
          <p:cNvCxnSpPr/>
          <p:nvPr/>
        </p:nvCxnSpPr>
        <p:spPr>
          <a:xfrm>
            <a:off x="7451725" y="1628775"/>
            <a:ext cx="0" cy="9048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" name="Straight Connector 85"/>
          <p:cNvCxnSpPr/>
          <p:nvPr/>
        </p:nvCxnSpPr>
        <p:spPr>
          <a:xfrm>
            <a:off x="3049588" y="1628775"/>
            <a:ext cx="0" cy="324008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7" name="Straight Connector 86"/>
          <p:cNvCxnSpPr/>
          <p:nvPr/>
        </p:nvCxnSpPr>
        <p:spPr>
          <a:xfrm>
            <a:off x="1403350" y="4868863"/>
            <a:ext cx="604837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9" name="Straight Connector 88"/>
          <p:cNvCxnSpPr/>
          <p:nvPr/>
        </p:nvCxnSpPr>
        <p:spPr>
          <a:xfrm>
            <a:off x="1403350" y="4868863"/>
            <a:ext cx="0" cy="904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0" name="Straight Connector 89"/>
          <p:cNvCxnSpPr/>
          <p:nvPr/>
        </p:nvCxnSpPr>
        <p:spPr>
          <a:xfrm>
            <a:off x="4427538" y="4868863"/>
            <a:ext cx="0" cy="904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1" name="Straight Connector 90"/>
          <p:cNvCxnSpPr/>
          <p:nvPr/>
        </p:nvCxnSpPr>
        <p:spPr>
          <a:xfrm>
            <a:off x="7451725" y="4868863"/>
            <a:ext cx="0" cy="904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84348" name="Group 49"/>
          <p:cNvGrpSpPr>
            <a:grpSpLocks/>
          </p:cNvGrpSpPr>
          <p:nvPr/>
        </p:nvGrpSpPr>
        <p:grpSpPr bwMode="auto">
          <a:xfrm>
            <a:off x="107950" y="3300413"/>
            <a:ext cx="2843213" cy="652462"/>
            <a:chOff x="107503" y="3710690"/>
            <a:chExt cx="2844257" cy="652455"/>
          </a:xfrm>
        </p:grpSpPr>
        <p:sp>
          <p:nvSpPr>
            <p:cNvPr id="184364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ทุ่งศรีอุดม</a:t>
              </a:r>
            </a:p>
          </p:txBody>
        </p:sp>
        <p:sp>
          <p:nvSpPr>
            <p:cNvPr id="184365" name="Rectangle 2"/>
            <p:cNvSpPr>
              <a:spLocks noChangeArrowheads="1"/>
            </p:cNvSpPr>
            <p:nvPr/>
          </p:nvSpPr>
          <p:spPr bwMode="auto">
            <a:xfrm>
              <a:off x="2411760" y="3710690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84366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ชพ.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(3242)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84349" name="Text Box 17"/>
          <p:cNvSpPr txBox="1">
            <a:spLocks noChangeArrowheads="1"/>
          </p:cNvSpPr>
          <p:nvPr/>
        </p:nvSpPr>
        <p:spPr bwMode="auto">
          <a:xfrm>
            <a:off x="107950" y="3954463"/>
            <a:ext cx="2879725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2 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(3244/3245)</a:t>
            </a:r>
          </a:p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เจ้าพนักงานพัฒนาชุมชน (ปง./ชง.)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2</a:t>
            </a: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3234/3246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)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184350" name="Group 50"/>
          <p:cNvGrpSpPr>
            <a:grpSpLocks/>
          </p:cNvGrpSpPr>
          <p:nvPr/>
        </p:nvGrpSpPr>
        <p:grpSpPr bwMode="auto">
          <a:xfrm>
            <a:off x="3132138" y="3300413"/>
            <a:ext cx="2843212" cy="652462"/>
            <a:chOff x="107503" y="3710690"/>
            <a:chExt cx="2844257" cy="652455"/>
          </a:xfrm>
        </p:grpSpPr>
        <p:sp>
          <p:nvSpPr>
            <p:cNvPr id="184361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กุดข้าวปุ้น</a:t>
              </a:r>
            </a:p>
          </p:txBody>
        </p:sp>
        <p:sp>
          <p:nvSpPr>
            <p:cNvPr id="184362" name="Rectangle 2"/>
            <p:cNvSpPr>
              <a:spLocks noChangeArrowheads="1"/>
            </p:cNvSpPr>
            <p:nvPr/>
          </p:nvSpPr>
          <p:spPr bwMode="auto">
            <a:xfrm>
              <a:off x="2411760" y="3710690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84363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ชพ.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(3247)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84351" name="Text Box 17"/>
          <p:cNvSpPr txBox="1">
            <a:spLocks noChangeArrowheads="1"/>
          </p:cNvSpPr>
          <p:nvPr/>
        </p:nvSpPr>
        <p:spPr bwMode="auto">
          <a:xfrm>
            <a:off x="3132138" y="3954463"/>
            <a:ext cx="2879725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3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(3248/3249/3251)</a:t>
            </a:r>
          </a:p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เจ้าพนักงานพัฒนาชุมชน (ปง./ชง.)    - 1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3137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)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184352" name="Group 55"/>
          <p:cNvGrpSpPr>
            <a:grpSpLocks/>
          </p:cNvGrpSpPr>
          <p:nvPr/>
        </p:nvGrpSpPr>
        <p:grpSpPr bwMode="auto">
          <a:xfrm>
            <a:off x="6156325" y="3300413"/>
            <a:ext cx="2844800" cy="652462"/>
            <a:chOff x="107503" y="3710690"/>
            <a:chExt cx="2844257" cy="652455"/>
          </a:xfrm>
        </p:grpSpPr>
        <p:sp>
          <p:nvSpPr>
            <p:cNvPr id="184358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เหล่าเสือโก้ก</a:t>
              </a:r>
            </a:p>
          </p:txBody>
        </p:sp>
        <p:sp>
          <p:nvSpPr>
            <p:cNvPr id="184359" name="Rectangle 2"/>
            <p:cNvSpPr>
              <a:spLocks noChangeArrowheads="1"/>
            </p:cNvSpPr>
            <p:nvPr/>
          </p:nvSpPr>
          <p:spPr bwMode="auto">
            <a:xfrm>
              <a:off x="2411760" y="3710690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84360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ชพ.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(3252)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84353" name="Text Box 17"/>
          <p:cNvSpPr txBox="1">
            <a:spLocks noChangeArrowheads="1"/>
          </p:cNvSpPr>
          <p:nvPr/>
        </p:nvSpPr>
        <p:spPr bwMode="auto">
          <a:xfrm>
            <a:off x="6156325" y="3954463"/>
            <a:ext cx="2879725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3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(3146/3254/3255)</a:t>
            </a:r>
          </a:p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เจ้าพนักงานพัฒนาชุมชน (ปง./ชง.)    - 1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3261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)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cxnSp>
        <p:nvCxnSpPr>
          <p:cNvPr id="105" name="Straight Connector 104"/>
          <p:cNvCxnSpPr/>
          <p:nvPr/>
        </p:nvCxnSpPr>
        <p:spPr>
          <a:xfrm>
            <a:off x="1404938" y="3213100"/>
            <a:ext cx="604837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6" name="Straight Connector 105"/>
          <p:cNvCxnSpPr/>
          <p:nvPr/>
        </p:nvCxnSpPr>
        <p:spPr>
          <a:xfrm>
            <a:off x="1403350" y="3213100"/>
            <a:ext cx="0" cy="9048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7" name="Straight Connector 106"/>
          <p:cNvCxnSpPr/>
          <p:nvPr/>
        </p:nvCxnSpPr>
        <p:spPr>
          <a:xfrm>
            <a:off x="7451725" y="3213100"/>
            <a:ext cx="0" cy="9048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9" name="Straight Connector 108"/>
          <p:cNvCxnSpPr/>
          <p:nvPr/>
        </p:nvCxnSpPr>
        <p:spPr>
          <a:xfrm>
            <a:off x="4356100" y="3213100"/>
            <a:ext cx="0" cy="9048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58" name="Rectangle 73"/>
          <p:cNvSpPr>
            <a:spLocks noChangeArrowheads="1"/>
          </p:cNvSpPr>
          <p:nvPr/>
        </p:nvSpPr>
        <p:spPr bwMode="auto">
          <a:xfrm>
            <a:off x="488950" y="106363"/>
            <a:ext cx="815498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/>
            <a:r>
              <a:rPr lang="th-TH" altLang="th-TH" sz="1600" b="1">
                <a:latin typeface="TH SarabunPSK" panose="020B0500040200020003" pitchFamily="34" charset="-34"/>
                <a:cs typeface="TH SarabunPSK" panose="020B0500040200020003" pitchFamily="34" charset="-34"/>
              </a:rPr>
              <a:t>แผนภูมิแสดงการแบ่งงานภายในและอัตรากำลังของกรมการพัฒนาชุมชน</a:t>
            </a:r>
            <a:r>
              <a:rPr lang="en-US" altLang="th-TH" sz="1600" b="1">
                <a:latin typeface="TH SarabunPSK" panose="020B0500040200020003" pitchFamily="34" charset="-34"/>
                <a:cs typeface="TH SarabunPSK" panose="020B0500040200020003" pitchFamily="34" charset="-34"/>
              </a:rPr>
              <a:t> </a:t>
            </a:r>
            <a:endParaRPr lang="th-TH" altLang="th-TH" sz="1600" b="1"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sp>
        <p:nvSpPr>
          <p:cNvPr id="19459" name="Text Box 9"/>
          <p:cNvSpPr txBox="1">
            <a:spLocks noChangeArrowheads="1"/>
          </p:cNvSpPr>
          <p:nvPr/>
        </p:nvSpPr>
        <p:spPr bwMode="auto">
          <a:xfrm>
            <a:off x="6980238" y="6269038"/>
            <a:ext cx="2160587" cy="588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ลูกจ้างประจำ</a:t>
            </a:r>
            <a:r>
              <a:rPr lang="en-US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 1 </a:t>
            </a:r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อัตรา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rPr>
              <a:t>(234)</a:t>
            </a:r>
            <a:endParaRPr lang="th-TH" altLang="th-TH" sz="1400">
              <a:solidFill>
                <a:srgbClr val="FF0000"/>
              </a:solidFill>
              <a:latin typeface="TH SarabunPSK" panose="020B0500040200020003" pitchFamily="34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กรอบพนักงานราชการ - อัตรา</a:t>
            </a:r>
          </a:p>
        </p:txBody>
      </p:sp>
      <p:grpSp>
        <p:nvGrpSpPr>
          <p:cNvPr id="19460" name="Group 81"/>
          <p:cNvGrpSpPr>
            <a:grpSpLocks/>
          </p:cNvGrpSpPr>
          <p:nvPr/>
        </p:nvGrpSpPr>
        <p:grpSpPr bwMode="auto">
          <a:xfrm>
            <a:off x="2843213" y="765175"/>
            <a:ext cx="3421062" cy="646113"/>
            <a:chOff x="2448080" y="857250"/>
            <a:chExt cx="3420000" cy="646113"/>
          </a:xfrm>
        </p:grpSpPr>
        <p:sp>
          <p:nvSpPr>
            <p:cNvPr id="19477" name="Rectangle 2"/>
            <p:cNvSpPr>
              <a:spLocks noChangeArrowheads="1"/>
            </p:cNvSpPr>
            <p:nvPr/>
          </p:nvSpPr>
          <p:spPr bwMode="auto">
            <a:xfrm>
              <a:off x="2448080" y="857250"/>
              <a:ext cx="2844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สำนักงานพัฒนาชุมชนจังหวัดกระบี่</a:t>
              </a:r>
            </a:p>
          </p:txBody>
        </p:sp>
        <p:sp>
          <p:nvSpPr>
            <p:cNvPr id="19478" name="Rectangle 2"/>
            <p:cNvSpPr>
              <a:spLocks noChangeArrowheads="1"/>
            </p:cNvSpPr>
            <p:nvPr/>
          </p:nvSpPr>
          <p:spPr bwMode="auto">
            <a:xfrm>
              <a:off x="5290308" y="857250"/>
              <a:ext cx="575739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 eaLnBrk="1" hangingPunct="1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62</a:t>
              </a:r>
              <a:endParaRPr lang="th-TH" altLang="th-TH" sz="16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9479" name="Rectangle 2"/>
            <p:cNvSpPr>
              <a:spLocks noChangeArrowheads="1"/>
            </p:cNvSpPr>
            <p:nvPr/>
          </p:nvSpPr>
          <p:spPr bwMode="auto">
            <a:xfrm>
              <a:off x="2448080" y="1177925"/>
              <a:ext cx="3420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ผู้อำนวยการ (พัฒนาการจังหวัด) สูง</a:t>
              </a:r>
              <a:r>
                <a:rPr lang="en-US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(6688)</a:t>
              </a:r>
              <a:r>
                <a:rPr lang="en-US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endParaRPr lang="th-TH" altLang="th-TH" sz="1600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9461" name="Text Box 91"/>
          <p:cNvSpPr txBox="1">
            <a:spLocks noChangeArrowheads="1"/>
          </p:cNvSpPr>
          <p:nvPr/>
        </p:nvSpPr>
        <p:spPr bwMode="auto">
          <a:xfrm>
            <a:off x="3924300" y="404813"/>
            <a:ext cx="1368425" cy="277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Update </a:t>
            </a:r>
            <a:r>
              <a:rPr lang="th-TH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26 เมษายน 2564 </a:t>
            </a:r>
            <a:r>
              <a:rPr lang="en-US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         </a:t>
            </a:r>
            <a:endParaRPr lang="th-TH" altLang="th-TH" sz="1200"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cxnSp>
        <p:nvCxnSpPr>
          <p:cNvPr id="78" name="Straight Connector 77"/>
          <p:cNvCxnSpPr/>
          <p:nvPr/>
        </p:nvCxnSpPr>
        <p:spPr>
          <a:xfrm>
            <a:off x="4572000" y="1409700"/>
            <a:ext cx="0" cy="2159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463" name="Rectangle 78"/>
          <p:cNvSpPr>
            <a:spLocks noChangeArrowheads="1"/>
          </p:cNvSpPr>
          <p:nvPr/>
        </p:nvSpPr>
        <p:spPr bwMode="auto">
          <a:xfrm>
            <a:off x="0" y="6611938"/>
            <a:ext cx="1619250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000" u="sng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หมายเหตุ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ภายในวงเล็บแสดงเลขที่ตำแหน่ง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19464" name="Group 49"/>
          <p:cNvGrpSpPr>
            <a:grpSpLocks/>
          </p:cNvGrpSpPr>
          <p:nvPr/>
        </p:nvGrpSpPr>
        <p:grpSpPr bwMode="auto">
          <a:xfrm>
            <a:off x="1116013" y="1722438"/>
            <a:ext cx="2843212" cy="646112"/>
            <a:chOff x="107503" y="3717032"/>
            <a:chExt cx="2844257" cy="646113"/>
          </a:xfrm>
        </p:grpSpPr>
        <p:sp>
          <p:nvSpPr>
            <p:cNvPr id="19474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ลำทับ</a:t>
              </a:r>
            </a:p>
          </p:txBody>
        </p:sp>
        <p:sp>
          <p:nvSpPr>
            <p:cNvPr id="19475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9476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ชพ.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(6742)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9465" name="Text Box 17"/>
          <p:cNvSpPr txBox="1">
            <a:spLocks noChangeArrowheads="1"/>
          </p:cNvSpPr>
          <p:nvPr/>
        </p:nvSpPr>
        <p:spPr bwMode="auto">
          <a:xfrm>
            <a:off x="1116013" y="2370138"/>
            <a:ext cx="2879725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2 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(6744/6745)</a:t>
            </a:r>
          </a:p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เจ้าพนักงานพัฒนาชุมชน (ปง./ชง.)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2</a:t>
            </a:r>
            <a:r>
              <a:rPr lang="en-US" altLang="th-TH" sz="10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(6743/7253)</a:t>
            </a:r>
          </a:p>
          <a:p>
            <a:pPr eaLnBrk="1" hangingPunct="1"/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19466" name="Group 55"/>
          <p:cNvGrpSpPr>
            <a:grpSpLocks/>
          </p:cNvGrpSpPr>
          <p:nvPr/>
        </p:nvGrpSpPr>
        <p:grpSpPr bwMode="auto">
          <a:xfrm>
            <a:off x="5219700" y="1722438"/>
            <a:ext cx="2844800" cy="646112"/>
            <a:chOff x="107503" y="3717032"/>
            <a:chExt cx="2844257" cy="646113"/>
          </a:xfrm>
        </p:grpSpPr>
        <p:sp>
          <p:nvSpPr>
            <p:cNvPr id="19471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ปลายพระยา</a:t>
              </a:r>
            </a:p>
          </p:txBody>
        </p:sp>
        <p:sp>
          <p:nvSpPr>
            <p:cNvPr id="19472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9473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ชพ.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(6746)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9467" name="Text Box 17"/>
          <p:cNvSpPr txBox="1">
            <a:spLocks noChangeArrowheads="1"/>
          </p:cNvSpPr>
          <p:nvPr/>
        </p:nvSpPr>
        <p:spPr bwMode="auto">
          <a:xfrm>
            <a:off x="5219700" y="2370138"/>
            <a:ext cx="2881313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(6748/6749/7258/7259)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cxnSp>
        <p:nvCxnSpPr>
          <p:cNvPr id="76" name="Straight Connector 75"/>
          <p:cNvCxnSpPr/>
          <p:nvPr/>
        </p:nvCxnSpPr>
        <p:spPr>
          <a:xfrm>
            <a:off x="2339975" y="1628775"/>
            <a:ext cx="4103688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4" name="Straight Connector 83"/>
          <p:cNvCxnSpPr/>
          <p:nvPr/>
        </p:nvCxnSpPr>
        <p:spPr>
          <a:xfrm>
            <a:off x="2339975" y="1628775"/>
            <a:ext cx="0" cy="9048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/>
          <p:cNvCxnSpPr/>
          <p:nvPr/>
        </p:nvCxnSpPr>
        <p:spPr>
          <a:xfrm>
            <a:off x="6443663" y="1628775"/>
            <a:ext cx="0" cy="9048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5346" name="Rectangle 73"/>
          <p:cNvSpPr>
            <a:spLocks noChangeArrowheads="1"/>
          </p:cNvSpPr>
          <p:nvPr/>
        </p:nvSpPr>
        <p:spPr bwMode="auto">
          <a:xfrm>
            <a:off x="488950" y="106363"/>
            <a:ext cx="815498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/>
            <a:r>
              <a:rPr lang="th-TH" altLang="th-TH" sz="1600" b="1">
                <a:latin typeface="TH SarabunPSK" panose="020B0500040200020003" pitchFamily="34" charset="-34"/>
                <a:cs typeface="TH SarabunPSK" panose="020B0500040200020003" pitchFamily="34" charset="-34"/>
              </a:rPr>
              <a:t>แผนภูมิแสดงการแบ่งงานภายในและอัตรากำลังของกรมการพัฒนาชุมชน</a:t>
            </a:r>
            <a:r>
              <a:rPr lang="en-US" altLang="th-TH" sz="1600" b="1">
                <a:latin typeface="TH SarabunPSK" panose="020B0500040200020003" pitchFamily="34" charset="-34"/>
                <a:cs typeface="TH SarabunPSK" panose="020B0500040200020003" pitchFamily="34" charset="-34"/>
              </a:rPr>
              <a:t> </a:t>
            </a:r>
            <a:endParaRPr lang="th-TH" altLang="th-TH" sz="1600" b="1"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sp>
        <p:nvSpPr>
          <p:cNvPr id="185347" name="Text Box 9"/>
          <p:cNvSpPr txBox="1">
            <a:spLocks noChangeArrowheads="1"/>
          </p:cNvSpPr>
          <p:nvPr/>
        </p:nvSpPr>
        <p:spPr bwMode="auto">
          <a:xfrm>
            <a:off x="6980238" y="6269038"/>
            <a:ext cx="2160587" cy="588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ลูกจ้างประจำ 1 อัตรา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rPr>
              <a:t>(118)</a:t>
            </a:r>
            <a:endParaRPr lang="th-TH" altLang="th-TH" sz="1400">
              <a:solidFill>
                <a:srgbClr val="FF0000"/>
              </a:solidFill>
              <a:latin typeface="TH SarabunPSK" panose="020B0500040200020003" pitchFamily="34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กรอบพนักงานราชการ 1 อัตรา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rPr>
              <a:t>(111)</a:t>
            </a:r>
          </a:p>
        </p:txBody>
      </p:sp>
      <p:grpSp>
        <p:nvGrpSpPr>
          <p:cNvPr id="185348" name="Group 81"/>
          <p:cNvGrpSpPr>
            <a:grpSpLocks/>
          </p:cNvGrpSpPr>
          <p:nvPr/>
        </p:nvGrpSpPr>
        <p:grpSpPr bwMode="auto">
          <a:xfrm>
            <a:off x="2843213" y="765175"/>
            <a:ext cx="3421062" cy="646113"/>
            <a:chOff x="2448080" y="857250"/>
            <a:chExt cx="3420000" cy="646113"/>
          </a:xfrm>
        </p:grpSpPr>
        <p:sp>
          <p:nvSpPr>
            <p:cNvPr id="185357" name="Rectangle 2"/>
            <p:cNvSpPr>
              <a:spLocks noChangeArrowheads="1"/>
            </p:cNvSpPr>
            <p:nvPr/>
          </p:nvSpPr>
          <p:spPr bwMode="auto">
            <a:xfrm>
              <a:off x="2448080" y="857250"/>
              <a:ext cx="2844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สำนักงานพัฒนาชุมชนจังหวัดอุบลราชธานี</a:t>
              </a:r>
            </a:p>
          </p:txBody>
        </p:sp>
        <p:sp>
          <p:nvSpPr>
            <p:cNvPr id="185358" name="Rectangle 2"/>
            <p:cNvSpPr>
              <a:spLocks noChangeArrowheads="1"/>
            </p:cNvSpPr>
            <p:nvPr/>
          </p:nvSpPr>
          <p:spPr bwMode="auto">
            <a:xfrm>
              <a:off x="5290308" y="857250"/>
              <a:ext cx="575739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 eaLnBrk="1" hangingPunct="1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149</a:t>
              </a:r>
              <a:endParaRPr lang="th-TH" altLang="th-TH" sz="16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85359" name="Rectangle 2"/>
            <p:cNvSpPr>
              <a:spLocks noChangeArrowheads="1"/>
            </p:cNvSpPr>
            <p:nvPr/>
          </p:nvSpPr>
          <p:spPr bwMode="auto">
            <a:xfrm>
              <a:off x="2448080" y="1177925"/>
              <a:ext cx="3420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ผู้อำนวยการ (พัฒนาการจังหวัด) สูง</a:t>
              </a:r>
              <a:r>
                <a:rPr lang="en-US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(3075)</a:t>
              </a:r>
              <a:r>
                <a:rPr lang="en-US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endParaRPr lang="th-TH" altLang="th-TH" sz="1600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85349" name="Text Box 91"/>
          <p:cNvSpPr txBox="1">
            <a:spLocks noChangeArrowheads="1"/>
          </p:cNvSpPr>
          <p:nvPr/>
        </p:nvSpPr>
        <p:spPr bwMode="auto">
          <a:xfrm>
            <a:off x="3924300" y="404813"/>
            <a:ext cx="1368425" cy="277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Update </a:t>
            </a:r>
            <a:r>
              <a:rPr lang="th-TH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26 เมษายน 2564 </a:t>
            </a:r>
            <a:r>
              <a:rPr lang="en-US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         </a:t>
            </a:r>
            <a:endParaRPr lang="th-TH" altLang="th-TH" sz="1200"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cxnSp>
        <p:nvCxnSpPr>
          <p:cNvPr id="78" name="Straight Connector 77"/>
          <p:cNvCxnSpPr/>
          <p:nvPr/>
        </p:nvCxnSpPr>
        <p:spPr>
          <a:xfrm>
            <a:off x="4572000" y="1419225"/>
            <a:ext cx="0" cy="50482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5351" name="Rectangle 78"/>
          <p:cNvSpPr>
            <a:spLocks noChangeArrowheads="1"/>
          </p:cNvSpPr>
          <p:nvPr/>
        </p:nvSpPr>
        <p:spPr bwMode="auto">
          <a:xfrm>
            <a:off x="0" y="6611938"/>
            <a:ext cx="1619250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000" u="sng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หมายเหตุ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ภายในวงเล็บแสดงเลขที่ตำแหน่ง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185352" name="Group 50"/>
          <p:cNvGrpSpPr>
            <a:grpSpLocks/>
          </p:cNvGrpSpPr>
          <p:nvPr/>
        </p:nvGrpSpPr>
        <p:grpSpPr bwMode="auto">
          <a:xfrm>
            <a:off x="3132138" y="1722438"/>
            <a:ext cx="2843212" cy="646112"/>
            <a:chOff x="107503" y="3717032"/>
            <a:chExt cx="2844257" cy="646113"/>
          </a:xfrm>
        </p:grpSpPr>
        <p:sp>
          <p:nvSpPr>
            <p:cNvPr id="185354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สว่างวีระวงศ์</a:t>
              </a:r>
            </a:p>
          </p:txBody>
        </p:sp>
        <p:sp>
          <p:nvSpPr>
            <p:cNvPr id="185355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85356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ชพ.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(3268)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85353" name="Text Box 17"/>
          <p:cNvSpPr txBox="1">
            <a:spLocks noChangeArrowheads="1"/>
          </p:cNvSpPr>
          <p:nvPr/>
        </p:nvSpPr>
        <p:spPr bwMode="auto">
          <a:xfrm>
            <a:off x="3132138" y="2370138"/>
            <a:ext cx="2879725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(3201/3210/3270/3271)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82" name="Rectangle 73"/>
          <p:cNvSpPr>
            <a:spLocks noChangeArrowheads="1"/>
          </p:cNvSpPr>
          <p:nvPr/>
        </p:nvSpPr>
        <p:spPr bwMode="auto">
          <a:xfrm>
            <a:off x="488950" y="106363"/>
            <a:ext cx="815498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/>
            <a:r>
              <a:rPr lang="th-TH" altLang="th-TH" sz="1600" b="1">
                <a:latin typeface="TH SarabunPSK" panose="020B0500040200020003" pitchFamily="34" charset="-34"/>
                <a:cs typeface="TH SarabunPSK" panose="020B0500040200020003" pitchFamily="34" charset="-34"/>
              </a:rPr>
              <a:t>แผนภูมิแสดงการแบ่งงานภายในและอัตรากำลังของกรมการพัฒนาชุมชน</a:t>
            </a:r>
            <a:r>
              <a:rPr lang="en-US" altLang="th-TH" sz="1600" b="1">
                <a:latin typeface="TH SarabunPSK" panose="020B0500040200020003" pitchFamily="34" charset="-34"/>
                <a:cs typeface="TH SarabunPSK" panose="020B0500040200020003" pitchFamily="34" charset="-34"/>
              </a:rPr>
              <a:t> </a:t>
            </a:r>
            <a:endParaRPr lang="th-TH" altLang="th-TH" sz="1600" b="1"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sp>
        <p:nvSpPr>
          <p:cNvPr id="20483" name="Text Box 9"/>
          <p:cNvSpPr txBox="1">
            <a:spLocks noChangeArrowheads="1"/>
          </p:cNvSpPr>
          <p:nvPr/>
        </p:nvSpPr>
        <p:spPr bwMode="auto">
          <a:xfrm>
            <a:off x="6980238" y="6269038"/>
            <a:ext cx="2160587" cy="588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ลูกจ้างประจำ</a:t>
            </a:r>
            <a:r>
              <a:rPr lang="en-US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 - </a:t>
            </a:r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อัตรา</a:t>
            </a:r>
            <a:endParaRPr lang="th-TH" altLang="th-TH" sz="1400">
              <a:solidFill>
                <a:srgbClr val="FF0000"/>
              </a:solidFill>
              <a:latin typeface="TH SarabunPSK" panose="020B0500040200020003" pitchFamily="34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กรอบพนักงานราชการ 1 อัตรา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rPr>
              <a:t>(70)</a:t>
            </a:r>
            <a:endParaRPr lang="th-TH" altLang="th-TH" sz="1000"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grpSp>
        <p:nvGrpSpPr>
          <p:cNvPr id="20484" name="Group 81"/>
          <p:cNvGrpSpPr>
            <a:grpSpLocks/>
          </p:cNvGrpSpPr>
          <p:nvPr/>
        </p:nvGrpSpPr>
        <p:grpSpPr bwMode="auto">
          <a:xfrm>
            <a:off x="2843213" y="765175"/>
            <a:ext cx="3421062" cy="646113"/>
            <a:chOff x="2448080" y="857250"/>
            <a:chExt cx="3420000" cy="646113"/>
          </a:xfrm>
        </p:grpSpPr>
        <p:sp>
          <p:nvSpPr>
            <p:cNvPr id="20539" name="Rectangle 2"/>
            <p:cNvSpPr>
              <a:spLocks noChangeArrowheads="1"/>
            </p:cNvSpPr>
            <p:nvPr/>
          </p:nvSpPr>
          <p:spPr bwMode="auto">
            <a:xfrm>
              <a:off x="2448080" y="857250"/>
              <a:ext cx="2844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สำนักงานพัฒนาชุมชนจังหวัดกาญจนบุรี</a:t>
              </a:r>
            </a:p>
          </p:txBody>
        </p:sp>
        <p:sp>
          <p:nvSpPr>
            <p:cNvPr id="20540" name="Rectangle 2"/>
            <p:cNvSpPr>
              <a:spLocks noChangeArrowheads="1"/>
            </p:cNvSpPr>
            <p:nvPr/>
          </p:nvSpPr>
          <p:spPr bwMode="auto">
            <a:xfrm>
              <a:off x="5290308" y="857250"/>
              <a:ext cx="575739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 eaLnBrk="1" hangingPunct="1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87</a:t>
              </a:r>
              <a:endParaRPr lang="th-TH" altLang="th-TH" sz="16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20541" name="Rectangle 2"/>
            <p:cNvSpPr>
              <a:spLocks noChangeArrowheads="1"/>
            </p:cNvSpPr>
            <p:nvPr/>
          </p:nvSpPr>
          <p:spPr bwMode="auto">
            <a:xfrm>
              <a:off x="2448080" y="1177925"/>
              <a:ext cx="3420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ผู้อำนวยการ (พัฒนาการจังหวัด) สูง</a:t>
              </a:r>
              <a:r>
                <a:rPr lang="en-US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(6185)</a:t>
              </a:r>
              <a:r>
                <a:rPr lang="en-US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endParaRPr lang="th-TH" altLang="th-TH" sz="1600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20485" name="Text Box 91"/>
          <p:cNvSpPr txBox="1">
            <a:spLocks noChangeArrowheads="1"/>
          </p:cNvSpPr>
          <p:nvPr/>
        </p:nvSpPr>
        <p:spPr bwMode="auto">
          <a:xfrm>
            <a:off x="3924300" y="404813"/>
            <a:ext cx="1368425" cy="277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Update </a:t>
            </a:r>
            <a:r>
              <a:rPr lang="th-TH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26 เมษายน 2564 </a:t>
            </a:r>
            <a:r>
              <a:rPr lang="en-US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         </a:t>
            </a:r>
            <a:endParaRPr lang="th-TH" altLang="th-TH" sz="1200"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sp>
        <p:nvSpPr>
          <p:cNvPr id="20486" name="Text Box 17"/>
          <p:cNvSpPr txBox="1">
            <a:spLocks noChangeArrowheads="1"/>
          </p:cNvSpPr>
          <p:nvPr/>
        </p:nvSpPr>
        <p:spPr bwMode="auto">
          <a:xfrm>
            <a:off x="107950" y="2409825"/>
            <a:ext cx="2951163" cy="628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 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- 1 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(7870)</a:t>
            </a:r>
          </a:p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นักจัดการงานทั่วไป (ปก./ชก.)   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     </a:t>
            </a: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- 1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(6208)</a:t>
            </a:r>
          </a:p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เจ้าพนักงานธุรการ (ปง./ชง.)    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      </a:t>
            </a: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3 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(640/6187/6190)</a:t>
            </a:r>
          </a:p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เจ้าพนักงานการเงินและบัญชี (ปง./ชง.)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- 2 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(6188/6189)</a:t>
            </a:r>
            <a:endParaRPr lang="th-TH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endParaRPr lang="en-US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3" name="Group 18"/>
          <p:cNvGrpSpPr>
            <a:grpSpLocks/>
          </p:cNvGrpSpPr>
          <p:nvPr/>
        </p:nvGrpSpPr>
        <p:grpSpPr bwMode="auto">
          <a:xfrm>
            <a:off x="107950" y="1775470"/>
            <a:ext cx="2051050" cy="646112"/>
            <a:chOff x="3203848" y="3468365"/>
            <a:chExt cx="2052020" cy="646113"/>
          </a:xfrm>
          <a:solidFill>
            <a:schemeClr val="bg1"/>
          </a:solidFill>
        </p:grpSpPr>
        <p:sp>
          <p:nvSpPr>
            <p:cNvPr id="14386" name="Rectangle 2"/>
            <p:cNvSpPr>
              <a:spLocks noChangeArrowheads="1"/>
            </p:cNvSpPr>
            <p:nvPr/>
          </p:nvSpPr>
          <p:spPr bwMode="auto">
            <a:xfrm>
              <a:off x="3203848" y="3468365"/>
              <a:ext cx="1476000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lnSpc>
                  <a:spcPct val="70000"/>
                </a:lnSpc>
                <a:defRPr/>
              </a:pPr>
              <a:endParaRPr lang="th-TH" altLang="th-TH" sz="1200" b="1" dirty="0">
                <a:latin typeface="TH SarabunPSK" pitchFamily="34" charset="-34"/>
                <a:cs typeface="TH SarabunPSK" pitchFamily="34" charset="-34"/>
              </a:endParaRPr>
            </a:p>
            <a:p>
              <a:pPr algn="ctr" eaLnBrk="0" hangingPunct="0">
                <a:lnSpc>
                  <a:spcPct val="70000"/>
                </a:lnSpc>
                <a:defRPr/>
              </a:pPr>
              <a:endParaRPr lang="th-TH" altLang="th-TH" sz="800" b="1" dirty="0">
                <a:latin typeface="TH SarabunPSK" pitchFamily="34" charset="-34"/>
                <a:cs typeface="TH SarabunPSK" pitchFamily="34" charset="-34"/>
              </a:endParaRPr>
            </a:p>
            <a:p>
              <a:pPr algn="ctr" eaLnBrk="0" hangingPunct="0">
                <a:lnSpc>
                  <a:spcPct val="70000"/>
                </a:lnSpc>
                <a:defRPr/>
              </a:pPr>
              <a:r>
                <a:rPr lang="th-TH" altLang="th-TH" sz="1200" b="1" dirty="0">
                  <a:latin typeface="TH SarabunPSK" pitchFamily="34" charset="-34"/>
                  <a:cs typeface="TH SarabunPSK" pitchFamily="34" charset="-34"/>
                </a:rPr>
                <a:t>กลุ่มงานประสานและสนับสนุนการบริหารงานพัฒนาชุมชน</a:t>
              </a:r>
            </a:p>
            <a:p>
              <a:pPr algn="ctr" eaLnBrk="0" hangingPunct="0">
                <a:defRPr/>
              </a:pPr>
              <a:endParaRPr lang="th-TH" altLang="th-TH" sz="1200" b="1" dirty="0">
                <a:latin typeface="TH SarabunPSK" pitchFamily="34" charset="-34"/>
                <a:cs typeface="TH SarabunPSK" pitchFamily="34" charset="-34"/>
              </a:endParaRPr>
            </a:p>
          </p:txBody>
        </p:sp>
        <p:sp>
          <p:nvSpPr>
            <p:cNvPr id="14387" name="Rectangle 2"/>
            <p:cNvSpPr>
              <a:spLocks noChangeArrowheads="1"/>
            </p:cNvSpPr>
            <p:nvPr/>
          </p:nvSpPr>
          <p:spPr bwMode="auto">
            <a:xfrm>
              <a:off x="4679868" y="3468365"/>
              <a:ext cx="576000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en-US" altLang="th-TH" sz="1600" b="1" dirty="0">
                  <a:latin typeface="TH SarabunPSK" pitchFamily="34" charset="-34"/>
                  <a:cs typeface="TH SarabunPSK" pitchFamily="34" charset="-34"/>
                </a:rPr>
                <a:t>8</a:t>
              </a:r>
              <a:endParaRPr lang="th-TH" altLang="th-TH" sz="1400" b="1" dirty="0">
                <a:latin typeface="TH SarabunPSK" pitchFamily="34" charset="-34"/>
                <a:cs typeface="TH SarabunPSK" pitchFamily="34" charset="-34"/>
              </a:endParaRPr>
            </a:p>
          </p:txBody>
        </p:sp>
        <p:sp>
          <p:nvSpPr>
            <p:cNvPr id="14388" name="Rectangle 2"/>
            <p:cNvSpPr>
              <a:spLocks noChangeArrowheads="1"/>
            </p:cNvSpPr>
            <p:nvPr/>
          </p:nvSpPr>
          <p:spPr bwMode="auto">
            <a:xfrm>
              <a:off x="3203848" y="3789040"/>
              <a:ext cx="2052000" cy="325438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th-TH" altLang="th-TH" sz="1400" spc="-40" dirty="0">
                  <a:latin typeface="TH SarabunPSK" pitchFamily="34" charset="-34"/>
                  <a:cs typeface="TH SarabunPSK" pitchFamily="34" charset="-34"/>
                </a:rPr>
                <a:t>นักวิชาการพัฒนาชุมชน (ผอ.กง.) </a:t>
              </a:r>
              <a:r>
                <a:rPr lang="th-TH" altLang="th-TH" sz="1400" spc="-40" dirty="0" err="1">
                  <a:latin typeface="TH SarabunPSK" pitchFamily="34" charset="-34"/>
                  <a:cs typeface="TH SarabunPSK" pitchFamily="34" charset="-34"/>
                </a:rPr>
                <a:t>ชพ.</a:t>
              </a:r>
              <a:r>
                <a:rPr lang="en-US" altLang="th-TH" sz="1400" spc="-40" dirty="0">
                  <a:latin typeface="TH SarabunPSK" pitchFamily="34" charset="-34"/>
                  <a:cs typeface="TH SarabunPSK" pitchFamily="34" charset="-34"/>
                </a:rPr>
                <a:t> </a:t>
              </a:r>
              <a:r>
                <a:rPr lang="en-US" altLang="th-TH" sz="1000" spc="-40" dirty="0">
                  <a:solidFill>
                    <a:srgbClr val="FF0000"/>
                  </a:solidFill>
                  <a:latin typeface="TH SarabunPSK" pitchFamily="34" charset="-34"/>
                  <a:cs typeface="TH SarabunPSK" pitchFamily="34" charset="-34"/>
                </a:rPr>
                <a:t>(6186)</a:t>
              </a:r>
              <a:endParaRPr lang="th-TH" altLang="th-TH" sz="1000" spc="-40" dirty="0">
                <a:solidFill>
                  <a:srgbClr val="FF0000"/>
                </a:solidFill>
                <a:latin typeface="TH SarabunPSK" pitchFamily="34" charset="-34"/>
                <a:cs typeface="TH SarabunPSK" pitchFamily="34" charset="-34"/>
              </a:endParaRPr>
            </a:p>
          </p:txBody>
        </p:sp>
      </p:grpSp>
      <p:sp>
        <p:nvSpPr>
          <p:cNvPr id="20488" name="Text Box 17"/>
          <p:cNvSpPr txBox="1">
            <a:spLocks noChangeArrowheads="1"/>
          </p:cNvSpPr>
          <p:nvPr/>
        </p:nvSpPr>
        <p:spPr bwMode="auto">
          <a:xfrm>
            <a:off x="2411413" y="2408238"/>
            <a:ext cx="2087562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2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(6192/9193)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4" name="Group 18"/>
          <p:cNvGrpSpPr>
            <a:grpSpLocks/>
          </p:cNvGrpSpPr>
          <p:nvPr/>
        </p:nvGrpSpPr>
        <p:grpSpPr bwMode="auto">
          <a:xfrm>
            <a:off x="2411413" y="1772816"/>
            <a:ext cx="2052637" cy="646113"/>
            <a:chOff x="3203848" y="3468365"/>
            <a:chExt cx="2052020" cy="646113"/>
          </a:xfrm>
          <a:solidFill>
            <a:schemeClr val="bg1"/>
          </a:solidFill>
        </p:grpSpPr>
        <p:sp>
          <p:nvSpPr>
            <p:cNvPr id="12367" name="Rectangle 2"/>
            <p:cNvSpPr>
              <a:spLocks noChangeArrowheads="1"/>
            </p:cNvSpPr>
            <p:nvPr/>
          </p:nvSpPr>
          <p:spPr bwMode="auto">
            <a:xfrm>
              <a:off x="3203848" y="3468365"/>
              <a:ext cx="1476000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lnSpc>
                  <a:spcPct val="70000"/>
                </a:lnSpc>
                <a:defRPr/>
              </a:pPr>
              <a:endParaRPr lang="en-US" altLang="th-TH" sz="700" b="1" dirty="0">
                <a:latin typeface="TH SarabunPSK" pitchFamily="34" charset="-34"/>
                <a:cs typeface="TH SarabunPSK" pitchFamily="34" charset="-34"/>
              </a:endParaRPr>
            </a:p>
            <a:p>
              <a:pPr algn="ctr" eaLnBrk="0" hangingPunct="0">
                <a:lnSpc>
                  <a:spcPct val="70000"/>
                </a:lnSpc>
                <a:defRPr/>
              </a:pPr>
              <a:r>
                <a:rPr lang="th-TH" altLang="th-TH" sz="1400" b="1" dirty="0">
                  <a:latin typeface="TH SarabunPSK" pitchFamily="34" charset="-34"/>
                  <a:cs typeface="TH SarabunPSK" pitchFamily="34" charset="-34"/>
                </a:rPr>
                <a:t> กลุ่มงานยุทธศาสตร์</a:t>
              </a:r>
            </a:p>
            <a:p>
              <a:pPr algn="ctr" eaLnBrk="0" hangingPunct="0">
                <a:lnSpc>
                  <a:spcPct val="70000"/>
                </a:lnSpc>
                <a:defRPr/>
              </a:pPr>
              <a:r>
                <a:rPr lang="th-TH" altLang="th-TH" sz="1400" b="1" dirty="0">
                  <a:latin typeface="TH SarabunPSK" pitchFamily="34" charset="-34"/>
                  <a:cs typeface="TH SarabunPSK" pitchFamily="34" charset="-34"/>
                </a:rPr>
                <a:t>การพัฒนาชุมชน</a:t>
              </a:r>
            </a:p>
          </p:txBody>
        </p:sp>
        <p:sp>
          <p:nvSpPr>
            <p:cNvPr id="12368" name="Rectangle 2"/>
            <p:cNvSpPr>
              <a:spLocks noChangeArrowheads="1"/>
            </p:cNvSpPr>
            <p:nvPr/>
          </p:nvSpPr>
          <p:spPr bwMode="auto">
            <a:xfrm>
              <a:off x="4679868" y="3468365"/>
              <a:ext cx="576000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en-US" altLang="th-TH" sz="1600" b="1" dirty="0">
                  <a:latin typeface="TH SarabunPSK" pitchFamily="34" charset="-34"/>
                  <a:cs typeface="TH SarabunPSK" pitchFamily="34" charset="-34"/>
                </a:rPr>
                <a:t>3</a:t>
              </a:r>
              <a:endParaRPr lang="th-TH" altLang="th-TH" sz="1400" b="1" dirty="0">
                <a:latin typeface="TH SarabunPSK" pitchFamily="34" charset="-34"/>
                <a:cs typeface="TH SarabunPSK" pitchFamily="34" charset="-34"/>
              </a:endParaRPr>
            </a:p>
          </p:txBody>
        </p:sp>
        <p:sp>
          <p:nvSpPr>
            <p:cNvPr id="12372" name="Rectangle 2"/>
            <p:cNvSpPr>
              <a:spLocks noChangeArrowheads="1"/>
            </p:cNvSpPr>
            <p:nvPr/>
          </p:nvSpPr>
          <p:spPr bwMode="auto">
            <a:xfrm>
              <a:off x="3203848" y="3789040"/>
              <a:ext cx="2052020" cy="325438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th-TH" altLang="th-TH" sz="1400" spc="-40" dirty="0">
                  <a:latin typeface="TH SarabunPSK" pitchFamily="34" charset="-34"/>
                  <a:cs typeface="TH SarabunPSK" pitchFamily="34" charset="-34"/>
                </a:rPr>
                <a:t>นักวิชาการพัฒนาชุมชน (ผอ.กง.) </a:t>
              </a:r>
              <a:r>
                <a:rPr lang="th-TH" altLang="th-TH" sz="1400" spc="-40" dirty="0" err="1">
                  <a:latin typeface="TH SarabunPSK" pitchFamily="34" charset="-34"/>
                  <a:cs typeface="TH SarabunPSK" pitchFamily="34" charset="-34"/>
                </a:rPr>
                <a:t>ชพ</a:t>
              </a:r>
              <a:r>
                <a:rPr lang="en-US" altLang="th-TH" sz="1400" spc="-40" dirty="0">
                  <a:latin typeface="TH SarabunPSK" pitchFamily="34" charset="-34"/>
                  <a:cs typeface="TH SarabunPSK" pitchFamily="34" charset="-34"/>
                </a:rPr>
                <a:t>. </a:t>
              </a:r>
              <a:r>
                <a:rPr lang="en-US" altLang="th-TH" sz="1000" spc="-40" dirty="0">
                  <a:solidFill>
                    <a:srgbClr val="FF0000"/>
                  </a:solidFill>
                  <a:latin typeface="TH SarabunPSK" pitchFamily="34" charset="-34"/>
                  <a:cs typeface="TH SarabunPSK" pitchFamily="34" charset="-34"/>
                </a:rPr>
                <a:t>(6191)</a:t>
              </a:r>
              <a:endParaRPr lang="th-TH" altLang="th-TH" sz="1000" spc="-40" dirty="0">
                <a:solidFill>
                  <a:srgbClr val="FF0000"/>
                </a:solidFill>
                <a:latin typeface="TH SarabunPSK" pitchFamily="34" charset="-34"/>
                <a:cs typeface="TH SarabunPSK" pitchFamily="34" charset="-34"/>
              </a:endParaRPr>
            </a:p>
          </p:txBody>
        </p:sp>
      </p:grpSp>
      <p:sp>
        <p:nvSpPr>
          <p:cNvPr id="20490" name="Text Box 17"/>
          <p:cNvSpPr txBox="1">
            <a:spLocks noChangeArrowheads="1"/>
          </p:cNvSpPr>
          <p:nvPr/>
        </p:nvSpPr>
        <p:spPr bwMode="auto">
          <a:xfrm>
            <a:off x="4665663" y="2420938"/>
            <a:ext cx="3001962" cy="628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(6196/6197/6198/6199)</a:t>
            </a:r>
            <a:endParaRPr lang="th-TH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th-TH" altLang="th-TH" sz="12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นักส่งเสริมการพัฒนาชุมชน (พรก.)</a:t>
            </a:r>
            <a:r>
              <a:rPr lang="en-US" altLang="th-TH" sz="12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12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 </a:t>
            </a:r>
            <a:r>
              <a:rPr lang="en-US" altLang="th-TH" sz="12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1</a:t>
            </a:r>
            <a:r>
              <a:rPr lang="th-TH" altLang="th-TH" sz="12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70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)</a:t>
            </a:r>
            <a:endParaRPr lang="th-TH" altLang="th-TH" sz="1000">
              <a:solidFill>
                <a:srgbClr val="0070C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th-TH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(กรอบฯ </a:t>
            </a:r>
            <a:r>
              <a:rPr lang="en-US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2564</a:t>
            </a:r>
            <a:r>
              <a:rPr lang="th-TH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en-US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</a:t>
            </a:r>
            <a:r>
              <a:rPr lang="th-TH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en-US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2567)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(จ้างแล้ว)</a:t>
            </a:r>
            <a:r>
              <a:rPr lang="en-US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              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(ไม่รวมในกรอบ ขรก.)</a:t>
            </a:r>
            <a:r>
              <a:rPr lang="th-TH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5" name="Group 18"/>
          <p:cNvGrpSpPr>
            <a:grpSpLocks/>
          </p:cNvGrpSpPr>
          <p:nvPr/>
        </p:nvGrpSpPr>
        <p:grpSpPr bwMode="auto">
          <a:xfrm>
            <a:off x="4665274" y="1773328"/>
            <a:ext cx="2051050" cy="646110"/>
            <a:chOff x="3203848" y="3468365"/>
            <a:chExt cx="2052020" cy="646111"/>
          </a:xfrm>
          <a:solidFill>
            <a:schemeClr val="bg1"/>
          </a:solidFill>
        </p:grpSpPr>
        <p:sp>
          <p:nvSpPr>
            <p:cNvPr id="12364" name="Rectangle 2"/>
            <p:cNvSpPr>
              <a:spLocks noChangeArrowheads="1"/>
            </p:cNvSpPr>
            <p:nvPr/>
          </p:nvSpPr>
          <p:spPr bwMode="auto">
            <a:xfrm>
              <a:off x="3203848" y="3468365"/>
              <a:ext cx="1476000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lnSpc>
                  <a:spcPct val="70000"/>
                </a:lnSpc>
                <a:defRPr/>
              </a:pPr>
              <a:endParaRPr lang="th-TH" altLang="th-TH" sz="700" b="1" dirty="0">
                <a:latin typeface="TH SarabunPSK" pitchFamily="34" charset="-34"/>
                <a:cs typeface="TH SarabunPSK" pitchFamily="34" charset="-34"/>
              </a:endParaRPr>
            </a:p>
            <a:p>
              <a:pPr algn="ctr" eaLnBrk="0" hangingPunct="0">
                <a:lnSpc>
                  <a:spcPct val="70000"/>
                </a:lnSpc>
                <a:defRPr/>
              </a:pPr>
              <a:r>
                <a:rPr lang="th-TH" altLang="th-TH" sz="1400" b="1" dirty="0">
                  <a:latin typeface="TH SarabunPSK" pitchFamily="34" charset="-34"/>
                  <a:cs typeface="TH SarabunPSK" pitchFamily="34" charset="-34"/>
                </a:rPr>
                <a:t>กลุ่มงานส่งเสริม                      การพัฒนาชุมชน</a:t>
              </a:r>
            </a:p>
          </p:txBody>
        </p:sp>
        <p:sp>
          <p:nvSpPr>
            <p:cNvPr id="12365" name="Rectangle 2"/>
            <p:cNvSpPr>
              <a:spLocks noChangeArrowheads="1"/>
            </p:cNvSpPr>
            <p:nvPr/>
          </p:nvSpPr>
          <p:spPr bwMode="auto">
            <a:xfrm>
              <a:off x="4679868" y="3468365"/>
              <a:ext cx="576000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en-US" altLang="th-TH" sz="1600" b="1" dirty="0">
                  <a:latin typeface="TH SarabunPSK" pitchFamily="34" charset="-34"/>
                  <a:cs typeface="TH SarabunPSK" pitchFamily="34" charset="-34"/>
                </a:rPr>
                <a:t>5</a:t>
              </a:r>
              <a:endParaRPr lang="th-TH" altLang="th-TH" sz="1400" b="1" dirty="0">
                <a:latin typeface="TH SarabunPSK" pitchFamily="34" charset="-34"/>
                <a:cs typeface="TH SarabunPSK" pitchFamily="34" charset="-34"/>
              </a:endParaRPr>
            </a:p>
          </p:txBody>
        </p:sp>
        <p:sp>
          <p:nvSpPr>
            <p:cNvPr id="12369" name="Rectangle 2"/>
            <p:cNvSpPr>
              <a:spLocks noChangeArrowheads="1"/>
            </p:cNvSpPr>
            <p:nvPr/>
          </p:nvSpPr>
          <p:spPr bwMode="auto">
            <a:xfrm>
              <a:off x="3203848" y="3789039"/>
              <a:ext cx="2052020" cy="325437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th-TH" altLang="th-TH" sz="1400" spc="-40" dirty="0">
                  <a:latin typeface="TH SarabunPSK" pitchFamily="34" charset="-34"/>
                  <a:cs typeface="TH SarabunPSK" pitchFamily="34" charset="-34"/>
                </a:rPr>
                <a:t>นักวิชาการพัฒนาชุมชน (ผอ.กง.) </a:t>
              </a:r>
              <a:r>
                <a:rPr lang="th-TH" altLang="th-TH" sz="1400" spc="-40" dirty="0" err="1">
                  <a:latin typeface="TH SarabunPSK" pitchFamily="34" charset="-34"/>
                  <a:cs typeface="TH SarabunPSK" pitchFamily="34" charset="-34"/>
                </a:rPr>
                <a:t>ชพ</a:t>
              </a:r>
              <a:r>
                <a:rPr lang="en-US" altLang="th-TH" sz="1400" spc="-40" dirty="0">
                  <a:latin typeface="TH SarabunPSK" pitchFamily="34" charset="-34"/>
                  <a:cs typeface="TH SarabunPSK" pitchFamily="34" charset="-34"/>
                </a:rPr>
                <a:t>. </a:t>
              </a:r>
              <a:r>
                <a:rPr lang="en-US" altLang="th-TH" sz="1000" spc="-40" dirty="0">
                  <a:solidFill>
                    <a:srgbClr val="FF0000"/>
                  </a:solidFill>
                  <a:latin typeface="TH SarabunPSK" pitchFamily="34" charset="-34"/>
                  <a:cs typeface="TH SarabunPSK" pitchFamily="34" charset="-34"/>
                </a:rPr>
                <a:t>(6195)</a:t>
              </a:r>
              <a:endParaRPr lang="th-TH" altLang="th-TH" sz="1000" spc="-40" dirty="0">
                <a:solidFill>
                  <a:srgbClr val="FF0000"/>
                </a:solidFill>
                <a:latin typeface="TH SarabunPSK" pitchFamily="34" charset="-34"/>
                <a:cs typeface="TH SarabunPSK" pitchFamily="34" charset="-34"/>
              </a:endParaRPr>
            </a:p>
          </p:txBody>
        </p:sp>
      </p:grpSp>
      <p:sp>
        <p:nvSpPr>
          <p:cNvPr id="20492" name="Text Box 17"/>
          <p:cNvSpPr txBox="1">
            <a:spLocks noChangeArrowheads="1"/>
          </p:cNvSpPr>
          <p:nvPr/>
        </p:nvSpPr>
        <p:spPr bwMode="auto">
          <a:xfrm>
            <a:off x="6969125" y="2425700"/>
            <a:ext cx="2087563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(651/6194/6207/6231)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6" name="Group 18"/>
          <p:cNvGrpSpPr>
            <a:grpSpLocks/>
          </p:cNvGrpSpPr>
          <p:nvPr/>
        </p:nvGrpSpPr>
        <p:grpSpPr bwMode="auto">
          <a:xfrm>
            <a:off x="6968737" y="1778090"/>
            <a:ext cx="2052637" cy="646113"/>
            <a:chOff x="3203848" y="3468365"/>
            <a:chExt cx="2052020" cy="646113"/>
          </a:xfrm>
          <a:solidFill>
            <a:schemeClr val="bg1"/>
          </a:solidFill>
        </p:grpSpPr>
        <p:sp>
          <p:nvSpPr>
            <p:cNvPr id="12361" name="Rectangle 2"/>
            <p:cNvSpPr>
              <a:spLocks noChangeArrowheads="1"/>
            </p:cNvSpPr>
            <p:nvPr/>
          </p:nvSpPr>
          <p:spPr bwMode="auto">
            <a:xfrm>
              <a:off x="3203848" y="3468365"/>
              <a:ext cx="1476000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lnSpc>
                  <a:spcPct val="70000"/>
                </a:lnSpc>
                <a:defRPr/>
              </a:pPr>
              <a:endParaRPr lang="th-TH" altLang="th-TH" sz="700" b="1" dirty="0">
                <a:latin typeface="TH SarabunPSK" pitchFamily="34" charset="-34"/>
                <a:cs typeface="TH SarabunPSK" pitchFamily="34" charset="-34"/>
              </a:endParaRPr>
            </a:p>
            <a:p>
              <a:pPr algn="ctr" eaLnBrk="0" hangingPunct="0">
                <a:lnSpc>
                  <a:spcPct val="70000"/>
                </a:lnSpc>
                <a:defRPr/>
              </a:pPr>
              <a:r>
                <a:rPr lang="th-TH" altLang="th-TH" sz="1400" b="1" dirty="0">
                  <a:latin typeface="TH SarabunPSK" pitchFamily="34" charset="-34"/>
                  <a:cs typeface="TH SarabunPSK" pitchFamily="34" charset="-34"/>
                </a:rPr>
                <a:t>กลุ่มงานสารสนเทศ</a:t>
              </a:r>
            </a:p>
            <a:p>
              <a:pPr algn="ctr" eaLnBrk="0" hangingPunct="0">
                <a:lnSpc>
                  <a:spcPct val="70000"/>
                </a:lnSpc>
                <a:defRPr/>
              </a:pPr>
              <a:r>
                <a:rPr lang="th-TH" altLang="th-TH" sz="1400" b="1" dirty="0">
                  <a:latin typeface="TH SarabunPSK" pitchFamily="34" charset="-34"/>
                  <a:cs typeface="TH SarabunPSK" pitchFamily="34" charset="-34"/>
                </a:rPr>
                <a:t>การพัฒนาชุมชน</a:t>
              </a:r>
            </a:p>
          </p:txBody>
        </p:sp>
        <p:sp>
          <p:nvSpPr>
            <p:cNvPr id="12362" name="Rectangle 2"/>
            <p:cNvSpPr>
              <a:spLocks noChangeArrowheads="1"/>
            </p:cNvSpPr>
            <p:nvPr/>
          </p:nvSpPr>
          <p:spPr bwMode="auto">
            <a:xfrm>
              <a:off x="4679868" y="3468365"/>
              <a:ext cx="576000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en-US" altLang="th-TH" sz="1600" b="1" dirty="0">
                  <a:latin typeface="TH SarabunPSK" pitchFamily="34" charset="-34"/>
                  <a:cs typeface="TH SarabunPSK" pitchFamily="34" charset="-34"/>
                </a:rPr>
                <a:t>5</a:t>
              </a:r>
              <a:endParaRPr lang="th-TH" altLang="th-TH" sz="1400" b="1" dirty="0">
                <a:latin typeface="TH SarabunPSK" pitchFamily="34" charset="-34"/>
                <a:cs typeface="TH SarabunPSK" pitchFamily="34" charset="-34"/>
              </a:endParaRPr>
            </a:p>
          </p:txBody>
        </p:sp>
        <p:sp>
          <p:nvSpPr>
            <p:cNvPr id="11342" name="Rectangle 2"/>
            <p:cNvSpPr>
              <a:spLocks noChangeArrowheads="1"/>
            </p:cNvSpPr>
            <p:nvPr/>
          </p:nvSpPr>
          <p:spPr bwMode="auto">
            <a:xfrm>
              <a:off x="3203848" y="3789040"/>
              <a:ext cx="2052020" cy="325438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th-TH" altLang="th-TH" sz="1400" spc="-30" dirty="0">
                  <a:latin typeface="TH SarabunPSK" pitchFamily="34" charset="-34"/>
                  <a:cs typeface="TH SarabunPSK" pitchFamily="34" charset="-34"/>
                </a:rPr>
                <a:t>นักวิชาการพัฒนาชุมชน (ผอ.กง.) </a:t>
              </a:r>
              <a:r>
                <a:rPr lang="th-TH" altLang="th-TH" sz="1400" spc="-30" dirty="0" err="1">
                  <a:latin typeface="TH SarabunPSK" pitchFamily="34" charset="-34"/>
                  <a:cs typeface="TH SarabunPSK" pitchFamily="34" charset="-34"/>
                </a:rPr>
                <a:t>ชพ</a:t>
              </a:r>
              <a:r>
                <a:rPr lang="en-US" altLang="th-TH" sz="1400" spc="-30" dirty="0">
                  <a:latin typeface="TH SarabunPSK" pitchFamily="34" charset="-34"/>
                  <a:cs typeface="TH SarabunPSK" pitchFamily="34" charset="-34"/>
                </a:rPr>
                <a:t>. </a:t>
              </a:r>
              <a:r>
                <a:rPr lang="en-US" altLang="th-TH" sz="1000" spc="-30" dirty="0">
                  <a:solidFill>
                    <a:srgbClr val="FF0000"/>
                  </a:solidFill>
                  <a:latin typeface="TH SarabunPSK" pitchFamily="34" charset="-34"/>
                  <a:cs typeface="TH SarabunPSK" pitchFamily="34" charset="-34"/>
                </a:rPr>
                <a:t>(500)</a:t>
              </a:r>
              <a:endParaRPr lang="th-TH" altLang="th-TH" sz="1000" spc="-30" dirty="0">
                <a:solidFill>
                  <a:srgbClr val="FF0000"/>
                </a:solidFill>
                <a:latin typeface="TH SarabunPSK" pitchFamily="34" charset="-34"/>
                <a:cs typeface="TH SarabunPSK" pitchFamily="34" charset="-34"/>
              </a:endParaRPr>
            </a:p>
          </p:txBody>
        </p:sp>
      </p:grpSp>
      <p:cxnSp>
        <p:nvCxnSpPr>
          <p:cNvPr id="78" name="Straight Connector 77"/>
          <p:cNvCxnSpPr/>
          <p:nvPr/>
        </p:nvCxnSpPr>
        <p:spPr>
          <a:xfrm>
            <a:off x="4572000" y="1419225"/>
            <a:ext cx="0" cy="223202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/>
          <p:cNvCxnSpPr/>
          <p:nvPr/>
        </p:nvCxnSpPr>
        <p:spPr>
          <a:xfrm>
            <a:off x="1116013" y="1628775"/>
            <a:ext cx="683895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496" name="Rectangle 78"/>
          <p:cNvSpPr>
            <a:spLocks noChangeArrowheads="1"/>
          </p:cNvSpPr>
          <p:nvPr/>
        </p:nvSpPr>
        <p:spPr bwMode="auto">
          <a:xfrm>
            <a:off x="0" y="6611938"/>
            <a:ext cx="1619250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000" u="sng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หมายเหตุ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ภายในวงเล็บแสดงเลขที่ตำแหน่ง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20497" name="Group 49"/>
          <p:cNvGrpSpPr>
            <a:grpSpLocks/>
          </p:cNvGrpSpPr>
          <p:nvPr/>
        </p:nvGrpSpPr>
        <p:grpSpPr bwMode="auto">
          <a:xfrm>
            <a:off x="107950" y="3594100"/>
            <a:ext cx="2843213" cy="646113"/>
            <a:chOff x="107503" y="3717032"/>
            <a:chExt cx="2844257" cy="646113"/>
          </a:xfrm>
        </p:grpSpPr>
        <p:sp>
          <p:nvSpPr>
            <p:cNvPr id="20536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เมืองกาญจนบุรี</a:t>
              </a:r>
            </a:p>
          </p:txBody>
        </p:sp>
        <p:sp>
          <p:nvSpPr>
            <p:cNvPr id="20537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20538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(6200)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20498" name="Text Box 17"/>
          <p:cNvSpPr txBox="1">
            <a:spLocks noChangeArrowheads="1"/>
          </p:cNvSpPr>
          <p:nvPr/>
        </p:nvSpPr>
        <p:spPr bwMode="auto">
          <a:xfrm>
            <a:off x="107950" y="4241800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(6202/6203/6204/6205)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20499" name="Group 50"/>
          <p:cNvGrpSpPr>
            <a:grpSpLocks/>
          </p:cNvGrpSpPr>
          <p:nvPr/>
        </p:nvGrpSpPr>
        <p:grpSpPr bwMode="auto">
          <a:xfrm>
            <a:off x="3132138" y="3594100"/>
            <a:ext cx="2843212" cy="646113"/>
            <a:chOff x="107503" y="3717032"/>
            <a:chExt cx="2844257" cy="646113"/>
          </a:xfrm>
        </p:grpSpPr>
        <p:sp>
          <p:nvSpPr>
            <p:cNvPr id="20533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ไทรโยค</a:t>
              </a:r>
            </a:p>
          </p:txBody>
        </p:sp>
        <p:sp>
          <p:nvSpPr>
            <p:cNvPr id="20534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20535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ชพ.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(6209)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20500" name="Text Box 17"/>
          <p:cNvSpPr txBox="1">
            <a:spLocks noChangeArrowheads="1"/>
          </p:cNvSpPr>
          <p:nvPr/>
        </p:nvSpPr>
        <p:spPr bwMode="auto">
          <a:xfrm>
            <a:off x="3132138" y="4241800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(6211/6212/6213/6244)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20501" name="Group 55"/>
          <p:cNvGrpSpPr>
            <a:grpSpLocks/>
          </p:cNvGrpSpPr>
          <p:nvPr/>
        </p:nvGrpSpPr>
        <p:grpSpPr bwMode="auto">
          <a:xfrm>
            <a:off x="6156325" y="3594100"/>
            <a:ext cx="2844800" cy="646113"/>
            <a:chOff x="107503" y="3717032"/>
            <a:chExt cx="2844257" cy="646113"/>
          </a:xfrm>
        </p:grpSpPr>
        <p:sp>
          <p:nvSpPr>
            <p:cNvPr id="20530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บ่อพลอย</a:t>
              </a:r>
            </a:p>
          </p:txBody>
        </p:sp>
        <p:sp>
          <p:nvSpPr>
            <p:cNvPr id="20531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20532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(6215)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20502" name="Text Box 17"/>
          <p:cNvSpPr txBox="1">
            <a:spLocks noChangeArrowheads="1"/>
          </p:cNvSpPr>
          <p:nvPr/>
        </p:nvSpPr>
        <p:spPr bwMode="auto">
          <a:xfrm>
            <a:off x="6156325" y="4241800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(6217/6218/6219/6220)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20503" name="Group 60"/>
          <p:cNvGrpSpPr>
            <a:grpSpLocks/>
          </p:cNvGrpSpPr>
          <p:nvPr/>
        </p:nvGrpSpPr>
        <p:grpSpPr bwMode="auto">
          <a:xfrm>
            <a:off x="107950" y="4962525"/>
            <a:ext cx="2843213" cy="646113"/>
            <a:chOff x="107503" y="3717032"/>
            <a:chExt cx="2844257" cy="646113"/>
          </a:xfrm>
        </p:grpSpPr>
        <p:sp>
          <p:nvSpPr>
            <p:cNvPr id="20527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ศรีสวัสดิ์</a:t>
              </a:r>
            </a:p>
          </p:txBody>
        </p:sp>
        <p:sp>
          <p:nvSpPr>
            <p:cNvPr id="20528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20529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(6221)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20504" name="Text Box 17"/>
          <p:cNvSpPr txBox="1">
            <a:spLocks noChangeArrowheads="1"/>
          </p:cNvSpPr>
          <p:nvPr/>
        </p:nvSpPr>
        <p:spPr bwMode="auto">
          <a:xfrm>
            <a:off x="107950" y="5610225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(6223/6224/6225/6226)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20505" name="Group 65"/>
          <p:cNvGrpSpPr>
            <a:grpSpLocks/>
          </p:cNvGrpSpPr>
          <p:nvPr/>
        </p:nvGrpSpPr>
        <p:grpSpPr bwMode="auto">
          <a:xfrm>
            <a:off x="3132138" y="4962525"/>
            <a:ext cx="2843212" cy="646113"/>
            <a:chOff x="107503" y="3717032"/>
            <a:chExt cx="2844257" cy="646113"/>
          </a:xfrm>
        </p:grpSpPr>
        <p:sp>
          <p:nvSpPr>
            <p:cNvPr id="20524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ท่ามะกา</a:t>
              </a:r>
            </a:p>
          </p:txBody>
        </p:sp>
        <p:sp>
          <p:nvSpPr>
            <p:cNvPr id="20525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20526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(6227)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20506" name="Text Box 17"/>
          <p:cNvSpPr txBox="1">
            <a:spLocks noChangeArrowheads="1"/>
          </p:cNvSpPr>
          <p:nvPr/>
        </p:nvSpPr>
        <p:spPr bwMode="auto">
          <a:xfrm>
            <a:off x="3132138" y="5610225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(6229/6230/6232/6235)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20507" name="Group 70"/>
          <p:cNvGrpSpPr>
            <a:grpSpLocks/>
          </p:cNvGrpSpPr>
          <p:nvPr/>
        </p:nvGrpSpPr>
        <p:grpSpPr bwMode="auto">
          <a:xfrm>
            <a:off x="6156325" y="4962525"/>
            <a:ext cx="2844800" cy="646113"/>
            <a:chOff x="107503" y="3717032"/>
            <a:chExt cx="2844257" cy="646113"/>
          </a:xfrm>
        </p:grpSpPr>
        <p:sp>
          <p:nvSpPr>
            <p:cNvPr id="20521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ท่าม่วง</a:t>
              </a:r>
            </a:p>
          </p:txBody>
        </p:sp>
        <p:sp>
          <p:nvSpPr>
            <p:cNvPr id="20522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20523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ชพ.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(6238)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20508" name="Text Box 17"/>
          <p:cNvSpPr txBox="1">
            <a:spLocks noChangeArrowheads="1"/>
          </p:cNvSpPr>
          <p:nvPr/>
        </p:nvSpPr>
        <p:spPr bwMode="auto">
          <a:xfrm>
            <a:off x="6156325" y="5610225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- 4</a:t>
            </a:r>
            <a:endParaRPr lang="en-US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(6240/6241/6242/6243)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cxnSp>
        <p:nvCxnSpPr>
          <p:cNvPr id="76" name="Straight Connector 75"/>
          <p:cNvCxnSpPr/>
          <p:nvPr/>
        </p:nvCxnSpPr>
        <p:spPr>
          <a:xfrm>
            <a:off x="1404938" y="3500438"/>
            <a:ext cx="604837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9" name="Straight Connector 78"/>
          <p:cNvCxnSpPr/>
          <p:nvPr/>
        </p:nvCxnSpPr>
        <p:spPr>
          <a:xfrm>
            <a:off x="1116013" y="1628775"/>
            <a:ext cx="0" cy="14446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" name="Straight Connector 80"/>
          <p:cNvCxnSpPr/>
          <p:nvPr/>
        </p:nvCxnSpPr>
        <p:spPr>
          <a:xfrm>
            <a:off x="3348038" y="1628775"/>
            <a:ext cx="0" cy="14446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" name="Straight Connector 81"/>
          <p:cNvCxnSpPr/>
          <p:nvPr/>
        </p:nvCxnSpPr>
        <p:spPr>
          <a:xfrm>
            <a:off x="5651500" y="1628775"/>
            <a:ext cx="0" cy="14446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3" name="Straight Connector 82"/>
          <p:cNvCxnSpPr/>
          <p:nvPr/>
        </p:nvCxnSpPr>
        <p:spPr>
          <a:xfrm>
            <a:off x="7956550" y="1628775"/>
            <a:ext cx="0" cy="14446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4" name="Straight Connector 83"/>
          <p:cNvCxnSpPr/>
          <p:nvPr/>
        </p:nvCxnSpPr>
        <p:spPr>
          <a:xfrm>
            <a:off x="1403350" y="3500438"/>
            <a:ext cx="0" cy="904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/>
          <p:cNvCxnSpPr/>
          <p:nvPr/>
        </p:nvCxnSpPr>
        <p:spPr>
          <a:xfrm>
            <a:off x="7451725" y="3500438"/>
            <a:ext cx="0" cy="904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" name="Straight Connector 85"/>
          <p:cNvCxnSpPr/>
          <p:nvPr/>
        </p:nvCxnSpPr>
        <p:spPr>
          <a:xfrm>
            <a:off x="3049588" y="3500438"/>
            <a:ext cx="0" cy="136842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7" name="Straight Connector 86"/>
          <p:cNvCxnSpPr/>
          <p:nvPr/>
        </p:nvCxnSpPr>
        <p:spPr>
          <a:xfrm>
            <a:off x="1403350" y="4868863"/>
            <a:ext cx="604837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9" name="Straight Connector 88"/>
          <p:cNvCxnSpPr/>
          <p:nvPr/>
        </p:nvCxnSpPr>
        <p:spPr>
          <a:xfrm>
            <a:off x="1403350" y="4868863"/>
            <a:ext cx="0" cy="904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0" name="Straight Connector 89"/>
          <p:cNvCxnSpPr/>
          <p:nvPr/>
        </p:nvCxnSpPr>
        <p:spPr>
          <a:xfrm>
            <a:off x="4427538" y="4868863"/>
            <a:ext cx="0" cy="904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1" name="Straight Connector 90"/>
          <p:cNvCxnSpPr/>
          <p:nvPr/>
        </p:nvCxnSpPr>
        <p:spPr>
          <a:xfrm>
            <a:off x="7451725" y="4868863"/>
            <a:ext cx="0" cy="904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Line 43"/>
          <p:cNvSpPr>
            <a:spLocks noChangeShapeType="1"/>
          </p:cNvSpPr>
          <p:nvPr/>
        </p:nvSpPr>
        <p:spPr bwMode="auto">
          <a:xfrm flipH="1">
            <a:off x="6875463" y="1557338"/>
            <a:ext cx="6350" cy="792162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075" name="Line 29"/>
          <p:cNvSpPr>
            <a:spLocks noChangeShapeType="1"/>
          </p:cNvSpPr>
          <p:nvPr/>
        </p:nvSpPr>
        <p:spPr bwMode="auto">
          <a:xfrm>
            <a:off x="6516688" y="1441450"/>
            <a:ext cx="431800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076" name="Line 101"/>
          <p:cNvSpPr>
            <a:spLocks noChangeShapeType="1"/>
          </p:cNvSpPr>
          <p:nvPr/>
        </p:nvSpPr>
        <p:spPr bwMode="auto">
          <a:xfrm>
            <a:off x="6630988" y="4264025"/>
            <a:ext cx="136525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077" name="Rectangle 8"/>
          <p:cNvSpPr>
            <a:spLocks noChangeArrowheads="1"/>
          </p:cNvSpPr>
          <p:nvPr/>
        </p:nvSpPr>
        <p:spPr bwMode="auto">
          <a:xfrm>
            <a:off x="6732588" y="4446588"/>
            <a:ext cx="2087562" cy="1079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buSzPct val="80000"/>
              <a:buFont typeface="Wingdings" panose="05000000000000000000" pitchFamily="2" charset="2"/>
              <a:buChar char="§"/>
            </a:pPr>
            <a:r>
              <a:rPr lang="th-TH" altLang="th-TH" sz="1000" b="1">
                <a:latin typeface="TH SarabunPSK" panose="020B0500040200020003" pitchFamily="34" charset="-34"/>
                <a:cs typeface="TH SarabunPSK" panose="020B0500040200020003" pitchFamily="34" charset="-34"/>
              </a:rPr>
              <a:t> กลุ่มงานประสานแผนและยุทธศาสตร์</a:t>
            </a:r>
          </a:p>
          <a:p>
            <a:pPr eaLnBrk="1" hangingPunct="1">
              <a:buSzPct val="80000"/>
              <a:buFont typeface="Wingdings" panose="05000000000000000000" pitchFamily="2" charset="2"/>
              <a:buChar char="§"/>
            </a:pPr>
            <a:r>
              <a:rPr lang="th-TH" altLang="th-TH" sz="1000" b="1">
                <a:latin typeface="TH SarabunPSK" panose="020B0500040200020003" pitchFamily="34" charset="-34"/>
                <a:cs typeface="TH SarabunPSK" panose="020B0500040200020003" pitchFamily="34" charset="-34"/>
              </a:rPr>
              <a:t> กลุ่มงานส่งเสริมภูมิปัญญาท้องถิ่น</a:t>
            </a:r>
          </a:p>
          <a:p>
            <a:pPr eaLnBrk="1" hangingPunct="1">
              <a:buSzPct val="80000"/>
              <a:buFont typeface="Wingdings" panose="05000000000000000000" pitchFamily="2" charset="2"/>
              <a:buChar char="§"/>
            </a:pPr>
            <a:r>
              <a:rPr lang="th-TH" altLang="th-TH" sz="1000" b="1">
                <a:latin typeface="TH SarabunPSK" panose="020B0500040200020003" pitchFamily="34" charset="-34"/>
                <a:cs typeface="TH SarabunPSK" panose="020B0500040200020003" pitchFamily="34" charset="-34"/>
              </a:rPr>
              <a:t> กลุ่มงานส่งเสริมผู้ประกอบการและวิสาหกิจชุมชน</a:t>
            </a:r>
          </a:p>
          <a:p>
            <a:pPr eaLnBrk="1" hangingPunct="1">
              <a:buSzPct val="80000"/>
              <a:buFont typeface="Wingdings" panose="05000000000000000000" pitchFamily="2" charset="2"/>
              <a:buChar char="§"/>
            </a:pPr>
            <a:r>
              <a:rPr lang="th-TH" altLang="th-TH" sz="1000" b="1">
                <a:latin typeface="TH SarabunPSK" panose="020B0500040200020003" pitchFamily="34" charset="-34"/>
                <a:cs typeface="TH SarabunPSK" panose="020B0500040200020003" pitchFamily="34" charset="-34"/>
              </a:rPr>
              <a:t> กลุ่มงานส่งเสริมและพัฒนาผลิตภัณฑ์ชุมชน</a:t>
            </a:r>
          </a:p>
          <a:p>
            <a:pPr eaLnBrk="1" hangingPunct="1">
              <a:buSzPct val="80000"/>
              <a:buFont typeface="Wingdings" panose="05000000000000000000" pitchFamily="2" charset="2"/>
              <a:buChar char="§"/>
            </a:pPr>
            <a:r>
              <a:rPr lang="th-TH" altLang="th-TH" sz="1000" b="1">
                <a:latin typeface="TH SarabunPSK" panose="020B0500040200020003" pitchFamily="34" charset="-34"/>
                <a:cs typeface="TH SarabunPSK" panose="020B0500040200020003" pitchFamily="34" charset="-34"/>
              </a:rPr>
              <a:t> กลุ่มงานส่งเสริมการตลาด</a:t>
            </a:r>
          </a:p>
          <a:p>
            <a:pPr eaLnBrk="1" hangingPunct="1">
              <a:buSzPct val="80000"/>
              <a:buFont typeface="Wingdings" panose="05000000000000000000" pitchFamily="2" charset="2"/>
              <a:buChar char="§"/>
            </a:pPr>
            <a:r>
              <a:rPr lang="th-TH" altLang="th-TH" sz="1000" b="1">
                <a:latin typeface="TH SarabunPSK" panose="020B0500040200020003" pitchFamily="34" charset="-34"/>
                <a:cs typeface="TH SarabunPSK" panose="020B0500040200020003" pitchFamily="34" charset="-34"/>
              </a:rPr>
              <a:t> กลุ่มงานส่งเสริมชุมชนท่องเที่ยวนวัตวิถี</a:t>
            </a:r>
          </a:p>
          <a:p>
            <a:pPr eaLnBrk="1" hangingPunct="1">
              <a:buSzPct val="80000"/>
              <a:buFont typeface="Wingdings" panose="05000000000000000000" pitchFamily="2" charset="2"/>
              <a:buChar char="§"/>
            </a:pPr>
            <a:r>
              <a:rPr lang="th-TH" altLang="th-TH" sz="1000" b="1">
                <a:latin typeface="TH SarabunPSK" panose="020B0500040200020003" pitchFamily="34" charset="-34"/>
                <a:cs typeface="TH SarabunPSK" panose="020B0500040200020003" pitchFamily="34" charset="-34"/>
              </a:rPr>
              <a:t> ฝ่ายอำนวยการ</a:t>
            </a:r>
          </a:p>
        </p:txBody>
      </p:sp>
      <p:sp>
        <p:nvSpPr>
          <p:cNvPr id="3078" name="Line 29"/>
          <p:cNvSpPr>
            <a:spLocks noChangeShapeType="1"/>
          </p:cNvSpPr>
          <p:nvPr/>
        </p:nvSpPr>
        <p:spPr bwMode="auto">
          <a:xfrm>
            <a:off x="6372225" y="5732463"/>
            <a:ext cx="431800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" name="Rectangle 8"/>
          <p:cNvSpPr>
            <a:spLocks noChangeArrowheads="1"/>
          </p:cNvSpPr>
          <p:nvPr/>
        </p:nvSpPr>
        <p:spPr bwMode="auto">
          <a:xfrm>
            <a:off x="179388" y="4868863"/>
            <a:ext cx="2376487" cy="1081087"/>
          </a:xfrm>
          <a:prstGeom prst="rect">
            <a:avLst/>
          </a:prstGeom>
          <a:noFill/>
          <a:ln>
            <a:noFill/>
          </a:ln>
          <a:extLst/>
        </p:spPr>
        <p:txBody>
          <a:bodyPr anchor="ctr"/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  <a:buSzPct val="80000"/>
              <a:buFont typeface="Wingdings" panose="05000000000000000000" pitchFamily="2" charset="2"/>
              <a:buChar char="§"/>
              <a:defRPr/>
            </a:pPr>
            <a:r>
              <a:rPr lang="th-TH" altLang="th-TH" sz="1000" b="1" dirty="0" smtClean="0">
                <a:latin typeface="TH SarabunPSK" panose="020B0500040200020003" pitchFamily="34" charset="-34"/>
                <a:cs typeface="TH SarabunPSK" panose="020B0500040200020003" pitchFamily="34" charset="-34"/>
              </a:rPr>
              <a:t> กลุ่มงานวางแผนอัตรากำลัง</a:t>
            </a:r>
          </a:p>
          <a:p>
            <a:pPr>
              <a:spcBef>
                <a:spcPct val="0"/>
              </a:spcBef>
              <a:buSzPct val="80000"/>
              <a:buFont typeface="Wingdings" panose="05000000000000000000" pitchFamily="2" charset="2"/>
              <a:buChar char="§"/>
              <a:defRPr/>
            </a:pPr>
            <a:r>
              <a:rPr lang="th-TH" altLang="th-TH" sz="1000" b="1" dirty="0" smtClean="0">
                <a:latin typeface="TH SarabunPSK" panose="020B0500040200020003" pitchFamily="34" charset="-34"/>
                <a:cs typeface="TH SarabunPSK" panose="020B0500040200020003" pitchFamily="34" charset="-34"/>
              </a:rPr>
              <a:t> กลุ่มงานสรรหาและประเมินบุคคล</a:t>
            </a:r>
          </a:p>
          <a:p>
            <a:pPr>
              <a:spcBef>
                <a:spcPct val="0"/>
              </a:spcBef>
              <a:buSzPct val="80000"/>
              <a:buFont typeface="Wingdings" panose="05000000000000000000" pitchFamily="2" charset="2"/>
              <a:buChar char="§"/>
              <a:defRPr/>
            </a:pPr>
            <a:r>
              <a:rPr lang="th-TH" altLang="th-TH" sz="1000" b="1" dirty="0" smtClean="0">
                <a:latin typeface="TH SarabunPSK" panose="020B0500040200020003" pitchFamily="34" charset="-34"/>
                <a:cs typeface="TH SarabunPSK" panose="020B0500040200020003" pitchFamily="34" charset="-34"/>
              </a:rPr>
              <a:t> กลุ่มงานบรรจุแต่งตั้ง</a:t>
            </a:r>
          </a:p>
          <a:p>
            <a:pPr>
              <a:spcBef>
                <a:spcPct val="0"/>
              </a:spcBef>
              <a:buSzPct val="80000"/>
              <a:buFont typeface="Wingdings" panose="05000000000000000000" pitchFamily="2" charset="2"/>
              <a:buChar char="§"/>
              <a:defRPr/>
            </a:pPr>
            <a:r>
              <a:rPr lang="th-TH" altLang="th-TH" sz="1000" b="1" dirty="0" smtClean="0">
                <a:latin typeface="TH SarabunPSK" panose="020B0500040200020003" pitchFamily="34" charset="-34"/>
                <a:cs typeface="TH SarabunPSK" panose="020B0500040200020003" pitchFamily="34" charset="-34"/>
              </a:rPr>
              <a:t> กลุ่มงานทะเบียนประวัติและสารสนเทศ</a:t>
            </a:r>
          </a:p>
          <a:p>
            <a:pPr>
              <a:spcBef>
                <a:spcPct val="0"/>
              </a:spcBef>
              <a:buSzPct val="80000"/>
              <a:buFont typeface="Wingdings" panose="05000000000000000000" pitchFamily="2" charset="2"/>
              <a:buChar char="§"/>
              <a:defRPr/>
            </a:pPr>
            <a:r>
              <a:rPr lang="th-TH" altLang="th-TH" sz="1000" b="1" dirty="0" smtClean="0">
                <a:latin typeface="TH SarabunPSK" panose="020B0500040200020003" pitchFamily="34" charset="-34"/>
                <a:cs typeface="TH SarabunPSK" panose="020B0500040200020003" pitchFamily="34" charset="-34"/>
              </a:rPr>
              <a:t> </a:t>
            </a:r>
            <a:r>
              <a:rPr lang="th-TH" altLang="th-TH" sz="1000" b="1" spc="-30" dirty="0" smtClean="0">
                <a:latin typeface="TH SarabunPSK" panose="020B0500040200020003" pitchFamily="34" charset="-34"/>
                <a:cs typeface="TH SarabunPSK" panose="020B0500040200020003" pitchFamily="34" charset="-34"/>
              </a:rPr>
              <a:t>กลุ่มงานประเมินผลการปฏิบัติราชการและบำเหน็จความชอบ</a:t>
            </a:r>
            <a:endParaRPr lang="th-TH" altLang="th-TH" sz="1000" b="1" spc="-30" dirty="0" smtClean="0">
              <a:solidFill>
                <a:srgbClr val="FF0000"/>
              </a:solidFill>
              <a:latin typeface="TH SarabunPSK" panose="020B0500040200020003" pitchFamily="34" charset="-34"/>
              <a:cs typeface="TH SarabunPSK" panose="020B0500040200020003" pitchFamily="34" charset="-34"/>
            </a:endParaRPr>
          </a:p>
          <a:p>
            <a:pPr>
              <a:spcBef>
                <a:spcPct val="0"/>
              </a:spcBef>
              <a:buSzPct val="80000"/>
              <a:buFont typeface="Wingdings" panose="05000000000000000000" pitchFamily="2" charset="2"/>
              <a:buChar char="§"/>
              <a:defRPr/>
            </a:pPr>
            <a:r>
              <a:rPr lang="th-TH" altLang="th-TH" sz="1000" b="1" dirty="0" smtClean="0">
                <a:latin typeface="TH SarabunPSK" panose="020B0500040200020003" pitchFamily="34" charset="-34"/>
                <a:cs typeface="TH SarabunPSK" panose="020B0500040200020003" pitchFamily="34" charset="-34"/>
              </a:rPr>
              <a:t> กลุ่มงานวินัยและพิทักษ์ระบบคุณธรรม</a:t>
            </a:r>
          </a:p>
          <a:p>
            <a:pPr>
              <a:spcBef>
                <a:spcPct val="0"/>
              </a:spcBef>
              <a:buSzPct val="80000"/>
              <a:buFont typeface="Wingdings" panose="05000000000000000000" pitchFamily="2" charset="2"/>
              <a:buChar char="§"/>
              <a:defRPr/>
            </a:pPr>
            <a:r>
              <a:rPr lang="th-TH" altLang="th-TH" sz="1000" b="1" dirty="0" smtClean="0">
                <a:latin typeface="TH SarabunPSK" panose="020B0500040200020003" pitchFamily="34" charset="-34"/>
                <a:cs typeface="TH SarabunPSK" panose="020B0500040200020003" pitchFamily="34" charset="-34"/>
              </a:rPr>
              <a:t> ฝ่ายอำนวยการ </a:t>
            </a:r>
          </a:p>
        </p:txBody>
      </p:sp>
      <p:sp>
        <p:nvSpPr>
          <p:cNvPr id="3080" name="Line 28"/>
          <p:cNvSpPr>
            <a:spLocks noChangeShapeType="1"/>
          </p:cNvSpPr>
          <p:nvPr/>
        </p:nvSpPr>
        <p:spPr bwMode="auto">
          <a:xfrm>
            <a:off x="2195513" y="3332163"/>
            <a:ext cx="152400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081" name="Line 75"/>
          <p:cNvSpPr>
            <a:spLocks noChangeShapeType="1"/>
          </p:cNvSpPr>
          <p:nvPr/>
        </p:nvSpPr>
        <p:spPr bwMode="auto">
          <a:xfrm>
            <a:off x="2189163" y="1449388"/>
            <a:ext cx="0" cy="324008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082" name="Line 29"/>
          <p:cNvSpPr>
            <a:spLocks noChangeShapeType="1"/>
          </p:cNvSpPr>
          <p:nvPr/>
        </p:nvSpPr>
        <p:spPr bwMode="auto">
          <a:xfrm>
            <a:off x="6415088" y="2790825"/>
            <a:ext cx="431800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083" name="Line 76"/>
          <p:cNvSpPr>
            <a:spLocks noChangeShapeType="1"/>
          </p:cNvSpPr>
          <p:nvPr/>
        </p:nvSpPr>
        <p:spPr bwMode="auto">
          <a:xfrm>
            <a:off x="2192338" y="2203450"/>
            <a:ext cx="292100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084" name="Line 100"/>
          <p:cNvSpPr>
            <a:spLocks noChangeShapeType="1"/>
          </p:cNvSpPr>
          <p:nvPr/>
        </p:nvSpPr>
        <p:spPr bwMode="auto">
          <a:xfrm>
            <a:off x="1908175" y="2203450"/>
            <a:ext cx="292100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085" name="Line 35"/>
          <p:cNvSpPr>
            <a:spLocks noChangeShapeType="1"/>
          </p:cNvSpPr>
          <p:nvPr/>
        </p:nvSpPr>
        <p:spPr bwMode="auto">
          <a:xfrm>
            <a:off x="2554288" y="3295650"/>
            <a:ext cx="0" cy="147638"/>
          </a:xfrm>
          <a:prstGeom prst="line">
            <a:avLst/>
          </a:prstGeom>
          <a:noFill/>
          <a:ln w="28575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086" name="Line 75"/>
          <p:cNvSpPr>
            <a:spLocks noChangeShapeType="1"/>
          </p:cNvSpPr>
          <p:nvPr/>
        </p:nvSpPr>
        <p:spPr bwMode="auto">
          <a:xfrm>
            <a:off x="3808413" y="1020763"/>
            <a:ext cx="0" cy="43180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087" name="Line 33"/>
          <p:cNvSpPr>
            <a:spLocks noChangeShapeType="1"/>
          </p:cNvSpPr>
          <p:nvPr/>
        </p:nvSpPr>
        <p:spPr bwMode="auto">
          <a:xfrm flipH="1" flipV="1">
            <a:off x="2195513" y="2487613"/>
            <a:ext cx="4446587" cy="635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088" name="Rectangle 73"/>
          <p:cNvSpPr>
            <a:spLocks noChangeArrowheads="1"/>
          </p:cNvSpPr>
          <p:nvPr/>
        </p:nvSpPr>
        <p:spPr bwMode="auto">
          <a:xfrm>
            <a:off x="533400" y="73025"/>
            <a:ext cx="79248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r>
              <a:rPr lang="th-TH" altLang="th-TH" sz="1700" b="1">
                <a:latin typeface="TH SarabunPSK" panose="020B0500040200020003" pitchFamily="34" charset="-34"/>
                <a:cs typeface="TH SarabunPSK" panose="020B0500040200020003" pitchFamily="34" charset="-34"/>
              </a:rPr>
              <a:t>  แผนภูมิแสดงโครงสร้างการแบ่งงานภายในส่วนราชการและอัตรากำลังของกรมการพัฒนาชุมชน (ตามกฎกระทรวงฯ)</a:t>
            </a:r>
          </a:p>
        </p:txBody>
      </p:sp>
      <p:sp>
        <p:nvSpPr>
          <p:cNvPr id="3089" name="Line 76"/>
          <p:cNvSpPr>
            <a:spLocks noChangeShapeType="1"/>
          </p:cNvSpPr>
          <p:nvPr/>
        </p:nvSpPr>
        <p:spPr bwMode="auto">
          <a:xfrm>
            <a:off x="3495675" y="1233488"/>
            <a:ext cx="304800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090" name="Text Box 91"/>
          <p:cNvSpPr txBox="1">
            <a:spLocks noChangeArrowheads="1"/>
          </p:cNvSpPr>
          <p:nvPr/>
        </p:nvSpPr>
        <p:spPr bwMode="auto">
          <a:xfrm>
            <a:off x="7740650" y="117475"/>
            <a:ext cx="1368425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Update </a:t>
            </a:r>
            <a:r>
              <a:rPr lang="th-TH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26 เมษายน 2564</a:t>
            </a:r>
            <a:endParaRPr lang="th-TH" altLang="th-TH" sz="1200">
              <a:solidFill>
                <a:schemeClr val="bg1"/>
              </a:solidFill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sp>
        <p:nvSpPr>
          <p:cNvPr id="3091" name="Line 100"/>
          <p:cNvSpPr>
            <a:spLocks noChangeShapeType="1"/>
          </p:cNvSpPr>
          <p:nvPr/>
        </p:nvSpPr>
        <p:spPr bwMode="auto">
          <a:xfrm>
            <a:off x="2036763" y="2811463"/>
            <a:ext cx="179387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092" name="Line 101"/>
          <p:cNvSpPr>
            <a:spLocks noChangeShapeType="1"/>
          </p:cNvSpPr>
          <p:nvPr/>
        </p:nvSpPr>
        <p:spPr bwMode="auto">
          <a:xfrm>
            <a:off x="2200275" y="2811463"/>
            <a:ext cx="136525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093" name="Line 28"/>
          <p:cNvSpPr>
            <a:spLocks noChangeShapeType="1"/>
          </p:cNvSpPr>
          <p:nvPr/>
        </p:nvSpPr>
        <p:spPr bwMode="auto">
          <a:xfrm>
            <a:off x="2043113" y="3335338"/>
            <a:ext cx="152400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094" name="Line 43"/>
          <p:cNvSpPr>
            <a:spLocks noChangeShapeType="1"/>
          </p:cNvSpPr>
          <p:nvPr/>
        </p:nvSpPr>
        <p:spPr bwMode="auto">
          <a:xfrm flipH="1">
            <a:off x="6626225" y="2492375"/>
            <a:ext cx="4763" cy="32400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095" name="Text Box 45"/>
          <p:cNvSpPr txBox="1">
            <a:spLocks noChangeArrowheads="1"/>
          </p:cNvSpPr>
          <p:nvPr/>
        </p:nvSpPr>
        <p:spPr bwMode="auto">
          <a:xfrm>
            <a:off x="5689600" y="3559175"/>
            <a:ext cx="35877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endParaRPr lang="th-TH" altLang="th-TH" sz="1000"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sp>
        <p:nvSpPr>
          <p:cNvPr id="3096" name="Text Box 77"/>
          <p:cNvSpPr txBox="1">
            <a:spLocks noChangeArrowheads="1"/>
          </p:cNvSpPr>
          <p:nvPr/>
        </p:nvSpPr>
        <p:spPr bwMode="auto">
          <a:xfrm>
            <a:off x="7373938" y="1689100"/>
            <a:ext cx="649287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endParaRPr lang="th-TH" altLang="th-TH" sz="1600"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sp>
        <p:nvSpPr>
          <p:cNvPr id="3097" name="Line 76"/>
          <p:cNvSpPr>
            <a:spLocks noChangeShapeType="1"/>
          </p:cNvSpPr>
          <p:nvPr/>
        </p:nvSpPr>
        <p:spPr bwMode="auto">
          <a:xfrm>
            <a:off x="2176463" y="1446213"/>
            <a:ext cx="4410075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098" name="Rectangle 2"/>
          <p:cNvSpPr>
            <a:spLocks noChangeArrowheads="1"/>
          </p:cNvSpPr>
          <p:nvPr/>
        </p:nvSpPr>
        <p:spPr bwMode="auto">
          <a:xfrm>
            <a:off x="2195513" y="371475"/>
            <a:ext cx="2457450" cy="32385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/>
            <a:r>
              <a:rPr lang="th-TH" altLang="th-TH" sz="1600" b="1">
                <a:latin typeface="TH SarabunPSK" panose="020B0500040200020003" pitchFamily="34" charset="-34"/>
                <a:cs typeface="TH SarabunPSK" panose="020B0500040200020003" pitchFamily="34" charset="-34"/>
              </a:rPr>
              <a:t>กรมการพัฒนาชุมชน</a:t>
            </a:r>
            <a:endParaRPr lang="th-TH" altLang="th-TH" sz="1400" b="1"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sp>
        <p:nvSpPr>
          <p:cNvPr id="3099" name="Rectangle 2"/>
          <p:cNvSpPr>
            <a:spLocks noChangeArrowheads="1"/>
          </p:cNvSpPr>
          <p:nvPr/>
        </p:nvSpPr>
        <p:spPr bwMode="auto">
          <a:xfrm>
            <a:off x="4643438" y="371475"/>
            <a:ext cx="792162" cy="32385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/>
            <a:r>
              <a:rPr lang="th-TH" altLang="th-TH" sz="1600" b="1">
                <a:latin typeface="TH SarabunPSK" panose="020B0500040200020003" pitchFamily="34" charset="-34"/>
                <a:cs typeface="TH SarabunPSK" panose="020B0500040200020003" pitchFamily="34" charset="-34"/>
              </a:rPr>
              <a:t>6,8</a:t>
            </a:r>
            <a:r>
              <a:rPr lang="en-US" altLang="th-TH" sz="1600" b="1">
                <a:latin typeface="TH SarabunPSK" panose="020B0500040200020003" pitchFamily="34" charset="-34"/>
                <a:cs typeface="TH SarabunPSK" panose="020B0500040200020003" pitchFamily="34" charset="-34"/>
              </a:rPr>
              <a:t>01</a:t>
            </a:r>
            <a:endParaRPr lang="th-TH" altLang="th-TH" sz="1400" b="1"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sp>
        <p:nvSpPr>
          <p:cNvPr id="3100" name="Rectangle 2"/>
          <p:cNvSpPr>
            <a:spLocks noChangeArrowheads="1"/>
          </p:cNvSpPr>
          <p:nvPr/>
        </p:nvSpPr>
        <p:spPr bwMode="auto">
          <a:xfrm>
            <a:off x="2195513" y="692150"/>
            <a:ext cx="3240087" cy="325438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/>
            <a:r>
              <a:rPr lang="th-TH" altLang="th-TH" sz="1600" b="1">
                <a:latin typeface="TH SarabunPSK" panose="020B0500040200020003" pitchFamily="34" charset="-34"/>
                <a:cs typeface="TH SarabunPSK" panose="020B0500040200020003" pitchFamily="34" charset="-34"/>
              </a:rPr>
              <a:t>อธิบดี</a:t>
            </a:r>
            <a:endParaRPr lang="th-TH" altLang="th-TH" sz="1800" b="1"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grpSp>
        <p:nvGrpSpPr>
          <p:cNvPr id="3101" name="Group 106"/>
          <p:cNvGrpSpPr>
            <a:grpSpLocks/>
          </p:cNvGrpSpPr>
          <p:nvPr/>
        </p:nvGrpSpPr>
        <p:grpSpPr bwMode="auto">
          <a:xfrm>
            <a:off x="4284663" y="1289050"/>
            <a:ext cx="2332037" cy="323850"/>
            <a:chOff x="5652120" y="836712"/>
            <a:chExt cx="2332711" cy="323850"/>
          </a:xfrm>
        </p:grpSpPr>
        <p:sp>
          <p:nvSpPr>
            <p:cNvPr id="3173" name="Rectangle 26"/>
            <p:cNvSpPr>
              <a:spLocks noChangeArrowheads="1"/>
            </p:cNvSpPr>
            <p:nvPr/>
          </p:nvSpPr>
          <p:spPr bwMode="auto">
            <a:xfrm>
              <a:off x="5652120" y="836712"/>
              <a:ext cx="1800000" cy="323850"/>
            </a:xfrm>
            <a:prstGeom prst="rect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ราชการบริหารส่วนภูมิภาค</a:t>
              </a:r>
            </a:p>
          </p:txBody>
        </p:sp>
        <p:sp>
          <p:nvSpPr>
            <p:cNvPr id="3174" name="Rectangle 26"/>
            <p:cNvSpPr>
              <a:spLocks noChangeArrowheads="1"/>
            </p:cNvSpPr>
            <p:nvPr/>
          </p:nvSpPr>
          <p:spPr bwMode="auto">
            <a:xfrm>
              <a:off x="7444831" y="836712"/>
              <a:ext cx="540000" cy="323850"/>
            </a:xfrm>
            <a:prstGeom prst="rect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6,2</a:t>
              </a:r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32</a:t>
              </a:r>
              <a:endParaRPr lang="th-TH" altLang="th-TH" sz="16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grpSp>
        <p:nvGrpSpPr>
          <p:cNvPr id="3102" name="Group 107"/>
          <p:cNvGrpSpPr>
            <a:grpSpLocks/>
          </p:cNvGrpSpPr>
          <p:nvPr/>
        </p:nvGrpSpPr>
        <p:grpSpPr bwMode="auto">
          <a:xfrm>
            <a:off x="1033463" y="1573213"/>
            <a:ext cx="2341562" cy="323850"/>
            <a:chOff x="5652120" y="836712"/>
            <a:chExt cx="2340200" cy="323850"/>
          </a:xfrm>
        </p:grpSpPr>
        <p:sp>
          <p:nvSpPr>
            <p:cNvPr id="3171" name="Rectangle 26"/>
            <p:cNvSpPr>
              <a:spLocks noChangeArrowheads="1"/>
            </p:cNvSpPr>
            <p:nvPr/>
          </p:nvSpPr>
          <p:spPr bwMode="auto">
            <a:xfrm>
              <a:off x="5652120" y="836712"/>
              <a:ext cx="1800000" cy="323850"/>
            </a:xfrm>
            <a:prstGeom prst="rect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ราชการบริหารส่วนกลาง</a:t>
              </a:r>
            </a:p>
          </p:txBody>
        </p:sp>
        <p:sp>
          <p:nvSpPr>
            <p:cNvPr id="3172" name="Rectangle 26"/>
            <p:cNvSpPr>
              <a:spLocks noChangeArrowheads="1"/>
            </p:cNvSpPr>
            <p:nvPr/>
          </p:nvSpPr>
          <p:spPr bwMode="auto">
            <a:xfrm>
              <a:off x="7452320" y="836712"/>
              <a:ext cx="540000" cy="323850"/>
            </a:xfrm>
            <a:prstGeom prst="rect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69</a:t>
              </a:r>
              <a:endParaRPr lang="th-TH" altLang="th-TH" sz="16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grpSp>
        <p:nvGrpSpPr>
          <p:cNvPr id="3103" name="Group 100"/>
          <p:cNvGrpSpPr>
            <a:grpSpLocks/>
          </p:cNvGrpSpPr>
          <p:nvPr/>
        </p:nvGrpSpPr>
        <p:grpSpPr bwMode="auto">
          <a:xfrm>
            <a:off x="2198688" y="1066800"/>
            <a:ext cx="1398587" cy="327025"/>
            <a:chOff x="2198688" y="1255713"/>
            <a:chExt cx="1398587" cy="327522"/>
          </a:xfrm>
        </p:grpSpPr>
        <p:sp>
          <p:nvSpPr>
            <p:cNvPr id="3169" name="Rectangle 5"/>
            <p:cNvSpPr>
              <a:spLocks noChangeArrowheads="1"/>
            </p:cNvSpPr>
            <p:nvPr/>
          </p:nvSpPr>
          <p:spPr bwMode="auto">
            <a:xfrm>
              <a:off x="2198688" y="1255713"/>
              <a:ext cx="1079058" cy="324537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รองอธิบดี </a:t>
              </a:r>
            </a:p>
          </p:txBody>
        </p:sp>
        <p:sp>
          <p:nvSpPr>
            <p:cNvPr id="3170" name="Rectangle 5"/>
            <p:cNvSpPr>
              <a:spLocks noChangeArrowheads="1"/>
            </p:cNvSpPr>
            <p:nvPr/>
          </p:nvSpPr>
          <p:spPr bwMode="auto">
            <a:xfrm>
              <a:off x="3273558" y="1259235"/>
              <a:ext cx="323717" cy="32400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3</a:t>
              </a:r>
            </a:p>
          </p:txBody>
        </p:sp>
      </p:grpSp>
      <p:grpSp>
        <p:nvGrpSpPr>
          <p:cNvPr id="3104" name="Group 88"/>
          <p:cNvGrpSpPr>
            <a:grpSpLocks/>
          </p:cNvGrpSpPr>
          <p:nvPr/>
        </p:nvGrpSpPr>
        <p:grpSpPr bwMode="auto">
          <a:xfrm>
            <a:off x="179388" y="3165475"/>
            <a:ext cx="1871662" cy="325438"/>
            <a:chOff x="179388" y="3173413"/>
            <a:chExt cx="1871662" cy="325437"/>
          </a:xfrm>
        </p:grpSpPr>
        <p:sp>
          <p:nvSpPr>
            <p:cNvPr id="3167" name="Rectangle 5"/>
            <p:cNvSpPr>
              <a:spLocks noChangeArrowheads="1"/>
            </p:cNvSpPr>
            <p:nvPr/>
          </p:nvSpPr>
          <p:spPr bwMode="auto">
            <a:xfrm>
              <a:off x="179388" y="3173413"/>
              <a:ext cx="1439862" cy="325437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3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สำนักงานเลขานุการกรม</a:t>
              </a:r>
            </a:p>
          </p:txBody>
        </p:sp>
        <p:sp>
          <p:nvSpPr>
            <p:cNvPr id="3168" name="Rectangle 5"/>
            <p:cNvSpPr>
              <a:spLocks noChangeArrowheads="1"/>
            </p:cNvSpPr>
            <p:nvPr/>
          </p:nvSpPr>
          <p:spPr bwMode="auto">
            <a:xfrm>
              <a:off x="1619250" y="3173413"/>
              <a:ext cx="4318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38</a:t>
              </a:r>
            </a:p>
          </p:txBody>
        </p:sp>
      </p:grpSp>
      <p:grpSp>
        <p:nvGrpSpPr>
          <p:cNvPr id="3105" name="Group 118"/>
          <p:cNvGrpSpPr>
            <a:grpSpLocks/>
          </p:cNvGrpSpPr>
          <p:nvPr/>
        </p:nvGrpSpPr>
        <p:grpSpPr bwMode="auto">
          <a:xfrm>
            <a:off x="179388" y="2030413"/>
            <a:ext cx="1871662" cy="325437"/>
            <a:chOff x="6300192" y="836712"/>
            <a:chExt cx="1872160" cy="326132"/>
          </a:xfrm>
        </p:grpSpPr>
        <p:sp>
          <p:nvSpPr>
            <p:cNvPr id="3165" name="Rectangle 5"/>
            <p:cNvSpPr>
              <a:spLocks noChangeArrowheads="1"/>
            </p:cNvSpPr>
            <p:nvPr/>
          </p:nvSpPr>
          <p:spPr bwMode="auto">
            <a:xfrm>
              <a:off x="6300192" y="836712"/>
              <a:ext cx="1440000" cy="32400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3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ผู้ตรวจราชการกรม </a:t>
              </a:r>
            </a:p>
          </p:txBody>
        </p:sp>
        <p:sp>
          <p:nvSpPr>
            <p:cNvPr id="3166" name="Rectangle 5"/>
            <p:cNvSpPr>
              <a:spLocks noChangeArrowheads="1"/>
            </p:cNvSpPr>
            <p:nvPr/>
          </p:nvSpPr>
          <p:spPr bwMode="auto">
            <a:xfrm>
              <a:off x="7740352" y="838844"/>
              <a:ext cx="432000" cy="32400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12</a:t>
              </a:r>
            </a:p>
          </p:txBody>
        </p:sp>
      </p:grpSp>
      <p:grpSp>
        <p:nvGrpSpPr>
          <p:cNvPr id="3106" name="Group 119"/>
          <p:cNvGrpSpPr>
            <a:grpSpLocks/>
          </p:cNvGrpSpPr>
          <p:nvPr/>
        </p:nvGrpSpPr>
        <p:grpSpPr bwMode="auto">
          <a:xfrm>
            <a:off x="2339975" y="2030413"/>
            <a:ext cx="1871663" cy="325437"/>
            <a:chOff x="6300192" y="835651"/>
            <a:chExt cx="1872160" cy="325603"/>
          </a:xfrm>
        </p:grpSpPr>
        <p:sp>
          <p:nvSpPr>
            <p:cNvPr id="121" name="Rectangle 5"/>
            <p:cNvSpPr>
              <a:spLocks noChangeArrowheads="1"/>
            </p:cNvSpPr>
            <p:nvPr/>
          </p:nvSpPr>
          <p:spPr bwMode="auto">
            <a:xfrm>
              <a:off x="6300192" y="837239"/>
              <a:ext cx="1440245" cy="32401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prstDash val="solid"/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lnSpc>
                  <a:spcPct val="80000"/>
                </a:lnSpc>
                <a:defRPr/>
              </a:pPr>
              <a:endParaRPr lang="th-TH" altLang="th-TH" sz="400" b="1" dirty="0">
                <a:latin typeface="TH SarabunPSK" pitchFamily="34" charset="-34"/>
                <a:cs typeface="TH SarabunPSK" pitchFamily="34" charset="-34"/>
              </a:endParaRPr>
            </a:p>
            <a:p>
              <a:pPr algn="ctr" eaLnBrk="0" hangingPunct="0">
                <a:lnSpc>
                  <a:spcPct val="80000"/>
                </a:lnSpc>
                <a:defRPr/>
              </a:pPr>
              <a:r>
                <a:rPr lang="th-TH" altLang="th-TH" sz="1050" b="1" dirty="0">
                  <a:latin typeface="TH SarabunPSK" pitchFamily="34" charset="-34"/>
                  <a:cs typeface="TH SarabunPSK" pitchFamily="34" charset="-34"/>
                </a:rPr>
                <a:t>นักวิชาการพัฒนาชุมชนเชี่ยวชาญ  </a:t>
              </a:r>
            </a:p>
            <a:p>
              <a:pPr algn="ctr" eaLnBrk="0" hangingPunct="0">
                <a:lnSpc>
                  <a:spcPct val="80000"/>
                </a:lnSpc>
                <a:defRPr/>
              </a:pPr>
              <a:r>
                <a:rPr lang="th-TH" altLang="th-TH" sz="1050" b="1" dirty="0">
                  <a:latin typeface="TH SarabunPSK" pitchFamily="34" charset="-34"/>
                  <a:cs typeface="TH SarabunPSK" pitchFamily="34" charset="-34"/>
                </a:rPr>
                <a:t>(ผู้ช่วยเลขาธิการ ศอ.บต.)</a:t>
              </a:r>
            </a:p>
          </p:txBody>
        </p:sp>
        <p:sp>
          <p:nvSpPr>
            <p:cNvPr id="3164" name="Rectangle 5"/>
            <p:cNvSpPr>
              <a:spLocks noChangeArrowheads="1"/>
            </p:cNvSpPr>
            <p:nvPr/>
          </p:nvSpPr>
          <p:spPr bwMode="auto">
            <a:xfrm>
              <a:off x="7740352" y="835651"/>
              <a:ext cx="432000" cy="32400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1</a:t>
              </a:r>
            </a:p>
          </p:txBody>
        </p:sp>
      </p:grpSp>
      <p:grpSp>
        <p:nvGrpSpPr>
          <p:cNvPr id="3107" name="Group 124"/>
          <p:cNvGrpSpPr>
            <a:grpSpLocks/>
          </p:cNvGrpSpPr>
          <p:nvPr/>
        </p:nvGrpSpPr>
        <p:grpSpPr bwMode="auto">
          <a:xfrm>
            <a:off x="179388" y="2636838"/>
            <a:ext cx="1871662" cy="328612"/>
            <a:chOff x="179512" y="2492893"/>
            <a:chExt cx="1872160" cy="327304"/>
          </a:xfrm>
        </p:grpSpPr>
        <p:sp>
          <p:nvSpPr>
            <p:cNvPr id="3161" name="Rectangle 5"/>
            <p:cNvSpPr>
              <a:spLocks noChangeArrowheads="1"/>
            </p:cNvSpPr>
            <p:nvPr/>
          </p:nvSpPr>
          <p:spPr bwMode="auto">
            <a:xfrm>
              <a:off x="179512" y="2492893"/>
              <a:ext cx="1440000" cy="322037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3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กลุ่มตรวจสอบภายใน</a:t>
              </a:r>
            </a:p>
          </p:txBody>
        </p:sp>
        <p:sp>
          <p:nvSpPr>
            <p:cNvPr id="3162" name="Rectangle 5"/>
            <p:cNvSpPr>
              <a:spLocks noChangeArrowheads="1"/>
            </p:cNvSpPr>
            <p:nvPr/>
          </p:nvSpPr>
          <p:spPr bwMode="auto">
            <a:xfrm>
              <a:off x="1619672" y="2498160"/>
              <a:ext cx="432000" cy="322037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7</a:t>
              </a:r>
            </a:p>
          </p:txBody>
        </p:sp>
      </p:grpSp>
      <p:grpSp>
        <p:nvGrpSpPr>
          <p:cNvPr id="3108" name="Group 125"/>
          <p:cNvGrpSpPr>
            <a:grpSpLocks/>
          </p:cNvGrpSpPr>
          <p:nvPr/>
        </p:nvGrpSpPr>
        <p:grpSpPr bwMode="auto">
          <a:xfrm>
            <a:off x="2339975" y="2638425"/>
            <a:ext cx="1871663" cy="330200"/>
            <a:chOff x="179512" y="2488696"/>
            <a:chExt cx="1872160" cy="328200"/>
          </a:xfrm>
        </p:grpSpPr>
        <p:sp>
          <p:nvSpPr>
            <p:cNvPr id="3159" name="Rectangle 5"/>
            <p:cNvSpPr>
              <a:spLocks noChangeArrowheads="1"/>
            </p:cNvSpPr>
            <p:nvPr/>
          </p:nvSpPr>
          <p:spPr bwMode="auto">
            <a:xfrm>
              <a:off x="179512" y="2492896"/>
              <a:ext cx="1440000" cy="32400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3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กลุ่มพัฒนาระบบบริหาร</a:t>
              </a:r>
            </a:p>
          </p:txBody>
        </p:sp>
        <p:sp>
          <p:nvSpPr>
            <p:cNvPr id="3160" name="Rectangle 5"/>
            <p:cNvSpPr>
              <a:spLocks noChangeArrowheads="1"/>
            </p:cNvSpPr>
            <p:nvPr/>
          </p:nvSpPr>
          <p:spPr bwMode="auto">
            <a:xfrm>
              <a:off x="1619672" y="2488696"/>
              <a:ext cx="432000" cy="32400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9</a:t>
              </a:r>
            </a:p>
          </p:txBody>
        </p:sp>
      </p:grpSp>
      <p:grpSp>
        <p:nvGrpSpPr>
          <p:cNvPr id="3109" name="Group 130"/>
          <p:cNvGrpSpPr>
            <a:grpSpLocks/>
          </p:cNvGrpSpPr>
          <p:nvPr/>
        </p:nvGrpSpPr>
        <p:grpSpPr bwMode="auto">
          <a:xfrm>
            <a:off x="2339975" y="3170238"/>
            <a:ext cx="1871663" cy="328612"/>
            <a:chOff x="2339752" y="2924944"/>
            <a:chExt cx="1872160" cy="329282"/>
          </a:xfrm>
        </p:grpSpPr>
        <p:sp>
          <p:nvSpPr>
            <p:cNvPr id="3157" name="Rectangle 5"/>
            <p:cNvSpPr>
              <a:spLocks noChangeArrowheads="1"/>
            </p:cNvSpPr>
            <p:nvPr/>
          </p:nvSpPr>
          <p:spPr bwMode="auto">
            <a:xfrm>
              <a:off x="2339752" y="2924944"/>
              <a:ext cx="1440000" cy="32400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3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กองคลัง</a:t>
              </a:r>
            </a:p>
          </p:txBody>
        </p:sp>
        <p:sp>
          <p:nvSpPr>
            <p:cNvPr id="3158" name="Rectangle 5"/>
            <p:cNvSpPr>
              <a:spLocks noChangeArrowheads="1"/>
            </p:cNvSpPr>
            <p:nvPr/>
          </p:nvSpPr>
          <p:spPr bwMode="auto">
            <a:xfrm>
              <a:off x="3779912" y="2930226"/>
              <a:ext cx="432000" cy="32400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45</a:t>
              </a:r>
            </a:p>
          </p:txBody>
        </p:sp>
      </p:grpSp>
      <p:sp>
        <p:nvSpPr>
          <p:cNvPr id="3110" name="Rectangle 8"/>
          <p:cNvSpPr>
            <a:spLocks noChangeArrowheads="1"/>
          </p:cNvSpPr>
          <p:nvPr/>
        </p:nvSpPr>
        <p:spPr bwMode="auto">
          <a:xfrm>
            <a:off x="179388" y="3514725"/>
            <a:ext cx="1871662" cy="936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buSzPct val="80000"/>
              <a:buFont typeface="Wingdings" panose="05000000000000000000" pitchFamily="2" charset="2"/>
              <a:buChar char="§"/>
            </a:pPr>
            <a:r>
              <a:rPr lang="th-TH" altLang="th-TH" sz="1000" b="1">
                <a:latin typeface="TH SarabunPSK" panose="020B0500040200020003" pitchFamily="34" charset="-34"/>
                <a:cs typeface="TH SarabunPSK" panose="020B0500040200020003" pitchFamily="34" charset="-34"/>
              </a:rPr>
              <a:t> กลุ่มงานช่วยอำนวยการและประสานราชการ</a:t>
            </a:r>
          </a:p>
          <a:p>
            <a:pPr eaLnBrk="1" hangingPunct="1">
              <a:buSzPct val="80000"/>
              <a:buFont typeface="Wingdings" panose="05000000000000000000" pitchFamily="2" charset="2"/>
              <a:buChar char="§"/>
            </a:pPr>
            <a:r>
              <a:rPr lang="th-TH" altLang="th-TH" sz="1000" b="1">
                <a:latin typeface="TH SarabunPSK" panose="020B0500040200020003" pitchFamily="34" charset="-34"/>
                <a:cs typeface="TH SarabunPSK" panose="020B0500040200020003" pitchFamily="34" charset="-34"/>
              </a:rPr>
              <a:t> กลุ่มงานสวัสดิการ</a:t>
            </a:r>
          </a:p>
          <a:p>
            <a:pPr eaLnBrk="1" hangingPunct="1">
              <a:buSzPct val="80000"/>
              <a:buFont typeface="Wingdings" panose="05000000000000000000" pitchFamily="2" charset="2"/>
              <a:buChar char="§"/>
            </a:pPr>
            <a:r>
              <a:rPr lang="th-TH" altLang="th-TH" sz="1000" b="1">
                <a:latin typeface="TH SarabunPSK" panose="020B0500040200020003" pitchFamily="34" charset="-34"/>
                <a:cs typeface="TH SarabunPSK" panose="020B0500040200020003" pitchFamily="34" charset="-34"/>
              </a:rPr>
              <a:t> กลุ่มงานนิติการ</a:t>
            </a:r>
          </a:p>
          <a:p>
            <a:pPr eaLnBrk="1" hangingPunct="1">
              <a:buSzPct val="80000"/>
              <a:buFont typeface="Wingdings" panose="05000000000000000000" pitchFamily="2" charset="2"/>
              <a:buChar char="§"/>
            </a:pPr>
            <a:r>
              <a:rPr lang="th-TH" altLang="th-TH" sz="1000" b="1">
                <a:latin typeface="TH SarabunPSK" panose="020B0500040200020003" pitchFamily="34" charset="-34"/>
                <a:cs typeface="TH SarabunPSK" panose="020B0500040200020003" pitchFamily="34" charset="-34"/>
              </a:rPr>
              <a:t> กลุ่มงานจิตอาสาพระราชทานและกิจการพิเศษ</a:t>
            </a:r>
          </a:p>
          <a:p>
            <a:pPr eaLnBrk="1" hangingPunct="1">
              <a:buSzPct val="80000"/>
              <a:buFont typeface="Wingdings" panose="05000000000000000000" pitchFamily="2" charset="2"/>
              <a:buChar char="§"/>
            </a:pPr>
            <a:r>
              <a:rPr lang="th-TH" altLang="th-TH" sz="1000" b="1">
                <a:latin typeface="TH SarabunPSK" panose="020B0500040200020003" pitchFamily="34" charset="-34"/>
                <a:cs typeface="TH SarabunPSK" panose="020B0500040200020003" pitchFamily="34" charset="-34"/>
              </a:rPr>
              <a:t> กลุ่มงานสื่อสารภาพลักษณ์องค์การ</a:t>
            </a:r>
            <a:endParaRPr lang="th-TH" altLang="th-TH" sz="1000" b="1">
              <a:solidFill>
                <a:srgbClr val="FF0000"/>
              </a:solidFill>
              <a:latin typeface="TH SarabunPSK" panose="020B0500040200020003" pitchFamily="34" charset="-34"/>
              <a:cs typeface="TH SarabunPSK" panose="020B0500040200020003" pitchFamily="34" charset="-34"/>
            </a:endParaRPr>
          </a:p>
          <a:p>
            <a:pPr eaLnBrk="1" hangingPunct="1">
              <a:buSzPct val="80000"/>
              <a:buFont typeface="Wingdings" panose="05000000000000000000" pitchFamily="2" charset="2"/>
              <a:buChar char="§"/>
            </a:pPr>
            <a:r>
              <a:rPr lang="th-TH" altLang="th-TH" sz="1000" b="1">
                <a:latin typeface="TH SarabunPSK" panose="020B0500040200020003" pitchFamily="34" charset="-34"/>
                <a:cs typeface="TH SarabunPSK" panose="020B0500040200020003" pitchFamily="34" charset="-34"/>
              </a:rPr>
              <a:t> กลุ่มงานสารบรรณกลางและอำนวยการ</a:t>
            </a:r>
          </a:p>
        </p:txBody>
      </p:sp>
      <p:sp>
        <p:nvSpPr>
          <p:cNvPr id="3111" name="Rectangle 8"/>
          <p:cNvSpPr>
            <a:spLocks noChangeArrowheads="1"/>
          </p:cNvSpPr>
          <p:nvPr/>
        </p:nvSpPr>
        <p:spPr bwMode="auto">
          <a:xfrm>
            <a:off x="2339975" y="3514725"/>
            <a:ext cx="2087563" cy="936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buSzPct val="80000"/>
              <a:buFont typeface="Wingdings" panose="05000000000000000000" pitchFamily="2" charset="2"/>
              <a:buChar char="§"/>
            </a:pPr>
            <a:r>
              <a:rPr lang="th-TH" altLang="th-TH" sz="1000" b="1">
                <a:latin typeface="TH SarabunPSK" panose="020B0500040200020003" pitchFamily="34" charset="-34"/>
                <a:cs typeface="TH SarabunPSK" panose="020B0500040200020003" pitchFamily="34" charset="-34"/>
              </a:rPr>
              <a:t> กลุ่มงานบริหารงบประมาณ</a:t>
            </a:r>
          </a:p>
          <a:p>
            <a:pPr eaLnBrk="1" hangingPunct="1">
              <a:buSzPct val="80000"/>
              <a:buFont typeface="Wingdings" panose="05000000000000000000" pitchFamily="2" charset="2"/>
              <a:buChar char="§"/>
            </a:pPr>
            <a:r>
              <a:rPr lang="th-TH" altLang="th-TH" sz="1000" b="1">
                <a:latin typeface="TH SarabunPSK" panose="020B0500040200020003" pitchFamily="34" charset="-34"/>
                <a:cs typeface="TH SarabunPSK" panose="020B0500040200020003" pitchFamily="34" charset="-34"/>
              </a:rPr>
              <a:t> กลุ่มงานบัญชี</a:t>
            </a:r>
          </a:p>
          <a:p>
            <a:pPr eaLnBrk="1" hangingPunct="1">
              <a:buSzPct val="80000"/>
              <a:buFont typeface="Wingdings" panose="05000000000000000000" pitchFamily="2" charset="2"/>
              <a:buChar char="§"/>
            </a:pPr>
            <a:r>
              <a:rPr lang="th-TH" altLang="th-TH" sz="1000" b="1">
                <a:latin typeface="TH SarabunPSK" panose="020B0500040200020003" pitchFamily="34" charset="-34"/>
                <a:cs typeface="TH SarabunPSK" panose="020B0500040200020003" pitchFamily="34" charset="-34"/>
              </a:rPr>
              <a:t> กลุ่มงานการเงิน</a:t>
            </a:r>
          </a:p>
          <a:p>
            <a:pPr eaLnBrk="1" hangingPunct="1">
              <a:buSzPct val="80000"/>
              <a:buFont typeface="Wingdings" panose="05000000000000000000" pitchFamily="2" charset="2"/>
              <a:buChar char="§"/>
            </a:pPr>
            <a:r>
              <a:rPr lang="th-TH" altLang="th-TH" sz="1000" b="1">
                <a:latin typeface="TH SarabunPSK" panose="020B0500040200020003" pitchFamily="34" charset="-34"/>
                <a:cs typeface="TH SarabunPSK" panose="020B0500040200020003" pitchFamily="34" charset="-34"/>
              </a:rPr>
              <a:t> กลุ่มงานพัสดุ</a:t>
            </a:r>
          </a:p>
          <a:p>
            <a:pPr eaLnBrk="1" hangingPunct="1">
              <a:buSzPct val="80000"/>
              <a:buFont typeface="Wingdings" panose="05000000000000000000" pitchFamily="2" charset="2"/>
              <a:buChar char="§"/>
            </a:pPr>
            <a:r>
              <a:rPr lang="th-TH" altLang="th-TH" sz="1000" b="1">
                <a:latin typeface="TH SarabunPSK" panose="020B0500040200020003" pitchFamily="34" charset="-34"/>
                <a:cs typeface="TH SarabunPSK" panose="020B0500040200020003" pitchFamily="34" charset="-34"/>
              </a:rPr>
              <a:t> กลุ่มงานอาคารสถานที่และยานพาหนะ</a:t>
            </a:r>
          </a:p>
          <a:p>
            <a:pPr eaLnBrk="1" hangingPunct="1">
              <a:buSzPct val="80000"/>
              <a:buFont typeface="Wingdings" panose="05000000000000000000" pitchFamily="2" charset="2"/>
              <a:buChar char="§"/>
            </a:pPr>
            <a:r>
              <a:rPr lang="th-TH" altLang="th-TH" sz="1000" b="1">
                <a:latin typeface="TH SarabunPSK" panose="020B0500040200020003" pitchFamily="34" charset="-34"/>
                <a:cs typeface="TH SarabunPSK" panose="020B0500040200020003" pitchFamily="34" charset="-34"/>
              </a:rPr>
              <a:t> ฝ่ายอำนวยการ</a:t>
            </a:r>
          </a:p>
        </p:txBody>
      </p:sp>
      <p:sp>
        <p:nvSpPr>
          <p:cNvPr id="3112" name="Line 28"/>
          <p:cNvSpPr>
            <a:spLocks noChangeShapeType="1"/>
          </p:cNvSpPr>
          <p:nvPr/>
        </p:nvSpPr>
        <p:spPr bwMode="auto">
          <a:xfrm>
            <a:off x="2195513" y="4687888"/>
            <a:ext cx="152400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3113" name="Group 138"/>
          <p:cNvGrpSpPr>
            <a:grpSpLocks/>
          </p:cNvGrpSpPr>
          <p:nvPr/>
        </p:nvGrpSpPr>
        <p:grpSpPr bwMode="auto">
          <a:xfrm>
            <a:off x="2339975" y="4524375"/>
            <a:ext cx="1871663" cy="325438"/>
            <a:chOff x="2339752" y="2924944"/>
            <a:chExt cx="1872160" cy="326132"/>
          </a:xfrm>
        </p:grpSpPr>
        <p:sp>
          <p:nvSpPr>
            <p:cNvPr id="3155" name="Rectangle 5"/>
            <p:cNvSpPr>
              <a:spLocks noChangeArrowheads="1"/>
            </p:cNvSpPr>
            <p:nvPr/>
          </p:nvSpPr>
          <p:spPr bwMode="auto">
            <a:xfrm>
              <a:off x="2339752" y="2924944"/>
              <a:ext cx="1440000" cy="32400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3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กองแผนงาน</a:t>
              </a:r>
            </a:p>
          </p:txBody>
        </p:sp>
        <p:sp>
          <p:nvSpPr>
            <p:cNvPr id="3156" name="Rectangle 5"/>
            <p:cNvSpPr>
              <a:spLocks noChangeArrowheads="1"/>
            </p:cNvSpPr>
            <p:nvPr/>
          </p:nvSpPr>
          <p:spPr bwMode="auto">
            <a:xfrm>
              <a:off x="3779912" y="2927076"/>
              <a:ext cx="432000" cy="32400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45</a:t>
              </a:r>
            </a:p>
          </p:txBody>
        </p:sp>
      </p:grpSp>
      <p:sp>
        <p:nvSpPr>
          <p:cNvPr id="3114" name="Rectangle 8"/>
          <p:cNvSpPr>
            <a:spLocks noChangeArrowheads="1"/>
          </p:cNvSpPr>
          <p:nvPr/>
        </p:nvSpPr>
        <p:spPr bwMode="auto">
          <a:xfrm>
            <a:off x="2339975" y="4868863"/>
            <a:ext cx="2087563" cy="10810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buSzPct val="80000"/>
              <a:buFont typeface="Wingdings" panose="05000000000000000000" pitchFamily="2" charset="2"/>
              <a:buChar char="§"/>
            </a:pPr>
            <a:r>
              <a:rPr lang="th-TH" altLang="th-TH" sz="1000" b="1">
                <a:latin typeface="TH SarabunPSK" panose="020B0500040200020003" pitchFamily="34" charset="-34"/>
                <a:cs typeface="TH SarabunPSK" panose="020B0500040200020003" pitchFamily="34" charset="-34"/>
              </a:rPr>
              <a:t> กลุ่มงานนโยบายและภารกิจพิเศษ</a:t>
            </a:r>
          </a:p>
          <a:p>
            <a:pPr eaLnBrk="1" hangingPunct="1">
              <a:buSzPct val="80000"/>
              <a:buFont typeface="Wingdings" panose="05000000000000000000" pitchFamily="2" charset="2"/>
              <a:buChar char="§"/>
            </a:pPr>
            <a:r>
              <a:rPr lang="th-TH" altLang="th-TH" sz="1000" b="1">
                <a:latin typeface="TH SarabunPSK" panose="020B0500040200020003" pitchFamily="34" charset="-34"/>
                <a:cs typeface="TH SarabunPSK" panose="020B0500040200020003" pitchFamily="34" charset="-34"/>
              </a:rPr>
              <a:t> กลุ่มงานยุทธศาสตร์และการวางแผน</a:t>
            </a:r>
          </a:p>
          <a:p>
            <a:pPr eaLnBrk="1" hangingPunct="1">
              <a:buSzPct val="80000"/>
              <a:buFont typeface="Wingdings" panose="05000000000000000000" pitchFamily="2" charset="2"/>
              <a:buChar char="§"/>
            </a:pPr>
            <a:r>
              <a:rPr lang="th-TH" altLang="th-TH" sz="1000" b="1">
                <a:latin typeface="TH SarabunPSK" panose="020B0500040200020003" pitchFamily="34" charset="-34"/>
                <a:cs typeface="TH SarabunPSK" panose="020B0500040200020003" pitchFamily="34" charset="-34"/>
              </a:rPr>
              <a:t> กลุ่มงานวิเคราะห์งบประมาณ</a:t>
            </a:r>
          </a:p>
          <a:p>
            <a:pPr eaLnBrk="1" hangingPunct="1">
              <a:buSzPct val="80000"/>
              <a:buFont typeface="Wingdings" panose="05000000000000000000" pitchFamily="2" charset="2"/>
              <a:buChar char="§"/>
            </a:pPr>
            <a:r>
              <a:rPr lang="th-TH" altLang="th-TH" sz="1000" b="1">
                <a:latin typeface="TH SarabunPSK" panose="020B0500040200020003" pitchFamily="34" charset="-34"/>
                <a:cs typeface="TH SarabunPSK" panose="020B0500040200020003" pitchFamily="34" charset="-34"/>
              </a:rPr>
              <a:t> กลุ่มงานประเมินผล</a:t>
            </a:r>
          </a:p>
          <a:p>
            <a:pPr eaLnBrk="1" hangingPunct="1">
              <a:buSzPct val="80000"/>
              <a:buFont typeface="Wingdings" panose="05000000000000000000" pitchFamily="2" charset="2"/>
              <a:buChar char="§"/>
            </a:pPr>
            <a:r>
              <a:rPr lang="th-TH" altLang="th-TH" sz="1000" b="1">
                <a:latin typeface="TH SarabunPSK" panose="020B0500040200020003" pitchFamily="34" charset="-34"/>
                <a:cs typeface="TH SarabunPSK" panose="020B0500040200020003" pitchFamily="34" charset="-34"/>
              </a:rPr>
              <a:t> กลุ่มงานวิเทศน์สัมพันธ์ </a:t>
            </a:r>
          </a:p>
          <a:p>
            <a:pPr eaLnBrk="1" hangingPunct="1">
              <a:buSzPct val="80000"/>
              <a:buFont typeface="Wingdings" panose="05000000000000000000" pitchFamily="2" charset="2"/>
              <a:buChar char="§"/>
            </a:pPr>
            <a:r>
              <a:rPr lang="th-TH" altLang="th-TH" sz="1000" b="1">
                <a:latin typeface="TH SarabunPSK" panose="020B0500040200020003" pitchFamily="34" charset="-34"/>
                <a:cs typeface="TH SarabunPSK" panose="020B0500040200020003" pitchFamily="34" charset="-34"/>
              </a:rPr>
              <a:t> กลุ่มงานติดตามและตรวจราชการ</a:t>
            </a:r>
          </a:p>
          <a:p>
            <a:pPr eaLnBrk="1" hangingPunct="1">
              <a:buSzPct val="80000"/>
              <a:buFont typeface="Wingdings" panose="05000000000000000000" pitchFamily="2" charset="2"/>
              <a:buChar char="§"/>
            </a:pPr>
            <a:r>
              <a:rPr lang="th-TH" altLang="th-TH" sz="1000" b="1">
                <a:latin typeface="TH SarabunPSK" panose="020B0500040200020003" pitchFamily="34" charset="-34"/>
                <a:cs typeface="TH SarabunPSK" panose="020B0500040200020003" pitchFamily="34" charset="-34"/>
              </a:rPr>
              <a:t> ฝ่ายอำนวยการ</a:t>
            </a:r>
          </a:p>
        </p:txBody>
      </p:sp>
      <p:sp>
        <p:nvSpPr>
          <p:cNvPr id="3115" name="Line 28"/>
          <p:cNvSpPr>
            <a:spLocks noChangeShapeType="1"/>
          </p:cNvSpPr>
          <p:nvPr/>
        </p:nvSpPr>
        <p:spPr bwMode="auto">
          <a:xfrm>
            <a:off x="2043113" y="4687888"/>
            <a:ext cx="152400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3116" name="Group 143"/>
          <p:cNvGrpSpPr>
            <a:grpSpLocks/>
          </p:cNvGrpSpPr>
          <p:nvPr/>
        </p:nvGrpSpPr>
        <p:grpSpPr bwMode="auto">
          <a:xfrm>
            <a:off x="179388" y="4524375"/>
            <a:ext cx="1873250" cy="325438"/>
            <a:chOff x="2339752" y="2924944"/>
            <a:chExt cx="1872160" cy="326132"/>
          </a:xfrm>
        </p:grpSpPr>
        <p:sp>
          <p:nvSpPr>
            <p:cNvPr id="3153" name="Rectangle 5"/>
            <p:cNvSpPr>
              <a:spLocks noChangeArrowheads="1"/>
            </p:cNvSpPr>
            <p:nvPr/>
          </p:nvSpPr>
          <p:spPr bwMode="auto">
            <a:xfrm>
              <a:off x="2339752" y="2924944"/>
              <a:ext cx="1440000" cy="32400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3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กองการเจ้าหน้าที่</a:t>
              </a:r>
            </a:p>
          </p:txBody>
        </p:sp>
        <p:sp>
          <p:nvSpPr>
            <p:cNvPr id="3154" name="Rectangle 5"/>
            <p:cNvSpPr>
              <a:spLocks noChangeArrowheads="1"/>
            </p:cNvSpPr>
            <p:nvPr/>
          </p:nvSpPr>
          <p:spPr bwMode="auto">
            <a:xfrm>
              <a:off x="3779912" y="2927076"/>
              <a:ext cx="432000" cy="32400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41</a:t>
              </a:r>
            </a:p>
          </p:txBody>
        </p:sp>
      </p:grpSp>
      <p:sp>
        <p:nvSpPr>
          <p:cNvPr id="3117" name="Rectangle 5"/>
          <p:cNvSpPr>
            <a:spLocks noChangeArrowheads="1"/>
          </p:cNvSpPr>
          <p:nvPr/>
        </p:nvSpPr>
        <p:spPr bwMode="auto">
          <a:xfrm>
            <a:off x="4284663" y="5578475"/>
            <a:ext cx="1800225" cy="32385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/>
            <a:r>
              <a:rPr lang="th-TH" altLang="th-TH" sz="1300" b="1">
                <a:latin typeface="TH SarabunPSK" panose="020B0500040200020003" pitchFamily="34" charset="-34"/>
                <a:cs typeface="TH SarabunPSK" panose="020B0500040200020003" pitchFamily="34" charset="-34"/>
              </a:rPr>
              <a:t>ศูนย์สารสนเทศเพื่อการพัฒนาชุมชน</a:t>
            </a:r>
          </a:p>
        </p:txBody>
      </p:sp>
      <p:sp>
        <p:nvSpPr>
          <p:cNvPr id="3118" name="Rectangle 5"/>
          <p:cNvSpPr>
            <a:spLocks noChangeArrowheads="1"/>
          </p:cNvSpPr>
          <p:nvPr/>
        </p:nvSpPr>
        <p:spPr bwMode="auto">
          <a:xfrm>
            <a:off x="6084888" y="5578475"/>
            <a:ext cx="431800" cy="32385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/>
            <a:r>
              <a:rPr lang="th-TH" altLang="th-TH" sz="1600" b="1">
                <a:latin typeface="TH SarabunPSK" panose="020B0500040200020003" pitchFamily="34" charset="-34"/>
                <a:cs typeface="TH SarabunPSK" panose="020B0500040200020003" pitchFamily="34" charset="-34"/>
              </a:rPr>
              <a:t>39</a:t>
            </a:r>
          </a:p>
        </p:txBody>
      </p:sp>
      <p:sp>
        <p:nvSpPr>
          <p:cNvPr id="151" name="Rectangle 5"/>
          <p:cNvSpPr>
            <a:spLocks noChangeArrowheads="1"/>
          </p:cNvSpPr>
          <p:nvPr/>
        </p:nvSpPr>
        <p:spPr bwMode="auto">
          <a:xfrm>
            <a:off x="6732588" y="5580063"/>
            <a:ext cx="1800225" cy="32385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eaLnBrk="0" hangingPunct="0">
              <a:lnSpc>
                <a:spcPct val="80000"/>
              </a:lnSpc>
              <a:defRPr/>
            </a:pPr>
            <a:endParaRPr lang="th-TH" altLang="th-TH" sz="400" b="1" dirty="0">
              <a:latin typeface="TH SarabunPSK" pitchFamily="34" charset="-34"/>
              <a:cs typeface="TH SarabunPSK" pitchFamily="34" charset="-34"/>
            </a:endParaRPr>
          </a:p>
          <a:p>
            <a:pPr algn="ctr" eaLnBrk="0" hangingPunct="0">
              <a:lnSpc>
                <a:spcPct val="80000"/>
              </a:lnSpc>
              <a:defRPr/>
            </a:pPr>
            <a:r>
              <a:rPr lang="th-TH" altLang="th-TH" sz="1050" b="1" dirty="0">
                <a:latin typeface="TH SarabunPSK" pitchFamily="34" charset="-34"/>
                <a:cs typeface="TH SarabunPSK" pitchFamily="34" charset="-34"/>
              </a:rPr>
              <a:t>สำนักพัฒนาทุน</a:t>
            </a:r>
          </a:p>
          <a:p>
            <a:pPr algn="ctr" eaLnBrk="0" hangingPunct="0">
              <a:lnSpc>
                <a:spcPct val="80000"/>
              </a:lnSpc>
              <a:defRPr/>
            </a:pPr>
            <a:r>
              <a:rPr lang="th-TH" altLang="th-TH" sz="1050" b="1" dirty="0">
                <a:latin typeface="TH SarabunPSK" pitchFamily="34" charset="-34"/>
                <a:cs typeface="TH SarabunPSK" pitchFamily="34" charset="-34"/>
              </a:rPr>
              <a:t>และองค์กรการเงินชุมชน</a:t>
            </a:r>
          </a:p>
        </p:txBody>
      </p:sp>
      <p:sp>
        <p:nvSpPr>
          <p:cNvPr id="3120" name="Rectangle 5"/>
          <p:cNvSpPr>
            <a:spLocks noChangeArrowheads="1"/>
          </p:cNvSpPr>
          <p:nvPr/>
        </p:nvSpPr>
        <p:spPr bwMode="auto">
          <a:xfrm>
            <a:off x="8532813" y="5580063"/>
            <a:ext cx="431800" cy="32385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/>
            <a:r>
              <a:rPr lang="th-TH" altLang="th-TH" sz="1600" b="1">
                <a:latin typeface="TH SarabunPSK" panose="020B0500040200020003" pitchFamily="34" charset="-34"/>
                <a:cs typeface="TH SarabunPSK" panose="020B0500040200020003" pitchFamily="34" charset="-34"/>
              </a:rPr>
              <a:t>47</a:t>
            </a:r>
          </a:p>
        </p:txBody>
      </p:sp>
      <p:sp>
        <p:nvSpPr>
          <p:cNvPr id="3121" name="Rectangle 5"/>
          <p:cNvSpPr>
            <a:spLocks noChangeArrowheads="1"/>
          </p:cNvSpPr>
          <p:nvPr/>
        </p:nvSpPr>
        <p:spPr bwMode="auto">
          <a:xfrm>
            <a:off x="6732588" y="2633663"/>
            <a:ext cx="1800225" cy="32385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/>
            <a:r>
              <a:rPr lang="th-TH" altLang="th-TH" sz="1300" b="1">
                <a:latin typeface="TH SarabunPSK" panose="020B0500040200020003" pitchFamily="34" charset="-34"/>
                <a:cs typeface="TH SarabunPSK" panose="020B0500040200020003" pitchFamily="34" charset="-34"/>
              </a:rPr>
              <a:t>สำนักเสริมสร้างความเข้มแข็งชุมชน</a:t>
            </a:r>
          </a:p>
        </p:txBody>
      </p:sp>
      <p:sp>
        <p:nvSpPr>
          <p:cNvPr id="3122" name="Rectangle 5"/>
          <p:cNvSpPr>
            <a:spLocks noChangeArrowheads="1"/>
          </p:cNvSpPr>
          <p:nvPr/>
        </p:nvSpPr>
        <p:spPr bwMode="auto">
          <a:xfrm>
            <a:off x="8532813" y="2633663"/>
            <a:ext cx="431800" cy="32385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/>
            <a:r>
              <a:rPr lang="th-TH" altLang="th-TH" sz="1600" b="1">
                <a:latin typeface="TH SarabunPSK" panose="020B0500040200020003" pitchFamily="34" charset="-34"/>
                <a:cs typeface="TH SarabunPSK" panose="020B0500040200020003" pitchFamily="34" charset="-34"/>
              </a:rPr>
              <a:t>50</a:t>
            </a:r>
          </a:p>
        </p:txBody>
      </p:sp>
      <p:sp>
        <p:nvSpPr>
          <p:cNvPr id="3123" name="Rectangle 8"/>
          <p:cNvSpPr>
            <a:spLocks noChangeArrowheads="1"/>
          </p:cNvSpPr>
          <p:nvPr/>
        </p:nvSpPr>
        <p:spPr bwMode="auto">
          <a:xfrm>
            <a:off x="6732588" y="2976563"/>
            <a:ext cx="2087562" cy="10810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buSzPct val="80000"/>
              <a:buFont typeface="Wingdings" panose="05000000000000000000" pitchFamily="2" charset="2"/>
              <a:buChar char="§"/>
            </a:pPr>
            <a:r>
              <a:rPr lang="th-TH" altLang="th-TH" sz="1000" b="1">
                <a:latin typeface="TH SarabunPSK" panose="020B0500040200020003" pitchFamily="34" charset="-34"/>
                <a:cs typeface="TH SarabunPSK" panose="020B0500040200020003" pitchFamily="34" charset="-34"/>
              </a:rPr>
              <a:t> กลุ่มงานประสานแผนและยุทธศาสตร์</a:t>
            </a:r>
          </a:p>
          <a:p>
            <a:pPr eaLnBrk="1" hangingPunct="1">
              <a:buSzPct val="80000"/>
              <a:buFont typeface="Wingdings" panose="05000000000000000000" pitchFamily="2" charset="2"/>
              <a:buChar char="§"/>
            </a:pPr>
            <a:r>
              <a:rPr lang="th-TH" altLang="th-TH" sz="1000" b="1">
                <a:latin typeface="TH SarabunPSK" panose="020B0500040200020003" pitchFamily="34" charset="-34"/>
                <a:cs typeface="TH SarabunPSK" panose="020B0500040200020003" pitchFamily="34" charset="-34"/>
              </a:rPr>
              <a:t> กลุ่มงานส่งเสริมผู้นำชุมชนและองค์กรชุมชน</a:t>
            </a:r>
          </a:p>
          <a:p>
            <a:pPr eaLnBrk="1" hangingPunct="1">
              <a:buSzPct val="80000"/>
              <a:buFont typeface="Wingdings" panose="05000000000000000000" pitchFamily="2" charset="2"/>
              <a:buChar char="§"/>
            </a:pPr>
            <a:r>
              <a:rPr lang="th-TH" altLang="th-TH" sz="1000" b="1">
                <a:latin typeface="TH SarabunPSK" panose="020B0500040200020003" pitchFamily="34" charset="-34"/>
                <a:cs typeface="TH SarabunPSK" panose="020B0500040200020003" pitchFamily="34" charset="-34"/>
              </a:rPr>
              <a:t> กลุ่มงานส่งเสริมการเรียนรู้ชุมชน</a:t>
            </a:r>
          </a:p>
          <a:p>
            <a:pPr eaLnBrk="1" hangingPunct="1">
              <a:buSzPct val="80000"/>
              <a:buFont typeface="Wingdings" panose="05000000000000000000" pitchFamily="2" charset="2"/>
              <a:buChar char="§"/>
            </a:pPr>
            <a:r>
              <a:rPr lang="th-TH" altLang="th-TH" sz="1000" b="1">
                <a:latin typeface="TH SarabunPSK" panose="020B0500040200020003" pitchFamily="34" charset="-34"/>
                <a:cs typeface="TH SarabunPSK" panose="020B0500040200020003" pitchFamily="34" charset="-34"/>
              </a:rPr>
              <a:t> กลุ่มงานส่งเสริมการบริหารจัดการชุมชน</a:t>
            </a:r>
          </a:p>
          <a:p>
            <a:pPr eaLnBrk="1" hangingPunct="1">
              <a:buSzPct val="80000"/>
              <a:buFont typeface="Wingdings" panose="05000000000000000000" pitchFamily="2" charset="2"/>
              <a:buChar char="§"/>
            </a:pPr>
            <a:r>
              <a:rPr lang="th-TH" altLang="th-TH" sz="1000" b="1">
                <a:latin typeface="TH SarabunPSK" panose="020B0500040200020003" pitchFamily="34" charset="-34"/>
                <a:cs typeface="TH SarabunPSK" panose="020B0500040200020003" pitchFamily="34" charset="-34"/>
              </a:rPr>
              <a:t> กลุ่มงานส่งเสริมสัมมาชีพชุมชน</a:t>
            </a:r>
          </a:p>
          <a:p>
            <a:pPr eaLnBrk="1" hangingPunct="1">
              <a:buSzPct val="80000"/>
              <a:buFont typeface="Wingdings" panose="05000000000000000000" pitchFamily="2" charset="2"/>
              <a:buChar char="§"/>
            </a:pPr>
            <a:r>
              <a:rPr lang="th-TH" altLang="th-TH" sz="1000" b="1">
                <a:latin typeface="TH SarabunPSK" panose="020B0500040200020003" pitchFamily="34" charset="-34"/>
                <a:cs typeface="TH SarabunPSK" panose="020B0500040200020003" pitchFamily="34" charset="-34"/>
              </a:rPr>
              <a:t> กลุ่มงานพัฒนาเศรษฐกิจฐานรากและประชารัฐ</a:t>
            </a:r>
          </a:p>
          <a:p>
            <a:pPr eaLnBrk="1" hangingPunct="1">
              <a:buSzPct val="80000"/>
              <a:buFont typeface="Wingdings" panose="05000000000000000000" pitchFamily="2" charset="2"/>
              <a:buChar char="§"/>
            </a:pPr>
            <a:r>
              <a:rPr lang="th-TH" altLang="th-TH" sz="1000" b="1">
                <a:latin typeface="TH SarabunPSK" panose="020B0500040200020003" pitchFamily="34" charset="-34"/>
                <a:cs typeface="TH SarabunPSK" panose="020B0500040200020003" pitchFamily="34" charset="-34"/>
              </a:rPr>
              <a:t> ฝ่ายอำนวยการ</a:t>
            </a:r>
          </a:p>
        </p:txBody>
      </p:sp>
      <p:sp>
        <p:nvSpPr>
          <p:cNvPr id="158" name="Rectangle 5"/>
          <p:cNvSpPr>
            <a:spLocks noChangeArrowheads="1"/>
          </p:cNvSpPr>
          <p:nvPr/>
        </p:nvSpPr>
        <p:spPr bwMode="auto">
          <a:xfrm>
            <a:off x="6732588" y="4103688"/>
            <a:ext cx="1800225" cy="32385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eaLnBrk="0" hangingPunct="0">
              <a:lnSpc>
                <a:spcPct val="80000"/>
              </a:lnSpc>
              <a:defRPr/>
            </a:pPr>
            <a:endParaRPr lang="th-TH" altLang="th-TH" sz="400" b="1" dirty="0">
              <a:latin typeface="TH SarabunPSK" pitchFamily="34" charset="-34"/>
              <a:cs typeface="TH SarabunPSK" pitchFamily="34" charset="-34"/>
            </a:endParaRPr>
          </a:p>
          <a:p>
            <a:pPr algn="ctr" eaLnBrk="0" hangingPunct="0">
              <a:lnSpc>
                <a:spcPct val="80000"/>
              </a:lnSpc>
              <a:defRPr/>
            </a:pPr>
            <a:r>
              <a:rPr lang="th-TH" altLang="th-TH" sz="1050" b="1" dirty="0">
                <a:latin typeface="TH SarabunPSK" pitchFamily="34" charset="-34"/>
                <a:cs typeface="TH SarabunPSK" pitchFamily="34" charset="-34"/>
              </a:rPr>
              <a:t>สำนักส่งเสริมภูมิปัญญาท้องถิ่น</a:t>
            </a:r>
          </a:p>
          <a:p>
            <a:pPr algn="ctr" eaLnBrk="0" hangingPunct="0">
              <a:lnSpc>
                <a:spcPct val="80000"/>
              </a:lnSpc>
              <a:defRPr/>
            </a:pPr>
            <a:r>
              <a:rPr lang="th-TH" altLang="th-TH" sz="1050" b="1" dirty="0">
                <a:latin typeface="TH SarabunPSK" pitchFamily="34" charset="-34"/>
                <a:cs typeface="TH SarabunPSK" pitchFamily="34" charset="-34"/>
              </a:rPr>
              <a:t>และวิสาหกิจชุมชน</a:t>
            </a:r>
          </a:p>
        </p:txBody>
      </p:sp>
      <p:sp>
        <p:nvSpPr>
          <p:cNvPr id="3125" name="Rectangle 5"/>
          <p:cNvSpPr>
            <a:spLocks noChangeArrowheads="1"/>
          </p:cNvSpPr>
          <p:nvPr/>
        </p:nvSpPr>
        <p:spPr bwMode="auto">
          <a:xfrm>
            <a:off x="8532813" y="4103688"/>
            <a:ext cx="431800" cy="32385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/>
            <a:r>
              <a:rPr lang="th-TH" altLang="th-TH" sz="1600" b="1">
                <a:latin typeface="TH SarabunPSK" panose="020B0500040200020003" pitchFamily="34" charset="-34"/>
                <a:cs typeface="TH SarabunPSK" panose="020B0500040200020003" pitchFamily="34" charset="-34"/>
              </a:rPr>
              <a:t>42</a:t>
            </a:r>
          </a:p>
        </p:txBody>
      </p:sp>
      <p:sp>
        <p:nvSpPr>
          <p:cNvPr id="3126" name="Rectangle 8"/>
          <p:cNvSpPr>
            <a:spLocks noChangeArrowheads="1"/>
          </p:cNvSpPr>
          <p:nvPr/>
        </p:nvSpPr>
        <p:spPr bwMode="auto">
          <a:xfrm>
            <a:off x="4284663" y="5921375"/>
            <a:ext cx="2087562" cy="936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buSzPct val="80000"/>
              <a:buFont typeface="Wingdings" panose="05000000000000000000" pitchFamily="2" charset="2"/>
              <a:buChar char="§"/>
            </a:pPr>
            <a:r>
              <a:rPr lang="th-TH" altLang="th-TH" sz="1000" b="1">
                <a:latin typeface="TH SarabunPSK" panose="020B0500040200020003" pitchFamily="34" charset="-34"/>
                <a:cs typeface="TH SarabunPSK" panose="020B0500040200020003" pitchFamily="34" charset="-34"/>
              </a:rPr>
              <a:t> กลุ่มงานประสานแผนและยุทธศาสตร์</a:t>
            </a:r>
          </a:p>
          <a:p>
            <a:pPr eaLnBrk="1" hangingPunct="1">
              <a:buSzPct val="80000"/>
              <a:buFont typeface="Wingdings" panose="05000000000000000000" pitchFamily="2" charset="2"/>
              <a:buChar char="§"/>
            </a:pPr>
            <a:r>
              <a:rPr lang="th-TH" altLang="th-TH" sz="1000" b="1">
                <a:latin typeface="TH SarabunPSK" panose="020B0500040200020003" pitchFamily="34" charset="-34"/>
                <a:cs typeface="TH SarabunPSK" panose="020B0500040200020003" pitchFamily="34" charset="-34"/>
              </a:rPr>
              <a:t> กลุ่มงานพัฒนาระบบเทคโนโลยีสารสนเทศ</a:t>
            </a:r>
          </a:p>
          <a:p>
            <a:pPr eaLnBrk="1" hangingPunct="1">
              <a:buSzPct val="80000"/>
              <a:buFont typeface="Wingdings" panose="05000000000000000000" pitchFamily="2" charset="2"/>
              <a:buChar char="§"/>
            </a:pPr>
            <a:r>
              <a:rPr lang="th-TH" altLang="th-TH" sz="1000" b="1">
                <a:latin typeface="TH SarabunPSK" panose="020B0500040200020003" pitchFamily="34" charset="-34"/>
                <a:cs typeface="TH SarabunPSK" panose="020B0500040200020003" pitchFamily="34" charset="-34"/>
              </a:rPr>
              <a:t> กลุ่มงานบริหารการจัดเก็บข้อมูลการพัฒนาชุมชน</a:t>
            </a:r>
          </a:p>
          <a:p>
            <a:pPr eaLnBrk="1" hangingPunct="1">
              <a:buSzPct val="80000"/>
              <a:buFont typeface="Wingdings" panose="05000000000000000000" pitchFamily="2" charset="2"/>
              <a:buChar char="§"/>
            </a:pPr>
            <a:r>
              <a:rPr lang="th-TH" altLang="th-TH" sz="1000" b="1">
                <a:latin typeface="TH SarabunPSK" panose="020B0500040200020003" pitchFamily="34" charset="-34"/>
                <a:cs typeface="TH SarabunPSK" panose="020B0500040200020003" pitchFamily="34" charset="-34"/>
              </a:rPr>
              <a:t> กลุ่มงานวิเคราะห์ข้อมูลสารสนเทศชุมชน</a:t>
            </a:r>
          </a:p>
          <a:p>
            <a:pPr eaLnBrk="1" hangingPunct="1">
              <a:buSzPct val="80000"/>
              <a:buFont typeface="Wingdings" panose="05000000000000000000" pitchFamily="2" charset="2"/>
              <a:buChar char="§"/>
            </a:pPr>
            <a:r>
              <a:rPr lang="th-TH" altLang="th-TH" sz="1000" b="1">
                <a:latin typeface="TH SarabunPSK" panose="020B0500040200020003" pitchFamily="34" charset="-34"/>
                <a:cs typeface="TH SarabunPSK" panose="020B0500040200020003" pitchFamily="34" charset="-34"/>
              </a:rPr>
              <a:t> กลุ่มงานเผยแพร่และใช้ประโยชน์จากข้อมูล</a:t>
            </a:r>
          </a:p>
          <a:p>
            <a:pPr eaLnBrk="1" hangingPunct="1">
              <a:buSzPct val="80000"/>
              <a:buFont typeface="Wingdings" panose="05000000000000000000" pitchFamily="2" charset="2"/>
              <a:buChar char="§"/>
            </a:pPr>
            <a:r>
              <a:rPr lang="th-TH" altLang="th-TH" sz="1000" b="1">
                <a:latin typeface="TH SarabunPSK" panose="020B0500040200020003" pitchFamily="34" charset="-34"/>
                <a:cs typeface="TH SarabunPSK" panose="020B0500040200020003" pitchFamily="34" charset="-34"/>
              </a:rPr>
              <a:t> ฝ่ายอำนวยการ</a:t>
            </a:r>
          </a:p>
        </p:txBody>
      </p:sp>
      <p:sp>
        <p:nvSpPr>
          <p:cNvPr id="3127" name="Rectangle 8"/>
          <p:cNvSpPr>
            <a:spLocks noChangeArrowheads="1"/>
          </p:cNvSpPr>
          <p:nvPr/>
        </p:nvSpPr>
        <p:spPr bwMode="auto">
          <a:xfrm>
            <a:off x="6732588" y="5921375"/>
            <a:ext cx="2087562" cy="935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buSzPct val="80000"/>
              <a:buFont typeface="Wingdings" panose="05000000000000000000" pitchFamily="2" charset="2"/>
              <a:buChar char="§"/>
            </a:pPr>
            <a:r>
              <a:rPr lang="th-TH" altLang="th-TH" sz="1000" b="1">
                <a:latin typeface="TH SarabunPSK" panose="020B0500040200020003" pitchFamily="34" charset="-34"/>
                <a:cs typeface="TH SarabunPSK" panose="020B0500040200020003" pitchFamily="34" charset="-34"/>
              </a:rPr>
              <a:t> กลุ่มงานประสานแผนและยุทธศาสตร์</a:t>
            </a:r>
          </a:p>
          <a:p>
            <a:pPr eaLnBrk="1" hangingPunct="1">
              <a:buSzPct val="80000"/>
              <a:buFont typeface="Wingdings" panose="05000000000000000000" pitchFamily="2" charset="2"/>
              <a:buChar char="§"/>
            </a:pPr>
            <a:r>
              <a:rPr lang="th-TH" altLang="th-TH" sz="1000" b="1">
                <a:latin typeface="TH SarabunPSK" panose="020B0500040200020003" pitchFamily="34" charset="-34"/>
                <a:cs typeface="TH SarabunPSK" panose="020B0500040200020003" pitchFamily="34" charset="-34"/>
              </a:rPr>
              <a:t> กลุ่มงานส่งเสริมและพัฒนาทุนชุมชน</a:t>
            </a:r>
          </a:p>
          <a:p>
            <a:pPr eaLnBrk="1" hangingPunct="1">
              <a:buSzPct val="80000"/>
              <a:buFont typeface="Wingdings" panose="05000000000000000000" pitchFamily="2" charset="2"/>
              <a:buChar char="§"/>
            </a:pPr>
            <a:r>
              <a:rPr lang="th-TH" altLang="th-TH" sz="1000" b="1">
                <a:latin typeface="TH SarabunPSK" panose="020B0500040200020003" pitchFamily="34" charset="-34"/>
                <a:cs typeface="TH SarabunPSK" panose="020B0500040200020003" pitchFamily="34" charset="-34"/>
              </a:rPr>
              <a:t> กลุ่มงานส่งเสริมและพัฒนาองค์กรการเงินชุมชน</a:t>
            </a:r>
          </a:p>
          <a:p>
            <a:pPr eaLnBrk="1" hangingPunct="1">
              <a:buSzPct val="80000"/>
              <a:buFont typeface="Wingdings" panose="05000000000000000000" pitchFamily="2" charset="2"/>
              <a:buChar char="§"/>
            </a:pPr>
            <a:r>
              <a:rPr lang="th-TH" altLang="th-TH" sz="1000" b="1">
                <a:latin typeface="TH SarabunPSK" panose="020B0500040200020003" pitchFamily="34" charset="-34"/>
                <a:cs typeface="TH SarabunPSK" panose="020B0500040200020003" pitchFamily="34" charset="-34"/>
              </a:rPr>
              <a:t> กลุ่มงานพัฒนาทุนชุมชนตามแนวพระราชดำริ</a:t>
            </a:r>
          </a:p>
          <a:p>
            <a:pPr eaLnBrk="1" hangingPunct="1">
              <a:buSzPct val="80000"/>
              <a:buFont typeface="Wingdings" panose="05000000000000000000" pitchFamily="2" charset="2"/>
              <a:buChar char="§"/>
            </a:pPr>
            <a:r>
              <a:rPr lang="th-TH" altLang="th-TH" sz="1000" b="1">
                <a:latin typeface="TH SarabunPSK" panose="020B0500040200020003" pitchFamily="34" charset="-34"/>
                <a:cs typeface="TH SarabunPSK" panose="020B0500040200020003" pitchFamily="34" charset="-34"/>
              </a:rPr>
              <a:t> กลุ่มงานเสริมสร้างธรรมาภิบาลทุนชุมชน</a:t>
            </a:r>
          </a:p>
          <a:p>
            <a:pPr eaLnBrk="1" hangingPunct="1">
              <a:buSzPct val="80000"/>
              <a:buFont typeface="Wingdings" panose="05000000000000000000" pitchFamily="2" charset="2"/>
              <a:buChar char="§"/>
            </a:pPr>
            <a:r>
              <a:rPr lang="th-TH" altLang="th-TH" sz="1000" b="1">
                <a:latin typeface="TH SarabunPSK" panose="020B0500040200020003" pitchFamily="34" charset="-34"/>
                <a:cs typeface="TH SarabunPSK" panose="020B0500040200020003" pitchFamily="34" charset="-34"/>
              </a:rPr>
              <a:t> ฝ่ายอำนวยการ</a:t>
            </a:r>
          </a:p>
        </p:txBody>
      </p:sp>
      <p:sp>
        <p:nvSpPr>
          <p:cNvPr id="3128" name="Rectangle 5"/>
          <p:cNvSpPr>
            <a:spLocks noChangeArrowheads="1"/>
          </p:cNvSpPr>
          <p:nvPr/>
        </p:nvSpPr>
        <p:spPr bwMode="auto">
          <a:xfrm>
            <a:off x="4284663" y="2636838"/>
            <a:ext cx="1798637" cy="32385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/>
            <a:r>
              <a:rPr lang="th-TH" altLang="th-TH" sz="1300" b="1">
                <a:latin typeface="TH SarabunPSK" panose="020B0500040200020003" pitchFamily="34" charset="-34"/>
                <a:cs typeface="TH SarabunPSK" panose="020B0500040200020003" pitchFamily="34" charset="-34"/>
              </a:rPr>
              <a:t>สถาบันการพัฒนาชุมชน</a:t>
            </a:r>
          </a:p>
        </p:txBody>
      </p:sp>
      <p:sp>
        <p:nvSpPr>
          <p:cNvPr id="3129" name="Rectangle 5"/>
          <p:cNvSpPr>
            <a:spLocks noChangeArrowheads="1"/>
          </p:cNvSpPr>
          <p:nvPr/>
        </p:nvSpPr>
        <p:spPr bwMode="auto">
          <a:xfrm>
            <a:off x="6083300" y="2636838"/>
            <a:ext cx="433388" cy="32385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/>
            <a:r>
              <a:rPr lang="th-TH" altLang="th-TH" sz="1600" b="1">
                <a:latin typeface="TH SarabunPSK" panose="020B0500040200020003" pitchFamily="34" charset="-34"/>
                <a:cs typeface="TH SarabunPSK" panose="020B0500040200020003" pitchFamily="34" charset="-34"/>
              </a:rPr>
              <a:t>1</a:t>
            </a:r>
            <a:r>
              <a:rPr lang="en-US" altLang="th-TH" sz="1600" b="1">
                <a:latin typeface="TH SarabunPSK" panose="020B0500040200020003" pitchFamily="34" charset="-34"/>
                <a:cs typeface="TH SarabunPSK" panose="020B0500040200020003" pitchFamily="34" charset="-34"/>
              </a:rPr>
              <a:t>89</a:t>
            </a:r>
            <a:endParaRPr lang="th-TH" altLang="th-TH" sz="1600" b="1"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sp>
        <p:nvSpPr>
          <p:cNvPr id="3130" name="Rectangle 8"/>
          <p:cNvSpPr>
            <a:spLocks noChangeArrowheads="1"/>
          </p:cNvSpPr>
          <p:nvPr/>
        </p:nvSpPr>
        <p:spPr bwMode="auto">
          <a:xfrm>
            <a:off x="4283075" y="2974975"/>
            <a:ext cx="2233613" cy="2628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lnSpc>
                <a:spcPct val="94000"/>
              </a:lnSpc>
              <a:buSzPct val="80000"/>
              <a:buFont typeface="Wingdings" panose="05000000000000000000" pitchFamily="2" charset="2"/>
              <a:buChar char="§"/>
            </a:pPr>
            <a:r>
              <a:rPr lang="th-TH" altLang="th-TH" sz="1000" b="1">
                <a:latin typeface="TH SarabunPSK" panose="020B0500040200020003" pitchFamily="34" charset="-34"/>
                <a:cs typeface="TH SarabunPSK" panose="020B0500040200020003" pitchFamily="34" charset="-34"/>
              </a:rPr>
              <a:t> กลุ่มงานประสานแผนและยุทธศาสตร์	</a:t>
            </a:r>
          </a:p>
          <a:p>
            <a:pPr eaLnBrk="1" hangingPunct="1">
              <a:lnSpc>
                <a:spcPct val="94000"/>
              </a:lnSpc>
              <a:buSzPct val="80000"/>
              <a:buFont typeface="Wingdings" panose="05000000000000000000" pitchFamily="2" charset="2"/>
              <a:buChar char="§"/>
            </a:pPr>
            <a:r>
              <a:rPr lang="th-TH" altLang="th-TH" sz="1000" b="1">
                <a:latin typeface="TH SarabunPSK" panose="020B0500040200020003" pitchFamily="34" charset="-34"/>
                <a:cs typeface="TH SarabunPSK" panose="020B0500040200020003" pitchFamily="34" charset="-34"/>
              </a:rPr>
              <a:t> กลุ่มงานส่งเสริมมาตรฐานการพัฒนาทรัพยากรบุคคล</a:t>
            </a:r>
          </a:p>
          <a:p>
            <a:pPr eaLnBrk="1" hangingPunct="1">
              <a:lnSpc>
                <a:spcPct val="94000"/>
              </a:lnSpc>
              <a:buSzPct val="80000"/>
              <a:buFont typeface="Wingdings" panose="05000000000000000000" pitchFamily="2" charset="2"/>
              <a:buChar char="§"/>
            </a:pPr>
            <a:r>
              <a:rPr lang="th-TH" altLang="th-TH" sz="1000" b="1">
                <a:latin typeface="TH SarabunPSK" panose="020B0500040200020003" pitchFamily="34" charset="-34"/>
                <a:cs typeface="TH SarabunPSK" panose="020B0500040200020003" pitchFamily="34" charset="-34"/>
              </a:rPr>
              <a:t> กลุ่มงานจัดการความรู้</a:t>
            </a:r>
          </a:p>
          <a:p>
            <a:pPr eaLnBrk="1" hangingPunct="1">
              <a:lnSpc>
                <a:spcPct val="94000"/>
              </a:lnSpc>
              <a:buSzPct val="80000"/>
              <a:buFont typeface="Wingdings" panose="05000000000000000000" pitchFamily="2" charset="2"/>
              <a:buChar char="§"/>
            </a:pPr>
            <a:r>
              <a:rPr lang="th-TH" altLang="th-TH" sz="1000" b="1">
                <a:latin typeface="TH SarabunPSK" panose="020B0500040200020003" pitchFamily="34" charset="-34"/>
                <a:cs typeface="TH SarabunPSK" panose="020B0500040200020003" pitchFamily="34" charset="-34"/>
              </a:rPr>
              <a:t> กลุ่มงานวิจัยและพัฒนา</a:t>
            </a:r>
          </a:p>
          <a:p>
            <a:pPr eaLnBrk="1" hangingPunct="1">
              <a:lnSpc>
                <a:spcPct val="94000"/>
              </a:lnSpc>
              <a:buSzPct val="80000"/>
              <a:buFont typeface="Wingdings" panose="05000000000000000000" pitchFamily="2" charset="2"/>
              <a:buChar char="§"/>
            </a:pPr>
            <a:r>
              <a:rPr lang="th-TH" altLang="th-TH" sz="1000" b="1">
                <a:latin typeface="TH SarabunPSK" panose="020B0500040200020003" pitchFamily="34" charset="-34"/>
                <a:cs typeface="TH SarabunPSK" panose="020B0500040200020003" pitchFamily="34" charset="-34"/>
              </a:rPr>
              <a:t> วิทยาลัยการพัฒนาชุมชน</a:t>
            </a:r>
          </a:p>
          <a:p>
            <a:pPr eaLnBrk="1" hangingPunct="1">
              <a:lnSpc>
                <a:spcPct val="94000"/>
              </a:lnSpc>
              <a:buSzPct val="80000"/>
              <a:buFont typeface="Wingdings" panose="05000000000000000000" pitchFamily="2" charset="2"/>
              <a:buChar char="§"/>
            </a:pPr>
            <a:r>
              <a:rPr lang="th-TH" altLang="th-TH" sz="1000" b="1">
                <a:latin typeface="TH SarabunPSK" panose="020B0500040200020003" pitchFamily="34" charset="-34"/>
                <a:cs typeface="TH SarabunPSK" panose="020B0500040200020003" pitchFamily="34" charset="-34"/>
              </a:rPr>
              <a:t> ศูนย์วิทยบริการ</a:t>
            </a:r>
          </a:p>
          <a:p>
            <a:pPr eaLnBrk="1" hangingPunct="1">
              <a:lnSpc>
                <a:spcPct val="94000"/>
              </a:lnSpc>
              <a:buSzPct val="80000"/>
              <a:buFont typeface="Wingdings" panose="05000000000000000000" pitchFamily="2" charset="2"/>
              <a:buChar char="§"/>
            </a:pPr>
            <a:r>
              <a:rPr lang="th-TH" altLang="th-TH" sz="1000" b="1">
                <a:latin typeface="TH SarabunPSK" panose="020B0500040200020003" pitchFamily="34" charset="-34"/>
                <a:cs typeface="TH SarabunPSK" panose="020B0500040200020003" pitchFamily="34" charset="-34"/>
              </a:rPr>
              <a:t> ศูนย์ศึกษาและพัฒนาชุมชนนครนายก</a:t>
            </a:r>
          </a:p>
          <a:p>
            <a:pPr eaLnBrk="1" hangingPunct="1">
              <a:lnSpc>
                <a:spcPct val="94000"/>
              </a:lnSpc>
              <a:buSzPct val="80000"/>
              <a:buFont typeface="Wingdings" panose="05000000000000000000" pitchFamily="2" charset="2"/>
              <a:buChar char="§"/>
            </a:pPr>
            <a:r>
              <a:rPr lang="th-TH" altLang="th-TH" sz="1000" b="1">
                <a:latin typeface="TH SarabunPSK" panose="020B0500040200020003" pitchFamily="34" charset="-34"/>
                <a:cs typeface="TH SarabunPSK" panose="020B0500040200020003" pitchFamily="34" charset="-34"/>
              </a:rPr>
              <a:t> ศูนย์ศึกษาและพัฒนาชุมชนสระบุรี</a:t>
            </a:r>
          </a:p>
          <a:p>
            <a:pPr eaLnBrk="1" hangingPunct="1">
              <a:lnSpc>
                <a:spcPct val="94000"/>
              </a:lnSpc>
              <a:buSzPct val="80000"/>
              <a:buFont typeface="Wingdings" panose="05000000000000000000" pitchFamily="2" charset="2"/>
              <a:buChar char="§"/>
            </a:pPr>
            <a:r>
              <a:rPr lang="th-TH" altLang="th-TH" sz="1000" b="1">
                <a:latin typeface="TH SarabunPSK" panose="020B0500040200020003" pitchFamily="34" charset="-34"/>
                <a:cs typeface="TH SarabunPSK" panose="020B0500040200020003" pitchFamily="34" charset="-34"/>
              </a:rPr>
              <a:t> ศูนย์ศึกษาและพัฒนาชุมชนชลบุรี</a:t>
            </a:r>
          </a:p>
          <a:p>
            <a:pPr eaLnBrk="1" hangingPunct="1">
              <a:lnSpc>
                <a:spcPct val="94000"/>
              </a:lnSpc>
              <a:buSzPct val="80000"/>
              <a:buFont typeface="Wingdings" panose="05000000000000000000" pitchFamily="2" charset="2"/>
              <a:buChar char="§"/>
            </a:pPr>
            <a:r>
              <a:rPr lang="th-TH" altLang="th-TH" sz="1000" b="1">
                <a:latin typeface="TH SarabunPSK" panose="020B0500040200020003" pitchFamily="34" charset="-34"/>
                <a:cs typeface="TH SarabunPSK" panose="020B0500040200020003" pitchFamily="34" charset="-34"/>
              </a:rPr>
              <a:t> ศูนย์ศึกษาและพัฒนาชุมชนนครราชสีมา</a:t>
            </a:r>
          </a:p>
          <a:p>
            <a:pPr eaLnBrk="1" hangingPunct="1">
              <a:lnSpc>
                <a:spcPct val="94000"/>
              </a:lnSpc>
              <a:buSzPct val="80000"/>
              <a:buFont typeface="Wingdings" panose="05000000000000000000" pitchFamily="2" charset="2"/>
              <a:buChar char="§"/>
            </a:pPr>
            <a:r>
              <a:rPr lang="th-TH" altLang="th-TH" sz="1000" b="1">
                <a:latin typeface="TH SarabunPSK" panose="020B0500040200020003" pitchFamily="34" charset="-34"/>
                <a:cs typeface="TH SarabunPSK" panose="020B0500040200020003" pitchFamily="34" charset="-34"/>
              </a:rPr>
              <a:t> ศูนย์ศึกษาและพัฒนาชุมชนอุบลราชธานี</a:t>
            </a:r>
          </a:p>
          <a:p>
            <a:pPr eaLnBrk="1" hangingPunct="1">
              <a:lnSpc>
                <a:spcPct val="94000"/>
              </a:lnSpc>
              <a:buSzPct val="80000"/>
              <a:buFont typeface="Wingdings" panose="05000000000000000000" pitchFamily="2" charset="2"/>
              <a:buChar char="§"/>
            </a:pPr>
            <a:r>
              <a:rPr lang="th-TH" altLang="th-TH" sz="1000" b="1">
                <a:latin typeface="TH SarabunPSK" panose="020B0500040200020003" pitchFamily="34" charset="-34"/>
                <a:cs typeface="TH SarabunPSK" panose="020B0500040200020003" pitchFamily="34" charset="-34"/>
              </a:rPr>
              <a:t> ศูนย์ศึกษาและพัฒนาชุมชนอุดรธานี</a:t>
            </a:r>
          </a:p>
          <a:p>
            <a:pPr eaLnBrk="1" hangingPunct="1">
              <a:lnSpc>
                <a:spcPct val="94000"/>
              </a:lnSpc>
              <a:buSzPct val="80000"/>
              <a:buFont typeface="Wingdings" panose="05000000000000000000" pitchFamily="2" charset="2"/>
              <a:buChar char="§"/>
            </a:pPr>
            <a:r>
              <a:rPr lang="th-TH" altLang="th-TH" sz="1000" b="1">
                <a:latin typeface="TH SarabunPSK" panose="020B0500040200020003" pitchFamily="34" charset="-34"/>
                <a:cs typeface="TH SarabunPSK" panose="020B0500040200020003" pitchFamily="34" charset="-34"/>
              </a:rPr>
              <a:t> ศูนย์ศึกษาและพัฒนาชุมชนลำปาง</a:t>
            </a:r>
          </a:p>
          <a:p>
            <a:pPr eaLnBrk="1" hangingPunct="1">
              <a:lnSpc>
                <a:spcPct val="94000"/>
              </a:lnSpc>
              <a:buSzPct val="80000"/>
              <a:buFont typeface="Wingdings" panose="05000000000000000000" pitchFamily="2" charset="2"/>
              <a:buChar char="§"/>
            </a:pPr>
            <a:r>
              <a:rPr lang="th-TH" altLang="th-TH" sz="1000" b="1">
                <a:latin typeface="TH SarabunPSK" panose="020B0500040200020003" pitchFamily="34" charset="-34"/>
                <a:cs typeface="TH SarabunPSK" panose="020B0500040200020003" pitchFamily="34" charset="-34"/>
              </a:rPr>
              <a:t> ศูนย์ศึกษาและพัฒนาชุมชนพิษณุโลก</a:t>
            </a:r>
          </a:p>
          <a:p>
            <a:pPr eaLnBrk="1" hangingPunct="1">
              <a:lnSpc>
                <a:spcPct val="94000"/>
              </a:lnSpc>
              <a:buSzPct val="80000"/>
              <a:buFont typeface="Wingdings" panose="05000000000000000000" pitchFamily="2" charset="2"/>
              <a:buChar char="§"/>
            </a:pPr>
            <a:r>
              <a:rPr lang="th-TH" altLang="th-TH" sz="1000" b="1">
                <a:latin typeface="TH SarabunPSK" panose="020B0500040200020003" pitchFamily="34" charset="-34"/>
                <a:cs typeface="TH SarabunPSK" panose="020B0500040200020003" pitchFamily="34" charset="-34"/>
              </a:rPr>
              <a:t> ศูนย์ศึกษาและพัฒนาชุมชนเพชรบุรี</a:t>
            </a:r>
          </a:p>
          <a:p>
            <a:pPr eaLnBrk="1" hangingPunct="1">
              <a:lnSpc>
                <a:spcPct val="94000"/>
              </a:lnSpc>
              <a:buSzPct val="80000"/>
              <a:buFont typeface="Wingdings" panose="05000000000000000000" pitchFamily="2" charset="2"/>
              <a:buChar char="§"/>
            </a:pPr>
            <a:r>
              <a:rPr lang="th-TH" altLang="th-TH" sz="1000" b="1">
                <a:latin typeface="TH SarabunPSK" panose="020B0500040200020003" pitchFamily="34" charset="-34"/>
                <a:cs typeface="TH SarabunPSK" panose="020B0500040200020003" pitchFamily="34" charset="-34"/>
              </a:rPr>
              <a:t> ศูนย์ศึกษาและพัฒนาชุมชนนครศรีธรรมราช</a:t>
            </a:r>
          </a:p>
          <a:p>
            <a:pPr eaLnBrk="1" hangingPunct="1">
              <a:lnSpc>
                <a:spcPct val="94000"/>
              </a:lnSpc>
              <a:buSzPct val="80000"/>
              <a:buFont typeface="Wingdings" panose="05000000000000000000" pitchFamily="2" charset="2"/>
              <a:buChar char="§"/>
            </a:pPr>
            <a:r>
              <a:rPr lang="th-TH" altLang="th-TH" sz="1000" b="1">
                <a:latin typeface="TH SarabunPSK" panose="020B0500040200020003" pitchFamily="34" charset="-34"/>
                <a:cs typeface="TH SarabunPSK" panose="020B0500040200020003" pitchFamily="34" charset="-34"/>
              </a:rPr>
              <a:t> ศูนย์ศึกษาและพัฒนาชุมชนยะลา</a:t>
            </a:r>
          </a:p>
          <a:p>
            <a:pPr eaLnBrk="1" hangingPunct="1">
              <a:lnSpc>
                <a:spcPct val="94000"/>
              </a:lnSpc>
              <a:buSzPct val="80000"/>
              <a:buFont typeface="Wingdings" panose="05000000000000000000" pitchFamily="2" charset="2"/>
              <a:buChar char="§"/>
            </a:pPr>
            <a:r>
              <a:rPr lang="th-TH" altLang="th-TH" sz="1000" b="1">
                <a:latin typeface="TH SarabunPSK" panose="020B0500040200020003" pitchFamily="34" charset="-34"/>
                <a:cs typeface="TH SarabunPSK" panose="020B0500040200020003" pitchFamily="34" charset="-34"/>
              </a:rPr>
              <a:t> ฝ่ายอำนวยการ</a:t>
            </a:r>
          </a:p>
        </p:txBody>
      </p:sp>
      <p:grpSp>
        <p:nvGrpSpPr>
          <p:cNvPr id="3131" name="Group 94"/>
          <p:cNvGrpSpPr>
            <a:grpSpLocks/>
          </p:cNvGrpSpPr>
          <p:nvPr/>
        </p:nvGrpSpPr>
        <p:grpSpPr bwMode="auto">
          <a:xfrm>
            <a:off x="6807200" y="1273175"/>
            <a:ext cx="2157413" cy="328613"/>
            <a:chOff x="4464168" y="2060848"/>
            <a:chExt cx="2156874" cy="329183"/>
          </a:xfrm>
        </p:grpSpPr>
        <p:sp>
          <p:nvSpPr>
            <p:cNvPr id="3151" name="Rectangle 5"/>
            <p:cNvSpPr>
              <a:spLocks noChangeArrowheads="1"/>
            </p:cNvSpPr>
            <p:nvPr/>
          </p:nvSpPr>
          <p:spPr bwMode="auto">
            <a:xfrm>
              <a:off x="4464168" y="2060848"/>
              <a:ext cx="162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3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สำนักงานพัฒนาชุมชนจังหวัด</a:t>
              </a:r>
            </a:p>
          </p:txBody>
        </p:sp>
        <p:sp>
          <p:nvSpPr>
            <p:cNvPr id="3152" name="Rectangle 5"/>
            <p:cNvSpPr>
              <a:spLocks noChangeArrowheads="1"/>
            </p:cNvSpPr>
            <p:nvPr/>
          </p:nvSpPr>
          <p:spPr bwMode="auto">
            <a:xfrm>
              <a:off x="6081042" y="2066181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1,6</a:t>
              </a:r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23</a:t>
              </a:r>
              <a:endParaRPr lang="th-TH" altLang="th-TH" sz="16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grpSp>
        <p:nvGrpSpPr>
          <p:cNvPr id="3132" name="Group 96"/>
          <p:cNvGrpSpPr>
            <a:grpSpLocks/>
          </p:cNvGrpSpPr>
          <p:nvPr/>
        </p:nvGrpSpPr>
        <p:grpSpPr bwMode="auto">
          <a:xfrm>
            <a:off x="6804025" y="2235200"/>
            <a:ext cx="2157413" cy="330200"/>
            <a:chOff x="4464168" y="2060848"/>
            <a:chExt cx="2156874" cy="329183"/>
          </a:xfrm>
        </p:grpSpPr>
        <p:sp>
          <p:nvSpPr>
            <p:cNvPr id="3149" name="Rectangle 5"/>
            <p:cNvSpPr>
              <a:spLocks noChangeArrowheads="1"/>
            </p:cNvSpPr>
            <p:nvPr/>
          </p:nvSpPr>
          <p:spPr bwMode="auto">
            <a:xfrm>
              <a:off x="4464168" y="2060848"/>
              <a:ext cx="162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3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สำนักงานพัฒนาชุมชนอำเภอ</a:t>
              </a:r>
            </a:p>
          </p:txBody>
        </p:sp>
        <p:sp>
          <p:nvSpPr>
            <p:cNvPr id="3150" name="Rectangle 5"/>
            <p:cNvSpPr>
              <a:spLocks noChangeArrowheads="1"/>
            </p:cNvSpPr>
            <p:nvPr/>
          </p:nvSpPr>
          <p:spPr bwMode="auto">
            <a:xfrm>
              <a:off x="6081042" y="2066181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4,6</a:t>
              </a:r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09</a:t>
              </a:r>
              <a:endParaRPr lang="th-TH" altLang="th-TH" sz="16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3133" name="Rectangle 8"/>
          <p:cNvSpPr>
            <a:spLocks noChangeArrowheads="1"/>
          </p:cNvSpPr>
          <p:nvPr/>
        </p:nvSpPr>
        <p:spPr bwMode="auto">
          <a:xfrm>
            <a:off x="6877050" y="1628775"/>
            <a:ext cx="2266950" cy="5953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buSzPct val="80000"/>
              <a:buFont typeface="Wingdings" panose="05000000000000000000" pitchFamily="2" charset="2"/>
              <a:buChar char="§"/>
            </a:pPr>
            <a:r>
              <a:rPr lang="th-TH" altLang="th-TH" sz="1000" b="1">
                <a:latin typeface="TH SarabunPSK" panose="020B0500040200020003" pitchFamily="34" charset="-34"/>
                <a:cs typeface="TH SarabunPSK" panose="020B0500040200020003" pitchFamily="34" charset="-34"/>
              </a:rPr>
              <a:t> กลุ่มงานยุทธศาสตร์การพัฒนาชุมชน</a:t>
            </a:r>
          </a:p>
          <a:p>
            <a:pPr eaLnBrk="1" hangingPunct="1">
              <a:buSzPct val="80000"/>
              <a:buFont typeface="Wingdings" panose="05000000000000000000" pitchFamily="2" charset="2"/>
              <a:buChar char="§"/>
            </a:pPr>
            <a:r>
              <a:rPr lang="th-TH" altLang="th-TH" sz="1000" b="1">
                <a:latin typeface="TH SarabunPSK" panose="020B0500040200020003" pitchFamily="34" charset="-34"/>
                <a:cs typeface="TH SarabunPSK" panose="020B0500040200020003" pitchFamily="34" charset="-34"/>
              </a:rPr>
              <a:t> กลุ่มงานส่งเสริมการพัฒนาชุมชน</a:t>
            </a:r>
          </a:p>
          <a:p>
            <a:pPr eaLnBrk="1" hangingPunct="1">
              <a:buSzPct val="80000"/>
              <a:buFont typeface="Wingdings" panose="05000000000000000000" pitchFamily="2" charset="2"/>
              <a:buChar char="§"/>
            </a:pPr>
            <a:r>
              <a:rPr lang="th-TH" altLang="th-TH" sz="1000" b="1">
                <a:latin typeface="TH SarabunPSK" panose="020B0500040200020003" pitchFamily="34" charset="-34"/>
                <a:cs typeface="TH SarabunPSK" panose="020B0500040200020003" pitchFamily="34" charset="-34"/>
              </a:rPr>
              <a:t> กลุ่มงานสารสนเทศการพัฒนาชุมชน</a:t>
            </a:r>
          </a:p>
          <a:p>
            <a:pPr eaLnBrk="1" hangingPunct="1">
              <a:buSzPct val="80000"/>
              <a:buFont typeface="Wingdings" panose="05000000000000000000" pitchFamily="2" charset="2"/>
              <a:buChar char="§"/>
            </a:pPr>
            <a:r>
              <a:rPr lang="th-TH" altLang="th-TH" sz="1000" b="1">
                <a:latin typeface="TH SarabunPSK" panose="020B0500040200020003" pitchFamily="34" charset="-34"/>
                <a:cs typeface="TH SarabunPSK" panose="020B0500040200020003" pitchFamily="34" charset="-34"/>
              </a:rPr>
              <a:t> กลุ่มงานประสานและสนับสนุนการบริหารงานพัฒนาชุมชน</a:t>
            </a:r>
          </a:p>
        </p:txBody>
      </p:sp>
      <p:sp>
        <p:nvSpPr>
          <p:cNvPr id="104" name="Rounded Rectangle 103"/>
          <p:cNvSpPr/>
          <p:nvPr/>
        </p:nvSpPr>
        <p:spPr>
          <a:xfrm>
            <a:off x="1619250" y="5940425"/>
            <a:ext cx="2592388" cy="863600"/>
          </a:xfrm>
          <a:prstGeom prst="roundRect">
            <a:avLst/>
          </a:prstGeom>
          <a:ln>
            <a:solidFill>
              <a:srgbClr val="FF0000"/>
            </a:solidFill>
          </a:ln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anchor="ctr"/>
          <a:lstStyle/>
          <a:p>
            <a:pPr>
              <a:lnSpc>
                <a:spcPct val="80000"/>
              </a:lnSpc>
              <a:defRPr/>
            </a:pPr>
            <a:r>
              <a:rPr lang="th-TH" sz="1300" dirty="0">
                <a:solidFill>
                  <a:srgbClr val="FF0000"/>
                </a:solidFill>
                <a:latin typeface="TH SarabunIT๙" panose="020B0500040200020003" pitchFamily="34" charset="-34"/>
                <a:cs typeface="TH SarabunIT๙" panose="020B0500040200020003" pitchFamily="34" charset="-34"/>
              </a:rPr>
              <a:t>ส่วนราชการที่จัดตั้งขึ้นเป็นการภายใน</a:t>
            </a:r>
          </a:p>
          <a:p>
            <a:pPr>
              <a:buSzPct val="80000"/>
              <a:buFont typeface="Arial" pitchFamily="34" charset="0"/>
              <a:buChar char="•"/>
              <a:defRPr/>
            </a:pPr>
            <a:r>
              <a:rPr lang="th-TH" sz="1000" dirty="0">
                <a:solidFill>
                  <a:srgbClr val="FF0000"/>
                </a:solidFill>
                <a:latin typeface="TH SarabunIT๙" panose="020B0500040200020003" pitchFamily="34" charset="-34"/>
                <a:cs typeface="TH SarabunIT๙" panose="020B0500040200020003" pitchFamily="34" charset="-34"/>
              </a:rPr>
              <a:t> สำนักตรวจราชการ  (กง.ติดตามและตรวจราชการ กองแผนงาน)</a:t>
            </a:r>
          </a:p>
          <a:p>
            <a:pPr>
              <a:buSzPct val="80000"/>
              <a:buFont typeface="Arial" pitchFamily="34" charset="0"/>
              <a:buChar char="•"/>
              <a:defRPr/>
            </a:pPr>
            <a:r>
              <a:rPr lang="th-TH" sz="1000" dirty="0">
                <a:solidFill>
                  <a:srgbClr val="FF0000"/>
                </a:solidFill>
                <a:latin typeface="TH SarabunIT๙" panose="020B0500040200020003" pitchFamily="34" charset="-34"/>
                <a:cs typeface="TH SarabunIT๙" panose="020B0500040200020003" pitchFamily="34" charset="-34"/>
              </a:rPr>
              <a:t> กองนิติการ (กง. นิติการ สำนักงานเลขานุการกรม)</a:t>
            </a:r>
          </a:p>
          <a:p>
            <a:pPr>
              <a:buSzPct val="80000"/>
              <a:buFont typeface="Arial" pitchFamily="34" charset="0"/>
              <a:buChar char="•"/>
              <a:defRPr/>
            </a:pPr>
            <a:r>
              <a:rPr lang="th-TH" sz="1000" dirty="0">
                <a:solidFill>
                  <a:srgbClr val="FF0000"/>
                </a:solidFill>
                <a:latin typeface="TH SarabunIT๙" panose="020B0500040200020003" pitchFamily="34" charset="-34"/>
                <a:cs typeface="TH SarabunIT๙" panose="020B0500040200020003" pitchFamily="34" charset="-34"/>
              </a:rPr>
              <a:t> สำนักงานกองทุนพัฒนาบทบาทสตรี (</a:t>
            </a:r>
            <a:r>
              <a:rPr lang="th-TH" sz="1000" dirty="0" err="1">
                <a:solidFill>
                  <a:srgbClr val="FF0000"/>
                </a:solidFill>
                <a:latin typeface="TH SarabunIT๙" panose="020B0500040200020003" pitchFamily="34" charset="-34"/>
                <a:cs typeface="TH SarabunIT๙" panose="020B0500040200020003" pitchFamily="34" charset="-34"/>
              </a:rPr>
              <a:t>สกส.</a:t>
            </a:r>
            <a:r>
              <a:rPr lang="th-TH" sz="1000" dirty="0">
                <a:solidFill>
                  <a:srgbClr val="FF0000"/>
                </a:solidFill>
                <a:latin typeface="TH SarabunIT๙" panose="020B0500040200020003" pitchFamily="34" charset="-34"/>
                <a:cs typeface="TH SarabunIT๙" panose="020B0500040200020003" pitchFamily="34" charset="-34"/>
              </a:rPr>
              <a:t>)</a:t>
            </a:r>
          </a:p>
          <a:p>
            <a:pPr>
              <a:buSzPct val="80000"/>
              <a:buFont typeface="Arial" pitchFamily="34" charset="0"/>
              <a:buChar char="•"/>
              <a:defRPr/>
            </a:pPr>
            <a:r>
              <a:rPr lang="th-TH" sz="1000" dirty="0">
                <a:solidFill>
                  <a:srgbClr val="FF0000"/>
                </a:solidFill>
                <a:latin typeface="TH SarabunIT๙" panose="020B0500040200020003" pitchFamily="34" charset="-34"/>
                <a:cs typeface="TH SarabunIT๙" panose="020B0500040200020003" pitchFamily="34" charset="-34"/>
              </a:rPr>
              <a:t> กลุ่มงานคุ้มครองจริยธรรมข้าราชการกรมการพัฒนาชุมชน</a:t>
            </a:r>
          </a:p>
        </p:txBody>
      </p:sp>
      <p:graphicFrame>
        <p:nvGraphicFramePr>
          <p:cNvPr id="106" name="Table 105"/>
          <p:cNvGraphicFramePr>
            <a:graphicFrameLocks noGrp="1"/>
          </p:cNvGraphicFramePr>
          <p:nvPr/>
        </p:nvGraphicFramePr>
        <p:xfrm>
          <a:off x="179388" y="5959475"/>
          <a:ext cx="1331912" cy="822325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85791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740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74108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r>
                        <a:rPr lang="th-TH" sz="1200" dirty="0" smtClean="0">
                          <a:latin typeface="TH SarabunPSK" pitchFamily="34" charset="-34"/>
                          <a:cs typeface="TH SarabunPSK" pitchFamily="34" charset="-34"/>
                        </a:rPr>
                        <a:t>ข้าราชการ</a:t>
                      </a:r>
                      <a:endParaRPr lang="th-TH" sz="1200" dirty="0">
                        <a:latin typeface="TH SarabunPSK" pitchFamily="34" charset="-34"/>
                        <a:cs typeface="TH SarabunPSK" pitchFamily="34" charset="-34"/>
                      </a:endParaRPr>
                    </a:p>
                  </a:txBody>
                  <a:tcPr marL="91459" marR="91459" marT="45685" marB="45685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th-TH" sz="1200" dirty="0" smtClean="0">
                          <a:latin typeface="TH SarabunPSK" pitchFamily="34" charset="-34"/>
                          <a:cs typeface="TH SarabunPSK" pitchFamily="34" charset="-34"/>
                        </a:rPr>
                        <a:t>6,8</a:t>
                      </a:r>
                      <a:r>
                        <a:rPr lang="en-US" sz="1200" dirty="0" smtClean="0">
                          <a:latin typeface="TH SarabunPSK" pitchFamily="34" charset="-34"/>
                          <a:cs typeface="TH SarabunPSK" pitchFamily="34" charset="-34"/>
                        </a:rPr>
                        <a:t>01</a:t>
                      </a:r>
                      <a:endParaRPr lang="th-TH" sz="1200" dirty="0">
                        <a:latin typeface="TH SarabunPSK" pitchFamily="34" charset="-34"/>
                        <a:cs typeface="TH SarabunPSK" pitchFamily="34" charset="-34"/>
                      </a:endParaRPr>
                    </a:p>
                  </a:txBody>
                  <a:tcPr marL="91459" marR="91459" marT="45685" marB="45685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74108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r>
                        <a:rPr lang="th-TH" sz="1200" dirty="0" smtClean="0">
                          <a:latin typeface="TH SarabunPSK" pitchFamily="34" charset="-34"/>
                          <a:cs typeface="TH SarabunPSK" pitchFamily="34" charset="-34"/>
                        </a:rPr>
                        <a:t>พนักงานราชการ</a:t>
                      </a:r>
                      <a:endParaRPr lang="th-TH" sz="1200" dirty="0">
                        <a:latin typeface="TH SarabunPSK" pitchFamily="34" charset="-34"/>
                        <a:cs typeface="TH SarabunPSK" pitchFamily="34" charset="-34"/>
                      </a:endParaRPr>
                    </a:p>
                  </a:txBody>
                  <a:tcPr marL="91459" marR="91459" marT="45685" marB="45685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th-TH" sz="1200" dirty="0" smtClean="0">
                          <a:latin typeface="TH SarabunPSK" pitchFamily="34" charset="-34"/>
                          <a:cs typeface="TH SarabunPSK" pitchFamily="34" charset="-34"/>
                        </a:rPr>
                        <a:t>1</a:t>
                      </a:r>
                      <a:r>
                        <a:rPr lang="en-US" sz="1200" dirty="0" smtClean="0">
                          <a:latin typeface="TH SarabunPSK" pitchFamily="34" charset="-34"/>
                          <a:cs typeface="TH SarabunPSK" pitchFamily="34" charset="-34"/>
                        </a:rPr>
                        <a:t>56</a:t>
                      </a:r>
                      <a:endParaRPr lang="th-TH" sz="1200" dirty="0">
                        <a:latin typeface="TH SarabunPSK" pitchFamily="34" charset="-34"/>
                        <a:cs typeface="TH SarabunPSK" pitchFamily="34" charset="-34"/>
                      </a:endParaRPr>
                    </a:p>
                  </a:txBody>
                  <a:tcPr marL="91459" marR="91459" marT="45685" marB="45685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74108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r>
                        <a:rPr lang="th-TH" sz="1200" dirty="0" smtClean="0">
                          <a:latin typeface="TH SarabunPSK" pitchFamily="34" charset="-34"/>
                          <a:cs typeface="TH SarabunPSK" pitchFamily="34" charset="-34"/>
                        </a:rPr>
                        <a:t>ลูกจ้างประจำ</a:t>
                      </a:r>
                      <a:endParaRPr lang="th-TH" sz="1200" dirty="0">
                        <a:latin typeface="TH SarabunPSK" pitchFamily="34" charset="-34"/>
                        <a:cs typeface="TH SarabunPSK" pitchFamily="34" charset="-34"/>
                      </a:endParaRPr>
                    </a:p>
                  </a:txBody>
                  <a:tcPr marL="91459" marR="91459" marT="45685" marB="45685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en-US" sz="1200" dirty="0" smtClean="0">
                          <a:latin typeface="TH SarabunPSK" pitchFamily="34" charset="-34"/>
                          <a:cs typeface="TH SarabunPSK" pitchFamily="34" charset="-34"/>
                        </a:rPr>
                        <a:t>88</a:t>
                      </a:r>
                      <a:endParaRPr lang="th-TH" sz="1200" dirty="0">
                        <a:latin typeface="TH SarabunPSK" pitchFamily="34" charset="-34"/>
                        <a:cs typeface="TH SarabunPSK" pitchFamily="34" charset="-34"/>
                      </a:endParaRPr>
                    </a:p>
                  </a:txBody>
                  <a:tcPr marL="91459" marR="91459" marT="45685" marB="45685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06" name="Rectangle 73"/>
          <p:cNvSpPr>
            <a:spLocks noChangeArrowheads="1"/>
          </p:cNvSpPr>
          <p:nvPr/>
        </p:nvSpPr>
        <p:spPr bwMode="auto">
          <a:xfrm>
            <a:off x="488950" y="106363"/>
            <a:ext cx="815498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/>
            <a:r>
              <a:rPr lang="th-TH" altLang="th-TH" sz="1600" b="1">
                <a:latin typeface="TH SarabunPSK" panose="020B0500040200020003" pitchFamily="34" charset="-34"/>
                <a:cs typeface="TH SarabunPSK" panose="020B0500040200020003" pitchFamily="34" charset="-34"/>
              </a:rPr>
              <a:t>แผนภูมิแสดงการแบ่งงานภายในและอัตรากำลังของกรมการพัฒนาชุมชน</a:t>
            </a:r>
            <a:r>
              <a:rPr lang="en-US" altLang="th-TH" sz="1600" b="1">
                <a:latin typeface="TH SarabunPSK" panose="020B0500040200020003" pitchFamily="34" charset="-34"/>
                <a:cs typeface="TH SarabunPSK" panose="020B0500040200020003" pitchFamily="34" charset="-34"/>
              </a:rPr>
              <a:t> </a:t>
            </a:r>
            <a:endParaRPr lang="th-TH" altLang="th-TH" sz="1600" b="1"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sp>
        <p:nvSpPr>
          <p:cNvPr id="21507" name="Text Box 9"/>
          <p:cNvSpPr txBox="1">
            <a:spLocks noChangeArrowheads="1"/>
          </p:cNvSpPr>
          <p:nvPr/>
        </p:nvSpPr>
        <p:spPr bwMode="auto">
          <a:xfrm>
            <a:off x="6980238" y="6269038"/>
            <a:ext cx="2160587" cy="588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ลูกจ้างประจำ</a:t>
            </a:r>
            <a:r>
              <a:rPr lang="en-US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 - </a:t>
            </a:r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อัตรา</a:t>
            </a:r>
            <a:endParaRPr lang="th-TH" altLang="th-TH" sz="1400">
              <a:solidFill>
                <a:srgbClr val="FF0000"/>
              </a:solidFill>
              <a:latin typeface="TH SarabunPSK" panose="020B0500040200020003" pitchFamily="34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กรอบพนักงานราชการ 1 อัตรา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rPr>
              <a:t>(70)</a:t>
            </a:r>
            <a:endParaRPr lang="th-TH" altLang="th-TH" sz="1000"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grpSp>
        <p:nvGrpSpPr>
          <p:cNvPr id="21508" name="Group 81"/>
          <p:cNvGrpSpPr>
            <a:grpSpLocks/>
          </p:cNvGrpSpPr>
          <p:nvPr/>
        </p:nvGrpSpPr>
        <p:grpSpPr bwMode="auto">
          <a:xfrm>
            <a:off x="2843213" y="765175"/>
            <a:ext cx="3421062" cy="646113"/>
            <a:chOff x="2448080" y="857250"/>
            <a:chExt cx="3420000" cy="646113"/>
          </a:xfrm>
        </p:grpSpPr>
        <p:sp>
          <p:nvSpPr>
            <p:cNvPr id="21555" name="Rectangle 2"/>
            <p:cNvSpPr>
              <a:spLocks noChangeArrowheads="1"/>
            </p:cNvSpPr>
            <p:nvPr/>
          </p:nvSpPr>
          <p:spPr bwMode="auto">
            <a:xfrm>
              <a:off x="2448080" y="857250"/>
              <a:ext cx="2844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สำนักงานพัฒนาชุมชนจังหวัดกาญจนบุรี</a:t>
              </a:r>
            </a:p>
          </p:txBody>
        </p:sp>
        <p:sp>
          <p:nvSpPr>
            <p:cNvPr id="21556" name="Rectangle 2"/>
            <p:cNvSpPr>
              <a:spLocks noChangeArrowheads="1"/>
            </p:cNvSpPr>
            <p:nvPr/>
          </p:nvSpPr>
          <p:spPr bwMode="auto">
            <a:xfrm>
              <a:off x="5290308" y="857250"/>
              <a:ext cx="575739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 eaLnBrk="1" hangingPunct="1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87</a:t>
              </a:r>
              <a:endParaRPr lang="th-TH" altLang="th-TH" sz="16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21557" name="Rectangle 2"/>
            <p:cNvSpPr>
              <a:spLocks noChangeArrowheads="1"/>
            </p:cNvSpPr>
            <p:nvPr/>
          </p:nvSpPr>
          <p:spPr bwMode="auto">
            <a:xfrm>
              <a:off x="2448080" y="1177925"/>
              <a:ext cx="3420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ผู้อำนวยการ (พัฒนาการจังหวัด) สูง</a:t>
              </a:r>
              <a:r>
                <a:rPr lang="en-US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(6185)</a:t>
              </a:r>
              <a:r>
                <a:rPr lang="en-US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endParaRPr lang="th-TH" altLang="th-TH" sz="1600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21509" name="Text Box 91"/>
          <p:cNvSpPr txBox="1">
            <a:spLocks noChangeArrowheads="1"/>
          </p:cNvSpPr>
          <p:nvPr/>
        </p:nvSpPr>
        <p:spPr bwMode="auto">
          <a:xfrm>
            <a:off x="3924300" y="404813"/>
            <a:ext cx="1368425" cy="277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Update </a:t>
            </a:r>
            <a:r>
              <a:rPr lang="th-TH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26 เมษายน 2564 </a:t>
            </a:r>
            <a:r>
              <a:rPr lang="en-US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         </a:t>
            </a:r>
            <a:endParaRPr lang="th-TH" altLang="th-TH" sz="1200"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cxnSp>
        <p:nvCxnSpPr>
          <p:cNvPr id="78" name="Straight Connector 77"/>
          <p:cNvCxnSpPr/>
          <p:nvPr/>
        </p:nvCxnSpPr>
        <p:spPr>
          <a:xfrm>
            <a:off x="4572000" y="1419225"/>
            <a:ext cx="0" cy="50482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511" name="Rectangle 78"/>
          <p:cNvSpPr>
            <a:spLocks noChangeArrowheads="1"/>
          </p:cNvSpPr>
          <p:nvPr/>
        </p:nvSpPr>
        <p:spPr bwMode="auto">
          <a:xfrm>
            <a:off x="0" y="6611938"/>
            <a:ext cx="1619250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000" u="sng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หมายเหตุ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ภายในวงเล็บแสดงเลขที่ตำแหน่ง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21512" name="Group 49"/>
          <p:cNvGrpSpPr>
            <a:grpSpLocks/>
          </p:cNvGrpSpPr>
          <p:nvPr/>
        </p:nvGrpSpPr>
        <p:grpSpPr bwMode="auto">
          <a:xfrm>
            <a:off x="107950" y="1722438"/>
            <a:ext cx="2843213" cy="646112"/>
            <a:chOff x="107503" y="3717032"/>
            <a:chExt cx="2844257" cy="646113"/>
          </a:xfrm>
        </p:grpSpPr>
        <p:sp>
          <p:nvSpPr>
            <p:cNvPr id="21552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ทองผาภูมิ</a:t>
              </a:r>
            </a:p>
          </p:txBody>
        </p:sp>
        <p:sp>
          <p:nvSpPr>
            <p:cNvPr id="21553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21554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(6248)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21513" name="Text Box 17"/>
          <p:cNvSpPr txBox="1">
            <a:spLocks noChangeArrowheads="1"/>
          </p:cNvSpPr>
          <p:nvPr/>
        </p:nvSpPr>
        <p:spPr bwMode="auto">
          <a:xfrm>
            <a:off x="107950" y="2370138"/>
            <a:ext cx="2879725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(6250/6251/6252/6253)</a:t>
            </a:r>
          </a:p>
          <a:p>
            <a:pPr eaLnBrk="1" hangingPunct="1"/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21514" name="Group 50"/>
          <p:cNvGrpSpPr>
            <a:grpSpLocks/>
          </p:cNvGrpSpPr>
          <p:nvPr/>
        </p:nvGrpSpPr>
        <p:grpSpPr bwMode="auto">
          <a:xfrm>
            <a:off x="3132138" y="1722438"/>
            <a:ext cx="2843212" cy="646112"/>
            <a:chOff x="107503" y="3717032"/>
            <a:chExt cx="2844257" cy="646113"/>
          </a:xfrm>
        </p:grpSpPr>
        <p:sp>
          <p:nvSpPr>
            <p:cNvPr id="21549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พนมทวน</a:t>
              </a:r>
            </a:p>
          </p:txBody>
        </p:sp>
        <p:sp>
          <p:nvSpPr>
            <p:cNvPr id="21550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21551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(6254)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21515" name="Text Box 17"/>
          <p:cNvSpPr txBox="1">
            <a:spLocks noChangeArrowheads="1"/>
          </p:cNvSpPr>
          <p:nvPr/>
        </p:nvSpPr>
        <p:spPr bwMode="auto">
          <a:xfrm>
            <a:off x="3132138" y="2370138"/>
            <a:ext cx="2879725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(6256/6257/6258/6259)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21516" name="Group 55"/>
          <p:cNvGrpSpPr>
            <a:grpSpLocks/>
          </p:cNvGrpSpPr>
          <p:nvPr/>
        </p:nvGrpSpPr>
        <p:grpSpPr bwMode="auto">
          <a:xfrm>
            <a:off x="6156325" y="1722438"/>
            <a:ext cx="2844800" cy="646112"/>
            <a:chOff x="107503" y="3717032"/>
            <a:chExt cx="2844257" cy="646113"/>
          </a:xfrm>
        </p:grpSpPr>
        <p:sp>
          <p:nvSpPr>
            <p:cNvPr id="21546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เลาขวัญ</a:t>
              </a:r>
            </a:p>
          </p:txBody>
        </p:sp>
        <p:sp>
          <p:nvSpPr>
            <p:cNvPr id="21547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21548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(6261)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21517" name="Text Box 17"/>
          <p:cNvSpPr txBox="1">
            <a:spLocks noChangeArrowheads="1"/>
          </p:cNvSpPr>
          <p:nvPr/>
        </p:nvSpPr>
        <p:spPr bwMode="auto">
          <a:xfrm>
            <a:off x="6156325" y="2370138"/>
            <a:ext cx="2879725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(6263/6264/6265/6266)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21518" name="Group 60"/>
          <p:cNvGrpSpPr>
            <a:grpSpLocks/>
          </p:cNvGrpSpPr>
          <p:nvPr/>
        </p:nvGrpSpPr>
        <p:grpSpPr bwMode="auto">
          <a:xfrm>
            <a:off x="1692275" y="4962525"/>
            <a:ext cx="2843213" cy="646113"/>
            <a:chOff x="107503" y="3717032"/>
            <a:chExt cx="2844257" cy="646113"/>
          </a:xfrm>
        </p:grpSpPr>
        <p:sp>
          <p:nvSpPr>
            <p:cNvPr id="21543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ห้วยกระเจา</a:t>
              </a:r>
            </a:p>
          </p:txBody>
        </p:sp>
        <p:sp>
          <p:nvSpPr>
            <p:cNvPr id="21544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21545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ชพ.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(6279)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21519" name="Text Box 17"/>
          <p:cNvSpPr txBox="1">
            <a:spLocks noChangeArrowheads="1"/>
          </p:cNvSpPr>
          <p:nvPr/>
        </p:nvSpPr>
        <p:spPr bwMode="auto">
          <a:xfrm>
            <a:off x="1692275" y="5610225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(6245/6246/6281/6282)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cxnSp>
        <p:nvCxnSpPr>
          <p:cNvPr id="76" name="Straight Connector 75"/>
          <p:cNvCxnSpPr/>
          <p:nvPr/>
        </p:nvCxnSpPr>
        <p:spPr>
          <a:xfrm>
            <a:off x="1404938" y="1628775"/>
            <a:ext cx="604837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4" name="Straight Connector 83"/>
          <p:cNvCxnSpPr/>
          <p:nvPr/>
        </p:nvCxnSpPr>
        <p:spPr>
          <a:xfrm>
            <a:off x="1403350" y="1628775"/>
            <a:ext cx="0" cy="9048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/>
          <p:cNvCxnSpPr/>
          <p:nvPr/>
        </p:nvCxnSpPr>
        <p:spPr>
          <a:xfrm>
            <a:off x="7451725" y="1628775"/>
            <a:ext cx="0" cy="9048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" name="Straight Connector 85"/>
          <p:cNvCxnSpPr/>
          <p:nvPr/>
        </p:nvCxnSpPr>
        <p:spPr>
          <a:xfrm>
            <a:off x="3049588" y="1628775"/>
            <a:ext cx="0" cy="333057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1524" name="Group 49"/>
          <p:cNvGrpSpPr>
            <a:grpSpLocks/>
          </p:cNvGrpSpPr>
          <p:nvPr/>
        </p:nvGrpSpPr>
        <p:grpSpPr bwMode="auto">
          <a:xfrm>
            <a:off x="107950" y="3300413"/>
            <a:ext cx="2843213" cy="652462"/>
            <a:chOff x="107503" y="3710690"/>
            <a:chExt cx="2844257" cy="652455"/>
          </a:xfrm>
        </p:grpSpPr>
        <p:sp>
          <p:nvSpPr>
            <p:cNvPr id="21540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ด่านมะขามเตี้ย</a:t>
              </a:r>
            </a:p>
          </p:txBody>
        </p:sp>
        <p:sp>
          <p:nvSpPr>
            <p:cNvPr id="21541" name="Rectangle 2"/>
            <p:cNvSpPr>
              <a:spLocks noChangeArrowheads="1"/>
            </p:cNvSpPr>
            <p:nvPr/>
          </p:nvSpPr>
          <p:spPr bwMode="auto">
            <a:xfrm>
              <a:off x="2411760" y="3710690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21542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ชพ.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(6267)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21525" name="Text Box 17"/>
          <p:cNvSpPr txBox="1">
            <a:spLocks noChangeArrowheads="1"/>
          </p:cNvSpPr>
          <p:nvPr/>
        </p:nvSpPr>
        <p:spPr bwMode="auto">
          <a:xfrm>
            <a:off x="107950" y="3954463"/>
            <a:ext cx="2879725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3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(6233/6269/6270)</a:t>
            </a:r>
          </a:p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เจ้าพนักงานพัฒนาชุมชน (ปง./ชง.)    - 1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(6228)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21526" name="Group 50"/>
          <p:cNvGrpSpPr>
            <a:grpSpLocks/>
          </p:cNvGrpSpPr>
          <p:nvPr/>
        </p:nvGrpSpPr>
        <p:grpSpPr bwMode="auto">
          <a:xfrm>
            <a:off x="3132138" y="3300413"/>
            <a:ext cx="2843212" cy="652462"/>
            <a:chOff x="107503" y="3710690"/>
            <a:chExt cx="2844257" cy="652455"/>
          </a:xfrm>
        </p:grpSpPr>
        <p:sp>
          <p:nvSpPr>
            <p:cNvPr id="21537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หนองปรือ</a:t>
              </a:r>
            </a:p>
          </p:txBody>
        </p:sp>
        <p:sp>
          <p:nvSpPr>
            <p:cNvPr id="21538" name="Rectangle 2"/>
            <p:cNvSpPr>
              <a:spLocks noChangeArrowheads="1"/>
            </p:cNvSpPr>
            <p:nvPr/>
          </p:nvSpPr>
          <p:spPr bwMode="auto">
            <a:xfrm>
              <a:off x="2411760" y="3710690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21539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ชพ.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(6271)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21527" name="Text Box 17"/>
          <p:cNvSpPr txBox="1">
            <a:spLocks noChangeArrowheads="1"/>
          </p:cNvSpPr>
          <p:nvPr/>
        </p:nvSpPr>
        <p:spPr bwMode="auto">
          <a:xfrm>
            <a:off x="3132138" y="3954463"/>
            <a:ext cx="2879725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3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(6206/6273/6274)</a:t>
            </a:r>
          </a:p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เจ้าพนักงานพัฒนาชุมชน (ปง./ชง.)    - 1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(6201)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21528" name="Group 55"/>
          <p:cNvGrpSpPr>
            <a:grpSpLocks/>
          </p:cNvGrpSpPr>
          <p:nvPr/>
        </p:nvGrpSpPr>
        <p:grpSpPr bwMode="auto">
          <a:xfrm>
            <a:off x="6156325" y="3300413"/>
            <a:ext cx="2844800" cy="652462"/>
            <a:chOff x="107503" y="3710690"/>
            <a:chExt cx="2844257" cy="652455"/>
          </a:xfrm>
        </p:grpSpPr>
        <p:sp>
          <p:nvSpPr>
            <p:cNvPr id="21534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สังขละบุรี</a:t>
              </a:r>
            </a:p>
          </p:txBody>
        </p:sp>
        <p:sp>
          <p:nvSpPr>
            <p:cNvPr id="21535" name="Rectangle 2"/>
            <p:cNvSpPr>
              <a:spLocks noChangeArrowheads="1"/>
            </p:cNvSpPr>
            <p:nvPr/>
          </p:nvSpPr>
          <p:spPr bwMode="auto">
            <a:xfrm>
              <a:off x="2411760" y="3710690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21536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(6275)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21529" name="Text Box 17"/>
          <p:cNvSpPr txBox="1">
            <a:spLocks noChangeArrowheads="1"/>
          </p:cNvSpPr>
          <p:nvPr/>
        </p:nvSpPr>
        <p:spPr bwMode="auto">
          <a:xfrm>
            <a:off x="6156325" y="3954463"/>
            <a:ext cx="2879725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3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(6234/6277/6278)</a:t>
            </a:r>
          </a:p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เจ้าพนักงานพัฒนาชุมชน (ปง./ชง.)    - 1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(6216)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cxnSp>
        <p:nvCxnSpPr>
          <p:cNvPr id="105" name="Straight Connector 104"/>
          <p:cNvCxnSpPr/>
          <p:nvPr/>
        </p:nvCxnSpPr>
        <p:spPr>
          <a:xfrm>
            <a:off x="1404938" y="3213100"/>
            <a:ext cx="604837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6" name="Straight Connector 105"/>
          <p:cNvCxnSpPr/>
          <p:nvPr/>
        </p:nvCxnSpPr>
        <p:spPr>
          <a:xfrm>
            <a:off x="1403350" y="3213100"/>
            <a:ext cx="0" cy="9048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7" name="Straight Connector 106"/>
          <p:cNvCxnSpPr/>
          <p:nvPr/>
        </p:nvCxnSpPr>
        <p:spPr>
          <a:xfrm>
            <a:off x="7451725" y="3213100"/>
            <a:ext cx="0" cy="9048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9" name="Straight Connector 108"/>
          <p:cNvCxnSpPr/>
          <p:nvPr/>
        </p:nvCxnSpPr>
        <p:spPr>
          <a:xfrm>
            <a:off x="4356100" y="3213100"/>
            <a:ext cx="0" cy="9048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530" name="Rectangle 73"/>
          <p:cNvSpPr>
            <a:spLocks noChangeArrowheads="1"/>
          </p:cNvSpPr>
          <p:nvPr/>
        </p:nvSpPr>
        <p:spPr bwMode="auto">
          <a:xfrm>
            <a:off x="488950" y="106363"/>
            <a:ext cx="815498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/>
            <a:r>
              <a:rPr lang="th-TH" altLang="th-TH" sz="1600" b="1">
                <a:latin typeface="TH SarabunPSK" panose="020B0500040200020003" pitchFamily="34" charset="-34"/>
                <a:cs typeface="TH SarabunPSK" panose="020B0500040200020003" pitchFamily="34" charset="-34"/>
              </a:rPr>
              <a:t>แผนภูมิแสดงการแบ่งงานภายในและอัตรากำลังของกรมการพัฒนาชุมชน</a:t>
            </a:r>
            <a:r>
              <a:rPr lang="en-US" altLang="th-TH" sz="1600" b="1">
                <a:latin typeface="TH SarabunPSK" panose="020B0500040200020003" pitchFamily="34" charset="-34"/>
                <a:cs typeface="TH SarabunPSK" panose="020B0500040200020003" pitchFamily="34" charset="-34"/>
              </a:rPr>
              <a:t> </a:t>
            </a:r>
            <a:endParaRPr lang="th-TH" altLang="th-TH" sz="1600" b="1"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sp>
        <p:nvSpPr>
          <p:cNvPr id="22531" name="Text Box 9"/>
          <p:cNvSpPr txBox="1">
            <a:spLocks noChangeArrowheads="1"/>
          </p:cNvSpPr>
          <p:nvPr/>
        </p:nvSpPr>
        <p:spPr bwMode="auto">
          <a:xfrm>
            <a:off x="6980238" y="6269038"/>
            <a:ext cx="2160587" cy="588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ลูกจ้างประจำ</a:t>
            </a:r>
            <a:r>
              <a:rPr lang="en-US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 1 </a:t>
            </a:r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อัตรา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rPr>
              <a:t>(132)</a:t>
            </a:r>
            <a:endParaRPr lang="th-TH" altLang="th-TH" sz="1400">
              <a:solidFill>
                <a:srgbClr val="FF0000"/>
              </a:solidFill>
              <a:latin typeface="TH SarabunPSK" panose="020B0500040200020003" pitchFamily="34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กรอบพนักงานราชการ - อัตรา </a:t>
            </a:r>
            <a:endParaRPr lang="th-TH" altLang="th-TH" sz="1000"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grpSp>
        <p:nvGrpSpPr>
          <p:cNvPr id="22532" name="Group 81"/>
          <p:cNvGrpSpPr>
            <a:grpSpLocks/>
          </p:cNvGrpSpPr>
          <p:nvPr/>
        </p:nvGrpSpPr>
        <p:grpSpPr bwMode="auto">
          <a:xfrm>
            <a:off x="2843213" y="765175"/>
            <a:ext cx="3421062" cy="646113"/>
            <a:chOff x="2448080" y="857250"/>
            <a:chExt cx="3420000" cy="646113"/>
          </a:xfrm>
        </p:grpSpPr>
        <p:sp>
          <p:nvSpPr>
            <p:cNvPr id="22589" name="Rectangle 2"/>
            <p:cNvSpPr>
              <a:spLocks noChangeArrowheads="1"/>
            </p:cNvSpPr>
            <p:nvPr/>
          </p:nvSpPr>
          <p:spPr bwMode="auto">
            <a:xfrm>
              <a:off x="2448080" y="857250"/>
              <a:ext cx="2844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สำนักงานพัฒนาชุมชนจังหวัดกาฬสินธุ์</a:t>
              </a:r>
            </a:p>
          </p:txBody>
        </p:sp>
        <p:sp>
          <p:nvSpPr>
            <p:cNvPr id="22590" name="Rectangle 2"/>
            <p:cNvSpPr>
              <a:spLocks noChangeArrowheads="1"/>
            </p:cNvSpPr>
            <p:nvPr/>
          </p:nvSpPr>
          <p:spPr bwMode="auto">
            <a:xfrm>
              <a:off x="5290308" y="857250"/>
              <a:ext cx="575739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 eaLnBrk="1" hangingPunct="1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112</a:t>
              </a:r>
              <a:endParaRPr lang="th-TH" altLang="th-TH" sz="16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22591" name="Rectangle 2"/>
            <p:cNvSpPr>
              <a:spLocks noChangeArrowheads="1"/>
            </p:cNvSpPr>
            <p:nvPr/>
          </p:nvSpPr>
          <p:spPr bwMode="auto">
            <a:xfrm>
              <a:off x="2448080" y="1177925"/>
              <a:ext cx="3420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ผู้อำนวยการ (พัฒนาการจังหวัด) สูง</a:t>
              </a:r>
              <a:r>
                <a:rPr lang="en-US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(3331)</a:t>
              </a:r>
              <a:r>
                <a:rPr lang="en-US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endParaRPr lang="th-TH" altLang="th-TH" sz="1600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22533" name="Text Box 91"/>
          <p:cNvSpPr txBox="1">
            <a:spLocks noChangeArrowheads="1"/>
          </p:cNvSpPr>
          <p:nvPr/>
        </p:nvSpPr>
        <p:spPr bwMode="auto">
          <a:xfrm>
            <a:off x="3924300" y="404813"/>
            <a:ext cx="1368425" cy="277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Update </a:t>
            </a:r>
            <a:r>
              <a:rPr lang="th-TH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26 เมษายน 2564 </a:t>
            </a:r>
            <a:r>
              <a:rPr lang="en-US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         </a:t>
            </a:r>
            <a:endParaRPr lang="th-TH" altLang="th-TH" sz="1200"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sp>
        <p:nvSpPr>
          <p:cNvPr id="22534" name="Text Box 17"/>
          <p:cNvSpPr txBox="1">
            <a:spLocks noChangeArrowheads="1"/>
          </p:cNvSpPr>
          <p:nvPr/>
        </p:nvSpPr>
        <p:spPr bwMode="auto">
          <a:xfrm>
            <a:off x="107950" y="2409825"/>
            <a:ext cx="3024188" cy="628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 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- 1 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(7874)</a:t>
            </a:r>
          </a:p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นักจัดการงานทั่วไป (ปก./ชก.)   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     </a:t>
            </a: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- 1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(7459)</a:t>
            </a:r>
          </a:p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เจ้าพนักงานธุรการ (ปง./ชง.)    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      </a:t>
            </a: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3 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(467/3333/3336)</a:t>
            </a:r>
          </a:p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เจ้าพนักงานการเงินและบัญชี (ปง./ชง.)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- 2 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(3334/3335)</a:t>
            </a:r>
          </a:p>
          <a:p>
            <a:pPr eaLnBrk="1" hangingPunct="1"/>
            <a:r>
              <a:rPr lang="th-TH" altLang="th-TH" sz="1200">
                <a:solidFill>
                  <a:srgbClr val="00B05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พนักงานพิมพ์ (ลจป.)               </a:t>
            </a:r>
            <a:r>
              <a:rPr lang="en-US" altLang="th-TH" sz="1200">
                <a:solidFill>
                  <a:srgbClr val="00B05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   </a:t>
            </a:r>
            <a:r>
              <a:rPr lang="th-TH" altLang="th-TH" sz="1200">
                <a:solidFill>
                  <a:srgbClr val="00B05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- </a:t>
            </a:r>
            <a:r>
              <a:rPr lang="en-US" altLang="th-TH" sz="1200">
                <a:solidFill>
                  <a:srgbClr val="00B05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1</a:t>
            </a:r>
            <a:r>
              <a:rPr lang="th-TH" altLang="th-TH" sz="1200">
                <a:solidFill>
                  <a:srgbClr val="00B05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132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) (ไม่รวมในกรอบ ขรก.)</a:t>
            </a:r>
            <a:endParaRPr lang="th-TH" altLang="th-TH" sz="12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endParaRPr lang="th-TH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endParaRPr lang="en-US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sp>
        <p:nvSpPr>
          <p:cNvPr id="22535" name="Text Box 17"/>
          <p:cNvSpPr txBox="1">
            <a:spLocks noChangeArrowheads="1"/>
          </p:cNvSpPr>
          <p:nvPr/>
        </p:nvSpPr>
        <p:spPr bwMode="auto">
          <a:xfrm>
            <a:off x="2411413" y="2408238"/>
            <a:ext cx="2087562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2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(3338/3339)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3" name="Group 18"/>
          <p:cNvGrpSpPr>
            <a:grpSpLocks/>
          </p:cNvGrpSpPr>
          <p:nvPr/>
        </p:nvGrpSpPr>
        <p:grpSpPr bwMode="auto">
          <a:xfrm>
            <a:off x="2411413" y="1772816"/>
            <a:ext cx="2052637" cy="646113"/>
            <a:chOff x="3203848" y="3468365"/>
            <a:chExt cx="2052020" cy="646113"/>
          </a:xfrm>
          <a:solidFill>
            <a:schemeClr val="bg1"/>
          </a:solidFill>
        </p:grpSpPr>
        <p:sp>
          <p:nvSpPr>
            <p:cNvPr id="12367" name="Rectangle 2"/>
            <p:cNvSpPr>
              <a:spLocks noChangeArrowheads="1"/>
            </p:cNvSpPr>
            <p:nvPr/>
          </p:nvSpPr>
          <p:spPr bwMode="auto">
            <a:xfrm>
              <a:off x="3203848" y="3468365"/>
              <a:ext cx="1476000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lnSpc>
                  <a:spcPct val="70000"/>
                </a:lnSpc>
                <a:defRPr/>
              </a:pPr>
              <a:endParaRPr lang="en-US" altLang="th-TH" sz="700" b="1" dirty="0">
                <a:latin typeface="TH SarabunPSK" pitchFamily="34" charset="-34"/>
                <a:cs typeface="TH SarabunPSK" pitchFamily="34" charset="-34"/>
              </a:endParaRPr>
            </a:p>
            <a:p>
              <a:pPr algn="ctr" eaLnBrk="0" hangingPunct="0">
                <a:lnSpc>
                  <a:spcPct val="70000"/>
                </a:lnSpc>
                <a:defRPr/>
              </a:pPr>
              <a:r>
                <a:rPr lang="th-TH" altLang="th-TH" sz="1400" b="1" dirty="0">
                  <a:latin typeface="TH SarabunPSK" pitchFamily="34" charset="-34"/>
                  <a:cs typeface="TH SarabunPSK" pitchFamily="34" charset="-34"/>
                </a:rPr>
                <a:t> กลุ่มงานยุทธศาสตร์</a:t>
              </a:r>
            </a:p>
            <a:p>
              <a:pPr algn="ctr" eaLnBrk="0" hangingPunct="0">
                <a:lnSpc>
                  <a:spcPct val="70000"/>
                </a:lnSpc>
                <a:defRPr/>
              </a:pPr>
              <a:r>
                <a:rPr lang="th-TH" altLang="th-TH" sz="1400" b="1" dirty="0">
                  <a:latin typeface="TH SarabunPSK" pitchFamily="34" charset="-34"/>
                  <a:cs typeface="TH SarabunPSK" pitchFamily="34" charset="-34"/>
                </a:rPr>
                <a:t>การพัฒนาชุมชน</a:t>
              </a:r>
            </a:p>
          </p:txBody>
        </p:sp>
        <p:sp>
          <p:nvSpPr>
            <p:cNvPr id="12368" name="Rectangle 2"/>
            <p:cNvSpPr>
              <a:spLocks noChangeArrowheads="1"/>
            </p:cNvSpPr>
            <p:nvPr/>
          </p:nvSpPr>
          <p:spPr bwMode="auto">
            <a:xfrm>
              <a:off x="4679868" y="3468365"/>
              <a:ext cx="576000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en-US" altLang="th-TH" sz="1600" b="1" dirty="0">
                  <a:latin typeface="TH SarabunPSK" pitchFamily="34" charset="-34"/>
                  <a:cs typeface="TH SarabunPSK" pitchFamily="34" charset="-34"/>
                </a:rPr>
                <a:t>3</a:t>
              </a:r>
              <a:endParaRPr lang="th-TH" altLang="th-TH" sz="1400" b="1" dirty="0">
                <a:latin typeface="TH SarabunPSK" pitchFamily="34" charset="-34"/>
                <a:cs typeface="TH SarabunPSK" pitchFamily="34" charset="-34"/>
              </a:endParaRPr>
            </a:p>
          </p:txBody>
        </p:sp>
        <p:sp>
          <p:nvSpPr>
            <p:cNvPr id="12372" name="Rectangle 2"/>
            <p:cNvSpPr>
              <a:spLocks noChangeArrowheads="1"/>
            </p:cNvSpPr>
            <p:nvPr/>
          </p:nvSpPr>
          <p:spPr bwMode="auto">
            <a:xfrm>
              <a:off x="3203848" y="3789040"/>
              <a:ext cx="2052020" cy="325438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th-TH" altLang="th-TH" sz="1400" spc="-40" dirty="0">
                  <a:latin typeface="TH SarabunPSK" pitchFamily="34" charset="-34"/>
                  <a:cs typeface="TH SarabunPSK" pitchFamily="34" charset="-34"/>
                </a:rPr>
                <a:t>นักวิชาการพัฒนาชุมชน (ผอ.กง.) </a:t>
              </a:r>
              <a:r>
                <a:rPr lang="th-TH" altLang="th-TH" sz="1400" spc="-40" dirty="0" err="1">
                  <a:latin typeface="TH SarabunPSK" pitchFamily="34" charset="-34"/>
                  <a:cs typeface="TH SarabunPSK" pitchFamily="34" charset="-34"/>
                </a:rPr>
                <a:t>ชพ</a:t>
              </a:r>
              <a:r>
                <a:rPr lang="en-US" altLang="th-TH" sz="1400" spc="-40" dirty="0">
                  <a:latin typeface="TH SarabunPSK" pitchFamily="34" charset="-34"/>
                  <a:cs typeface="TH SarabunPSK" pitchFamily="34" charset="-34"/>
                </a:rPr>
                <a:t>. </a:t>
              </a:r>
              <a:r>
                <a:rPr lang="en-US" altLang="th-TH" sz="1000" spc="-40" dirty="0">
                  <a:solidFill>
                    <a:srgbClr val="FF0000"/>
                  </a:solidFill>
                  <a:latin typeface="TH SarabunPSK" pitchFamily="34" charset="-34"/>
                  <a:cs typeface="TH SarabunPSK" pitchFamily="34" charset="-34"/>
                </a:rPr>
                <a:t>(3337)</a:t>
              </a:r>
              <a:endParaRPr lang="th-TH" altLang="th-TH" sz="1000" spc="-40" dirty="0">
                <a:solidFill>
                  <a:srgbClr val="FF0000"/>
                </a:solidFill>
                <a:latin typeface="TH SarabunPSK" pitchFamily="34" charset="-34"/>
                <a:cs typeface="TH SarabunPSK" pitchFamily="34" charset="-34"/>
              </a:endParaRPr>
            </a:p>
          </p:txBody>
        </p:sp>
      </p:grpSp>
      <p:sp>
        <p:nvSpPr>
          <p:cNvPr id="22537" name="Text Box 17"/>
          <p:cNvSpPr txBox="1">
            <a:spLocks noChangeArrowheads="1"/>
          </p:cNvSpPr>
          <p:nvPr/>
        </p:nvSpPr>
        <p:spPr bwMode="auto">
          <a:xfrm>
            <a:off x="4665663" y="2420938"/>
            <a:ext cx="2087562" cy="628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(3342/3343/3344/3345)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4" name="Group 18"/>
          <p:cNvGrpSpPr>
            <a:grpSpLocks/>
          </p:cNvGrpSpPr>
          <p:nvPr/>
        </p:nvGrpSpPr>
        <p:grpSpPr bwMode="auto">
          <a:xfrm>
            <a:off x="4665274" y="1773328"/>
            <a:ext cx="2051050" cy="646110"/>
            <a:chOff x="3203848" y="3468365"/>
            <a:chExt cx="2052020" cy="646111"/>
          </a:xfrm>
          <a:solidFill>
            <a:schemeClr val="bg1"/>
          </a:solidFill>
        </p:grpSpPr>
        <p:sp>
          <p:nvSpPr>
            <p:cNvPr id="12364" name="Rectangle 2"/>
            <p:cNvSpPr>
              <a:spLocks noChangeArrowheads="1"/>
            </p:cNvSpPr>
            <p:nvPr/>
          </p:nvSpPr>
          <p:spPr bwMode="auto">
            <a:xfrm>
              <a:off x="3203848" y="3468365"/>
              <a:ext cx="1476000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lnSpc>
                  <a:spcPct val="70000"/>
                </a:lnSpc>
                <a:defRPr/>
              </a:pPr>
              <a:endParaRPr lang="th-TH" altLang="th-TH" sz="700" b="1" dirty="0">
                <a:latin typeface="TH SarabunPSK" pitchFamily="34" charset="-34"/>
                <a:cs typeface="TH SarabunPSK" pitchFamily="34" charset="-34"/>
              </a:endParaRPr>
            </a:p>
            <a:p>
              <a:pPr algn="ctr" eaLnBrk="0" hangingPunct="0">
                <a:lnSpc>
                  <a:spcPct val="70000"/>
                </a:lnSpc>
                <a:defRPr/>
              </a:pPr>
              <a:r>
                <a:rPr lang="th-TH" altLang="th-TH" sz="1400" b="1" dirty="0">
                  <a:latin typeface="TH SarabunPSK" pitchFamily="34" charset="-34"/>
                  <a:cs typeface="TH SarabunPSK" pitchFamily="34" charset="-34"/>
                </a:rPr>
                <a:t>กลุ่มงานส่งเสริม                      การพัฒนาชุมชน</a:t>
              </a:r>
            </a:p>
          </p:txBody>
        </p:sp>
        <p:sp>
          <p:nvSpPr>
            <p:cNvPr id="12365" name="Rectangle 2"/>
            <p:cNvSpPr>
              <a:spLocks noChangeArrowheads="1"/>
            </p:cNvSpPr>
            <p:nvPr/>
          </p:nvSpPr>
          <p:spPr bwMode="auto">
            <a:xfrm>
              <a:off x="4679868" y="3468365"/>
              <a:ext cx="576000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en-US" altLang="th-TH" sz="1600" b="1" dirty="0">
                  <a:latin typeface="TH SarabunPSK" pitchFamily="34" charset="-34"/>
                  <a:cs typeface="TH SarabunPSK" pitchFamily="34" charset="-34"/>
                </a:rPr>
                <a:t>5</a:t>
              </a:r>
              <a:endParaRPr lang="th-TH" altLang="th-TH" sz="1600" b="1" dirty="0">
                <a:latin typeface="TH SarabunPSK" pitchFamily="34" charset="-34"/>
                <a:cs typeface="TH SarabunPSK" pitchFamily="34" charset="-34"/>
              </a:endParaRPr>
            </a:p>
          </p:txBody>
        </p:sp>
        <p:sp>
          <p:nvSpPr>
            <p:cNvPr id="12369" name="Rectangle 2"/>
            <p:cNvSpPr>
              <a:spLocks noChangeArrowheads="1"/>
            </p:cNvSpPr>
            <p:nvPr/>
          </p:nvSpPr>
          <p:spPr bwMode="auto">
            <a:xfrm>
              <a:off x="3203848" y="3789039"/>
              <a:ext cx="2052020" cy="325437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th-TH" altLang="th-TH" sz="1400" spc="-40" dirty="0">
                  <a:latin typeface="TH SarabunPSK" pitchFamily="34" charset="-34"/>
                  <a:cs typeface="TH SarabunPSK" pitchFamily="34" charset="-34"/>
                </a:rPr>
                <a:t>นักวิชาการพัฒนาชุมชน (ผอ.กง.) </a:t>
              </a:r>
              <a:r>
                <a:rPr lang="th-TH" altLang="th-TH" sz="1400" spc="-40" dirty="0" err="1">
                  <a:latin typeface="TH SarabunPSK" pitchFamily="34" charset="-34"/>
                  <a:cs typeface="TH SarabunPSK" pitchFamily="34" charset="-34"/>
                </a:rPr>
                <a:t>ชพ</a:t>
              </a:r>
              <a:r>
                <a:rPr lang="en-US" altLang="th-TH" sz="1400" spc="-40" dirty="0">
                  <a:latin typeface="TH SarabunPSK" pitchFamily="34" charset="-34"/>
                  <a:cs typeface="TH SarabunPSK" pitchFamily="34" charset="-34"/>
                </a:rPr>
                <a:t>. </a:t>
              </a:r>
              <a:r>
                <a:rPr lang="en-US" altLang="th-TH" sz="1000" spc="-40" dirty="0">
                  <a:solidFill>
                    <a:srgbClr val="FF0000"/>
                  </a:solidFill>
                  <a:latin typeface="TH SarabunPSK" pitchFamily="34" charset="-34"/>
                  <a:cs typeface="TH SarabunPSK" pitchFamily="34" charset="-34"/>
                </a:rPr>
                <a:t>(3341)</a:t>
              </a:r>
              <a:endParaRPr lang="th-TH" altLang="th-TH" sz="1000" spc="-40" dirty="0">
                <a:solidFill>
                  <a:srgbClr val="FF0000"/>
                </a:solidFill>
                <a:latin typeface="TH SarabunPSK" pitchFamily="34" charset="-34"/>
                <a:cs typeface="TH SarabunPSK" pitchFamily="34" charset="-34"/>
              </a:endParaRPr>
            </a:p>
          </p:txBody>
        </p:sp>
      </p:grpSp>
      <p:sp>
        <p:nvSpPr>
          <p:cNvPr id="22539" name="Text Box 17"/>
          <p:cNvSpPr txBox="1">
            <a:spLocks noChangeArrowheads="1"/>
          </p:cNvSpPr>
          <p:nvPr/>
        </p:nvSpPr>
        <p:spPr bwMode="auto">
          <a:xfrm>
            <a:off x="6969125" y="2425700"/>
            <a:ext cx="2087563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(502/3340/3410/7450)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5" name="Group 18"/>
          <p:cNvGrpSpPr>
            <a:grpSpLocks/>
          </p:cNvGrpSpPr>
          <p:nvPr/>
        </p:nvGrpSpPr>
        <p:grpSpPr bwMode="auto">
          <a:xfrm>
            <a:off x="6968737" y="1778090"/>
            <a:ext cx="2052637" cy="646113"/>
            <a:chOff x="3203848" y="3468365"/>
            <a:chExt cx="2052020" cy="646113"/>
          </a:xfrm>
          <a:solidFill>
            <a:schemeClr val="bg1"/>
          </a:solidFill>
        </p:grpSpPr>
        <p:sp>
          <p:nvSpPr>
            <p:cNvPr id="12361" name="Rectangle 2"/>
            <p:cNvSpPr>
              <a:spLocks noChangeArrowheads="1"/>
            </p:cNvSpPr>
            <p:nvPr/>
          </p:nvSpPr>
          <p:spPr bwMode="auto">
            <a:xfrm>
              <a:off x="3203848" y="3468365"/>
              <a:ext cx="1476000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lnSpc>
                  <a:spcPct val="70000"/>
                </a:lnSpc>
                <a:defRPr/>
              </a:pPr>
              <a:endParaRPr lang="th-TH" altLang="th-TH" sz="700" b="1" dirty="0">
                <a:latin typeface="TH SarabunPSK" pitchFamily="34" charset="-34"/>
                <a:cs typeface="TH SarabunPSK" pitchFamily="34" charset="-34"/>
              </a:endParaRPr>
            </a:p>
            <a:p>
              <a:pPr algn="ctr" eaLnBrk="0" hangingPunct="0">
                <a:lnSpc>
                  <a:spcPct val="70000"/>
                </a:lnSpc>
                <a:defRPr/>
              </a:pPr>
              <a:r>
                <a:rPr lang="th-TH" altLang="th-TH" sz="1400" b="1" dirty="0">
                  <a:latin typeface="TH SarabunPSK" pitchFamily="34" charset="-34"/>
                  <a:cs typeface="TH SarabunPSK" pitchFamily="34" charset="-34"/>
                </a:rPr>
                <a:t>กลุ่มงานสารสนเทศ</a:t>
              </a:r>
            </a:p>
            <a:p>
              <a:pPr algn="ctr" eaLnBrk="0" hangingPunct="0">
                <a:lnSpc>
                  <a:spcPct val="70000"/>
                </a:lnSpc>
                <a:defRPr/>
              </a:pPr>
              <a:r>
                <a:rPr lang="th-TH" altLang="th-TH" sz="1400" b="1" dirty="0">
                  <a:latin typeface="TH SarabunPSK" pitchFamily="34" charset="-34"/>
                  <a:cs typeface="TH SarabunPSK" pitchFamily="34" charset="-34"/>
                </a:rPr>
                <a:t>การพัฒนาชุมชน</a:t>
              </a:r>
            </a:p>
          </p:txBody>
        </p:sp>
        <p:sp>
          <p:nvSpPr>
            <p:cNvPr id="12362" name="Rectangle 2"/>
            <p:cNvSpPr>
              <a:spLocks noChangeArrowheads="1"/>
            </p:cNvSpPr>
            <p:nvPr/>
          </p:nvSpPr>
          <p:spPr bwMode="auto">
            <a:xfrm>
              <a:off x="4679868" y="3468365"/>
              <a:ext cx="576000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en-US" altLang="th-TH" sz="1600" b="1" dirty="0">
                  <a:latin typeface="TH SarabunPSK" pitchFamily="34" charset="-34"/>
                  <a:cs typeface="TH SarabunPSK" pitchFamily="34" charset="-34"/>
                </a:rPr>
                <a:t>5</a:t>
              </a:r>
              <a:endParaRPr lang="th-TH" altLang="th-TH" sz="1400" b="1" dirty="0">
                <a:latin typeface="TH SarabunPSK" pitchFamily="34" charset="-34"/>
                <a:cs typeface="TH SarabunPSK" pitchFamily="34" charset="-34"/>
              </a:endParaRPr>
            </a:p>
          </p:txBody>
        </p:sp>
        <p:sp>
          <p:nvSpPr>
            <p:cNvPr id="11342" name="Rectangle 2"/>
            <p:cNvSpPr>
              <a:spLocks noChangeArrowheads="1"/>
            </p:cNvSpPr>
            <p:nvPr/>
          </p:nvSpPr>
          <p:spPr bwMode="auto">
            <a:xfrm>
              <a:off x="3203848" y="3789040"/>
              <a:ext cx="2052020" cy="325438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th-TH" altLang="th-TH" sz="1400" spc="-30" dirty="0">
                  <a:latin typeface="TH SarabunPSK" pitchFamily="34" charset="-34"/>
                  <a:cs typeface="TH SarabunPSK" pitchFamily="34" charset="-34"/>
                </a:rPr>
                <a:t>นักวิชาการพัฒนาชุมชน (ผอ.กง.) </a:t>
              </a:r>
              <a:r>
                <a:rPr lang="th-TH" altLang="th-TH" sz="1400" spc="-30" dirty="0" err="1">
                  <a:latin typeface="TH SarabunPSK" pitchFamily="34" charset="-34"/>
                  <a:cs typeface="TH SarabunPSK" pitchFamily="34" charset="-34"/>
                </a:rPr>
                <a:t>ชพ</a:t>
              </a:r>
              <a:r>
                <a:rPr lang="en-US" altLang="th-TH" sz="1400" spc="-30" dirty="0">
                  <a:latin typeface="TH SarabunPSK" pitchFamily="34" charset="-34"/>
                  <a:cs typeface="TH SarabunPSK" pitchFamily="34" charset="-34"/>
                </a:rPr>
                <a:t>. </a:t>
              </a:r>
              <a:r>
                <a:rPr lang="en-US" altLang="th-TH" sz="1000" spc="-30" dirty="0">
                  <a:solidFill>
                    <a:srgbClr val="FF0000"/>
                  </a:solidFill>
                  <a:latin typeface="TH SarabunPSK" pitchFamily="34" charset="-34"/>
                  <a:cs typeface="TH SarabunPSK" pitchFamily="34" charset="-34"/>
                </a:rPr>
                <a:t>(503)</a:t>
              </a:r>
              <a:endParaRPr lang="th-TH" altLang="th-TH" sz="1000" spc="-30" dirty="0">
                <a:solidFill>
                  <a:srgbClr val="FF0000"/>
                </a:solidFill>
                <a:latin typeface="TH SarabunPSK" pitchFamily="34" charset="-34"/>
                <a:cs typeface="TH SarabunPSK" pitchFamily="34" charset="-34"/>
              </a:endParaRPr>
            </a:p>
          </p:txBody>
        </p:sp>
      </p:grpSp>
      <p:cxnSp>
        <p:nvCxnSpPr>
          <p:cNvPr id="78" name="Straight Connector 77"/>
          <p:cNvCxnSpPr/>
          <p:nvPr/>
        </p:nvCxnSpPr>
        <p:spPr>
          <a:xfrm>
            <a:off x="4572000" y="1419225"/>
            <a:ext cx="0" cy="223202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/>
          <p:cNvCxnSpPr/>
          <p:nvPr/>
        </p:nvCxnSpPr>
        <p:spPr>
          <a:xfrm>
            <a:off x="1116013" y="1628775"/>
            <a:ext cx="683895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543" name="Rectangle 78"/>
          <p:cNvSpPr>
            <a:spLocks noChangeArrowheads="1"/>
          </p:cNvSpPr>
          <p:nvPr/>
        </p:nvSpPr>
        <p:spPr bwMode="auto">
          <a:xfrm>
            <a:off x="0" y="6611938"/>
            <a:ext cx="1619250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000" u="sng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หมายเหตุ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ภายในวงเล็บแสดงเลขที่ตำแหน่ง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22544" name="Group 49"/>
          <p:cNvGrpSpPr>
            <a:grpSpLocks/>
          </p:cNvGrpSpPr>
          <p:nvPr/>
        </p:nvGrpSpPr>
        <p:grpSpPr bwMode="auto">
          <a:xfrm>
            <a:off x="107950" y="3594100"/>
            <a:ext cx="2843213" cy="646113"/>
            <a:chOff x="107503" y="3717032"/>
            <a:chExt cx="2844257" cy="646113"/>
          </a:xfrm>
        </p:grpSpPr>
        <p:sp>
          <p:nvSpPr>
            <p:cNvPr id="22586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เมืองกาฬสินธุ์</a:t>
              </a:r>
            </a:p>
          </p:txBody>
        </p:sp>
        <p:sp>
          <p:nvSpPr>
            <p:cNvPr id="22587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22588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(3346)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22545" name="Text Box 17"/>
          <p:cNvSpPr txBox="1">
            <a:spLocks noChangeArrowheads="1"/>
          </p:cNvSpPr>
          <p:nvPr/>
        </p:nvSpPr>
        <p:spPr bwMode="auto">
          <a:xfrm>
            <a:off x="107950" y="4241800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(3348/3349/3351/3356)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22546" name="Group 50"/>
          <p:cNvGrpSpPr>
            <a:grpSpLocks/>
          </p:cNvGrpSpPr>
          <p:nvPr/>
        </p:nvGrpSpPr>
        <p:grpSpPr bwMode="auto">
          <a:xfrm>
            <a:off x="3132138" y="3594100"/>
            <a:ext cx="2843212" cy="646113"/>
            <a:chOff x="107503" y="3717032"/>
            <a:chExt cx="2844257" cy="646113"/>
          </a:xfrm>
        </p:grpSpPr>
        <p:sp>
          <p:nvSpPr>
            <p:cNvPr id="22583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กมลาไสย</a:t>
              </a:r>
            </a:p>
          </p:txBody>
        </p:sp>
        <p:sp>
          <p:nvSpPr>
            <p:cNvPr id="22584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22585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(3357)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22547" name="Text Box 17"/>
          <p:cNvSpPr txBox="1">
            <a:spLocks noChangeArrowheads="1"/>
          </p:cNvSpPr>
          <p:nvPr/>
        </p:nvSpPr>
        <p:spPr bwMode="auto">
          <a:xfrm>
            <a:off x="3132138" y="4241800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(3359/3360/3361/3370)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22548" name="Group 55"/>
          <p:cNvGrpSpPr>
            <a:grpSpLocks/>
          </p:cNvGrpSpPr>
          <p:nvPr/>
        </p:nvGrpSpPr>
        <p:grpSpPr bwMode="auto">
          <a:xfrm>
            <a:off x="6156325" y="3594100"/>
            <a:ext cx="2844800" cy="646113"/>
            <a:chOff x="107503" y="3717032"/>
            <a:chExt cx="2844257" cy="646113"/>
          </a:xfrm>
        </p:grpSpPr>
        <p:sp>
          <p:nvSpPr>
            <p:cNvPr id="22580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กุฉินารายณ์</a:t>
              </a:r>
            </a:p>
          </p:txBody>
        </p:sp>
        <p:sp>
          <p:nvSpPr>
            <p:cNvPr id="22581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22582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(3364)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22549" name="Text Box 17"/>
          <p:cNvSpPr txBox="1">
            <a:spLocks noChangeArrowheads="1"/>
          </p:cNvSpPr>
          <p:nvPr/>
        </p:nvSpPr>
        <p:spPr bwMode="auto">
          <a:xfrm>
            <a:off x="6156325" y="4241800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(3366/3367/3368/3369)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22550" name="Group 60"/>
          <p:cNvGrpSpPr>
            <a:grpSpLocks/>
          </p:cNvGrpSpPr>
          <p:nvPr/>
        </p:nvGrpSpPr>
        <p:grpSpPr bwMode="auto">
          <a:xfrm>
            <a:off x="107950" y="4962525"/>
            <a:ext cx="2843213" cy="646113"/>
            <a:chOff x="107503" y="3717032"/>
            <a:chExt cx="2844257" cy="646113"/>
          </a:xfrm>
        </p:grpSpPr>
        <p:sp>
          <p:nvSpPr>
            <p:cNvPr id="22577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เขาวง</a:t>
              </a:r>
            </a:p>
          </p:txBody>
        </p:sp>
        <p:sp>
          <p:nvSpPr>
            <p:cNvPr id="22578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22579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(3373)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22551" name="Text Box 17"/>
          <p:cNvSpPr txBox="1">
            <a:spLocks noChangeArrowheads="1"/>
          </p:cNvSpPr>
          <p:nvPr/>
        </p:nvSpPr>
        <p:spPr bwMode="auto">
          <a:xfrm>
            <a:off x="107950" y="5610225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(3371/3375/3376/3378)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22552" name="Group 65"/>
          <p:cNvGrpSpPr>
            <a:grpSpLocks/>
          </p:cNvGrpSpPr>
          <p:nvPr/>
        </p:nvGrpSpPr>
        <p:grpSpPr bwMode="auto">
          <a:xfrm>
            <a:off x="3132138" y="4962525"/>
            <a:ext cx="2843212" cy="646113"/>
            <a:chOff x="107503" y="3717032"/>
            <a:chExt cx="2844257" cy="646113"/>
          </a:xfrm>
        </p:grpSpPr>
        <p:sp>
          <p:nvSpPr>
            <p:cNvPr id="22574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ยางตลาด</a:t>
              </a:r>
            </a:p>
          </p:txBody>
        </p:sp>
        <p:sp>
          <p:nvSpPr>
            <p:cNvPr id="22575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22576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(3379)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22553" name="Text Box 17"/>
          <p:cNvSpPr txBox="1">
            <a:spLocks noChangeArrowheads="1"/>
          </p:cNvSpPr>
          <p:nvPr/>
        </p:nvSpPr>
        <p:spPr bwMode="auto">
          <a:xfrm>
            <a:off x="3132138" y="5610225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(3381/3382/3383/3385)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22554" name="Group 70"/>
          <p:cNvGrpSpPr>
            <a:grpSpLocks/>
          </p:cNvGrpSpPr>
          <p:nvPr/>
        </p:nvGrpSpPr>
        <p:grpSpPr bwMode="auto">
          <a:xfrm>
            <a:off x="6156325" y="4962525"/>
            <a:ext cx="2844800" cy="646113"/>
            <a:chOff x="107503" y="3717032"/>
            <a:chExt cx="2844257" cy="646113"/>
          </a:xfrm>
        </p:grpSpPr>
        <p:sp>
          <p:nvSpPr>
            <p:cNvPr id="22571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ห้วยเม็ก</a:t>
              </a:r>
            </a:p>
          </p:txBody>
        </p:sp>
        <p:sp>
          <p:nvSpPr>
            <p:cNvPr id="22572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22573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(3390)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22555" name="Text Box 17"/>
          <p:cNvSpPr txBox="1">
            <a:spLocks noChangeArrowheads="1"/>
          </p:cNvSpPr>
          <p:nvPr/>
        </p:nvSpPr>
        <p:spPr bwMode="auto">
          <a:xfrm>
            <a:off x="6156325" y="5610225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(3392/3393/3394/3397)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cxnSp>
        <p:nvCxnSpPr>
          <p:cNvPr id="76" name="Straight Connector 75"/>
          <p:cNvCxnSpPr/>
          <p:nvPr/>
        </p:nvCxnSpPr>
        <p:spPr>
          <a:xfrm>
            <a:off x="1404938" y="3500438"/>
            <a:ext cx="604837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9" name="Straight Connector 78"/>
          <p:cNvCxnSpPr/>
          <p:nvPr/>
        </p:nvCxnSpPr>
        <p:spPr>
          <a:xfrm>
            <a:off x="1116013" y="1628775"/>
            <a:ext cx="0" cy="14446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" name="Straight Connector 80"/>
          <p:cNvCxnSpPr/>
          <p:nvPr/>
        </p:nvCxnSpPr>
        <p:spPr>
          <a:xfrm>
            <a:off x="3348038" y="1628775"/>
            <a:ext cx="0" cy="14446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" name="Straight Connector 81"/>
          <p:cNvCxnSpPr/>
          <p:nvPr/>
        </p:nvCxnSpPr>
        <p:spPr>
          <a:xfrm>
            <a:off x="5651500" y="1628775"/>
            <a:ext cx="0" cy="14446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3" name="Straight Connector 82"/>
          <p:cNvCxnSpPr/>
          <p:nvPr/>
        </p:nvCxnSpPr>
        <p:spPr>
          <a:xfrm>
            <a:off x="7956550" y="1628775"/>
            <a:ext cx="0" cy="14446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4" name="Straight Connector 83"/>
          <p:cNvCxnSpPr/>
          <p:nvPr/>
        </p:nvCxnSpPr>
        <p:spPr>
          <a:xfrm>
            <a:off x="1403350" y="3500438"/>
            <a:ext cx="0" cy="904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/>
          <p:cNvCxnSpPr/>
          <p:nvPr/>
        </p:nvCxnSpPr>
        <p:spPr>
          <a:xfrm>
            <a:off x="7451725" y="3500438"/>
            <a:ext cx="0" cy="904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" name="Straight Connector 85"/>
          <p:cNvCxnSpPr/>
          <p:nvPr/>
        </p:nvCxnSpPr>
        <p:spPr>
          <a:xfrm>
            <a:off x="3049588" y="3500438"/>
            <a:ext cx="0" cy="136842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7" name="Straight Connector 86"/>
          <p:cNvCxnSpPr/>
          <p:nvPr/>
        </p:nvCxnSpPr>
        <p:spPr>
          <a:xfrm>
            <a:off x="1403350" y="4868863"/>
            <a:ext cx="604837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9" name="Straight Connector 88"/>
          <p:cNvCxnSpPr/>
          <p:nvPr/>
        </p:nvCxnSpPr>
        <p:spPr>
          <a:xfrm>
            <a:off x="1403350" y="4868863"/>
            <a:ext cx="0" cy="904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0" name="Straight Connector 89"/>
          <p:cNvCxnSpPr/>
          <p:nvPr/>
        </p:nvCxnSpPr>
        <p:spPr>
          <a:xfrm>
            <a:off x="4427538" y="4868863"/>
            <a:ext cx="0" cy="904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1" name="Straight Connector 90"/>
          <p:cNvCxnSpPr/>
          <p:nvPr/>
        </p:nvCxnSpPr>
        <p:spPr>
          <a:xfrm>
            <a:off x="7451725" y="4868863"/>
            <a:ext cx="0" cy="904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2568" name="Group 74"/>
          <p:cNvGrpSpPr>
            <a:grpSpLocks/>
          </p:cNvGrpSpPr>
          <p:nvPr/>
        </p:nvGrpSpPr>
        <p:grpSpPr bwMode="auto">
          <a:xfrm>
            <a:off x="101600" y="1773238"/>
            <a:ext cx="2057400" cy="647700"/>
            <a:chOff x="102062" y="1772816"/>
            <a:chExt cx="2056938" cy="648766"/>
          </a:xfrm>
        </p:grpSpPr>
        <p:grpSp>
          <p:nvGrpSpPr>
            <p:cNvPr id="13" name="Group 18"/>
            <p:cNvGrpSpPr>
              <a:grpSpLocks/>
            </p:cNvGrpSpPr>
            <p:nvPr/>
          </p:nvGrpSpPr>
          <p:grpSpPr bwMode="auto">
            <a:xfrm>
              <a:off x="107950" y="1775470"/>
              <a:ext cx="2051050" cy="646112"/>
              <a:chOff x="3203848" y="3468365"/>
              <a:chExt cx="2052020" cy="646113"/>
            </a:xfrm>
            <a:solidFill>
              <a:schemeClr val="bg1"/>
            </a:solidFill>
          </p:grpSpPr>
          <p:sp>
            <p:nvSpPr>
              <p:cNvPr id="14387" name="Rectangle 2"/>
              <p:cNvSpPr>
                <a:spLocks noChangeArrowheads="1"/>
              </p:cNvSpPr>
              <p:nvPr/>
            </p:nvSpPr>
            <p:spPr bwMode="auto">
              <a:xfrm>
                <a:off x="4679868" y="3468365"/>
                <a:ext cx="576000" cy="323850"/>
              </a:xfrm>
              <a:prstGeom prst="rect">
                <a:avLst/>
              </a:prstGeom>
              <a:grpFill/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anchor="ctr"/>
              <a:lstStyle/>
              <a:p>
                <a:pPr algn="ctr" eaLnBrk="0" hangingPunct="0">
                  <a:defRPr/>
                </a:pPr>
                <a:r>
                  <a:rPr lang="en-US" altLang="th-TH" sz="1600" b="1" dirty="0">
                    <a:latin typeface="TH SarabunPSK" pitchFamily="34" charset="-34"/>
                    <a:cs typeface="TH SarabunPSK" pitchFamily="34" charset="-34"/>
                  </a:rPr>
                  <a:t>8</a:t>
                </a:r>
                <a:endParaRPr lang="th-TH" altLang="th-TH" sz="1400" b="1" dirty="0">
                  <a:latin typeface="TH SarabunPSK" pitchFamily="34" charset="-34"/>
                  <a:cs typeface="TH SarabunPSK" pitchFamily="34" charset="-34"/>
                </a:endParaRPr>
              </a:p>
            </p:txBody>
          </p:sp>
          <p:sp>
            <p:nvSpPr>
              <p:cNvPr id="14388" name="Rectangle 2"/>
              <p:cNvSpPr>
                <a:spLocks noChangeArrowheads="1"/>
              </p:cNvSpPr>
              <p:nvPr/>
            </p:nvSpPr>
            <p:spPr bwMode="auto">
              <a:xfrm>
                <a:off x="3203848" y="3789040"/>
                <a:ext cx="2052000" cy="325438"/>
              </a:xfrm>
              <a:prstGeom prst="rect">
                <a:avLst/>
              </a:prstGeom>
              <a:grpFill/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anchor="ctr"/>
              <a:lstStyle/>
              <a:p>
                <a:pPr algn="ctr" eaLnBrk="0" hangingPunct="0">
                  <a:defRPr/>
                </a:pPr>
                <a:r>
                  <a:rPr lang="th-TH" altLang="th-TH" sz="1400" spc="-40" dirty="0">
                    <a:latin typeface="TH SarabunPSK" pitchFamily="34" charset="-34"/>
                    <a:cs typeface="TH SarabunPSK" pitchFamily="34" charset="-34"/>
                  </a:rPr>
                  <a:t>นักวิชาการพัฒนาชุมชน (ผอ.กง.) </a:t>
                </a:r>
                <a:r>
                  <a:rPr lang="th-TH" altLang="th-TH" sz="1400" spc="-40" dirty="0" err="1">
                    <a:latin typeface="TH SarabunPSK" pitchFamily="34" charset="-34"/>
                    <a:cs typeface="TH SarabunPSK" pitchFamily="34" charset="-34"/>
                  </a:rPr>
                  <a:t>ชพ.</a:t>
                </a:r>
                <a:r>
                  <a:rPr lang="en-US" altLang="th-TH" sz="1400" spc="-40" dirty="0">
                    <a:latin typeface="TH SarabunPSK" pitchFamily="34" charset="-34"/>
                    <a:cs typeface="TH SarabunPSK" pitchFamily="34" charset="-34"/>
                  </a:rPr>
                  <a:t> </a:t>
                </a:r>
                <a:r>
                  <a:rPr lang="en-US" altLang="th-TH" sz="1000" spc="-40" dirty="0">
                    <a:solidFill>
                      <a:srgbClr val="FF0000"/>
                    </a:solidFill>
                    <a:latin typeface="TH SarabunPSK" pitchFamily="34" charset="-34"/>
                    <a:cs typeface="TH SarabunPSK" pitchFamily="34" charset="-34"/>
                  </a:rPr>
                  <a:t>(3332)</a:t>
                </a:r>
                <a:endParaRPr lang="th-TH" altLang="th-TH" sz="1000" spc="-40" dirty="0">
                  <a:solidFill>
                    <a:srgbClr val="FF0000"/>
                  </a:solidFill>
                  <a:latin typeface="TH SarabunPSK" pitchFamily="34" charset="-34"/>
                  <a:cs typeface="TH SarabunPSK" pitchFamily="34" charset="-34"/>
                </a:endParaRPr>
              </a:p>
            </p:txBody>
          </p:sp>
        </p:grpSp>
        <p:sp>
          <p:nvSpPr>
            <p:cNvPr id="22570" name="Rectangle 2"/>
            <p:cNvSpPr>
              <a:spLocks noChangeArrowheads="1"/>
            </p:cNvSpPr>
            <p:nvPr/>
          </p:nvSpPr>
          <p:spPr bwMode="auto">
            <a:xfrm>
              <a:off x="102062" y="1772816"/>
              <a:ext cx="1475302" cy="323849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th-TH" altLang="th-TH" sz="12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endParaRPr lang="th-TH" altLang="th-TH" sz="8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2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กลุ่มงานประสานและสนับสนุนการบริหารงานพัฒนาชุมชน</a:t>
              </a:r>
            </a:p>
            <a:p>
              <a:pPr algn="ctr"/>
              <a:endParaRPr lang="th-TH" altLang="th-TH" sz="12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54" name="Rectangle 73"/>
          <p:cNvSpPr>
            <a:spLocks noChangeArrowheads="1"/>
          </p:cNvSpPr>
          <p:nvPr/>
        </p:nvSpPr>
        <p:spPr bwMode="auto">
          <a:xfrm>
            <a:off x="488950" y="106363"/>
            <a:ext cx="815498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/>
            <a:r>
              <a:rPr lang="th-TH" altLang="th-TH" sz="1600" b="1">
                <a:latin typeface="TH SarabunPSK" panose="020B0500040200020003" pitchFamily="34" charset="-34"/>
                <a:cs typeface="TH SarabunPSK" panose="020B0500040200020003" pitchFamily="34" charset="-34"/>
              </a:rPr>
              <a:t>แผนภูมิแสดงการแบ่งงานภายในและอัตรากำลังของกรมการพัฒนาชุมชน</a:t>
            </a:r>
            <a:r>
              <a:rPr lang="en-US" altLang="th-TH" sz="1600" b="1">
                <a:latin typeface="TH SarabunPSK" panose="020B0500040200020003" pitchFamily="34" charset="-34"/>
                <a:cs typeface="TH SarabunPSK" panose="020B0500040200020003" pitchFamily="34" charset="-34"/>
              </a:rPr>
              <a:t> </a:t>
            </a:r>
            <a:endParaRPr lang="th-TH" altLang="th-TH" sz="1600" b="1"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sp>
        <p:nvSpPr>
          <p:cNvPr id="23555" name="Text Box 9"/>
          <p:cNvSpPr txBox="1">
            <a:spLocks noChangeArrowheads="1"/>
          </p:cNvSpPr>
          <p:nvPr/>
        </p:nvSpPr>
        <p:spPr bwMode="auto">
          <a:xfrm>
            <a:off x="6980238" y="6269038"/>
            <a:ext cx="2160587" cy="588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ลูกจ้างประจำ</a:t>
            </a:r>
            <a:r>
              <a:rPr lang="en-US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 1 </a:t>
            </a:r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อัตรา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rPr>
              <a:t>(132)</a:t>
            </a:r>
            <a:endParaRPr lang="th-TH" altLang="th-TH" sz="1400">
              <a:solidFill>
                <a:srgbClr val="FF0000"/>
              </a:solidFill>
              <a:latin typeface="TH SarabunPSK" panose="020B0500040200020003" pitchFamily="34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กรอบพนักงานราชการ - อัตรา </a:t>
            </a:r>
            <a:endParaRPr lang="th-TH" altLang="th-TH" sz="1000"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grpSp>
        <p:nvGrpSpPr>
          <p:cNvPr id="23556" name="Group 81"/>
          <p:cNvGrpSpPr>
            <a:grpSpLocks/>
          </p:cNvGrpSpPr>
          <p:nvPr/>
        </p:nvGrpSpPr>
        <p:grpSpPr bwMode="auto">
          <a:xfrm>
            <a:off x="2843213" y="765175"/>
            <a:ext cx="3421062" cy="646113"/>
            <a:chOff x="2448080" y="857250"/>
            <a:chExt cx="3420000" cy="646113"/>
          </a:xfrm>
        </p:grpSpPr>
        <p:sp>
          <p:nvSpPr>
            <p:cNvPr id="23617" name="Rectangle 2"/>
            <p:cNvSpPr>
              <a:spLocks noChangeArrowheads="1"/>
            </p:cNvSpPr>
            <p:nvPr/>
          </p:nvSpPr>
          <p:spPr bwMode="auto">
            <a:xfrm>
              <a:off x="2448080" y="857250"/>
              <a:ext cx="2844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สำนักงานพัฒนาชุมชนจังหวัดกาฬสินธุ์</a:t>
              </a:r>
            </a:p>
          </p:txBody>
        </p:sp>
        <p:sp>
          <p:nvSpPr>
            <p:cNvPr id="23618" name="Rectangle 2"/>
            <p:cNvSpPr>
              <a:spLocks noChangeArrowheads="1"/>
            </p:cNvSpPr>
            <p:nvPr/>
          </p:nvSpPr>
          <p:spPr bwMode="auto">
            <a:xfrm>
              <a:off x="5290308" y="857250"/>
              <a:ext cx="575739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 eaLnBrk="1" hangingPunct="1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112</a:t>
              </a:r>
              <a:endParaRPr lang="th-TH" altLang="th-TH" sz="16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23619" name="Rectangle 2"/>
            <p:cNvSpPr>
              <a:spLocks noChangeArrowheads="1"/>
            </p:cNvSpPr>
            <p:nvPr/>
          </p:nvSpPr>
          <p:spPr bwMode="auto">
            <a:xfrm>
              <a:off x="2448080" y="1177925"/>
              <a:ext cx="3420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ผู้อำนวยการ (พัฒนาการจังหวัด) สูง</a:t>
              </a:r>
              <a:r>
                <a:rPr lang="en-US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(3331)</a:t>
              </a:r>
              <a:r>
                <a:rPr lang="en-US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endParaRPr lang="th-TH" altLang="th-TH" sz="1600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23557" name="Text Box 91"/>
          <p:cNvSpPr txBox="1">
            <a:spLocks noChangeArrowheads="1"/>
          </p:cNvSpPr>
          <p:nvPr/>
        </p:nvSpPr>
        <p:spPr bwMode="auto">
          <a:xfrm>
            <a:off x="3924300" y="404813"/>
            <a:ext cx="1368425" cy="277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Update </a:t>
            </a:r>
            <a:r>
              <a:rPr lang="th-TH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26 เมษายน 2564 </a:t>
            </a:r>
            <a:r>
              <a:rPr lang="en-US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         </a:t>
            </a:r>
            <a:endParaRPr lang="th-TH" altLang="th-TH" sz="1200"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cxnSp>
        <p:nvCxnSpPr>
          <p:cNvPr id="78" name="Straight Connector 77"/>
          <p:cNvCxnSpPr/>
          <p:nvPr/>
        </p:nvCxnSpPr>
        <p:spPr>
          <a:xfrm>
            <a:off x="4572000" y="1419225"/>
            <a:ext cx="0" cy="50482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559" name="Rectangle 78"/>
          <p:cNvSpPr>
            <a:spLocks noChangeArrowheads="1"/>
          </p:cNvSpPr>
          <p:nvPr/>
        </p:nvSpPr>
        <p:spPr bwMode="auto">
          <a:xfrm>
            <a:off x="0" y="6611938"/>
            <a:ext cx="1619250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000" u="sng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หมายเหตุ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ภายในวงเล็บแสดงเลขที่ตำแหน่ง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23560" name="Group 49"/>
          <p:cNvGrpSpPr>
            <a:grpSpLocks/>
          </p:cNvGrpSpPr>
          <p:nvPr/>
        </p:nvGrpSpPr>
        <p:grpSpPr bwMode="auto">
          <a:xfrm>
            <a:off x="107950" y="1722438"/>
            <a:ext cx="2843213" cy="646112"/>
            <a:chOff x="107503" y="3717032"/>
            <a:chExt cx="2844257" cy="646113"/>
          </a:xfrm>
        </p:grpSpPr>
        <p:sp>
          <p:nvSpPr>
            <p:cNvPr id="23614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สหัสขันธ์</a:t>
              </a:r>
            </a:p>
          </p:txBody>
        </p:sp>
        <p:sp>
          <p:nvSpPr>
            <p:cNvPr id="23615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23616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(3398)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23561" name="Text Box 17"/>
          <p:cNvSpPr txBox="1">
            <a:spLocks noChangeArrowheads="1"/>
          </p:cNvSpPr>
          <p:nvPr/>
        </p:nvSpPr>
        <p:spPr bwMode="auto">
          <a:xfrm>
            <a:off x="107950" y="2370138"/>
            <a:ext cx="2879725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(3400/3401/3402/3403)</a:t>
            </a:r>
          </a:p>
          <a:p>
            <a:pPr eaLnBrk="1" hangingPunct="1"/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23562" name="Group 50"/>
          <p:cNvGrpSpPr>
            <a:grpSpLocks/>
          </p:cNvGrpSpPr>
          <p:nvPr/>
        </p:nvGrpSpPr>
        <p:grpSpPr bwMode="auto">
          <a:xfrm>
            <a:off x="3132138" y="1722438"/>
            <a:ext cx="2843212" cy="646112"/>
            <a:chOff x="107503" y="3717032"/>
            <a:chExt cx="2844257" cy="646113"/>
          </a:xfrm>
        </p:grpSpPr>
        <p:sp>
          <p:nvSpPr>
            <p:cNvPr id="23611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คำม่วง</a:t>
              </a:r>
            </a:p>
          </p:txBody>
        </p:sp>
        <p:sp>
          <p:nvSpPr>
            <p:cNvPr id="23612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23613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(3405)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23563" name="Text Box 17"/>
          <p:cNvSpPr txBox="1">
            <a:spLocks noChangeArrowheads="1"/>
          </p:cNvSpPr>
          <p:nvPr/>
        </p:nvSpPr>
        <p:spPr bwMode="auto">
          <a:xfrm>
            <a:off x="3132138" y="2370138"/>
            <a:ext cx="2879725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(3406/3407/3408/3409)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23564" name="Group 55"/>
          <p:cNvGrpSpPr>
            <a:grpSpLocks/>
          </p:cNvGrpSpPr>
          <p:nvPr/>
        </p:nvGrpSpPr>
        <p:grpSpPr bwMode="auto">
          <a:xfrm>
            <a:off x="6156325" y="1722438"/>
            <a:ext cx="2844800" cy="646112"/>
            <a:chOff x="107503" y="3717032"/>
            <a:chExt cx="2844257" cy="646113"/>
          </a:xfrm>
        </p:grpSpPr>
        <p:sp>
          <p:nvSpPr>
            <p:cNvPr id="23608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ท่าคันโท</a:t>
              </a:r>
            </a:p>
          </p:txBody>
        </p:sp>
        <p:sp>
          <p:nvSpPr>
            <p:cNvPr id="23609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23610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ชพ.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(3411)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23565" name="Text Box 17"/>
          <p:cNvSpPr txBox="1">
            <a:spLocks noChangeArrowheads="1"/>
          </p:cNvSpPr>
          <p:nvPr/>
        </p:nvSpPr>
        <p:spPr bwMode="auto">
          <a:xfrm>
            <a:off x="6156325" y="2370138"/>
            <a:ext cx="2879725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(3413/3414/3415/3416)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23566" name="Group 60"/>
          <p:cNvGrpSpPr>
            <a:grpSpLocks/>
          </p:cNvGrpSpPr>
          <p:nvPr/>
        </p:nvGrpSpPr>
        <p:grpSpPr bwMode="auto">
          <a:xfrm>
            <a:off x="107950" y="4962525"/>
            <a:ext cx="2843213" cy="646113"/>
            <a:chOff x="107503" y="3717032"/>
            <a:chExt cx="2844257" cy="646113"/>
          </a:xfrm>
        </p:grpSpPr>
        <p:sp>
          <p:nvSpPr>
            <p:cNvPr id="23605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ร่องคำ</a:t>
              </a:r>
            </a:p>
          </p:txBody>
        </p:sp>
        <p:sp>
          <p:nvSpPr>
            <p:cNvPr id="23606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23607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ชพ.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(3437)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23567" name="Text Box 17"/>
          <p:cNvSpPr txBox="1">
            <a:spLocks noChangeArrowheads="1"/>
          </p:cNvSpPr>
          <p:nvPr/>
        </p:nvSpPr>
        <p:spPr bwMode="auto">
          <a:xfrm>
            <a:off x="107950" y="5610225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3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(3404/3439/3440)</a:t>
            </a:r>
          </a:p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เจ้าพนักงานพัฒนาชุมชน (ปง./ชง.)    - 1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(3365)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23568" name="Group 65"/>
          <p:cNvGrpSpPr>
            <a:grpSpLocks/>
          </p:cNvGrpSpPr>
          <p:nvPr/>
        </p:nvGrpSpPr>
        <p:grpSpPr bwMode="auto">
          <a:xfrm>
            <a:off x="3132138" y="4962525"/>
            <a:ext cx="2843212" cy="646113"/>
            <a:chOff x="107503" y="3717032"/>
            <a:chExt cx="2844257" cy="646113"/>
          </a:xfrm>
        </p:grpSpPr>
        <p:sp>
          <p:nvSpPr>
            <p:cNvPr id="23602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ห้วยผึ้ง</a:t>
              </a:r>
            </a:p>
          </p:txBody>
        </p:sp>
        <p:sp>
          <p:nvSpPr>
            <p:cNvPr id="23603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23604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ชพ.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(3441)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23569" name="Text Box 17"/>
          <p:cNvSpPr txBox="1">
            <a:spLocks noChangeArrowheads="1"/>
          </p:cNvSpPr>
          <p:nvPr/>
        </p:nvSpPr>
        <p:spPr bwMode="auto">
          <a:xfrm>
            <a:off x="3132138" y="5610225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(2866/2876/3443/3444)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23570" name="Group 70"/>
          <p:cNvGrpSpPr>
            <a:grpSpLocks/>
          </p:cNvGrpSpPr>
          <p:nvPr/>
        </p:nvGrpSpPr>
        <p:grpSpPr bwMode="auto">
          <a:xfrm>
            <a:off x="6156325" y="4962525"/>
            <a:ext cx="2844800" cy="646113"/>
            <a:chOff x="107503" y="3717032"/>
            <a:chExt cx="2844257" cy="646113"/>
          </a:xfrm>
        </p:grpSpPr>
        <p:sp>
          <p:nvSpPr>
            <p:cNvPr id="23599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ดอนจาน</a:t>
              </a:r>
            </a:p>
          </p:txBody>
        </p:sp>
        <p:sp>
          <p:nvSpPr>
            <p:cNvPr id="23600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23601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ชพ.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(3445)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23571" name="Text Box 17"/>
          <p:cNvSpPr txBox="1">
            <a:spLocks noChangeArrowheads="1"/>
          </p:cNvSpPr>
          <p:nvPr/>
        </p:nvSpPr>
        <p:spPr bwMode="auto">
          <a:xfrm>
            <a:off x="6156325" y="5610225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3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(3447/3448/3372)</a:t>
            </a:r>
          </a:p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เจ้าพนักงานพัฒนาชุมชน (ปง./ชง.)    - 1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(3446)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cxnSp>
        <p:nvCxnSpPr>
          <p:cNvPr id="76" name="Straight Connector 75"/>
          <p:cNvCxnSpPr/>
          <p:nvPr/>
        </p:nvCxnSpPr>
        <p:spPr>
          <a:xfrm>
            <a:off x="1404938" y="1628775"/>
            <a:ext cx="604837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4" name="Straight Connector 83"/>
          <p:cNvCxnSpPr/>
          <p:nvPr/>
        </p:nvCxnSpPr>
        <p:spPr>
          <a:xfrm>
            <a:off x="1403350" y="1628775"/>
            <a:ext cx="0" cy="9048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/>
          <p:cNvCxnSpPr/>
          <p:nvPr/>
        </p:nvCxnSpPr>
        <p:spPr>
          <a:xfrm>
            <a:off x="7451725" y="1628775"/>
            <a:ext cx="0" cy="9048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" name="Straight Connector 85"/>
          <p:cNvCxnSpPr/>
          <p:nvPr/>
        </p:nvCxnSpPr>
        <p:spPr>
          <a:xfrm>
            <a:off x="3049588" y="1628775"/>
            <a:ext cx="0" cy="324008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7" name="Straight Connector 86"/>
          <p:cNvCxnSpPr/>
          <p:nvPr/>
        </p:nvCxnSpPr>
        <p:spPr>
          <a:xfrm>
            <a:off x="1403350" y="4868863"/>
            <a:ext cx="604837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9" name="Straight Connector 88"/>
          <p:cNvCxnSpPr/>
          <p:nvPr/>
        </p:nvCxnSpPr>
        <p:spPr>
          <a:xfrm>
            <a:off x="1403350" y="4868863"/>
            <a:ext cx="0" cy="904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0" name="Straight Connector 89"/>
          <p:cNvCxnSpPr/>
          <p:nvPr/>
        </p:nvCxnSpPr>
        <p:spPr>
          <a:xfrm>
            <a:off x="4427538" y="4868863"/>
            <a:ext cx="0" cy="904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1" name="Straight Connector 90"/>
          <p:cNvCxnSpPr/>
          <p:nvPr/>
        </p:nvCxnSpPr>
        <p:spPr>
          <a:xfrm>
            <a:off x="7451725" y="4868863"/>
            <a:ext cx="0" cy="904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3580" name="Group 49"/>
          <p:cNvGrpSpPr>
            <a:grpSpLocks/>
          </p:cNvGrpSpPr>
          <p:nvPr/>
        </p:nvGrpSpPr>
        <p:grpSpPr bwMode="auto">
          <a:xfrm>
            <a:off x="107950" y="3300413"/>
            <a:ext cx="2843213" cy="652462"/>
            <a:chOff x="107503" y="3710690"/>
            <a:chExt cx="2844257" cy="652455"/>
          </a:xfrm>
        </p:grpSpPr>
        <p:sp>
          <p:nvSpPr>
            <p:cNvPr id="23596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หนองกุงศรี</a:t>
              </a:r>
            </a:p>
          </p:txBody>
        </p:sp>
        <p:sp>
          <p:nvSpPr>
            <p:cNvPr id="23597" name="Rectangle 2"/>
            <p:cNvSpPr>
              <a:spLocks noChangeArrowheads="1"/>
            </p:cNvSpPr>
            <p:nvPr/>
          </p:nvSpPr>
          <p:spPr bwMode="auto">
            <a:xfrm>
              <a:off x="2411760" y="3710690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23598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ชพ.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(3417)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23581" name="Text Box 17"/>
          <p:cNvSpPr txBox="1">
            <a:spLocks noChangeArrowheads="1"/>
          </p:cNvSpPr>
          <p:nvPr/>
        </p:nvSpPr>
        <p:spPr bwMode="auto">
          <a:xfrm>
            <a:off x="107950" y="3954463"/>
            <a:ext cx="2879725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3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(3419/3420/3421)</a:t>
            </a:r>
          </a:p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เจ้าพนักงานพัฒนาชุมชน (ปง./ชง.)    - 1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(3391)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23582" name="Group 50"/>
          <p:cNvGrpSpPr>
            <a:grpSpLocks/>
          </p:cNvGrpSpPr>
          <p:nvPr/>
        </p:nvGrpSpPr>
        <p:grpSpPr bwMode="auto">
          <a:xfrm>
            <a:off x="3132138" y="3300413"/>
            <a:ext cx="2843212" cy="652462"/>
            <a:chOff x="107503" y="3710690"/>
            <a:chExt cx="2844257" cy="652455"/>
          </a:xfrm>
        </p:grpSpPr>
        <p:sp>
          <p:nvSpPr>
            <p:cNvPr id="23593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สมเด็จ</a:t>
              </a:r>
            </a:p>
          </p:txBody>
        </p:sp>
        <p:sp>
          <p:nvSpPr>
            <p:cNvPr id="23594" name="Rectangle 2"/>
            <p:cNvSpPr>
              <a:spLocks noChangeArrowheads="1"/>
            </p:cNvSpPr>
            <p:nvPr/>
          </p:nvSpPr>
          <p:spPr bwMode="auto">
            <a:xfrm>
              <a:off x="2411760" y="3710690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23595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ชพ.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(3425)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23583" name="Text Box 17"/>
          <p:cNvSpPr txBox="1">
            <a:spLocks noChangeArrowheads="1"/>
          </p:cNvSpPr>
          <p:nvPr/>
        </p:nvSpPr>
        <p:spPr bwMode="auto">
          <a:xfrm>
            <a:off x="3132138" y="3954463"/>
            <a:ext cx="2879725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3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(3427/3428/3429)</a:t>
            </a:r>
          </a:p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เจ้าพนักงานพัฒนาชุมชน (ปง./ชง.)    - 1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(3412)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23584" name="Group 55"/>
          <p:cNvGrpSpPr>
            <a:grpSpLocks/>
          </p:cNvGrpSpPr>
          <p:nvPr/>
        </p:nvGrpSpPr>
        <p:grpSpPr bwMode="auto">
          <a:xfrm>
            <a:off x="6156325" y="3300413"/>
            <a:ext cx="2844800" cy="652462"/>
            <a:chOff x="107503" y="3710690"/>
            <a:chExt cx="2844257" cy="652455"/>
          </a:xfrm>
        </p:grpSpPr>
        <p:sp>
          <p:nvSpPr>
            <p:cNvPr id="23590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นามน</a:t>
              </a:r>
            </a:p>
          </p:txBody>
        </p:sp>
        <p:sp>
          <p:nvSpPr>
            <p:cNvPr id="23591" name="Rectangle 2"/>
            <p:cNvSpPr>
              <a:spLocks noChangeArrowheads="1"/>
            </p:cNvSpPr>
            <p:nvPr/>
          </p:nvSpPr>
          <p:spPr bwMode="auto">
            <a:xfrm>
              <a:off x="2411760" y="3710690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23592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ชพ.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(3432)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23585" name="Text Box 17"/>
          <p:cNvSpPr txBox="1">
            <a:spLocks noChangeArrowheads="1"/>
          </p:cNvSpPr>
          <p:nvPr/>
        </p:nvSpPr>
        <p:spPr bwMode="auto">
          <a:xfrm>
            <a:off x="6156325" y="3954463"/>
            <a:ext cx="2879725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(3388/3434/3435/3436)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cxnSp>
        <p:nvCxnSpPr>
          <p:cNvPr id="105" name="Straight Connector 104"/>
          <p:cNvCxnSpPr/>
          <p:nvPr/>
        </p:nvCxnSpPr>
        <p:spPr>
          <a:xfrm>
            <a:off x="1404938" y="3213100"/>
            <a:ext cx="604837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6" name="Straight Connector 105"/>
          <p:cNvCxnSpPr/>
          <p:nvPr/>
        </p:nvCxnSpPr>
        <p:spPr>
          <a:xfrm>
            <a:off x="1403350" y="3213100"/>
            <a:ext cx="0" cy="9048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7" name="Straight Connector 106"/>
          <p:cNvCxnSpPr/>
          <p:nvPr/>
        </p:nvCxnSpPr>
        <p:spPr>
          <a:xfrm>
            <a:off x="7451725" y="3213100"/>
            <a:ext cx="0" cy="9048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9" name="Straight Connector 108"/>
          <p:cNvCxnSpPr/>
          <p:nvPr/>
        </p:nvCxnSpPr>
        <p:spPr>
          <a:xfrm>
            <a:off x="4356100" y="3213100"/>
            <a:ext cx="0" cy="9048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78" name="Rectangle 73"/>
          <p:cNvSpPr>
            <a:spLocks noChangeArrowheads="1"/>
          </p:cNvSpPr>
          <p:nvPr/>
        </p:nvSpPr>
        <p:spPr bwMode="auto">
          <a:xfrm>
            <a:off x="488950" y="106363"/>
            <a:ext cx="815498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/>
            <a:r>
              <a:rPr lang="th-TH" altLang="th-TH" sz="1600" b="1">
                <a:latin typeface="TH SarabunPSK" panose="020B0500040200020003" pitchFamily="34" charset="-34"/>
                <a:cs typeface="TH SarabunPSK" panose="020B0500040200020003" pitchFamily="34" charset="-34"/>
              </a:rPr>
              <a:t>แผนภูมิแสดงการแบ่งงานภายในและอัตรากำลังของกรมการพัฒนาชุมชน</a:t>
            </a:r>
            <a:r>
              <a:rPr lang="en-US" altLang="th-TH" sz="1600" b="1">
                <a:latin typeface="TH SarabunPSK" panose="020B0500040200020003" pitchFamily="34" charset="-34"/>
                <a:cs typeface="TH SarabunPSK" panose="020B0500040200020003" pitchFamily="34" charset="-34"/>
              </a:rPr>
              <a:t> </a:t>
            </a:r>
            <a:endParaRPr lang="th-TH" altLang="th-TH" sz="1600" b="1"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sp>
        <p:nvSpPr>
          <p:cNvPr id="24579" name="Text Box 9"/>
          <p:cNvSpPr txBox="1">
            <a:spLocks noChangeArrowheads="1"/>
          </p:cNvSpPr>
          <p:nvPr/>
        </p:nvSpPr>
        <p:spPr bwMode="auto">
          <a:xfrm>
            <a:off x="6980238" y="6269038"/>
            <a:ext cx="2160587" cy="588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ลูกจ้างประจำ</a:t>
            </a:r>
            <a:r>
              <a:rPr lang="en-US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 1 </a:t>
            </a:r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อัตรา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rPr>
              <a:t>(132)</a:t>
            </a:r>
            <a:endParaRPr lang="th-TH" altLang="th-TH" sz="1400">
              <a:solidFill>
                <a:srgbClr val="FF0000"/>
              </a:solidFill>
              <a:latin typeface="TH SarabunPSK" panose="020B0500040200020003" pitchFamily="34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กรอบพนักงานราชการ - อัตรา </a:t>
            </a:r>
            <a:endParaRPr lang="th-TH" altLang="th-TH" sz="1000"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grpSp>
        <p:nvGrpSpPr>
          <p:cNvPr id="24580" name="Group 81"/>
          <p:cNvGrpSpPr>
            <a:grpSpLocks/>
          </p:cNvGrpSpPr>
          <p:nvPr/>
        </p:nvGrpSpPr>
        <p:grpSpPr bwMode="auto">
          <a:xfrm>
            <a:off x="2843213" y="765175"/>
            <a:ext cx="3421062" cy="646113"/>
            <a:chOff x="2448080" y="857250"/>
            <a:chExt cx="3420000" cy="646113"/>
          </a:xfrm>
        </p:grpSpPr>
        <p:sp>
          <p:nvSpPr>
            <p:cNvPr id="24602" name="Rectangle 2"/>
            <p:cNvSpPr>
              <a:spLocks noChangeArrowheads="1"/>
            </p:cNvSpPr>
            <p:nvPr/>
          </p:nvSpPr>
          <p:spPr bwMode="auto">
            <a:xfrm>
              <a:off x="2448080" y="857250"/>
              <a:ext cx="2844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สำนักงานพัฒนาชุมชนจังหวัดกาฬสินธุ์</a:t>
              </a:r>
            </a:p>
          </p:txBody>
        </p:sp>
        <p:sp>
          <p:nvSpPr>
            <p:cNvPr id="24603" name="Rectangle 2"/>
            <p:cNvSpPr>
              <a:spLocks noChangeArrowheads="1"/>
            </p:cNvSpPr>
            <p:nvPr/>
          </p:nvSpPr>
          <p:spPr bwMode="auto">
            <a:xfrm>
              <a:off x="5290308" y="857250"/>
              <a:ext cx="575739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 eaLnBrk="1" hangingPunct="1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112</a:t>
              </a:r>
              <a:endParaRPr lang="th-TH" altLang="th-TH" sz="16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24604" name="Rectangle 2"/>
            <p:cNvSpPr>
              <a:spLocks noChangeArrowheads="1"/>
            </p:cNvSpPr>
            <p:nvPr/>
          </p:nvSpPr>
          <p:spPr bwMode="auto">
            <a:xfrm>
              <a:off x="2448080" y="1177925"/>
              <a:ext cx="3420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ผู้อำนวยการ (พัฒนาการจังหวัด) สูง</a:t>
              </a:r>
              <a:r>
                <a:rPr lang="en-US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(3331)</a:t>
              </a:r>
              <a:r>
                <a:rPr lang="en-US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endParaRPr lang="th-TH" altLang="th-TH" sz="1600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24581" name="Text Box 91"/>
          <p:cNvSpPr txBox="1">
            <a:spLocks noChangeArrowheads="1"/>
          </p:cNvSpPr>
          <p:nvPr/>
        </p:nvSpPr>
        <p:spPr bwMode="auto">
          <a:xfrm>
            <a:off x="3924300" y="404813"/>
            <a:ext cx="1368425" cy="277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Update </a:t>
            </a:r>
            <a:r>
              <a:rPr lang="th-TH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26 เมษายน 2564 </a:t>
            </a:r>
            <a:r>
              <a:rPr lang="en-US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         </a:t>
            </a:r>
            <a:endParaRPr lang="th-TH" altLang="th-TH" sz="1200"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cxnSp>
        <p:nvCxnSpPr>
          <p:cNvPr id="78" name="Straight Connector 77"/>
          <p:cNvCxnSpPr/>
          <p:nvPr/>
        </p:nvCxnSpPr>
        <p:spPr>
          <a:xfrm>
            <a:off x="4572000" y="1419225"/>
            <a:ext cx="0" cy="50482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583" name="Rectangle 78"/>
          <p:cNvSpPr>
            <a:spLocks noChangeArrowheads="1"/>
          </p:cNvSpPr>
          <p:nvPr/>
        </p:nvSpPr>
        <p:spPr bwMode="auto">
          <a:xfrm>
            <a:off x="0" y="6611938"/>
            <a:ext cx="1619250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000" u="sng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หมายเหตุ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ภายในวงเล็บแสดงเลขที่ตำแหน่ง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24584" name="Group 49"/>
          <p:cNvGrpSpPr>
            <a:grpSpLocks/>
          </p:cNvGrpSpPr>
          <p:nvPr/>
        </p:nvGrpSpPr>
        <p:grpSpPr bwMode="auto">
          <a:xfrm>
            <a:off x="107950" y="1722438"/>
            <a:ext cx="2843213" cy="646112"/>
            <a:chOff x="107503" y="3717032"/>
            <a:chExt cx="2844257" cy="646113"/>
          </a:xfrm>
        </p:grpSpPr>
        <p:sp>
          <p:nvSpPr>
            <p:cNvPr id="24599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ฆ้องชัย</a:t>
              </a:r>
            </a:p>
          </p:txBody>
        </p:sp>
        <p:sp>
          <p:nvSpPr>
            <p:cNvPr id="24600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24601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ชพ.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(3450)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24585" name="Text Box 17"/>
          <p:cNvSpPr txBox="1">
            <a:spLocks noChangeArrowheads="1"/>
          </p:cNvSpPr>
          <p:nvPr/>
        </p:nvSpPr>
        <p:spPr bwMode="auto">
          <a:xfrm>
            <a:off x="107950" y="2370138"/>
            <a:ext cx="2879725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(3386/3387/3453/3454)</a:t>
            </a:r>
          </a:p>
          <a:p>
            <a:pPr eaLnBrk="1" hangingPunct="1"/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24586" name="Group 50"/>
          <p:cNvGrpSpPr>
            <a:grpSpLocks/>
          </p:cNvGrpSpPr>
          <p:nvPr/>
        </p:nvGrpSpPr>
        <p:grpSpPr bwMode="auto">
          <a:xfrm>
            <a:off x="3132138" y="1722438"/>
            <a:ext cx="2843212" cy="646112"/>
            <a:chOff x="107503" y="3717032"/>
            <a:chExt cx="2844257" cy="646113"/>
          </a:xfrm>
        </p:grpSpPr>
        <p:sp>
          <p:nvSpPr>
            <p:cNvPr id="24596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นาคู</a:t>
              </a:r>
            </a:p>
          </p:txBody>
        </p:sp>
        <p:sp>
          <p:nvSpPr>
            <p:cNvPr id="24597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24598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ชพ.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(3455)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24587" name="Text Box 17"/>
          <p:cNvSpPr txBox="1">
            <a:spLocks noChangeArrowheads="1"/>
          </p:cNvSpPr>
          <p:nvPr/>
        </p:nvSpPr>
        <p:spPr bwMode="auto">
          <a:xfrm>
            <a:off x="3132138" y="2370138"/>
            <a:ext cx="2879725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(3396/3457/3458/3459)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24588" name="Group 55"/>
          <p:cNvGrpSpPr>
            <a:grpSpLocks/>
          </p:cNvGrpSpPr>
          <p:nvPr/>
        </p:nvGrpSpPr>
        <p:grpSpPr bwMode="auto">
          <a:xfrm>
            <a:off x="6156325" y="1722438"/>
            <a:ext cx="2844800" cy="646112"/>
            <a:chOff x="107503" y="3717032"/>
            <a:chExt cx="2844257" cy="646113"/>
          </a:xfrm>
        </p:grpSpPr>
        <p:sp>
          <p:nvSpPr>
            <p:cNvPr id="24593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สามชัย</a:t>
              </a:r>
            </a:p>
          </p:txBody>
        </p:sp>
        <p:sp>
          <p:nvSpPr>
            <p:cNvPr id="24594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24595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ชพ.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(3460)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24589" name="Text Box 17"/>
          <p:cNvSpPr txBox="1">
            <a:spLocks noChangeArrowheads="1"/>
          </p:cNvSpPr>
          <p:nvPr/>
        </p:nvSpPr>
        <p:spPr bwMode="auto">
          <a:xfrm>
            <a:off x="6156325" y="2370138"/>
            <a:ext cx="2879725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3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(3395/3462/3463)</a:t>
            </a:r>
          </a:p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เจ้าพนักงานพัฒนาชุมชน (ปง./ชง.)    - 1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(2853)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cxnSp>
        <p:nvCxnSpPr>
          <p:cNvPr id="76" name="Straight Connector 75"/>
          <p:cNvCxnSpPr/>
          <p:nvPr/>
        </p:nvCxnSpPr>
        <p:spPr>
          <a:xfrm>
            <a:off x="1404938" y="1628775"/>
            <a:ext cx="604837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4" name="Straight Connector 83"/>
          <p:cNvCxnSpPr/>
          <p:nvPr/>
        </p:nvCxnSpPr>
        <p:spPr>
          <a:xfrm>
            <a:off x="1403350" y="1628775"/>
            <a:ext cx="0" cy="9048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/>
          <p:cNvCxnSpPr/>
          <p:nvPr/>
        </p:nvCxnSpPr>
        <p:spPr>
          <a:xfrm>
            <a:off x="7451725" y="1628775"/>
            <a:ext cx="0" cy="9048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602" name="Rectangle 73"/>
          <p:cNvSpPr>
            <a:spLocks noChangeArrowheads="1"/>
          </p:cNvSpPr>
          <p:nvPr/>
        </p:nvSpPr>
        <p:spPr bwMode="auto">
          <a:xfrm>
            <a:off x="488950" y="106363"/>
            <a:ext cx="815498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/>
            <a:r>
              <a:rPr lang="th-TH" altLang="th-TH" sz="1600" b="1">
                <a:latin typeface="TH SarabunPSK" panose="020B0500040200020003" pitchFamily="34" charset="-34"/>
                <a:cs typeface="TH SarabunPSK" panose="020B0500040200020003" pitchFamily="34" charset="-34"/>
              </a:rPr>
              <a:t>แผนภูมิแสดงการแบ่งงานภายในและอัตรากำลังของกรมการพัฒนาชุมชน</a:t>
            </a:r>
            <a:r>
              <a:rPr lang="en-US" altLang="th-TH" sz="1600" b="1">
                <a:latin typeface="TH SarabunPSK" panose="020B0500040200020003" pitchFamily="34" charset="-34"/>
                <a:cs typeface="TH SarabunPSK" panose="020B0500040200020003" pitchFamily="34" charset="-34"/>
              </a:rPr>
              <a:t> </a:t>
            </a:r>
            <a:endParaRPr lang="th-TH" altLang="th-TH" sz="1600" b="1"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sp>
        <p:nvSpPr>
          <p:cNvPr id="25603" name="Text Box 9"/>
          <p:cNvSpPr txBox="1">
            <a:spLocks noChangeArrowheads="1"/>
          </p:cNvSpPr>
          <p:nvPr/>
        </p:nvSpPr>
        <p:spPr bwMode="auto">
          <a:xfrm>
            <a:off x="6980238" y="6269038"/>
            <a:ext cx="2160587" cy="588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ลูกจ้างประจำ</a:t>
            </a:r>
            <a:r>
              <a:rPr lang="en-US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 1 </a:t>
            </a:r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อัตรา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rPr>
              <a:t>(190)</a:t>
            </a:r>
            <a:endParaRPr lang="th-TH" altLang="th-TH" sz="1400">
              <a:solidFill>
                <a:srgbClr val="FF0000"/>
              </a:solidFill>
              <a:latin typeface="TH SarabunPSK" panose="020B0500040200020003" pitchFamily="34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กรอบพนักงานราชการ - อัตรา </a:t>
            </a:r>
            <a:endParaRPr lang="th-TH" altLang="th-TH" sz="1000"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grpSp>
        <p:nvGrpSpPr>
          <p:cNvPr id="25604" name="Group 81"/>
          <p:cNvGrpSpPr>
            <a:grpSpLocks/>
          </p:cNvGrpSpPr>
          <p:nvPr/>
        </p:nvGrpSpPr>
        <p:grpSpPr bwMode="auto">
          <a:xfrm>
            <a:off x="2843213" y="765175"/>
            <a:ext cx="3421062" cy="646113"/>
            <a:chOff x="2448080" y="857250"/>
            <a:chExt cx="3420000" cy="646113"/>
          </a:xfrm>
        </p:grpSpPr>
        <p:sp>
          <p:nvSpPr>
            <p:cNvPr id="25661" name="Rectangle 2"/>
            <p:cNvSpPr>
              <a:spLocks noChangeArrowheads="1"/>
            </p:cNvSpPr>
            <p:nvPr/>
          </p:nvSpPr>
          <p:spPr bwMode="auto">
            <a:xfrm>
              <a:off x="2448080" y="857250"/>
              <a:ext cx="2844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สำนักงานพัฒนาชุมชนจังหวัดกำแพงเพชร</a:t>
              </a:r>
            </a:p>
          </p:txBody>
        </p:sp>
        <p:sp>
          <p:nvSpPr>
            <p:cNvPr id="25662" name="Rectangle 2"/>
            <p:cNvSpPr>
              <a:spLocks noChangeArrowheads="1"/>
            </p:cNvSpPr>
            <p:nvPr/>
          </p:nvSpPr>
          <p:spPr bwMode="auto">
            <a:xfrm>
              <a:off x="5290308" y="857250"/>
              <a:ext cx="575739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 eaLnBrk="1" hangingPunct="1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77</a:t>
              </a:r>
              <a:endParaRPr lang="th-TH" altLang="th-TH" sz="16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25663" name="Rectangle 2"/>
            <p:cNvSpPr>
              <a:spLocks noChangeArrowheads="1"/>
            </p:cNvSpPr>
            <p:nvPr/>
          </p:nvSpPr>
          <p:spPr bwMode="auto">
            <a:xfrm>
              <a:off x="2448080" y="1177925"/>
              <a:ext cx="3420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ผู้อำนวยการ (พัฒนาการจังหวัด) สูง</a:t>
              </a:r>
              <a:r>
                <a:rPr lang="en-US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(5384)</a:t>
              </a:r>
              <a:r>
                <a:rPr lang="en-US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endParaRPr lang="th-TH" altLang="th-TH" sz="1600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25605" name="Text Box 91"/>
          <p:cNvSpPr txBox="1">
            <a:spLocks noChangeArrowheads="1"/>
          </p:cNvSpPr>
          <p:nvPr/>
        </p:nvSpPr>
        <p:spPr bwMode="auto">
          <a:xfrm>
            <a:off x="3924300" y="404813"/>
            <a:ext cx="1368425" cy="277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Update </a:t>
            </a:r>
            <a:r>
              <a:rPr lang="th-TH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26 เมษายน 2564 </a:t>
            </a:r>
            <a:r>
              <a:rPr lang="en-US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         </a:t>
            </a:r>
            <a:endParaRPr lang="th-TH" altLang="th-TH" sz="1200"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sp>
        <p:nvSpPr>
          <p:cNvPr id="25606" name="Text Box 17"/>
          <p:cNvSpPr txBox="1">
            <a:spLocks noChangeArrowheads="1"/>
          </p:cNvSpPr>
          <p:nvPr/>
        </p:nvSpPr>
        <p:spPr bwMode="auto">
          <a:xfrm>
            <a:off x="107950" y="2409825"/>
            <a:ext cx="3168650" cy="628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 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- 1 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(5399)</a:t>
            </a:r>
          </a:p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นักจัดการงานทั่วไป (ปก./ชก.)   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     </a:t>
            </a: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- 1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(5409)</a:t>
            </a:r>
          </a:p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เจ้าพนักงานธุรการ (ปง./ชง.)    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      </a:t>
            </a: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3 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(382/5386/5389)</a:t>
            </a:r>
          </a:p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เจ้าพนักงานการเงินและบัญชี (ปง./ชง.)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- 2</a:t>
            </a: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(5387/5388)</a:t>
            </a:r>
          </a:p>
          <a:p>
            <a:pPr eaLnBrk="1" hangingPunct="1"/>
            <a:r>
              <a:rPr lang="th-TH" altLang="th-TH" sz="1200">
                <a:solidFill>
                  <a:srgbClr val="00B05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พนักงานขับรถยนต์ (ลจป.)         </a:t>
            </a:r>
            <a:r>
              <a:rPr lang="en-US" altLang="th-TH" sz="1200">
                <a:solidFill>
                  <a:srgbClr val="00B05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   </a:t>
            </a:r>
            <a:r>
              <a:rPr lang="th-TH" altLang="th-TH" sz="1200">
                <a:solidFill>
                  <a:srgbClr val="00B05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- </a:t>
            </a:r>
            <a:r>
              <a:rPr lang="en-US" altLang="th-TH" sz="1200">
                <a:solidFill>
                  <a:srgbClr val="00B05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1</a:t>
            </a:r>
            <a:r>
              <a:rPr lang="th-TH" altLang="th-TH" sz="1200">
                <a:solidFill>
                  <a:srgbClr val="00B05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190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) (ไม่รวมในกรอบ ขรก.)</a:t>
            </a:r>
          </a:p>
          <a:p>
            <a:pPr eaLnBrk="1" hangingPunct="1"/>
            <a:endParaRPr lang="en-US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sp>
        <p:nvSpPr>
          <p:cNvPr id="25607" name="Text Box 17"/>
          <p:cNvSpPr txBox="1">
            <a:spLocks noChangeArrowheads="1"/>
          </p:cNvSpPr>
          <p:nvPr/>
        </p:nvSpPr>
        <p:spPr bwMode="auto">
          <a:xfrm>
            <a:off x="2411413" y="2408238"/>
            <a:ext cx="2087562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2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(5391/5392)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3" name="Group 18"/>
          <p:cNvGrpSpPr>
            <a:grpSpLocks/>
          </p:cNvGrpSpPr>
          <p:nvPr/>
        </p:nvGrpSpPr>
        <p:grpSpPr bwMode="auto">
          <a:xfrm>
            <a:off x="2411413" y="1772816"/>
            <a:ext cx="2052637" cy="646113"/>
            <a:chOff x="3203848" y="3468365"/>
            <a:chExt cx="2052020" cy="646113"/>
          </a:xfrm>
          <a:solidFill>
            <a:schemeClr val="bg1"/>
          </a:solidFill>
        </p:grpSpPr>
        <p:sp>
          <p:nvSpPr>
            <p:cNvPr id="12367" name="Rectangle 2"/>
            <p:cNvSpPr>
              <a:spLocks noChangeArrowheads="1"/>
            </p:cNvSpPr>
            <p:nvPr/>
          </p:nvSpPr>
          <p:spPr bwMode="auto">
            <a:xfrm>
              <a:off x="3203848" y="3468365"/>
              <a:ext cx="1476000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lnSpc>
                  <a:spcPct val="70000"/>
                </a:lnSpc>
                <a:defRPr/>
              </a:pPr>
              <a:endParaRPr lang="en-US" altLang="th-TH" sz="700" b="1" dirty="0">
                <a:latin typeface="TH SarabunPSK" pitchFamily="34" charset="-34"/>
                <a:cs typeface="TH SarabunPSK" pitchFamily="34" charset="-34"/>
              </a:endParaRPr>
            </a:p>
            <a:p>
              <a:pPr algn="ctr" eaLnBrk="0" hangingPunct="0">
                <a:lnSpc>
                  <a:spcPct val="70000"/>
                </a:lnSpc>
                <a:defRPr/>
              </a:pPr>
              <a:r>
                <a:rPr lang="th-TH" altLang="th-TH" sz="1400" b="1" dirty="0">
                  <a:latin typeface="TH SarabunPSK" pitchFamily="34" charset="-34"/>
                  <a:cs typeface="TH SarabunPSK" pitchFamily="34" charset="-34"/>
                </a:rPr>
                <a:t> กลุ่มงานยุทธศาสตร์</a:t>
              </a:r>
            </a:p>
            <a:p>
              <a:pPr algn="ctr" eaLnBrk="0" hangingPunct="0">
                <a:lnSpc>
                  <a:spcPct val="70000"/>
                </a:lnSpc>
                <a:defRPr/>
              </a:pPr>
              <a:r>
                <a:rPr lang="th-TH" altLang="th-TH" sz="1400" b="1" dirty="0">
                  <a:latin typeface="TH SarabunPSK" pitchFamily="34" charset="-34"/>
                  <a:cs typeface="TH SarabunPSK" pitchFamily="34" charset="-34"/>
                </a:rPr>
                <a:t>การพัฒนาชุมชน</a:t>
              </a:r>
            </a:p>
          </p:txBody>
        </p:sp>
        <p:sp>
          <p:nvSpPr>
            <p:cNvPr id="12368" name="Rectangle 2"/>
            <p:cNvSpPr>
              <a:spLocks noChangeArrowheads="1"/>
            </p:cNvSpPr>
            <p:nvPr/>
          </p:nvSpPr>
          <p:spPr bwMode="auto">
            <a:xfrm>
              <a:off x="4679868" y="3468365"/>
              <a:ext cx="576000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en-US" altLang="th-TH" sz="1600" b="1" dirty="0">
                  <a:latin typeface="TH SarabunPSK" pitchFamily="34" charset="-34"/>
                  <a:cs typeface="TH SarabunPSK" pitchFamily="34" charset="-34"/>
                </a:rPr>
                <a:t>3</a:t>
              </a:r>
              <a:endParaRPr lang="th-TH" altLang="th-TH" sz="1400" b="1" dirty="0">
                <a:latin typeface="TH SarabunPSK" pitchFamily="34" charset="-34"/>
                <a:cs typeface="TH SarabunPSK" pitchFamily="34" charset="-34"/>
              </a:endParaRPr>
            </a:p>
          </p:txBody>
        </p:sp>
        <p:sp>
          <p:nvSpPr>
            <p:cNvPr id="12372" name="Rectangle 2"/>
            <p:cNvSpPr>
              <a:spLocks noChangeArrowheads="1"/>
            </p:cNvSpPr>
            <p:nvPr/>
          </p:nvSpPr>
          <p:spPr bwMode="auto">
            <a:xfrm>
              <a:off x="3203848" y="3789040"/>
              <a:ext cx="2052020" cy="325438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th-TH" altLang="th-TH" sz="1400" spc="-40" dirty="0">
                  <a:latin typeface="TH SarabunPSK" pitchFamily="34" charset="-34"/>
                  <a:cs typeface="TH SarabunPSK" pitchFamily="34" charset="-34"/>
                </a:rPr>
                <a:t>นักวิชาการพัฒนาชุมชน (ผอ.กง.) </a:t>
              </a:r>
              <a:r>
                <a:rPr lang="th-TH" altLang="th-TH" sz="1400" spc="-40" dirty="0" err="1">
                  <a:latin typeface="TH SarabunPSK" pitchFamily="34" charset="-34"/>
                  <a:cs typeface="TH SarabunPSK" pitchFamily="34" charset="-34"/>
                </a:rPr>
                <a:t>ชพ</a:t>
              </a:r>
              <a:r>
                <a:rPr lang="en-US" altLang="th-TH" sz="1400" spc="-40" dirty="0">
                  <a:latin typeface="TH SarabunPSK" pitchFamily="34" charset="-34"/>
                  <a:cs typeface="TH SarabunPSK" pitchFamily="34" charset="-34"/>
                </a:rPr>
                <a:t>. </a:t>
              </a:r>
              <a:r>
                <a:rPr lang="en-US" altLang="th-TH" sz="1000" spc="-40" dirty="0">
                  <a:solidFill>
                    <a:srgbClr val="FF0000"/>
                  </a:solidFill>
                  <a:latin typeface="TH SarabunPSK" pitchFamily="34" charset="-34"/>
                  <a:cs typeface="TH SarabunPSK" pitchFamily="34" charset="-34"/>
                </a:rPr>
                <a:t>(5390)</a:t>
              </a:r>
              <a:endParaRPr lang="th-TH" altLang="th-TH" sz="1000" spc="-40" dirty="0">
                <a:solidFill>
                  <a:srgbClr val="FF0000"/>
                </a:solidFill>
                <a:latin typeface="TH SarabunPSK" pitchFamily="34" charset="-34"/>
                <a:cs typeface="TH SarabunPSK" pitchFamily="34" charset="-34"/>
              </a:endParaRPr>
            </a:p>
          </p:txBody>
        </p:sp>
      </p:grpSp>
      <p:sp>
        <p:nvSpPr>
          <p:cNvPr id="25609" name="Text Box 17"/>
          <p:cNvSpPr txBox="1">
            <a:spLocks noChangeArrowheads="1"/>
          </p:cNvSpPr>
          <p:nvPr/>
        </p:nvSpPr>
        <p:spPr bwMode="auto">
          <a:xfrm>
            <a:off x="4665663" y="2420938"/>
            <a:ext cx="2087562" cy="628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(5395/5396/5397/5398)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4" name="Group 18"/>
          <p:cNvGrpSpPr>
            <a:grpSpLocks/>
          </p:cNvGrpSpPr>
          <p:nvPr/>
        </p:nvGrpSpPr>
        <p:grpSpPr bwMode="auto">
          <a:xfrm>
            <a:off x="4665274" y="1773328"/>
            <a:ext cx="2051050" cy="646110"/>
            <a:chOff x="3203848" y="3468365"/>
            <a:chExt cx="2052020" cy="646111"/>
          </a:xfrm>
          <a:solidFill>
            <a:schemeClr val="bg1"/>
          </a:solidFill>
        </p:grpSpPr>
        <p:sp>
          <p:nvSpPr>
            <p:cNvPr id="12364" name="Rectangle 2"/>
            <p:cNvSpPr>
              <a:spLocks noChangeArrowheads="1"/>
            </p:cNvSpPr>
            <p:nvPr/>
          </p:nvSpPr>
          <p:spPr bwMode="auto">
            <a:xfrm>
              <a:off x="3203848" y="3468365"/>
              <a:ext cx="1476000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lnSpc>
                  <a:spcPct val="70000"/>
                </a:lnSpc>
                <a:defRPr/>
              </a:pPr>
              <a:endParaRPr lang="th-TH" altLang="th-TH" sz="700" b="1" dirty="0">
                <a:latin typeface="TH SarabunPSK" pitchFamily="34" charset="-34"/>
                <a:cs typeface="TH SarabunPSK" pitchFamily="34" charset="-34"/>
              </a:endParaRPr>
            </a:p>
            <a:p>
              <a:pPr algn="ctr" eaLnBrk="0" hangingPunct="0">
                <a:lnSpc>
                  <a:spcPct val="70000"/>
                </a:lnSpc>
                <a:defRPr/>
              </a:pPr>
              <a:r>
                <a:rPr lang="th-TH" altLang="th-TH" sz="1400" b="1" dirty="0">
                  <a:latin typeface="TH SarabunPSK" pitchFamily="34" charset="-34"/>
                  <a:cs typeface="TH SarabunPSK" pitchFamily="34" charset="-34"/>
                </a:rPr>
                <a:t>กลุ่มงานส่งเสริม                      การพัฒนาชุมชน</a:t>
              </a:r>
            </a:p>
          </p:txBody>
        </p:sp>
        <p:sp>
          <p:nvSpPr>
            <p:cNvPr id="12365" name="Rectangle 2"/>
            <p:cNvSpPr>
              <a:spLocks noChangeArrowheads="1"/>
            </p:cNvSpPr>
            <p:nvPr/>
          </p:nvSpPr>
          <p:spPr bwMode="auto">
            <a:xfrm>
              <a:off x="4679868" y="3468365"/>
              <a:ext cx="576000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en-US" altLang="th-TH" sz="1600" b="1" dirty="0">
                  <a:latin typeface="TH SarabunPSK" pitchFamily="34" charset="-34"/>
                  <a:cs typeface="TH SarabunPSK" pitchFamily="34" charset="-34"/>
                </a:rPr>
                <a:t>5</a:t>
              </a:r>
              <a:endParaRPr lang="th-TH" altLang="th-TH" sz="1600" b="1" dirty="0">
                <a:latin typeface="TH SarabunPSK" pitchFamily="34" charset="-34"/>
                <a:cs typeface="TH SarabunPSK" pitchFamily="34" charset="-34"/>
              </a:endParaRPr>
            </a:p>
          </p:txBody>
        </p:sp>
        <p:sp>
          <p:nvSpPr>
            <p:cNvPr id="12369" name="Rectangle 2"/>
            <p:cNvSpPr>
              <a:spLocks noChangeArrowheads="1"/>
            </p:cNvSpPr>
            <p:nvPr/>
          </p:nvSpPr>
          <p:spPr bwMode="auto">
            <a:xfrm>
              <a:off x="3203848" y="3789039"/>
              <a:ext cx="2052020" cy="325437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th-TH" altLang="th-TH" sz="1400" spc="-40" dirty="0">
                  <a:latin typeface="TH SarabunPSK" pitchFamily="34" charset="-34"/>
                  <a:cs typeface="TH SarabunPSK" pitchFamily="34" charset="-34"/>
                </a:rPr>
                <a:t>นักวิชาการพัฒนาชุมชน (ผอ.กง.) </a:t>
              </a:r>
              <a:r>
                <a:rPr lang="th-TH" altLang="th-TH" sz="1400" spc="-40" dirty="0" err="1">
                  <a:latin typeface="TH SarabunPSK" pitchFamily="34" charset="-34"/>
                  <a:cs typeface="TH SarabunPSK" pitchFamily="34" charset="-34"/>
                </a:rPr>
                <a:t>ชพ</a:t>
              </a:r>
              <a:r>
                <a:rPr lang="en-US" altLang="th-TH" sz="1400" spc="-40" dirty="0">
                  <a:latin typeface="TH SarabunPSK" pitchFamily="34" charset="-34"/>
                  <a:cs typeface="TH SarabunPSK" pitchFamily="34" charset="-34"/>
                </a:rPr>
                <a:t>. </a:t>
              </a:r>
              <a:r>
                <a:rPr lang="en-US" altLang="th-TH" sz="1000" spc="-40" dirty="0">
                  <a:solidFill>
                    <a:srgbClr val="FF0000"/>
                  </a:solidFill>
                  <a:latin typeface="TH SarabunPSK" pitchFamily="34" charset="-34"/>
                  <a:cs typeface="TH SarabunPSK" pitchFamily="34" charset="-34"/>
                </a:rPr>
                <a:t>(5394)</a:t>
              </a:r>
              <a:endParaRPr lang="th-TH" altLang="th-TH" sz="1000" spc="-40" dirty="0">
                <a:solidFill>
                  <a:srgbClr val="FF0000"/>
                </a:solidFill>
                <a:latin typeface="TH SarabunPSK" pitchFamily="34" charset="-34"/>
                <a:cs typeface="TH SarabunPSK" pitchFamily="34" charset="-34"/>
              </a:endParaRPr>
            </a:p>
          </p:txBody>
        </p:sp>
      </p:grpSp>
      <p:sp>
        <p:nvSpPr>
          <p:cNvPr id="25611" name="Text Box 17"/>
          <p:cNvSpPr txBox="1">
            <a:spLocks noChangeArrowheads="1"/>
          </p:cNvSpPr>
          <p:nvPr/>
        </p:nvSpPr>
        <p:spPr bwMode="auto">
          <a:xfrm>
            <a:off x="6969125" y="2425700"/>
            <a:ext cx="2087563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(5393/5410/5425/5430)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5" name="Group 18"/>
          <p:cNvGrpSpPr>
            <a:grpSpLocks/>
          </p:cNvGrpSpPr>
          <p:nvPr/>
        </p:nvGrpSpPr>
        <p:grpSpPr bwMode="auto">
          <a:xfrm>
            <a:off x="6968737" y="1778090"/>
            <a:ext cx="2052637" cy="646113"/>
            <a:chOff x="3203848" y="3468365"/>
            <a:chExt cx="2052020" cy="646113"/>
          </a:xfrm>
          <a:solidFill>
            <a:schemeClr val="bg1"/>
          </a:solidFill>
        </p:grpSpPr>
        <p:sp>
          <p:nvSpPr>
            <p:cNvPr id="12361" name="Rectangle 2"/>
            <p:cNvSpPr>
              <a:spLocks noChangeArrowheads="1"/>
            </p:cNvSpPr>
            <p:nvPr/>
          </p:nvSpPr>
          <p:spPr bwMode="auto">
            <a:xfrm>
              <a:off x="3203848" y="3468365"/>
              <a:ext cx="1476000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lnSpc>
                  <a:spcPct val="70000"/>
                </a:lnSpc>
                <a:defRPr/>
              </a:pPr>
              <a:endParaRPr lang="th-TH" altLang="th-TH" sz="700" b="1" dirty="0">
                <a:latin typeface="TH SarabunPSK" pitchFamily="34" charset="-34"/>
                <a:cs typeface="TH SarabunPSK" pitchFamily="34" charset="-34"/>
              </a:endParaRPr>
            </a:p>
            <a:p>
              <a:pPr algn="ctr" eaLnBrk="0" hangingPunct="0">
                <a:lnSpc>
                  <a:spcPct val="70000"/>
                </a:lnSpc>
                <a:defRPr/>
              </a:pPr>
              <a:r>
                <a:rPr lang="th-TH" altLang="th-TH" sz="1400" b="1" dirty="0">
                  <a:latin typeface="TH SarabunPSK" pitchFamily="34" charset="-34"/>
                  <a:cs typeface="TH SarabunPSK" pitchFamily="34" charset="-34"/>
                </a:rPr>
                <a:t>กลุ่มงานสารสนเทศ</a:t>
              </a:r>
            </a:p>
            <a:p>
              <a:pPr algn="ctr" eaLnBrk="0" hangingPunct="0">
                <a:lnSpc>
                  <a:spcPct val="70000"/>
                </a:lnSpc>
                <a:defRPr/>
              </a:pPr>
              <a:r>
                <a:rPr lang="th-TH" altLang="th-TH" sz="1400" b="1" dirty="0">
                  <a:latin typeface="TH SarabunPSK" pitchFamily="34" charset="-34"/>
                  <a:cs typeface="TH SarabunPSK" pitchFamily="34" charset="-34"/>
                </a:rPr>
                <a:t>การพัฒนาชุมชน</a:t>
              </a:r>
            </a:p>
          </p:txBody>
        </p:sp>
        <p:sp>
          <p:nvSpPr>
            <p:cNvPr id="12362" name="Rectangle 2"/>
            <p:cNvSpPr>
              <a:spLocks noChangeArrowheads="1"/>
            </p:cNvSpPr>
            <p:nvPr/>
          </p:nvSpPr>
          <p:spPr bwMode="auto">
            <a:xfrm>
              <a:off x="4679868" y="3468365"/>
              <a:ext cx="576000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en-US" altLang="th-TH" sz="1600" b="1" dirty="0">
                  <a:latin typeface="TH SarabunPSK" pitchFamily="34" charset="-34"/>
                  <a:cs typeface="TH SarabunPSK" pitchFamily="34" charset="-34"/>
                </a:rPr>
                <a:t>5</a:t>
              </a:r>
              <a:endParaRPr lang="th-TH" altLang="th-TH" sz="1400" b="1" dirty="0">
                <a:latin typeface="TH SarabunPSK" pitchFamily="34" charset="-34"/>
                <a:cs typeface="TH SarabunPSK" pitchFamily="34" charset="-34"/>
              </a:endParaRPr>
            </a:p>
          </p:txBody>
        </p:sp>
        <p:sp>
          <p:nvSpPr>
            <p:cNvPr id="11342" name="Rectangle 2"/>
            <p:cNvSpPr>
              <a:spLocks noChangeArrowheads="1"/>
            </p:cNvSpPr>
            <p:nvPr/>
          </p:nvSpPr>
          <p:spPr bwMode="auto">
            <a:xfrm>
              <a:off x="3203848" y="3789040"/>
              <a:ext cx="2052020" cy="325438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th-TH" altLang="th-TH" sz="1400" spc="-30" dirty="0">
                  <a:latin typeface="TH SarabunPSK" pitchFamily="34" charset="-34"/>
                  <a:cs typeface="TH SarabunPSK" pitchFamily="34" charset="-34"/>
                </a:rPr>
                <a:t>นักวิชาการพัฒนาชุมชน (ผอ.กง.) </a:t>
              </a:r>
              <a:r>
                <a:rPr lang="th-TH" altLang="th-TH" sz="1400" spc="-30" dirty="0" err="1">
                  <a:latin typeface="TH SarabunPSK" pitchFamily="34" charset="-34"/>
                  <a:cs typeface="TH SarabunPSK" pitchFamily="34" charset="-34"/>
                </a:rPr>
                <a:t>ชพ</a:t>
              </a:r>
              <a:r>
                <a:rPr lang="en-US" altLang="th-TH" sz="1400" spc="-30" dirty="0">
                  <a:latin typeface="TH SarabunPSK" pitchFamily="34" charset="-34"/>
                  <a:cs typeface="TH SarabunPSK" pitchFamily="34" charset="-34"/>
                </a:rPr>
                <a:t>. </a:t>
              </a:r>
              <a:r>
                <a:rPr lang="en-US" altLang="th-TH" sz="1000" spc="-30" dirty="0">
                  <a:solidFill>
                    <a:srgbClr val="FF0000"/>
                  </a:solidFill>
                  <a:latin typeface="TH SarabunPSK" pitchFamily="34" charset="-34"/>
                  <a:cs typeface="TH SarabunPSK" pitchFamily="34" charset="-34"/>
                </a:rPr>
                <a:t>(735)</a:t>
              </a:r>
              <a:endParaRPr lang="th-TH" altLang="th-TH" sz="1000" spc="-30" dirty="0">
                <a:solidFill>
                  <a:srgbClr val="FF0000"/>
                </a:solidFill>
                <a:latin typeface="TH SarabunPSK" pitchFamily="34" charset="-34"/>
                <a:cs typeface="TH SarabunPSK" pitchFamily="34" charset="-34"/>
              </a:endParaRPr>
            </a:p>
          </p:txBody>
        </p:sp>
      </p:grpSp>
      <p:cxnSp>
        <p:nvCxnSpPr>
          <p:cNvPr id="78" name="Straight Connector 77"/>
          <p:cNvCxnSpPr/>
          <p:nvPr/>
        </p:nvCxnSpPr>
        <p:spPr>
          <a:xfrm>
            <a:off x="4572000" y="1419225"/>
            <a:ext cx="0" cy="223202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/>
          <p:cNvCxnSpPr/>
          <p:nvPr/>
        </p:nvCxnSpPr>
        <p:spPr>
          <a:xfrm>
            <a:off x="1116013" y="1628775"/>
            <a:ext cx="683895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615" name="Rectangle 78"/>
          <p:cNvSpPr>
            <a:spLocks noChangeArrowheads="1"/>
          </p:cNvSpPr>
          <p:nvPr/>
        </p:nvSpPr>
        <p:spPr bwMode="auto">
          <a:xfrm>
            <a:off x="0" y="6611938"/>
            <a:ext cx="1619250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000" u="sng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หมายเหตุ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ภายในวงเล็บแสดงเลขที่ตำแหน่ง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25616" name="Group 49"/>
          <p:cNvGrpSpPr>
            <a:grpSpLocks/>
          </p:cNvGrpSpPr>
          <p:nvPr/>
        </p:nvGrpSpPr>
        <p:grpSpPr bwMode="auto">
          <a:xfrm>
            <a:off x="107950" y="3594100"/>
            <a:ext cx="2843213" cy="646113"/>
            <a:chOff x="107503" y="3717032"/>
            <a:chExt cx="2844257" cy="646113"/>
          </a:xfrm>
        </p:grpSpPr>
        <p:sp>
          <p:nvSpPr>
            <p:cNvPr id="25658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เมืองกำแพงเพชร</a:t>
              </a:r>
            </a:p>
          </p:txBody>
        </p:sp>
        <p:sp>
          <p:nvSpPr>
            <p:cNvPr id="25659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25660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(5400)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25617" name="Text Box 17"/>
          <p:cNvSpPr txBox="1">
            <a:spLocks noChangeArrowheads="1"/>
          </p:cNvSpPr>
          <p:nvPr/>
        </p:nvSpPr>
        <p:spPr bwMode="auto">
          <a:xfrm>
            <a:off x="107950" y="4241800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(5401/5402/5403/5405)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25618" name="Group 50"/>
          <p:cNvGrpSpPr>
            <a:grpSpLocks/>
          </p:cNvGrpSpPr>
          <p:nvPr/>
        </p:nvGrpSpPr>
        <p:grpSpPr bwMode="auto">
          <a:xfrm>
            <a:off x="3132138" y="3594100"/>
            <a:ext cx="2843212" cy="646113"/>
            <a:chOff x="107503" y="3717032"/>
            <a:chExt cx="2844257" cy="646113"/>
          </a:xfrm>
        </p:grpSpPr>
        <p:sp>
          <p:nvSpPr>
            <p:cNvPr id="25655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ไทรงาม</a:t>
              </a:r>
            </a:p>
          </p:txBody>
        </p:sp>
        <p:sp>
          <p:nvSpPr>
            <p:cNvPr id="25656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25657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(5411)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25619" name="Text Box 17"/>
          <p:cNvSpPr txBox="1">
            <a:spLocks noChangeArrowheads="1"/>
          </p:cNvSpPr>
          <p:nvPr/>
        </p:nvSpPr>
        <p:spPr bwMode="auto">
          <a:xfrm>
            <a:off x="3132138" y="4241800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(5413/5414/5415/5416)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25620" name="Group 55"/>
          <p:cNvGrpSpPr>
            <a:grpSpLocks/>
          </p:cNvGrpSpPr>
          <p:nvPr/>
        </p:nvGrpSpPr>
        <p:grpSpPr bwMode="auto">
          <a:xfrm>
            <a:off x="6156325" y="3594100"/>
            <a:ext cx="2844800" cy="646113"/>
            <a:chOff x="107503" y="3717032"/>
            <a:chExt cx="2844257" cy="646113"/>
          </a:xfrm>
        </p:grpSpPr>
        <p:sp>
          <p:nvSpPr>
            <p:cNvPr id="25652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ขาณุวรลักษบุรี</a:t>
              </a:r>
            </a:p>
          </p:txBody>
        </p:sp>
        <p:sp>
          <p:nvSpPr>
            <p:cNvPr id="25653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25654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(5417)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25621" name="Text Box 17"/>
          <p:cNvSpPr txBox="1">
            <a:spLocks noChangeArrowheads="1"/>
          </p:cNvSpPr>
          <p:nvPr/>
        </p:nvSpPr>
        <p:spPr bwMode="auto">
          <a:xfrm>
            <a:off x="6156325" y="4241800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(5420/5421/5422/5423)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25622" name="Group 60"/>
          <p:cNvGrpSpPr>
            <a:grpSpLocks/>
          </p:cNvGrpSpPr>
          <p:nvPr/>
        </p:nvGrpSpPr>
        <p:grpSpPr bwMode="auto">
          <a:xfrm>
            <a:off x="107950" y="4962525"/>
            <a:ext cx="2843213" cy="646113"/>
            <a:chOff x="107503" y="3717032"/>
            <a:chExt cx="2844257" cy="646113"/>
          </a:xfrm>
        </p:grpSpPr>
        <p:sp>
          <p:nvSpPr>
            <p:cNvPr id="25649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คลองขลุง</a:t>
              </a:r>
            </a:p>
          </p:txBody>
        </p:sp>
        <p:sp>
          <p:nvSpPr>
            <p:cNvPr id="25650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25651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(5426)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25623" name="Text Box 17"/>
          <p:cNvSpPr txBox="1">
            <a:spLocks noChangeArrowheads="1"/>
          </p:cNvSpPr>
          <p:nvPr/>
        </p:nvSpPr>
        <p:spPr bwMode="auto">
          <a:xfrm>
            <a:off x="107950" y="5610225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(5428/5429/5431/5432)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25624" name="Group 65"/>
          <p:cNvGrpSpPr>
            <a:grpSpLocks/>
          </p:cNvGrpSpPr>
          <p:nvPr/>
        </p:nvGrpSpPr>
        <p:grpSpPr bwMode="auto">
          <a:xfrm>
            <a:off x="3132138" y="4962525"/>
            <a:ext cx="2843212" cy="646113"/>
            <a:chOff x="107503" y="3717032"/>
            <a:chExt cx="2844257" cy="646113"/>
          </a:xfrm>
        </p:grpSpPr>
        <p:sp>
          <p:nvSpPr>
            <p:cNvPr id="25646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พรานกระต่าย</a:t>
              </a:r>
            </a:p>
          </p:txBody>
        </p:sp>
        <p:sp>
          <p:nvSpPr>
            <p:cNvPr id="25647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25648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(5434)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25625" name="Text Box 17"/>
          <p:cNvSpPr txBox="1">
            <a:spLocks noChangeArrowheads="1"/>
          </p:cNvSpPr>
          <p:nvPr/>
        </p:nvSpPr>
        <p:spPr bwMode="auto">
          <a:xfrm>
            <a:off x="3132138" y="5610225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(5436/5439/5440/5441)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25626" name="Group 70"/>
          <p:cNvGrpSpPr>
            <a:grpSpLocks/>
          </p:cNvGrpSpPr>
          <p:nvPr/>
        </p:nvGrpSpPr>
        <p:grpSpPr bwMode="auto">
          <a:xfrm>
            <a:off x="6156325" y="4962525"/>
            <a:ext cx="2844800" cy="646113"/>
            <a:chOff x="107503" y="3717032"/>
            <a:chExt cx="2844257" cy="646113"/>
          </a:xfrm>
        </p:grpSpPr>
        <p:sp>
          <p:nvSpPr>
            <p:cNvPr id="25643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ลานกระบือ</a:t>
              </a:r>
            </a:p>
          </p:txBody>
        </p:sp>
        <p:sp>
          <p:nvSpPr>
            <p:cNvPr id="25644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25645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(5442)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25627" name="Text Box 17"/>
          <p:cNvSpPr txBox="1">
            <a:spLocks noChangeArrowheads="1"/>
          </p:cNvSpPr>
          <p:nvPr/>
        </p:nvSpPr>
        <p:spPr bwMode="auto">
          <a:xfrm>
            <a:off x="6156325" y="5610225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(5444/5445/5446/5447)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cxnSp>
        <p:nvCxnSpPr>
          <p:cNvPr id="76" name="Straight Connector 75"/>
          <p:cNvCxnSpPr/>
          <p:nvPr/>
        </p:nvCxnSpPr>
        <p:spPr>
          <a:xfrm>
            <a:off x="1404938" y="3500438"/>
            <a:ext cx="604837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9" name="Straight Connector 78"/>
          <p:cNvCxnSpPr/>
          <p:nvPr/>
        </p:nvCxnSpPr>
        <p:spPr>
          <a:xfrm>
            <a:off x="1116013" y="1628775"/>
            <a:ext cx="0" cy="14446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" name="Straight Connector 80"/>
          <p:cNvCxnSpPr/>
          <p:nvPr/>
        </p:nvCxnSpPr>
        <p:spPr>
          <a:xfrm>
            <a:off x="3348038" y="1628775"/>
            <a:ext cx="0" cy="14446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" name="Straight Connector 81"/>
          <p:cNvCxnSpPr/>
          <p:nvPr/>
        </p:nvCxnSpPr>
        <p:spPr>
          <a:xfrm>
            <a:off x="5651500" y="1628775"/>
            <a:ext cx="0" cy="14446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3" name="Straight Connector 82"/>
          <p:cNvCxnSpPr/>
          <p:nvPr/>
        </p:nvCxnSpPr>
        <p:spPr>
          <a:xfrm>
            <a:off x="7956550" y="1628775"/>
            <a:ext cx="0" cy="14446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4" name="Straight Connector 83"/>
          <p:cNvCxnSpPr/>
          <p:nvPr/>
        </p:nvCxnSpPr>
        <p:spPr>
          <a:xfrm>
            <a:off x="1403350" y="3500438"/>
            <a:ext cx="0" cy="904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/>
          <p:cNvCxnSpPr/>
          <p:nvPr/>
        </p:nvCxnSpPr>
        <p:spPr>
          <a:xfrm>
            <a:off x="7451725" y="3500438"/>
            <a:ext cx="0" cy="904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" name="Straight Connector 85"/>
          <p:cNvCxnSpPr/>
          <p:nvPr/>
        </p:nvCxnSpPr>
        <p:spPr>
          <a:xfrm>
            <a:off x="3049588" y="3500438"/>
            <a:ext cx="0" cy="136842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7" name="Straight Connector 86"/>
          <p:cNvCxnSpPr/>
          <p:nvPr/>
        </p:nvCxnSpPr>
        <p:spPr>
          <a:xfrm>
            <a:off x="1403350" y="4868863"/>
            <a:ext cx="604837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9" name="Straight Connector 88"/>
          <p:cNvCxnSpPr/>
          <p:nvPr/>
        </p:nvCxnSpPr>
        <p:spPr>
          <a:xfrm>
            <a:off x="1403350" y="4868863"/>
            <a:ext cx="0" cy="904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0" name="Straight Connector 89"/>
          <p:cNvCxnSpPr/>
          <p:nvPr/>
        </p:nvCxnSpPr>
        <p:spPr>
          <a:xfrm>
            <a:off x="4427538" y="4868863"/>
            <a:ext cx="0" cy="904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1" name="Straight Connector 90"/>
          <p:cNvCxnSpPr/>
          <p:nvPr/>
        </p:nvCxnSpPr>
        <p:spPr>
          <a:xfrm>
            <a:off x="7451725" y="4868863"/>
            <a:ext cx="0" cy="904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5640" name="Group 74"/>
          <p:cNvGrpSpPr>
            <a:grpSpLocks/>
          </p:cNvGrpSpPr>
          <p:nvPr/>
        </p:nvGrpSpPr>
        <p:grpSpPr bwMode="auto">
          <a:xfrm>
            <a:off x="107950" y="1774825"/>
            <a:ext cx="2051050" cy="646113"/>
            <a:chOff x="107950" y="1775470"/>
            <a:chExt cx="2051050" cy="646112"/>
          </a:xfrm>
        </p:grpSpPr>
        <p:grpSp>
          <p:nvGrpSpPr>
            <p:cNvPr id="13" name="Group 18"/>
            <p:cNvGrpSpPr>
              <a:grpSpLocks/>
            </p:cNvGrpSpPr>
            <p:nvPr/>
          </p:nvGrpSpPr>
          <p:grpSpPr bwMode="auto">
            <a:xfrm>
              <a:off x="107950" y="1775470"/>
              <a:ext cx="2051050" cy="646112"/>
              <a:chOff x="3203848" y="3468365"/>
              <a:chExt cx="2052020" cy="646113"/>
            </a:xfrm>
            <a:solidFill>
              <a:schemeClr val="bg1"/>
            </a:solidFill>
          </p:grpSpPr>
          <p:sp>
            <p:nvSpPr>
              <p:cNvPr id="14387" name="Rectangle 2"/>
              <p:cNvSpPr>
                <a:spLocks noChangeArrowheads="1"/>
              </p:cNvSpPr>
              <p:nvPr/>
            </p:nvSpPr>
            <p:spPr bwMode="auto">
              <a:xfrm>
                <a:off x="4679868" y="3468365"/>
                <a:ext cx="576000" cy="323850"/>
              </a:xfrm>
              <a:prstGeom prst="rect">
                <a:avLst/>
              </a:prstGeom>
              <a:grpFill/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anchor="ctr"/>
              <a:lstStyle/>
              <a:p>
                <a:pPr algn="ctr" eaLnBrk="0" hangingPunct="0">
                  <a:defRPr/>
                </a:pPr>
                <a:r>
                  <a:rPr lang="en-US" altLang="th-TH" sz="1600" b="1" dirty="0">
                    <a:latin typeface="TH SarabunPSK" pitchFamily="34" charset="-34"/>
                    <a:cs typeface="TH SarabunPSK" pitchFamily="34" charset="-34"/>
                  </a:rPr>
                  <a:t>8</a:t>
                </a:r>
                <a:endParaRPr lang="th-TH" altLang="th-TH" sz="1400" b="1" dirty="0">
                  <a:latin typeface="TH SarabunPSK" pitchFamily="34" charset="-34"/>
                  <a:cs typeface="TH SarabunPSK" pitchFamily="34" charset="-34"/>
                </a:endParaRPr>
              </a:p>
            </p:txBody>
          </p:sp>
          <p:sp>
            <p:nvSpPr>
              <p:cNvPr id="14388" name="Rectangle 2"/>
              <p:cNvSpPr>
                <a:spLocks noChangeArrowheads="1"/>
              </p:cNvSpPr>
              <p:nvPr/>
            </p:nvSpPr>
            <p:spPr bwMode="auto">
              <a:xfrm>
                <a:off x="3203848" y="3789040"/>
                <a:ext cx="2052000" cy="325438"/>
              </a:xfrm>
              <a:prstGeom prst="rect">
                <a:avLst/>
              </a:prstGeom>
              <a:grpFill/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anchor="ctr"/>
              <a:lstStyle/>
              <a:p>
                <a:pPr algn="ctr" eaLnBrk="0" hangingPunct="0">
                  <a:defRPr/>
                </a:pPr>
                <a:r>
                  <a:rPr lang="th-TH" altLang="th-TH" sz="1400" spc="-40" dirty="0">
                    <a:latin typeface="TH SarabunPSK" pitchFamily="34" charset="-34"/>
                    <a:cs typeface="TH SarabunPSK" pitchFamily="34" charset="-34"/>
                  </a:rPr>
                  <a:t>นักวิชาการพัฒนาชุมชน (ผอ.กง.) </a:t>
                </a:r>
                <a:r>
                  <a:rPr lang="th-TH" altLang="th-TH" sz="1400" spc="-40" dirty="0" err="1">
                    <a:latin typeface="TH SarabunPSK" pitchFamily="34" charset="-34"/>
                    <a:cs typeface="TH SarabunPSK" pitchFamily="34" charset="-34"/>
                  </a:rPr>
                  <a:t>ชพ.</a:t>
                </a:r>
                <a:r>
                  <a:rPr lang="th-TH" altLang="th-TH" sz="1400" spc="-40" dirty="0">
                    <a:latin typeface="TH SarabunPSK" pitchFamily="34" charset="-34"/>
                    <a:cs typeface="TH SarabunPSK" pitchFamily="34" charset="-34"/>
                  </a:rPr>
                  <a:t> </a:t>
                </a:r>
                <a:r>
                  <a:rPr lang="en-US" altLang="th-TH" sz="1000" spc="-40" dirty="0">
                    <a:solidFill>
                      <a:srgbClr val="FF0000"/>
                    </a:solidFill>
                    <a:latin typeface="TH SarabunPSK" pitchFamily="34" charset="-34"/>
                    <a:cs typeface="TH SarabunPSK" pitchFamily="34" charset="-34"/>
                  </a:rPr>
                  <a:t>(5385)</a:t>
                </a:r>
                <a:endParaRPr lang="th-TH" altLang="th-TH" sz="1000" spc="-40" dirty="0">
                  <a:solidFill>
                    <a:srgbClr val="FF0000"/>
                  </a:solidFill>
                  <a:latin typeface="TH SarabunPSK" pitchFamily="34" charset="-34"/>
                  <a:cs typeface="TH SarabunPSK" pitchFamily="34" charset="-34"/>
                </a:endParaRPr>
              </a:p>
            </p:txBody>
          </p:sp>
        </p:grpSp>
        <p:sp>
          <p:nvSpPr>
            <p:cNvPr id="25642" name="Rectangle 2"/>
            <p:cNvSpPr>
              <a:spLocks noChangeArrowheads="1"/>
            </p:cNvSpPr>
            <p:nvPr/>
          </p:nvSpPr>
          <p:spPr bwMode="auto">
            <a:xfrm>
              <a:off x="107950" y="1775470"/>
              <a:ext cx="1475302" cy="323849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th-TH" altLang="th-TH" sz="12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endParaRPr lang="th-TH" altLang="th-TH" sz="8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2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กลุ่มงานประสานและสนับสนุนการบริหารงานพัฒนาชุมชน</a:t>
              </a:r>
            </a:p>
            <a:p>
              <a:pPr algn="ctr"/>
              <a:endParaRPr lang="th-TH" altLang="th-TH" sz="12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6" name="Rectangle 73"/>
          <p:cNvSpPr>
            <a:spLocks noChangeArrowheads="1"/>
          </p:cNvSpPr>
          <p:nvPr/>
        </p:nvSpPr>
        <p:spPr bwMode="auto">
          <a:xfrm>
            <a:off x="488950" y="106363"/>
            <a:ext cx="815498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/>
            <a:r>
              <a:rPr lang="th-TH" altLang="th-TH" sz="1600" b="1">
                <a:latin typeface="TH SarabunPSK" panose="020B0500040200020003" pitchFamily="34" charset="-34"/>
                <a:cs typeface="TH SarabunPSK" panose="020B0500040200020003" pitchFamily="34" charset="-34"/>
              </a:rPr>
              <a:t>แผนภูมิแสดงการแบ่งงานภายในและอัตรากำลังของกรมการพัฒนาชุมชน</a:t>
            </a:r>
            <a:r>
              <a:rPr lang="en-US" altLang="th-TH" sz="1600" b="1">
                <a:latin typeface="TH SarabunPSK" panose="020B0500040200020003" pitchFamily="34" charset="-34"/>
                <a:cs typeface="TH SarabunPSK" panose="020B0500040200020003" pitchFamily="34" charset="-34"/>
              </a:rPr>
              <a:t> </a:t>
            </a:r>
            <a:endParaRPr lang="th-TH" altLang="th-TH" sz="1600" b="1"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sp>
        <p:nvSpPr>
          <p:cNvPr id="26627" name="Text Box 9"/>
          <p:cNvSpPr txBox="1">
            <a:spLocks noChangeArrowheads="1"/>
          </p:cNvSpPr>
          <p:nvPr/>
        </p:nvSpPr>
        <p:spPr bwMode="auto">
          <a:xfrm>
            <a:off x="6980238" y="6269038"/>
            <a:ext cx="2160587" cy="588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ลูกจ้างประจำ</a:t>
            </a:r>
            <a:r>
              <a:rPr lang="en-US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 1 </a:t>
            </a:r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อัตรา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rPr>
              <a:t>(190)</a:t>
            </a:r>
            <a:endParaRPr lang="th-TH" altLang="th-TH" sz="1400">
              <a:solidFill>
                <a:srgbClr val="FF0000"/>
              </a:solidFill>
              <a:latin typeface="TH SarabunPSK" panose="020B0500040200020003" pitchFamily="34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กรอบพนักงานราชการ - อัตรา </a:t>
            </a:r>
            <a:endParaRPr lang="th-TH" altLang="th-TH" sz="1000"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grpSp>
        <p:nvGrpSpPr>
          <p:cNvPr id="26628" name="Group 81"/>
          <p:cNvGrpSpPr>
            <a:grpSpLocks/>
          </p:cNvGrpSpPr>
          <p:nvPr/>
        </p:nvGrpSpPr>
        <p:grpSpPr bwMode="auto">
          <a:xfrm>
            <a:off x="2843213" y="765175"/>
            <a:ext cx="3421062" cy="646113"/>
            <a:chOff x="2448080" y="857250"/>
            <a:chExt cx="3420000" cy="646113"/>
          </a:xfrm>
        </p:grpSpPr>
        <p:sp>
          <p:nvSpPr>
            <p:cNvPr id="26664" name="Rectangle 2"/>
            <p:cNvSpPr>
              <a:spLocks noChangeArrowheads="1"/>
            </p:cNvSpPr>
            <p:nvPr/>
          </p:nvSpPr>
          <p:spPr bwMode="auto">
            <a:xfrm>
              <a:off x="2448080" y="857250"/>
              <a:ext cx="2844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สำนักงานพัฒนาชุมชนจังหวัดกำแพงเพชร</a:t>
              </a:r>
            </a:p>
          </p:txBody>
        </p:sp>
        <p:sp>
          <p:nvSpPr>
            <p:cNvPr id="26665" name="Rectangle 2"/>
            <p:cNvSpPr>
              <a:spLocks noChangeArrowheads="1"/>
            </p:cNvSpPr>
            <p:nvPr/>
          </p:nvSpPr>
          <p:spPr bwMode="auto">
            <a:xfrm>
              <a:off x="5290308" y="857250"/>
              <a:ext cx="575739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 eaLnBrk="1" hangingPunct="1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77</a:t>
              </a:r>
              <a:endParaRPr lang="th-TH" altLang="th-TH" sz="16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26666" name="Rectangle 2"/>
            <p:cNvSpPr>
              <a:spLocks noChangeArrowheads="1"/>
            </p:cNvSpPr>
            <p:nvPr/>
          </p:nvSpPr>
          <p:spPr bwMode="auto">
            <a:xfrm>
              <a:off x="2448080" y="1177925"/>
              <a:ext cx="3420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ผู้อำนวยการ (พัฒนาการจังหวัด) สูง</a:t>
              </a:r>
              <a:r>
                <a:rPr lang="en-US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(5384)</a:t>
              </a:r>
              <a:r>
                <a:rPr lang="en-US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endParaRPr lang="th-TH" altLang="th-TH" sz="1600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26629" name="Text Box 91"/>
          <p:cNvSpPr txBox="1">
            <a:spLocks noChangeArrowheads="1"/>
          </p:cNvSpPr>
          <p:nvPr/>
        </p:nvSpPr>
        <p:spPr bwMode="auto">
          <a:xfrm>
            <a:off x="3924300" y="404813"/>
            <a:ext cx="1368425" cy="277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Update </a:t>
            </a:r>
            <a:r>
              <a:rPr lang="th-TH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26 เมษายน 2564 </a:t>
            </a:r>
            <a:r>
              <a:rPr lang="en-US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         </a:t>
            </a:r>
            <a:endParaRPr lang="th-TH" altLang="th-TH" sz="1200"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cxnSp>
        <p:nvCxnSpPr>
          <p:cNvPr id="78" name="Straight Connector 77"/>
          <p:cNvCxnSpPr/>
          <p:nvPr/>
        </p:nvCxnSpPr>
        <p:spPr>
          <a:xfrm>
            <a:off x="4572000" y="1419225"/>
            <a:ext cx="0" cy="50482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631" name="Rectangle 78"/>
          <p:cNvSpPr>
            <a:spLocks noChangeArrowheads="1"/>
          </p:cNvSpPr>
          <p:nvPr/>
        </p:nvSpPr>
        <p:spPr bwMode="auto">
          <a:xfrm>
            <a:off x="0" y="6611938"/>
            <a:ext cx="1619250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000" u="sng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หมายเหตุ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ภายในวงเล็บแสดงเลขที่ตำแหน่ง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26632" name="Group 49"/>
          <p:cNvGrpSpPr>
            <a:grpSpLocks/>
          </p:cNvGrpSpPr>
          <p:nvPr/>
        </p:nvGrpSpPr>
        <p:grpSpPr bwMode="auto">
          <a:xfrm>
            <a:off x="107950" y="1722438"/>
            <a:ext cx="2843213" cy="646112"/>
            <a:chOff x="107503" y="3717032"/>
            <a:chExt cx="2844257" cy="646113"/>
          </a:xfrm>
        </p:grpSpPr>
        <p:sp>
          <p:nvSpPr>
            <p:cNvPr id="26661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คลองลาน</a:t>
              </a:r>
            </a:p>
          </p:txBody>
        </p:sp>
        <p:sp>
          <p:nvSpPr>
            <p:cNvPr id="26662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26663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ชพ.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(5448)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26633" name="Text Box 17"/>
          <p:cNvSpPr txBox="1">
            <a:spLocks noChangeArrowheads="1"/>
          </p:cNvSpPr>
          <p:nvPr/>
        </p:nvSpPr>
        <p:spPr bwMode="auto">
          <a:xfrm>
            <a:off x="107950" y="2370138"/>
            <a:ext cx="2879725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(5407/5408/5450/5451)</a:t>
            </a:r>
          </a:p>
          <a:p>
            <a:pPr eaLnBrk="1" hangingPunct="1"/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26634" name="Group 50"/>
          <p:cNvGrpSpPr>
            <a:grpSpLocks/>
          </p:cNvGrpSpPr>
          <p:nvPr/>
        </p:nvGrpSpPr>
        <p:grpSpPr bwMode="auto">
          <a:xfrm>
            <a:off x="3132138" y="1722438"/>
            <a:ext cx="2843212" cy="646112"/>
            <a:chOff x="107503" y="3717032"/>
            <a:chExt cx="2844257" cy="646113"/>
          </a:xfrm>
        </p:grpSpPr>
        <p:sp>
          <p:nvSpPr>
            <p:cNvPr id="26658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ทรายทองวัฒนา</a:t>
              </a:r>
            </a:p>
          </p:txBody>
        </p:sp>
        <p:sp>
          <p:nvSpPr>
            <p:cNvPr id="26659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26660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ชพ.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(5452)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26635" name="Text Box 17"/>
          <p:cNvSpPr txBox="1">
            <a:spLocks noChangeArrowheads="1"/>
          </p:cNvSpPr>
          <p:nvPr/>
        </p:nvSpPr>
        <p:spPr bwMode="auto">
          <a:xfrm>
            <a:off x="3132138" y="2370138"/>
            <a:ext cx="2879725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3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(5433/5437/5454)</a:t>
            </a:r>
          </a:p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เจ้าพนักงานพัฒนาชุมชน (ปง./ชง.)    - 1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(5461)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26636" name="Group 55"/>
          <p:cNvGrpSpPr>
            <a:grpSpLocks/>
          </p:cNvGrpSpPr>
          <p:nvPr/>
        </p:nvGrpSpPr>
        <p:grpSpPr bwMode="auto">
          <a:xfrm>
            <a:off x="6156325" y="1722438"/>
            <a:ext cx="2844800" cy="646112"/>
            <a:chOff x="107503" y="3717032"/>
            <a:chExt cx="2844257" cy="646113"/>
          </a:xfrm>
        </p:grpSpPr>
        <p:sp>
          <p:nvSpPr>
            <p:cNvPr id="26655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ปางศิลาทอง</a:t>
              </a:r>
            </a:p>
          </p:txBody>
        </p:sp>
        <p:sp>
          <p:nvSpPr>
            <p:cNvPr id="26656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26657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ชพ.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(5456)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26637" name="Text Box 17"/>
          <p:cNvSpPr txBox="1">
            <a:spLocks noChangeArrowheads="1"/>
          </p:cNvSpPr>
          <p:nvPr/>
        </p:nvSpPr>
        <p:spPr bwMode="auto">
          <a:xfrm>
            <a:off x="6156325" y="2370138"/>
            <a:ext cx="2879725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(3578/5458/5459/7661)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cxnSp>
        <p:nvCxnSpPr>
          <p:cNvPr id="76" name="Straight Connector 75"/>
          <p:cNvCxnSpPr/>
          <p:nvPr/>
        </p:nvCxnSpPr>
        <p:spPr>
          <a:xfrm>
            <a:off x="1404938" y="1628775"/>
            <a:ext cx="604837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4" name="Straight Connector 83"/>
          <p:cNvCxnSpPr/>
          <p:nvPr/>
        </p:nvCxnSpPr>
        <p:spPr>
          <a:xfrm>
            <a:off x="1403350" y="1628775"/>
            <a:ext cx="0" cy="9048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/>
          <p:cNvCxnSpPr/>
          <p:nvPr/>
        </p:nvCxnSpPr>
        <p:spPr>
          <a:xfrm>
            <a:off x="7451725" y="1628775"/>
            <a:ext cx="0" cy="9048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" name="Straight Connector 85"/>
          <p:cNvCxnSpPr/>
          <p:nvPr/>
        </p:nvCxnSpPr>
        <p:spPr>
          <a:xfrm>
            <a:off x="3049588" y="1628775"/>
            <a:ext cx="0" cy="158432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6642" name="Group 49"/>
          <p:cNvGrpSpPr>
            <a:grpSpLocks/>
          </p:cNvGrpSpPr>
          <p:nvPr/>
        </p:nvGrpSpPr>
        <p:grpSpPr bwMode="auto">
          <a:xfrm>
            <a:off x="107950" y="3300413"/>
            <a:ext cx="2843213" cy="652462"/>
            <a:chOff x="107503" y="3710690"/>
            <a:chExt cx="2844257" cy="652455"/>
          </a:xfrm>
        </p:grpSpPr>
        <p:sp>
          <p:nvSpPr>
            <p:cNvPr id="26652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โกสัมพีนคร</a:t>
              </a:r>
            </a:p>
          </p:txBody>
        </p:sp>
        <p:sp>
          <p:nvSpPr>
            <p:cNvPr id="26653" name="Rectangle 2"/>
            <p:cNvSpPr>
              <a:spLocks noChangeArrowheads="1"/>
            </p:cNvSpPr>
            <p:nvPr/>
          </p:nvSpPr>
          <p:spPr bwMode="auto">
            <a:xfrm>
              <a:off x="2411760" y="3710690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26654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ชพ.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(5460)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26643" name="Text Box 17"/>
          <p:cNvSpPr txBox="1">
            <a:spLocks noChangeArrowheads="1"/>
          </p:cNvSpPr>
          <p:nvPr/>
        </p:nvSpPr>
        <p:spPr bwMode="auto">
          <a:xfrm>
            <a:off x="107950" y="3954463"/>
            <a:ext cx="2879725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(3513/3530/5462/5463)</a:t>
            </a:r>
          </a:p>
          <a:p>
            <a:pPr eaLnBrk="1" hangingPunct="1"/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26644" name="Group 50"/>
          <p:cNvGrpSpPr>
            <a:grpSpLocks/>
          </p:cNvGrpSpPr>
          <p:nvPr/>
        </p:nvGrpSpPr>
        <p:grpSpPr bwMode="auto">
          <a:xfrm>
            <a:off x="3132138" y="3300413"/>
            <a:ext cx="2843212" cy="652462"/>
            <a:chOff x="107503" y="3710690"/>
            <a:chExt cx="2844257" cy="652455"/>
          </a:xfrm>
        </p:grpSpPr>
        <p:sp>
          <p:nvSpPr>
            <p:cNvPr id="26649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บึงสามัคคี</a:t>
              </a:r>
            </a:p>
          </p:txBody>
        </p:sp>
        <p:sp>
          <p:nvSpPr>
            <p:cNvPr id="26650" name="Rectangle 2"/>
            <p:cNvSpPr>
              <a:spLocks noChangeArrowheads="1"/>
            </p:cNvSpPr>
            <p:nvPr/>
          </p:nvSpPr>
          <p:spPr bwMode="auto">
            <a:xfrm>
              <a:off x="2411760" y="3710690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26651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ชพ.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(5464)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26645" name="Text Box 17"/>
          <p:cNvSpPr txBox="1">
            <a:spLocks noChangeArrowheads="1"/>
          </p:cNvSpPr>
          <p:nvPr/>
        </p:nvSpPr>
        <p:spPr bwMode="auto">
          <a:xfrm>
            <a:off x="3132138" y="3954463"/>
            <a:ext cx="2879725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3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(3505/5466/5467)</a:t>
            </a:r>
          </a:p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เจ้าพนักงานพัฒนาชุมชน (ปง./ชง.)    - 1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(3500)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cxnSp>
        <p:nvCxnSpPr>
          <p:cNvPr id="105" name="Straight Connector 104"/>
          <p:cNvCxnSpPr/>
          <p:nvPr/>
        </p:nvCxnSpPr>
        <p:spPr>
          <a:xfrm>
            <a:off x="1404938" y="3213100"/>
            <a:ext cx="295275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6" name="Straight Connector 105"/>
          <p:cNvCxnSpPr/>
          <p:nvPr/>
        </p:nvCxnSpPr>
        <p:spPr>
          <a:xfrm>
            <a:off x="1403350" y="3213100"/>
            <a:ext cx="0" cy="9048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9" name="Straight Connector 108"/>
          <p:cNvCxnSpPr/>
          <p:nvPr/>
        </p:nvCxnSpPr>
        <p:spPr>
          <a:xfrm>
            <a:off x="4356100" y="3213100"/>
            <a:ext cx="0" cy="9048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650" name="Rectangle 73"/>
          <p:cNvSpPr>
            <a:spLocks noChangeArrowheads="1"/>
          </p:cNvSpPr>
          <p:nvPr/>
        </p:nvSpPr>
        <p:spPr bwMode="auto">
          <a:xfrm>
            <a:off x="488950" y="106363"/>
            <a:ext cx="815498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/>
            <a:r>
              <a:rPr lang="th-TH" altLang="th-TH" sz="1600" b="1">
                <a:latin typeface="TH SarabunPSK" panose="020B0500040200020003" pitchFamily="34" charset="-34"/>
                <a:cs typeface="TH SarabunPSK" panose="020B0500040200020003" pitchFamily="34" charset="-34"/>
              </a:rPr>
              <a:t>แผนภูมิแสดงการแบ่งงานภายในและอัตรากำลังของกรมการพัฒนาชุมชน</a:t>
            </a:r>
            <a:r>
              <a:rPr lang="en-US" altLang="th-TH" sz="1600" b="1">
                <a:latin typeface="TH SarabunPSK" panose="020B0500040200020003" pitchFamily="34" charset="-34"/>
                <a:cs typeface="TH SarabunPSK" panose="020B0500040200020003" pitchFamily="34" charset="-34"/>
              </a:rPr>
              <a:t> </a:t>
            </a:r>
            <a:endParaRPr lang="th-TH" altLang="th-TH" sz="1600" b="1"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sp>
        <p:nvSpPr>
          <p:cNvPr id="27651" name="Text Box 9"/>
          <p:cNvSpPr txBox="1">
            <a:spLocks noChangeArrowheads="1"/>
          </p:cNvSpPr>
          <p:nvPr/>
        </p:nvSpPr>
        <p:spPr bwMode="auto">
          <a:xfrm>
            <a:off x="6980238" y="6269038"/>
            <a:ext cx="2160587" cy="588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ลูกจ้างประจำ</a:t>
            </a:r>
            <a:r>
              <a:rPr lang="en-US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 2 </a:t>
            </a:r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อัตรา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rPr>
              <a:t>(136/137)</a:t>
            </a:r>
            <a:endParaRPr lang="th-TH" altLang="th-TH" sz="1400">
              <a:solidFill>
                <a:srgbClr val="FF0000"/>
              </a:solidFill>
              <a:latin typeface="TH SarabunPSK" panose="020B0500040200020003" pitchFamily="34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กรอบพนักงานราชการ 1 อัตรา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rPr>
              <a:t>(71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rPr>
              <a:t>/118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rPr>
              <a:t>)</a:t>
            </a:r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 </a:t>
            </a:r>
            <a:endParaRPr lang="th-TH" altLang="th-TH" sz="1000"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grpSp>
        <p:nvGrpSpPr>
          <p:cNvPr id="27652" name="Group 81"/>
          <p:cNvGrpSpPr>
            <a:grpSpLocks/>
          </p:cNvGrpSpPr>
          <p:nvPr/>
        </p:nvGrpSpPr>
        <p:grpSpPr bwMode="auto">
          <a:xfrm>
            <a:off x="2843213" y="765175"/>
            <a:ext cx="3421062" cy="646113"/>
            <a:chOff x="2448080" y="857250"/>
            <a:chExt cx="3420000" cy="646113"/>
          </a:xfrm>
        </p:grpSpPr>
        <p:sp>
          <p:nvSpPr>
            <p:cNvPr id="27709" name="Rectangle 2"/>
            <p:cNvSpPr>
              <a:spLocks noChangeArrowheads="1"/>
            </p:cNvSpPr>
            <p:nvPr/>
          </p:nvSpPr>
          <p:spPr bwMode="auto">
            <a:xfrm>
              <a:off x="2448080" y="857250"/>
              <a:ext cx="2844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สำนักงานพัฒนาชุมชนจังหวัดขอนแก่น</a:t>
              </a:r>
            </a:p>
          </p:txBody>
        </p:sp>
        <p:sp>
          <p:nvSpPr>
            <p:cNvPr id="27710" name="Rectangle 2"/>
            <p:cNvSpPr>
              <a:spLocks noChangeArrowheads="1"/>
            </p:cNvSpPr>
            <p:nvPr/>
          </p:nvSpPr>
          <p:spPr bwMode="auto">
            <a:xfrm>
              <a:off x="5290308" y="857250"/>
              <a:ext cx="575739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 eaLnBrk="1" hangingPunct="1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152</a:t>
              </a:r>
              <a:endParaRPr lang="th-TH" altLang="th-TH" sz="16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27711" name="Rectangle 2"/>
            <p:cNvSpPr>
              <a:spLocks noChangeArrowheads="1"/>
            </p:cNvSpPr>
            <p:nvPr/>
          </p:nvSpPr>
          <p:spPr bwMode="auto">
            <a:xfrm>
              <a:off x="2448080" y="1177925"/>
              <a:ext cx="3420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ผู้อำนวยการ (พัฒนาการจังหวัด) สูง</a:t>
              </a:r>
              <a:r>
                <a:rPr lang="en-US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(3464)</a:t>
              </a:r>
              <a:r>
                <a:rPr lang="en-US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endParaRPr lang="th-TH" altLang="th-TH" sz="1600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27653" name="Text Box 91"/>
          <p:cNvSpPr txBox="1">
            <a:spLocks noChangeArrowheads="1"/>
          </p:cNvSpPr>
          <p:nvPr/>
        </p:nvSpPr>
        <p:spPr bwMode="auto">
          <a:xfrm>
            <a:off x="3924300" y="404813"/>
            <a:ext cx="1368425" cy="277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Update </a:t>
            </a:r>
            <a:r>
              <a:rPr lang="th-TH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26 เมษายน 2564 </a:t>
            </a:r>
            <a:r>
              <a:rPr lang="en-US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         </a:t>
            </a:r>
            <a:endParaRPr lang="th-TH" altLang="th-TH" sz="1200"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sp>
        <p:nvSpPr>
          <p:cNvPr id="27654" name="Text Box 17"/>
          <p:cNvSpPr txBox="1">
            <a:spLocks noChangeArrowheads="1"/>
          </p:cNvSpPr>
          <p:nvPr/>
        </p:nvSpPr>
        <p:spPr bwMode="auto">
          <a:xfrm>
            <a:off x="107950" y="2409825"/>
            <a:ext cx="2951163" cy="628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lnSpc>
                <a:spcPct val="98000"/>
              </a:lnSpc>
            </a:pP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 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- 1 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(7847)</a:t>
            </a:r>
          </a:p>
          <a:p>
            <a:pPr eaLnBrk="1" hangingPunct="1">
              <a:lnSpc>
                <a:spcPct val="98000"/>
              </a:lnSpc>
            </a:pP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นักจัดการงานทั่วไป (ปก./ชก.)   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     </a:t>
            </a: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- 1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(3492)</a:t>
            </a:r>
          </a:p>
          <a:p>
            <a:pPr eaLnBrk="1" hangingPunct="1">
              <a:lnSpc>
                <a:spcPct val="98000"/>
              </a:lnSpc>
            </a:pP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เจ้าพนักงานธุรการ (ปง./ชง.)    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      </a:t>
            </a: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3 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(3466/3467/3470)</a:t>
            </a:r>
          </a:p>
          <a:p>
            <a:pPr eaLnBrk="1" hangingPunct="1">
              <a:lnSpc>
                <a:spcPct val="98000"/>
              </a:lnSpc>
            </a:pP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เจ้าพนักงานการเงินและบัญชี (ปง./ชง.)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- 3</a:t>
            </a: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(3468/3469/3557)</a:t>
            </a:r>
            <a:endParaRPr lang="th-TH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>
              <a:lnSpc>
                <a:spcPct val="98000"/>
              </a:lnSpc>
            </a:pPr>
            <a:r>
              <a:rPr lang="th-TH" altLang="th-TH" sz="1200">
                <a:solidFill>
                  <a:srgbClr val="00B05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พนักงานพิมพ์ (ลจป.)               </a:t>
            </a:r>
            <a:r>
              <a:rPr lang="en-US" altLang="th-TH" sz="1200">
                <a:solidFill>
                  <a:srgbClr val="00B05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   </a:t>
            </a:r>
            <a:r>
              <a:rPr lang="th-TH" altLang="th-TH" sz="1200">
                <a:solidFill>
                  <a:srgbClr val="00B05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- </a:t>
            </a:r>
            <a:r>
              <a:rPr lang="en-US" altLang="th-TH" sz="1200">
                <a:solidFill>
                  <a:srgbClr val="00B05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1</a:t>
            </a:r>
            <a:r>
              <a:rPr lang="th-TH" altLang="th-TH" sz="1000">
                <a:solidFill>
                  <a:srgbClr val="00B05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136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) (ไม่รวมในกรอบ ขรก.)</a:t>
            </a:r>
          </a:p>
          <a:p>
            <a:pPr eaLnBrk="1" hangingPunct="1">
              <a:lnSpc>
                <a:spcPct val="98000"/>
              </a:lnSpc>
            </a:pPr>
            <a:r>
              <a:rPr lang="th-TH" altLang="th-TH" sz="1200">
                <a:solidFill>
                  <a:srgbClr val="00B05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พนักงานขับรถยนต์ (ลจป.)         </a:t>
            </a:r>
            <a:r>
              <a:rPr lang="en-US" altLang="th-TH" sz="1200">
                <a:solidFill>
                  <a:srgbClr val="00B05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   </a:t>
            </a:r>
            <a:r>
              <a:rPr lang="th-TH" altLang="th-TH" sz="1200">
                <a:solidFill>
                  <a:srgbClr val="00B05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- </a:t>
            </a:r>
            <a:r>
              <a:rPr lang="en-US" altLang="th-TH" sz="1200">
                <a:solidFill>
                  <a:srgbClr val="00B05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1</a:t>
            </a:r>
            <a:r>
              <a:rPr lang="th-TH" altLang="th-TH" sz="1200">
                <a:solidFill>
                  <a:srgbClr val="00B05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137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) (ไม่รวมในกรอบ ขรก.)</a:t>
            </a:r>
            <a:endParaRPr lang="th-TH" altLang="th-TH" sz="3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endParaRPr lang="th-TH" altLang="th-TH" sz="8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endParaRPr lang="th-TH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endParaRPr lang="en-US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sp>
        <p:nvSpPr>
          <p:cNvPr id="27655" name="Text Box 17"/>
          <p:cNvSpPr txBox="1">
            <a:spLocks noChangeArrowheads="1"/>
          </p:cNvSpPr>
          <p:nvPr/>
        </p:nvSpPr>
        <p:spPr bwMode="auto">
          <a:xfrm>
            <a:off x="2411413" y="2408238"/>
            <a:ext cx="2087562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2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(3472/3473)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3" name="Group 18"/>
          <p:cNvGrpSpPr>
            <a:grpSpLocks/>
          </p:cNvGrpSpPr>
          <p:nvPr/>
        </p:nvGrpSpPr>
        <p:grpSpPr bwMode="auto">
          <a:xfrm>
            <a:off x="2411413" y="1772816"/>
            <a:ext cx="2052637" cy="646113"/>
            <a:chOff x="3203848" y="3468365"/>
            <a:chExt cx="2052020" cy="646113"/>
          </a:xfrm>
          <a:solidFill>
            <a:schemeClr val="bg1"/>
          </a:solidFill>
        </p:grpSpPr>
        <p:sp>
          <p:nvSpPr>
            <p:cNvPr id="12367" name="Rectangle 2"/>
            <p:cNvSpPr>
              <a:spLocks noChangeArrowheads="1"/>
            </p:cNvSpPr>
            <p:nvPr/>
          </p:nvSpPr>
          <p:spPr bwMode="auto">
            <a:xfrm>
              <a:off x="3203848" y="3468365"/>
              <a:ext cx="1476000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lnSpc>
                  <a:spcPct val="70000"/>
                </a:lnSpc>
                <a:defRPr/>
              </a:pPr>
              <a:endParaRPr lang="en-US" altLang="th-TH" sz="700" b="1" dirty="0">
                <a:latin typeface="TH SarabunPSK" pitchFamily="34" charset="-34"/>
                <a:cs typeface="TH SarabunPSK" pitchFamily="34" charset="-34"/>
              </a:endParaRPr>
            </a:p>
            <a:p>
              <a:pPr algn="ctr" eaLnBrk="0" hangingPunct="0">
                <a:lnSpc>
                  <a:spcPct val="70000"/>
                </a:lnSpc>
                <a:defRPr/>
              </a:pPr>
              <a:r>
                <a:rPr lang="th-TH" altLang="th-TH" sz="1400" b="1" dirty="0">
                  <a:latin typeface="TH SarabunPSK" pitchFamily="34" charset="-34"/>
                  <a:cs typeface="TH SarabunPSK" pitchFamily="34" charset="-34"/>
                </a:rPr>
                <a:t> กลุ่มงานยุทธศาสตร์</a:t>
              </a:r>
            </a:p>
            <a:p>
              <a:pPr algn="ctr" eaLnBrk="0" hangingPunct="0">
                <a:lnSpc>
                  <a:spcPct val="70000"/>
                </a:lnSpc>
                <a:defRPr/>
              </a:pPr>
              <a:r>
                <a:rPr lang="th-TH" altLang="th-TH" sz="1400" b="1" dirty="0">
                  <a:latin typeface="TH SarabunPSK" pitchFamily="34" charset="-34"/>
                  <a:cs typeface="TH SarabunPSK" pitchFamily="34" charset="-34"/>
                </a:rPr>
                <a:t>การพัฒนาชุมชน</a:t>
              </a:r>
            </a:p>
          </p:txBody>
        </p:sp>
        <p:sp>
          <p:nvSpPr>
            <p:cNvPr id="12368" name="Rectangle 2"/>
            <p:cNvSpPr>
              <a:spLocks noChangeArrowheads="1"/>
            </p:cNvSpPr>
            <p:nvPr/>
          </p:nvSpPr>
          <p:spPr bwMode="auto">
            <a:xfrm>
              <a:off x="4679868" y="3468365"/>
              <a:ext cx="576000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en-US" altLang="th-TH" sz="1600" b="1" dirty="0">
                  <a:latin typeface="TH SarabunPSK" pitchFamily="34" charset="-34"/>
                  <a:cs typeface="TH SarabunPSK" pitchFamily="34" charset="-34"/>
                </a:rPr>
                <a:t>3</a:t>
              </a:r>
              <a:endParaRPr lang="th-TH" altLang="th-TH" sz="1400" b="1" dirty="0">
                <a:latin typeface="TH SarabunPSK" pitchFamily="34" charset="-34"/>
                <a:cs typeface="TH SarabunPSK" pitchFamily="34" charset="-34"/>
              </a:endParaRPr>
            </a:p>
          </p:txBody>
        </p:sp>
        <p:sp>
          <p:nvSpPr>
            <p:cNvPr id="12372" name="Rectangle 2"/>
            <p:cNvSpPr>
              <a:spLocks noChangeArrowheads="1"/>
            </p:cNvSpPr>
            <p:nvPr/>
          </p:nvSpPr>
          <p:spPr bwMode="auto">
            <a:xfrm>
              <a:off x="3203848" y="3789040"/>
              <a:ext cx="2052020" cy="325438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th-TH" altLang="th-TH" sz="1400" spc="-40" dirty="0">
                  <a:latin typeface="TH SarabunPSK" pitchFamily="34" charset="-34"/>
                  <a:cs typeface="TH SarabunPSK" pitchFamily="34" charset="-34"/>
                </a:rPr>
                <a:t>นักวิชาการพัฒนาชุมชน (ผอ.กง.) </a:t>
              </a:r>
              <a:r>
                <a:rPr lang="th-TH" altLang="th-TH" sz="1400" spc="-40" dirty="0" err="1">
                  <a:latin typeface="TH SarabunPSK" pitchFamily="34" charset="-34"/>
                  <a:cs typeface="TH SarabunPSK" pitchFamily="34" charset="-34"/>
                </a:rPr>
                <a:t>ชพ</a:t>
              </a:r>
              <a:r>
                <a:rPr lang="en-US" altLang="th-TH" sz="1400" spc="-40" dirty="0">
                  <a:latin typeface="TH SarabunPSK" pitchFamily="34" charset="-34"/>
                  <a:cs typeface="TH SarabunPSK" pitchFamily="34" charset="-34"/>
                </a:rPr>
                <a:t>. </a:t>
              </a:r>
              <a:r>
                <a:rPr lang="en-US" altLang="th-TH" sz="1000" spc="-40" dirty="0">
                  <a:solidFill>
                    <a:srgbClr val="FF0000"/>
                  </a:solidFill>
                  <a:latin typeface="TH SarabunPSK" pitchFamily="34" charset="-34"/>
                  <a:cs typeface="TH SarabunPSK" pitchFamily="34" charset="-34"/>
                </a:rPr>
                <a:t>(3471)</a:t>
              </a:r>
              <a:endParaRPr lang="th-TH" altLang="th-TH" sz="1000" spc="-40" dirty="0">
                <a:solidFill>
                  <a:srgbClr val="FF0000"/>
                </a:solidFill>
                <a:latin typeface="TH SarabunPSK" pitchFamily="34" charset="-34"/>
                <a:cs typeface="TH SarabunPSK" pitchFamily="34" charset="-34"/>
              </a:endParaRPr>
            </a:p>
          </p:txBody>
        </p:sp>
      </p:grpSp>
      <p:sp>
        <p:nvSpPr>
          <p:cNvPr id="27657" name="Text Box 17"/>
          <p:cNvSpPr txBox="1">
            <a:spLocks noChangeArrowheads="1"/>
          </p:cNvSpPr>
          <p:nvPr/>
        </p:nvSpPr>
        <p:spPr bwMode="auto">
          <a:xfrm>
            <a:off x="4665663" y="2420938"/>
            <a:ext cx="2643187" cy="628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(3476/3477/3478/3479)</a:t>
            </a:r>
          </a:p>
          <a:p>
            <a:pPr eaLnBrk="1" hangingPunct="1"/>
            <a:r>
              <a:rPr lang="th-TH" altLang="th-TH" sz="12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นักส่งเสริมการพัฒนาชุมชน (พรก.)</a:t>
            </a:r>
            <a:r>
              <a:rPr lang="en-US" altLang="th-TH" sz="12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12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 </a:t>
            </a:r>
            <a:r>
              <a:rPr lang="en-US" altLang="th-TH" sz="12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1</a:t>
            </a:r>
            <a:r>
              <a:rPr lang="th-TH" altLang="th-TH" sz="12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71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)</a:t>
            </a:r>
            <a:endParaRPr lang="th-TH" altLang="th-TH" sz="1000">
              <a:solidFill>
                <a:srgbClr val="0070C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th-TH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(กรอบฯ </a:t>
            </a:r>
            <a:r>
              <a:rPr lang="en-US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2564</a:t>
            </a:r>
            <a:r>
              <a:rPr lang="th-TH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en-US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</a:t>
            </a:r>
            <a:r>
              <a:rPr lang="th-TH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en-US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2567)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(จ้างแล้ว)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              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(ไม่รวมในกรอบ ขรก.)</a:t>
            </a:r>
            <a:r>
              <a:rPr lang="th-TH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4" name="Group 18"/>
          <p:cNvGrpSpPr>
            <a:grpSpLocks/>
          </p:cNvGrpSpPr>
          <p:nvPr/>
        </p:nvGrpSpPr>
        <p:grpSpPr bwMode="auto">
          <a:xfrm>
            <a:off x="4665274" y="1773328"/>
            <a:ext cx="2051050" cy="646110"/>
            <a:chOff x="3203848" y="3468365"/>
            <a:chExt cx="2052020" cy="646111"/>
          </a:xfrm>
          <a:solidFill>
            <a:schemeClr val="bg1"/>
          </a:solidFill>
        </p:grpSpPr>
        <p:sp>
          <p:nvSpPr>
            <p:cNvPr id="12364" name="Rectangle 2"/>
            <p:cNvSpPr>
              <a:spLocks noChangeArrowheads="1"/>
            </p:cNvSpPr>
            <p:nvPr/>
          </p:nvSpPr>
          <p:spPr bwMode="auto">
            <a:xfrm>
              <a:off x="3203848" y="3468365"/>
              <a:ext cx="1476000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lnSpc>
                  <a:spcPct val="70000"/>
                </a:lnSpc>
                <a:defRPr/>
              </a:pPr>
              <a:endParaRPr lang="th-TH" altLang="th-TH" sz="700" b="1" dirty="0">
                <a:latin typeface="TH SarabunPSK" pitchFamily="34" charset="-34"/>
                <a:cs typeface="TH SarabunPSK" pitchFamily="34" charset="-34"/>
              </a:endParaRPr>
            </a:p>
            <a:p>
              <a:pPr algn="ctr" eaLnBrk="0" hangingPunct="0">
                <a:lnSpc>
                  <a:spcPct val="70000"/>
                </a:lnSpc>
                <a:defRPr/>
              </a:pPr>
              <a:r>
                <a:rPr lang="th-TH" altLang="th-TH" sz="1400" b="1" dirty="0">
                  <a:latin typeface="TH SarabunPSK" pitchFamily="34" charset="-34"/>
                  <a:cs typeface="TH SarabunPSK" pitchFamily="34" charset="-34"/>
                </a:rPr>
                <a:t>กลุ่มงานส่งเสริม                      การพัฒนาชุมชน</a:t>
              </a:r>
            </a:p>
          </p:txBody>
        </p:sp>
        <p:sp>
          <p:nvSpPr>
            <p:cNvPr id="12365" name="Rectangle 2"/>
            <p:cNvSpPr>
              <a:spLocks noChangeArrowheads="1"/>
            </p:cNvSpPr>
            <p:nvPr/>
          </p:nvSpPr>
          <p:spPr bwMode="auto">
            <a:xfrm>
              <a:off x="4679868" y="3468365"/>
              <a:ext cx="576000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en-US" altLang="th-TH" sz="1600" b="1" dirty="0">
                  <a:latin typeface="TH SarabunPSK" pitchFamily="34" charset="-34"/>
                  <a:cs typeface="TH SarabunPSK" pitchFamily="34" charset="-34"/>
                </a:rPr>
                <a:t>5</a:t>
              </a:r>
              <a:endParaRPr lang="th-TH" altLang="th-TH" sz="1600" b="1" dirty="0">
                <a:latin typeface="TH SarabunPSK" pitchFamily="34" charset="-34"/>
                <a:cs typeface="TH SarabunPSK" pitchFamily="34" charset="-34"/>
              </a:endParaRPr>
            </a:p>
          </p:txBody>
        </p:sp>
        <p:sp>
          <p:nvSpPr>
            <p:cNvPr id="12369" name="Rectangle 2"/>
            <p:cNvSpPr>
              <a:spLocks noChangeArrowheads="1"/>
            </p:cNvSpPr>
            <p:nvPr/>
          </p:nvSpPr>
          <p:spPr bwMode="auto">
            <a:xfrm>
              <a:off x="3203848" y="3789039"/>
              <a:ext cx="2052020" cy="325437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th-TH" altLang="th-TH" sz="1400" spc="-40" dirty="0">
                  <a:latin typeface="TH SarabunPSK" pitchFamily="34" charset="-34"/>
                  <a:cs typeface="TH SarabunPSK" pitchFamily="34" charset="-34"/>
                </a:rPr>
                <a:t>นักวิชาการพัฒนาชุมชน (ผอ.กง.) </a:t>
              </a:r>
              <a:r>
                <a:rPr lang="th-TH" altLang="th-TH" sz="1400" spc="-40" dirty="0" err="1">
                  <a:latin typeface="TH SarabunPSK" pitchFamily="34" charset="-34"/>
                  <a:cs typeface="TH SarabunPSK" pitchFamily="34" charset="-34"/>
                </a:rPr>
                <a:t>ชพ</a:t>
              </a:r>
              <a:r>
                <a:rPr lang="en-US" altLang="th-TH" sz="1400" spc="-40" dirty="0">
                  <a:latin typeface="TH SarabunPSK" pitchFamily="34" charset="-34"/>
                  <a:cs typeface="TH SarabunPSK" pitchFamily="34" charset="-34"/>
                </a:rPr>
                <a:t>. </a:t>
              </a:r>
              <a:r>
                <a:rPr lang="en-US" altLang="th-TH" sz="1000" spc="-40" dirty="0">
                  <a:solidFill>
                    <a:srgbClr val="FF0000"/>
                  </a:solidFill>
                  <a:latin typeface="TH SarabunPSK" pitchFamily="34" charset="-34"/>
                  <a:cs typeface="TH SarabunPSK" pitchFamily="34" charset="-34"/>
                </a:rPr>
                <a:t>(3475)</a:t>
              </a:r>
              <a:endParaRPr lang="th-TH" altLang="th-TH" sz="1000" spc="-40" dirty="0">
                <a:solidFill>
                  <a:srgbClr val="FF0000"/>
                </a:solidFill>
                <a:latin typeface="TH SarabunPSK" pitchFamily="34" charset="-34"/>
                <a:cs typeface="TH SarabunPSK" pitchFamily="34" charset="-34"/>
              </a:endParaRPr>
            </a:p>
          </p:txBody>
        </p:sp>
      </p:grpSp>
      <p:sp>
        <p:nvSpPr>
          <p:cNvPr id="27659" name="Text Box 17"/>
          <p:cNvSpPr txBox="1">
            <a:spLocks noChangeArrowheads="1"/>
          </p:cNvSpPr>
          <p:nvPr/>
        </p:nvSpPr>
        <p:spPr bwMode="auto">
          <a:xfrm>
            <a:off x="6969125" y="2425700"/>
            <a:ext cx="2087563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(3474/3480/3490/3491)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5" name="Group 18"/>
          <p:cNvGrpSpPr>
            <a:grpSpLocks/>
          </p:cNvGrpSpPr>
          <p:nvPr/>
        </p:nvGrpSpPr>
        <p:grpSpPr bwMode="auto">
          <a:xfrm>
            <a:off x="6968737" y="1778090"/>
            <a:ext cx="2052637" cy="646113"/>
            <a:chOff x="3203848" y="3468365"/>
            <a:chExt cx="2052020" cy="646113"/>
          </a:xfrm>
          <a:solidFill>
            <a:schemeClr val="bg1"/>
          </a:solidFill>
        </p:grpSpPr>
        <p:sp>
          <p:nvSpPr>
            <p:cNvPr id="12361" name="Rectangle 2"/>
            <p:cNvSpPr>
              <a:spLocks noChangeArrowheads="1"/>
            </p:cNvSpPr>
            <p:nvPr/>
          </p:nvSpPr>
          <p:spPr bwMode="auto">
            <a:xfrm>
              <a:off x="3203848" y="3468365"/>
              <a:ext cx="1476000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lnSpc>
                  <a:spcPct val="70000"/>
                </a:lnSpc>
                <a:defRPr/>
              </a:pPr>
              <a:endParaRPr lang="th-TH" altLang="th-TH" sz="700" b="1" dirty="0">
                <a:latin typeface="TH SarabunPSK" pitchFamily="34" charset="-34"/>
                <a:cs typeface="TH SarabunPSK" pitchFamily="34" charset="-34"/>
              </a:endParaRPr>
            </a:p>
            <a:p>
              <a:pPr algn="ctr" eaLnBrk="0" hangingPunct="0">
                <a:lnSpc>
                  <a:spcPct val="70000"/>
                </a:lnSpc>
                <a:defRPr/>
              </a:pPr>
              <a:r>
                <a:rPr lang="th-TH" altLang="th-TH" sz="1400" b="1" dirty="0">
                  <a:latin typeface="TH SarabunPSK" pitchFamily="34" charset="-34"/>
                  <a:cs typeface="TH SarabunPSK" pitchFamily="34" charset="-34"/>
                </a:rPr>
                <a:t>กลุ่มงานสารสนเทศ</a:t>
              </a:r>
            </a:p>
            <a:p>
              <a:pPr algn="ctr" eaLnBrk="0" hangingPunct="0">
                <a:lnSpc>
                  <a:spcPct val="70000"/>
                </a:lnSpc>
                <a:defRPr/>
              </a:pPr>
              <a:r>
                <a:rPr lang="th-TH" altLang="th-TH" sz="1400" b="1" dirty="0">
                  <a:latin typeface="TH SarabunPSK" pitchFamily="34" charset="-34"/>
                  <a:cs typeface="TH SarabunPSK" pitchFamily="34" charset="-34"/>
                </a:rPr>
                <a:t>การพัฒนาชุมชน</a:t>
              </a:r>
            </a:p>
          </p:txBody>
        </p:sp>
        <p:sp>
          <p:nvSpPr>
            <p:cNvPr id="12362" name="Rectangle 2"/>
            <p:cNvSpPr>
              <a:spLocks noChangeArrowheads="1"/>
            </p:cNvSpPr>
            <p:nvPr/>
          </p:nvSpPr>
          <p:spPr bwMode="auto">
            <a:xfrm>
              <a:off x="4679868" y="3468365"/>
              <a:ext cx="576000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en-US" altLang="th-TH" sz="1600" b="1" dirty="0">
                  <a:latin typeface="TH SarabunPSK" pitchFamily="34" charset="-34"/>
                  <a:cs typeface="TH SarabunPSK" pitchFamily="34" charset="-34"/>
                </a:rPr>
                <a:t>5</a:t>
              </a:r>
              <a:endParaRPr lang="th-TH" altLang="th-TH" sz="1400" b="1" dirty="0">
                <a:latin typeface="TH SarabunPSK" pitchFamily="34" charset="-34"/>
                <a:cs typeface="TH SarabunPSK" pitchFamily="34" charset="-34"/>
              </a:endParaRPr>
            </a:p>
          </p:txBody>
        </p:sp>
        <p:sp>
          <p:nvSpPr>
            <p:cNvPr id="11342" name="Rectangle 2"/>
            <p:cNvSpPr>
              <a:spLocks noChangeArrowheads="1"/>
            </p:cNvSpPr>
            <p:nvPr/>
          </p:nvSpPr>
          <p:spPr bwMode="auto">
            <a:xfrm>
              <a:off x="3203848" y="3789040"/>
              <a:ext cx="2052020" cy="325438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th-TH" altLang="th-TH" sz="1400" spc="-30" dirty="0">
                  <a:latin typeface="TH SarabunPSK" pitchFamily="34" charset="-34"/>
                  <a:cs typeface="TH SarabunPSK" pitchFamily="34" charset="-34"/>
                </a:rPr>
                <a:t>นักวิชาการพัฒนาชุมชน (ผอ.กง.) </a:t>
              </a:r>
              <a:r>
                <a:rPr lang="th-TH" altLang="th-TH" sz="1400" spc="-30" dirty="0" err="1">
                  <a:latin typeface="TH SarabunPSK" pitchFamily="34" charset="-34"/>
                  <a:cs typeface="TH SarabunPSK" pitchFamily="34" charset="-34"/>
                </a:rPr>
                <a:t>ชพ</a:t>
              </a:r>
              <a:r>
                <a:rPr lang="en-US" altLang="th-TH" sz="1400" spc="-30" dirty="0">
                  <a:latin typeface="TH SarabunPSK" pitchFamily="34" charset="-34"/>
                  <a:cs typeface="TH SarabunPSK" pitchFamily="34" charset="-34"/>
                </a:rPr>
                <a:t>. </a:t>
              </a:r>
              <a:r>
                <a:rPr lang="en-US" altLang="th-TH" sz="1000" spc="-30" dirty="0">
                  <a:solidFill>
                    <a:srgbClr val="FF0000"/>
                  </a:solidFill>
                  <a:latin typeface="TH SarabunPSK" pitchFamily="34" charset="-34"/>
                  <a:cs typeface="TH SarabunPSK" pitchFamily="34" charset="-34"/>
                </a:rPr>
                <a:t>(531)</a:t>
              </a:r>
              <a:endParaRPr lang="th-TH" altLang="th-TH" sz="1000" spc="-30" dirty="0">
                <a:solidFill>
                  <a:srgbClr val="FF0000"/>
                </a:solidFill>
                <a:latin typeface="TH SarabunPSK" pitchFamily="34" charset="-34"/>
                <a:cs typeface="TH SarabunPSK" pitchFamily="34" charset="-34"/>
              </a:endParaRPr>
            </a:p>
          </p:txBody>
        </p:sp>
      </p:grpSp>
      <p:cxnSp>
        <p:nvCxnSpPr>
          <p:cNvPr id="78" name="Straight Connector 77"/>
          <p:cNvCxnSpPr/>
          <p:nvPr/>
        </p:nvCxnSpPr>
        <p:spPr>
          <a:xfrm>
            <a:off x="4572000" y="1419225"/>
            <a:ext cx="0" cy="223202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/>
          <p:cNvCxnSpPr/>
          <p:nvPr/>
        </p:nvCxnSpPr>
        <p:spPr>
          <a:xfrm>
            <a:off x="1116013" y="1628775"/>
            <a:ext cx="683895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663" name="Rectangle 78"/>
          <p:cNvSpPr>
            <a:spLocks noChangeArrowheads="1"/>
          </p:cNvSpPr>
          <p:nvPr/>
        </p:nvSpPr>
        <p:spPr bwMode="auto">
          <a:xfrm>
            <a:off x="0" y="6611938"/>
            <a:ext cx="1619250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000" u="sng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หมายเหตุ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ภายในวงเล็บแสดงเลขที่ตำแหน่ง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27664" name="Group 49"/>
          <p:cNvGrpSpPr>
            <a:grpSpLocks/>
          </p:cNvGrpSpPr>
          <p:nvPr/>
        </p:nvGrpSpPr>
        <p:grpSpPr bwMode="auto">
          <a:xfrm>
            <a:off x="107950" y="3594100"/>
            <a:ext cx="2843213" cy="646113"/>
            <a:chOff x="107503" y="3717032"/>
            <a:chExt cx="2844257" cy="646113"/>
          </a:xfrm>
        </p:grpSpPr>
        <p:sp>
          <p:nvSpPr>
            <p:cNvPr id="27706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เมืองขอนแก่น</a:t>
              </a:r>
            </a:p>
          </p:txBody>
        </p:sp>
        <p:sp>
          <p:nvSpPr>
            <p:cNvPr id="27707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27708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(3481)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27665" name="Text Box 17"/>
          <p:cNvSpPr txBox="1">
            <a:spLocks noChangeArrowheads="1"/>
          </p:cNvSpPr>
          <p:nvPr/>
        </p:nvSpPr>
        <p:spPr bwMode="auto">
          <a:xfrm>
            <a:off x="107950" y="4241800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(3483/3484/3485/3486)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27666" name="Group 50"/>
          <p:cNvGrpSpPr>
            <a:grpSpLocks/>
          </p:cNvGrpSpPr>
          <p:nvPr/>
        </p:nvGrpSpPr>
        <p:grpSpPr bwMode="auto">
          <a:xfrm>
            <a:off x="3132138" y="3594100"/>
            <a:ext cx="2843212" cy="646113"/>
            <a:chOff x="107503" y="3717032"/>
            <a:chExt cx="2844257" cy="646113"/>
          </a:xfrm>
        </p:grpSpPr>
        <p:sp>
          <p:nvSpPr>
            <p:cNvPr id="27703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บ้านฝาง</a:t>
              </a:r>
            </a:p>
          </p:txBody>
        </p:sp>
        <p:sp>
          <p:nvSpPr>
            <p:cNvPr id="27704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27705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(3493)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27667" name="Text Box 17"/>
          <p:cNvSpPr txBox="1">
            <a:spLocks noChangeArrowheads="1"/>
          </p:cNvSpPr>
          <p:nvPr/>
        </p:nvSpPr>
        <p:spPr bwMode="auto">
          <a:xfrm>
            <a:off x="3132138" y="4241800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3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(3495/3496/3497)</a:t>
            </a:r>
          </a:p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เจ้าพนักงานพัฒนาชุมชน (ปง./ชง.)    - 1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(3494)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27668" name="Group 55"/>
          <p:cNvGrpSpPr>
            <a:grpSpLocks/>
          </p:cNvGrpSpPr>
          <p:nvPr/>
        </p:nvGrpSpPr>
        <p:grpSpPr bwMode="auto">
          <a:xfrm>
            <a:off x="6156325" y="3594100"/>
            <a:ext cx="2844800" cy="646113"/>
            <a:chOff x="107503" y="3717032"/>
            <a:chExt cx="2844257" cy="646113"/>
          </a:xfrm>
        </p:grpSpPr>
        <p:sp>
          <p:nvSpPr>
            <p:cNvPr id="27700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หนองเรือ</a:t>
              </a:r>
            </a:p>
          </p:txBody>
        </p:sp>
        <p:sp>
          <p:nvSpPr>
            <p:cNvPr id="27701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27702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(3499)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27669" name="Text Box 17"/>
          <p:cNvSpPr txBox="1">
            <a:spLocks noChangeArrowheads="1"/>
          </p:cNvSpPr>
          <p:nvPr/>
        </p:nvSpPr>
        <p:spPr bwMode="auto">
          <a:xfrm>
            <a:off x="6156325" y="4241800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(3501/3502/3503/3504)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27670" name="Group 60"/>
          <p:cNvGrpSpPr>
            <a:grpSpLocks/>
          </p:cNvGrpSpPr>
          <p:nvPr/>
        </p:nvGrpSpPr>
        <p:grpSpPr bwMode="auto">
          <a:xfrm>
            <a:off x="107950" y="4962525"/>
            <a:ext cx="2843213" cy="646113"/>
            <a:chOff x="107503" y="3717032"/>
            <a:chExt cx="2844257" cy="646113"/>
          </a:xfrm>
        </p:grpSpPr>
        <p:sp>
          <p:nvSpPr>
            <p:cNvPr id="27697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ชุมแพ</a:t>
              </a:r>
            </a:p>
          </p:txBody>
        </p:sp>
        <p:sp>
          <p:nvSpPr>
            <p:cNvPr id="27698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27699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(3507)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27671" name="Text Box 17"/>
          <p:cNvSpPr txBox="1">
            <a:spLocks noChangeArrowheads="1"/>
          </p:cNvSpPr>
          <p:nvPr/>
        </p:nvSpPr>
        <p:spPr bwMode="auto">
          <a:xfrm>
            <a:off x="107950" y="5610225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(3509/3510/3511/3512)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27672" name="Group 65"/>
          <p:cNvGrpSpPr>
            <a:grpSpLocks/>
          </p:cNvGrpSpPr>
          <p:nvPr/>
        </p:nvGrpSpPr>
        <p:grpSpPr bwMode="auto">
          <a:xfrm>
            <a:off x="3132138" y="4962525"/>
            <a:ext cx="2843212" cy="646113"/>
            <a:chOff x="107503" y="3717032"/>
            <a:chExt cx="2844257" cy="646113"/>
          </a:xfrm>
        </p:grpSpPr>
        <p:sp>
          <p:nvSpPr>
            <p:cNvPr id="27694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สีชมพู</a:t>
              </a:r>
            </a:p>
          </p:txBody>
        </p:sp>
        <p:sp>
          <p:nvSpPr>
            <p:cNvPr id="27695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27696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(3516)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27673" name="Text Box 17"/>
          <p:cNvSpPr txBox="1">
            <a:spLocks noChangeArrowheads="1"/>
          </p:cNvSpPr>
          <p:nvPr/>
        </p:nvSpPr>
        <p:spPr bwMode="auto">
          <a:xfrm>
            <a:off x="3132138" y="5610225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(3518/3519/3521/3523)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27674" name="Group 70"/>
          <p:cNvGrpSpPr>
            <a:grpSpLocks/>
          </p:cNvGrpSpPr>
          <p:nvPr/>
        </p:nvGrpSpPr>
        <p:grpSpPr bwMode="auto">
          <a:xfrm>
            <a:off x="6156325" y="4962525"/>
            <a:ext cx="2844800" cy="646113"/>
            <a:chOff x="107503" y="3717032"/>
            <a:chExt cx="2844257" cy="646113"/>
          </a:xfrm>
        </p:grpSpPr>
        <p:sp>
          <p:nvSpPr>
            <p:cNvPr id="27691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น้ำพอง</a:t>
              </a:r>
            </a:p>
          </p:txBody>
        </p:sp>
        <p:sp>
          <p:nvSpPr>
            <p:cNvPr id="27692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27693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(3524)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27675" name="Text Box 17"/>
          <p:cNvSpPr txBox="1">
            <a:spLocks noChangeArrowheads="1"/>
          </p:cNvSpPr>
          <p:nvPr/>
        </p:nvSpPr>
        <p:spPr bwMode="auto">
          <a:xfrm>
            <a:off x="6156325" y="5610225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(3526/3527/3528/3529)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cxnSp>
        <p:nvCxnSpPr>
          <p:cNvPr id="76" name="Straight Connector 75"/>
          <p:cNvCxnSpPr/>
          <p:nvPr/>
        </p:nvCxnSpPr>
        <p:spPr>
          <a:xfrm>
            <a:off x="1404938" y="3500438"/>
            <a:ext cx="604837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9" name="Straight Connector 78"/>
          <p:cNvCxnSpPr/>
          <p:nvPr/>
        </p:nvCxnSpPr>
        <p:spPr>
          <a:xfrm>
            <a:off x="1116013" y="1628775"/>
            <a:ext cx="0" cy="14446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" name="Straight Connector 80"/>
          <p:cNvCxnSpPr/>
          <p:nvPr/>
        </p:nvCxnSpPr>
        <p:spPr>
          <a:xfrm>
            <a:off x="3348038" y="1628775"/>
            <a:ext cx="0" cy="14446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" name="Straight Connector 81"/>
          <p:cNvCxnSpPr/>
          <p:nvPr/>
        </p:nvCxnSpPr>
        <p:spPr>
          <a:xfrm>
            <a:off x="5651500" y="1628775"/>
            <a:ext cx="0" cy="14446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3" name="Straight Connector 82"/>
          <p:cNvCxnSpPr/>
          <p:nvPr/>
        </p:nvCxnSpPr>
        <p:spPr>
          <a:xfrm>
            <a:off x="7956550" y="1628775"/>
            <a:ext cx="0" cy="14446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4" name="Straight Connector 83"/>
          <p:cNvCxnSpPr/>
          <p:nvPr/>
        </p:nvCxnSpPr>
        <p:spPr>
          <a:xfrm>
            <a:off x="1403350" y="3500438"/>
            <a:ext cx="0" cy="904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/>
          <p:cNvCxnSpPr/>
          <p:nvPr/>
        </p:nvCxnSpPr>
        <p:spPr>
          <a:xfrm>
            <a:off x="7451725" y="3500438"/>
            <a:ext cx="0" cy="904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" name="Straight Connector 85"/>
          <p:cNvCxnSpPr/>
          <p:nvPr/>
        </p:nvCxnSpPr>
        <p:spPr>
          <a:xfrm>
            <a:off x="3049588" y="3500438"/>
            <a:ext cx="0" cy="136842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7" name="Straight Connector 86"/>
          <p:cNvCxnSpPr/>
          <p:nvPr/>
        </p:nvCxnSpPr>
        <p:spPr>
          <a:xfrm>
            <a:off x="1403350" y="4868863"/>
            <a:ext cx="604837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9" name="Straight Connector 88"/>
          <p:cNvCxnSpPr/>
          <p:nvPr/>
        </p:nvCxnSpPr>
        <p:spPr>
          <a:xfrm>
            <a:off x="1403350" y="4868863"/>
            <a:ext cx="0" cy="904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0" name="Straight Connector 89"/>
          <p:cNvCxnSpPr/>
          <p:nvPr/>
        </p:nvCxnSpPr>
        <p:spPr>
          <a:xfrm>
            <a:off x="4427538" y="4868863"/>
            <a:ext cx="0" cy="904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1" name="Straight Connector 90"/>
          <p:cNvCxnSpPr/>
          <p:nvPr/>
        </p:nvCxnSpPr>
        <p:spPr>
          <a:xfrm>
            <a:off x="7451725" y="4868863"/>
            <a:ext cx="0" cy="904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7688" name="Group 74"/>
          <p:cNvGrpSpPr>
            <a:grpSpLocks/>
          </p:cNvGrpSpPr>
          <p:nvPr/>
        </p:nvGrpSpPr>
        <p:grpSpPr bwMode="auto">
          <a:xfrm>
            <a:off x="107950" y="1774825"/>
            <a:ext cx="2051050" cy="646113"/>
            <a:chOff x="107950" y="1775470"/>
            <a:chExt cx="2051050" cy="646112"/>
          </a:xfrm>
        </p:grpSpPr>
        <p:grpSp>
          <p:nvGrpSpPr>
            <p:cNvPr id="13" name="Group 18"/>
            <p:cNvGrpSpPr>
              <a:grpSpLocks/>
            </p:cNvGrpSpPr>
            <p:nvPr/>
          </p:nvGrpSpPr>
          <p:grpSpPr bwMode="auto">
            <a:xfrm>
              <a:off x="107950" y="1775470"/>
              <a:ext cx="2051050" cy="646112"/>
              <a:chOff x="3203848" y="3468365"/>
              <a:chExt cx="2052020" cy="646113"/>
            </a:xfrm>
            <a:solidFill>
              <a:schemeClr val="bg1"/>
            </a:solidFill>
          </p:grpSpPr>
          <p:sp>
            <p:nvSpPr>
              <p:cNvPr id="14387" name="Rectangle 2"/>
              <p:cNvSpPr>
                <a:spLocks noChangeArrowheads="1"/>
              </p:cNvSpPr>
              <p:nvPr/>
            </p:nvSpPr>
            <p:spPr bwMode="auto">
              <a:xfrm>
                <a:off x="4679868" y="3468365"/>
                <a:ext cx="576000" cy="323850"/>
              </a:xfrm>
              <a:prstGeom prst="rect">
                <a:avLst/>
              </a:prstGeom>
              <a:grpFill/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anchor="ctr"/>
              <a:lstStyle/>
              <a:p>
                <a:pPr algn="ctr" eaLnBrk="0" hangingPunct="0">
                  <a:defRPr/>
                </a:pPr>
                <a:r>
                  <a:rPr lang="en-US" altLang="th-TH" sz="1600" b="1" dirty="0">
                    <a:latin typeface="TH SarabunPSK" pitchFamily="34" charset="-34"/>
                    <a:cs typeface="TH SarabunPSK" pitchFamily="34" charset="-34"/>
                  </a:rPr>
                  <a:t>9</a:t>
                </a:r>
                <a:endParaRPr lang="th-TH" altLang="th-TH" sz="1400" b="1" dirty="0">
                  <a:latin typeface="TH SarabunPSK" pitchFamily="34" charset="-34"/>
                  <a:cs typeface="TH SarabunPSK" pitchFamily="34" charset="-34"/>
                </a:endParaRPr>
              </a:p>
            </p:txBody>
          </p:sp>
          <p:sp>
            <p:nvSpPr>
              <p:cNvPr id="14388" name="Rectangle 2"/>
              <p:cNvSpPr>
                <a:spLocks noChangeArrowheads="1"/>
              </p:cNvSpPr>
              <p:nvPr/>
            </p:nvSpPr>
            <p:spPr bwMode="auto">
              <a:xfrm>
                <a:off x="3203848" y="3789040"/>
                <a:ext cx="2052000" cy="325438"/>
              </a:xfrm>
              <a:prstGeom prst="rect">
                <a:avLst/>
              </a:prstGeom>
              <a:grpFill/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anchor="ctr"/>
              <a:lstStyle/>
              <a:p>
                <a:pPr algn="ctr" eaLnBrk="0" hangingPunct="0">
                  <a:defRPr/>
                </a:pPr>
                <a:r>
                  <a:rPr lang="th-TH" altLang="th-TH" sz="1400" spc="-40" dirty="0">
                    <a:latin typeface="TH SarabunPSK" pitchFamily="34" charset="-34"/>
                    <a:cs typeface="TH SarabunPSK" pitchFamily="34" charset="-34"/>
                  </a:rPr>
                  <a:t>นักวิชาการพัฒนาชุมชน (ผอ.กง.) </a:t>
                </a:r>
                <a:r>
                  <a:rPr lang="th-TH" altLang="th-TH" sz="1400" spc="-40" dirty="0" err="1">
                    <a:latin typeface="TH SarabunPSK" pitchFamily="34" charset="-34"/>
                    <a:cs typeface="TH SarabunPSK" pitchFamily="34" charset="-34"/>
                  </a:rPr>
                  <a:t>ชพ.</a:t>
                </a:r>
                <a:r>
                  <a:rPr lang="th-TH" altLang="th-TH" sz="1400" spc="-40" dirty="0">
                    <a:latin typeface="TH SarabunPSK" pitchFamily="34" charset="-34"/>
                    <a:cs typeface="TH SarabunPSK" pitchFamily="34" charset="-34"/>
                  </a:rPr>
                  <a:t> </a:t>
                </a:r>
                <a:r>
                  <a:rPr lang="en-US" altLang="th-TH" sz="1000" spc="-40" dirty="0">
                    <a:solidFill>
                      <a:srgbClr val="FF0000"/>
                    </a:solidFill>
                    <a:latin typeface="TH SarabunPSK" pitchFamily="34" charset="-34"/>
                    <a:cs typeface="TH SarabunPSK" pitchFamily="34" charset="-34"/>
                  </a:rPr>
                  <a:t>(3465)</a:t>
                </a:r>
                <a:endParaRPr lang="th-TH" altLang="th-TH" sz="1000" spc="-40" dirty="0">
                  <a:solidFill>
                    <a:srgbClr val="FF0000"/>
                  </a:solidFill>
                  <a:latin typeface="TH SarabunPSK" pitchFamily="34" charset="-34"/>
                  <a:cs typeface="TH SarabunPSK" pitchFamily="34" charset="-34"/>
                </a:endParaRPr>
              </a:p>
            </p:txBody>
          </p:sp>
        </p:grpSp>
        <p:sp>
          <p:nvSpPr>
            <p:cNvPr id="27690" name="Rectangle 2"/>
            <p:cNvSpPr>
              <a:spLocks noChangeArrowheads="1"/>
            </p:cNvSpPr>
            <p:nvPr/>
          </p:nvSpPr>
          <p:spPr bwMode="auto">
            <a:xfrm>
              <a:off x="107950" y="1775470"/>
              <a:ext cx="1475302" cy="323849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th-TH" altLang="th-TH" sz="12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endParaRPr lang="th-TH" altLang="th-TH" sz="8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2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กลุ่มงานประสานและสนับสนุนการบริหารงานพัฒนาชุมชน</a:t>
              </a:r>
            </a:p>
            <a:p>
              <a:pPr algn="ctr"/>
              <a:endParaRPr lang="th-TH" altLang="th-TH" sz="12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674" name="Rectangle 73"/>
          <p:cNvSpPr>
            <a:spLocks noChangeArrowheads="1"/>
          </p:cNvSpPr>
          <p:nvPr/>
        </p:nvSpPr>
        <p:spPr bwMode="auto">
          <a:xfrm>
            <a:off x="488950" y="106363"/>
            <a:ext cx="815498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/>
            <a:r>
              <a:rPr lang="th-TH" altLang="th-TH" sz="1600" b="1">
                <a:latin typeface="TH SarabunPSK" panose="020B0500040200020003" pitchFamily="34" charset="-34"/>
                <a:cs typeface="TH SarabunPSK" panose="020B0500040200020003" pitchFamily="34" charset="-34"/>
              </a:rPr>
              <a:t>แผนภูมิแสดงการแบ่งงานภายในและอัตรากำลังของกรมการพัฒนาชุมชน</a:t>
            </a:r>
            <a:r>
              <a:rPr lang="en-US" altLang="th-TH" sz="1600" b="1">
                <a:latin typeface="TH SarabunPSK" panose="020B0500040200020003" pitchFamily="34" charset="-34"/>
                <a:cs typeface="TH SarabunPSK" panose="020B0500040200020003" pitchFamily="34" charset="-34"/>
              </a:rPr>
              <a:t> </a:t>
            </a:r>
            <a:endParaRPr lang="th-TH" altLang="th-TH" sz="1600" b="1"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sp>
        <p:nvSpPr>
          <p:cNvPr id="28675" name="Text Box 9"/>
          <p:cNvSpPr txBox="1">
            <a:spLocks noChangeArrowheads="1"/>
          </p:cNvSpPr>
          <p:nvPr/>
        </p:nvSpPr>
        <p:spPr bwMode="auto">
          <a:xfrm>
            <a:off x="6980238" y="6269038"/>
            <a:ext cx="2160587" cy="588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ลูกจ้างประจำ</a:t>
            </a:r>
            <a:r>
              <a:rPr lang="en-US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 2 </a:t>
            </a:r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อัตรา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rPr>
              <a:t>(136/137)</a:t>
            </a:r>
            <a:endParaRPr lang="th-TH" altLang="th-TH" sz="1400">
              <a:solidFill>
                <a:srgbClr val="FF0000"/>
              </a:solidFill>
              <a:latin typeface="TH SarabunPSK" panose="020B0500040200020003" pitchFamily="34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กรอบพนักงานราชการ 2 อัตรา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rPr>
              <a:t>(71/118)</a:t>
            </a:r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 </a:t>
            </a:r>
            <a:endParaRPr lang="th-TH" altLang="th-TH" sz="1000"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grpSp>
        <p:nvGrpSpPr>
          <p:cNvPr id="28676" name="Group 81"/>
          <p:cNvGrpSpPr>
            <a:grpSpLocks/>
          </p:cNvGrpSpPr>
          <p:nvPr/>
        </p:nvGrpSpPr>
        <p:grpSpPr bwMode="auto">
          <a:xfrm>
            <a:off x="2843213" y="765175"/>
            <a:ext cx="3421062" cy="646113"/>
            <a:chOff x="2448080" y="857250"/>
            <a:chExt cx="3420000" cy="646113"/>
          </a:xfrm>
        </p:grpSpPr>
        <p:sp>
          <p:nvSpPr>
            <p:cNvPr id="28737" name="Rectangle 2"/>
            <p:cNvSpPr>
              <a:spLocks noChangeArrowheads="1"/>
            </p:cNvSpPr>
            <p:nvPr/>
          </p:nvSpPr>
          <p:spPr bwMode="auto">
            <a:xfrm>
              <a:off x="2448080" y="857250"/>
              <a:ext cx="2844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สำนักงานพัฒนาชุมชนจังหวัดขอนแก่น</a:t>
              </a:r>
            </a:p>
          </p:txBody>
        </p:sp>
        <p:sp>
          <p:nvSpPr>
            <p:cNvPr id="28738" name="Rectangle 2"/>
            <p:cNvSpPr>
              <a:spLocks noChangeArrowheads="1"/>
            </p:cNvSpPr>
            <p:nvPr/>
          </p:nvSpPr>
          <p:spPr bwMode="auto">
            <a:xfrm>
              <a:off x="5290308" y="857250"/>
              <a:ext cx="575739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 eaLnBrk="1" hangingPunct="1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152</a:t>
              </a:r>
              <a:endParaRPr lang="th-TH" altLang="th-TH" sz="16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28739" name="Rectangle 2"/>
            <p:cNvSpPr>
              <a:spLocks noChangeArrowheads="1"/>
            </p:cNvSpPr>
            <p:nvPr/>
          </p:nvSpPr>
          <p:spPr bwMode="auto">
            <a:xfrm>
              <a:off x="2448080" y="1177925"/>
              <a:ext cx="3420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ผู้อำนวยการ (พัฒนาการจังหวัด) สูง</a:t>
              </a:r>
              <a:r>
                <a:rPr lang="en-US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(3464)</a:t>
              </a:r>
              <a:r>
                <a:rPr lang="en-US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endParaRPr lang="th-TH" altLang="th-TH" sz="1600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28677" name="Text Box 91"/>
          <p:cNvSpPr txBox="1">
            <a:spLocks noChangeArrowheads="1"/>
          </p:cNvSpPr>
          <p:nvPr/>
        </p:nvSpPr>
        <p:spPr bwMode="auto">
          <a:xfrm>
            <a:off x="3924300" y="404813"/>
            <a:ext cx="1368425" cy="277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Update </a:t>
            </a:r>
            <a:r>
              <a:rPr lang="th-TH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26 เมษายน 2564 </a:t>
            </a:r>
            <a:r>
              <a:rPr lang="en-US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         </a:t>
            </a:r>
            <a:endParaRPr lang="th-TH" altLang="th-TH" sz="1200"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cxnSp>
        <p:nvCxnSpPr>
          <p:cNvPr id="78" name="Straight Connector 77"/>
          <p:cNvCxnSpPr/>
          <p:nvPr/>
        </p:nvCxnSpPr>
        <p:spPr>
          <a:xfrm>
            <a:off x="4572000" y="1419225"/>
            <a:ext cx="0" cy="50482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679" name="Rectangle 78"/>
          <p:cNvSpPr>
            <a:spLocks noChangeArrowheads="1"/>
          </p:cNvSpPr>
          <p:nvPr/>
        </p:nvSpPr>
        <p:spPr bwMode="auto">
          <a:xfrm>
            <a:off x="0" y="6611938"/>
            <a:ext cx="1619250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000" u="sng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หมายเหตุ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ภายในวงเล็บแสดงเลขที่ตำแหน่ง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28680" name="Group 49"/>
          <p:cNvGrpSpPr>
            <a:grpSpLocks/>
          </p:cNvGrpSpPr>
          <p:nvPr/>
        </p:nvGrpSpPr>
        <p:grpSpPr bwMode="auto">
          <a:xfrm>
            <a:off x="107950" y="1722438"/>
            <a:ext cx="2843213" cy="646112"/>
            <a:chOff x="107503" y="3717032"/>
            <a:chExt cx="2844257" cy="646113"/>
          </a:xfrm>
        </p:grpSpPr>
        <p:sp>
          <p:nvSpPr>
            <p:cNvPr id="28734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อุบลรัตน์</a:t>
              </a:r>
            </a:p>
          </p:txBody>
        </p:sp>
        <p:sp>
          <p:nvSpPr>
            <p:cNvPr id="28735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28736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(3533)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28681" name="Text Box 17"/>
          <p:cNvSpPr txBox="1">
            <a:spLocks noChangeArrowheads="1"/>
          </p:cNvSpPr>
          <p:nvPr/>
        </p:nvSpPr>
        <p:spPr bwMode="auto">
          <a:xfrm>
            <a:off x="107950" y="2370138"/>
            <a:ext cx="2879725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(3535/3536/3537/3538)</a:t>
            </a:r>
          </a:p>
          <a:p>
            <a:pPr eaLnBrk="1" hangingPunct="1"/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28682" name="Group 50"/>
          <p:cNvGrpSpPr>
            <a:grpSpLocks/>
          </p:cNvGrpSpPr>
          <p:nvPr/>
        </p:nvGrpSpPr>
        <p:grpSpPr bwMode="auto">
          <a:xfrm>
            <a:off x="3132138" y="1722438"/>
            <a:ext cx="2843212" cy="646112"/>
            <a:chOff x="107503" y="3717032"/>
            <a:chExt cx="2844257" cy="646113"/>
          </a:xfrm>
        </p:grpSpPr>
        <p:sp>
          <p:nvSpPr>
            <p:cNvPr id="28731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กระนวน</a:t>
              </a:r>
            </a:p>
          </p:txBody>
        </p:sp>
        <p:sp>
          <p:nvSpPr>
            <p:cNvPr id="28732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28733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(3539)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28683" name="Text Box 17"/>
          <p:cNvSpPr txBox="1">
            <a:spLocks noChangeArrowheads="1"/>
          </p:cNvSpPr>
          <p:nvPr/>
        </p:nvSpPr>
        <p:spPr bwMode="auto">
          <a:xfrm>
            <a:off x="3132138" y="2370138"/>
            <a:ext cx="2879725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(3541/3542/3543/3544)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28684" name="Group 55"/>
          <p:cNvGrpSpPr>
            <a:grpSpLocks/>
          </p:cNvGrpSpPr>
          <p:nvPr/>
        </p:nvGrpSpPr>
        <p:grpSpPr bwMode="auto">
          <a:xfrm>
            <a:off x="6156325" y="1722438"/>
            <a:ext cx="2844800" cy="646112"/>
            <a:chOff x="107503" y="3717032"/>
            <a:chExt cx="2844257" cy="646113"/>
          </a:xfrm>
        </p:grpSpPr>
        <p:sp>
          <p:nvSpPr>
            <p:cNvPr id="28728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บ้านไผ่</a:t>
              </a:r>
            </a:p>
          </p:txBody>
        </p:sp>
        <p:sp>
          <p:nvSpPr>
            <p:cNvPr id="28729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28730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(3547)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28685" name="Text Box 17"/>
          <p:cNvSpPr txBox="1">
            <a:spLocks noChangeArrowheads="1"/>
          </p:cNvSpPr>
          <p:nvPr/>
        </p:nvSpPr>
        <p:spPr bwMode="auto">
          <a:xfrm>
            <a:off x="6156325" y="2370138"/>
            <a:ext cx="2879725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(3549/3550/3551/3554)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28686" name="Group 60"/>
          <p:cNvGrpSpPr>
            <a:grpSpLocks/>
          </p:cNvGrpSpPr>
          <p:nvPr/>
        </p:nvGrpSpPr>
        <p:grpSpPr bwMode="auto">
          <a:xfrm>
            <a:off x="107950" y="4962525"/>
            <a:ext cx="2843213" cy="646113"/>
            <a:chOff x="107503" y="3717032"/>
            <a:chExt cx="2844257" cy="646113"/>
          </a:xfrm>
        </p:grpSpPr>
        <p:sp>
          <p:nvSpPr>
            <p:cNvPr id="28725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ภูเวียง</a:t>
              </a:r>
            </a:p>
          </p:txBody>
        </p:sp>
        <p:sp>
          <p:nvSpPr>
            <p:cNvPr id="28726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4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28727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(3580)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28687" name="Text Box 17"/>
          <p:cNvSpPr txBox="1">
            <a:spLocks noChangeArrowheads="1"/>
          </p:cNvSpPr>
          <p:nvPr/>
        </p:nvSpPr>
        <p:spPr bwMode="auto">
          <a:xfrm>
            <a:off x="107950" y="5610225"/>
            <a:ext cx="2879725" cy="842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  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  </a:t>
            </a: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3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(3582/3583/3585)</a:t>
            </a:r>
          </a:p>
          <a:p>
            <a:pPr eaLnBrk="1" hangingPunct="1"/>
            <a:r>
              <a:rPr lang="th-TH" altLang="th-TH" sz="12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(พรก.) (จ้างแล้ว)   </a:t>
            </a:r>
            <a:r>
              <a:rPr lang="en-US" altLang="th-TH" sz="12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</a:t>
            </a:r>
            <a:r>
              <a:rPr lang="th-TH" altLang="th-TH" sz="12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- 1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(118)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th-TH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(กรอบฯ </a:t>
            </a:r>
            <a:r>
              <a:rPr lang="en-US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2564</a:t>
            </a:r>
            <a:r>
              <a:rPr lang="th-TH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en-US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–</a:t>
            </a:r>
            <a:r>
              <a:rPr lang="th-TH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en-US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2567 </a:t>
            </a:r>
            <a:r>
              <a:rPr lang="th-TH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ตามมาตรการฯ ปี งบฯ </a:t>
            </a:r>
            <a:r>
              <a:rPr lang="en-US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2562)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 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(ไม่รวมในกรอบ ขรก.)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28688" name="Group 65"/>
          <p:cNvGrpSpPr>
            <a:grpSpLocks/>
          </p:cNvGrpSpPr>
          <p:nvPr/>
        </p:nvGrpSpPr>
        <p:grpSpPr bwMode="auto">
          <a:xfrm>
            <a:off x="3132138" y="4962525"/>
            <a:ext cx="2843212" cy="646113"/>
            <a:chOff x="107503" y="3717032"/>
            <a:chExt cx="2844257" cy="646113"/>
          </a:xfrm>
        </p:grpSpPr>
        <p:sp>
          <p:nvSpPr>
            <p:cNvPr id="28722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เวียงเก่า</a:t>
              </a:r>
            </a:p>
          </p:txBody>
        </p:sp>
        <p:sp>
          <p:nvSpPr>
            <p:cNvPr id="28723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28724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ชพ.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(3586)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28689" name="Text Box 17"/>
          <p:cNvSpPr txBox="1">
            <a:spLocks noChangeArrowheads="1"/>
          </p:cNvSpPr>
          <p:nvPr/>
        </p:nvSpPr>
        <p:spPr bwMode="auto">
          <a:xfrm>
            <a:off x="3132138" y="5610225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3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(3587/3588/3589)</a:t>
            </a:r>
          </a:p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เจ้าพนักงานพัฒนาชุมชน (ปง./ชง.)    - 1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(3525)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28690" name="Group 70"/>
          <p:cNvGrpSpPr>
            <a:grpSpLocks/>
          </p:cNvGrpSpPr>
          <p:nvPr/>
        </p:nvGrpSpPr>
        <p:grpSpPr bwMode="auto">
          <a:xfrm>
            <a:off x="6156325" y="4962525"/>
            <a:ext cx="2844800" cy="646113"/>
            <a:chOff x="107503" y="3717032"/>
            <a:chExt cx="2844257" cy="646113"/>
          </a:xfrm>
        </p:grpSpPr>
        <p:sp>
          <p:nvSpPr>
            <p:cNvPr id="28719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มัญจาคีรี</a:t>
              </a:r>
            </a:p>
          </p:txBody>
        </p:sp>
        <p:sp>
          <p:nvSpPr>
            <p:cNvPr id="28720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28721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(3591)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28691" name="Text Box 17"/>
          <p:cNvSpPr txBox="1">
            <a:spLocks noChangeArrowheads="1"/>
          </p:cNvSpPr>
          <p:nvPr/>
        </p:nvSpPr>
        <p:spPr bwMode="auto">
          <a:xfrm>
            <a:off x="6156325" y="5610225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(3593/3594/3596/3597)</a:t>
            </a:r>
          </a:p>
          <a:p>
            <a:pPr eaLnBrk="1" hangingPunct="1"/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cxnSp>
        <p:nvCxnSpPr>
          <p:cNvPr id="76" name="Straight Connector 75"/>
          <p:cNvCxnSpPr/>
          <p:nvPr/>
        </p:nvCxnSpPr>
        <p:spPr>
          <a:xfrm>
            <a:off x="1404938" y="1628775"/>
            <a:ext cx="604837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4" name="Straight Connector 83"/>
          <p:cNvCxnSpPr/>
          <p:nvPr/>
        </p:nvCxnSpPr>
        <p:spPr>
          <a:xfrm>
            <a:off x="1403350" y="1628775"/>
            <a:ext cx="0" cy="9048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/>
          <p:cNvCxnSpPr/>
          <p:nvPr/>
        </p:nvCxnSpPr>
        <p:spPr>
          <a:xfrm>
            <a:off x="7451725" y="1628775"/>
            <a:ext cx="0" cy="9048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" name="Straight Connector 85"/>
          <p:cNvCxnSpPr/>
          <p:nvPr/>
        </p:nvCxnSpPr>
        <p:spPr>
          <a:xfrm>
            <a:off x="3049588" y="1628775"/>
            <a:ext cx="0" cy="324008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7" name="Straight Connector 86"/>
          <p:cNvCxnSpPr/>
          <p:nvPr/>
        </p:nvCxnSpPr>
        <p:spPr>
          <a:xfrm>
            <a:off x="1403350" y="4868863"/>
            <a:ext cx="604837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9" name="Straight Connector 88"/>
          <p:cNvCxnSpPr/>
          <p:nvPr/>
        </p:nvCxnSpPr>
        <p:spPr>
          <a:xfrm>
            <a:off x="1403350" y="4868863"/>
            <a:ext cx="0" cy="904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0" name="Straight Connector 89"/>
          <p:cNvCxnSpPr/>
          <p:nvPr/>
        </p:nvCxnSpPr>
        <p:spPr>
          <a:xfrm>
            <a:off x="4427538" y="4868863"/>
            <a:ext cx="0" cy="904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1" name="Straight Connector 90"/>
          <p:cNvCxnSpPr/>
          <p:nvPr/>
        </p:nvCxnSpPr>
        <p:spPr>
          <a:xfrm>
            <a:off x="7451725" y="4868863"/>
            <a:ext cx="0" cy="904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8700" name="Group 49"/>
          <p:cNvGrpSpPr>
            <a:grpSpLocks/>
          </p:cNvGrpSpPr>
          <p:nvPr/>
        </p:nvGrpSpPr>
        <p:grpSpPr bwMode="auto">
          <a:xfrm>
            <a:off x="107950" y="3300413"/>
            <a:ext cx="2843213" cy="652462"/>
            <a:chOff x="107503" y="3710690"/>
            <a:chExt cx="2844257" cy="652455"/>
          </a:xfrm>
        </p:grpSpPr>
        <p:sp>
          <p:nvSpPr>
            <p:cNvPr id="28716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พล</a:t>
              </a:r>
            </a:p>
          </p:txBody>
        </p:sp>
        <p:sp>
          <p:nvSpPr>
            <p:cNvPr id="28717" name="Rectangle 2"/>
            <p:cNvSpPr>
              <a:spLocks noChangeArrowheads="1"/>
            </p:cNvSpPr>
            <p:nvPr/>
          </p:nvSpPr>
          <p:spPr bwMode="auto">
            <a:xfrm>
              <a:off x="2411760" y="3710690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28718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(3555)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28701" name="Text Box 17"/>
          <p:cNvSpPr txBox="1">
            <a:spLocks noChangeArrowheads="1"/>
          </p:cNvSpPr>
          <p:nvPr/>
        </p:nvSpPr>
        <p:spPr bwMode="auto">
          <a:xfrm>
            <a:off x="107950" y="3954463"/>
            <a:ext cx="2879725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(3558/3559/3561/3564)</a:t>
            </a:r>
          </a:p>
          <a:p>
            <a:pPr eaLnBrk="1" hangingPunct="1"/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28702" name="Group 50"/>
          <p:cNvGrpSpPr>
            <a:grpSpLocks/>
          </p:cNvGrpSpPr>
          <p:nvPr/>
        </p:nvGrpSpPr>
        <p:grpSpPr bwMode="auto">
          <a:xfrm>
            <a:off x="3132138" y="3300413"/>
            <a:ext cx="2843212" cy="652462"/>
            <a:chOff x="107503" y="3710690"/>
            <a:chExt cx="2844257" cy="652455"/>
          </a:xfrm>
        </p:grpSpPr>
        <p:sp>
          <p:nvSpPr>
            <p:cNvPr id="28713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แวงน้อย</a:t>
              </a:r>
            </a:p>
          </p:txBody>
        </p:sp>
        <p:sp>
          <p:nvSpPr>
            <p:cNvPr id="28714" name="Rectangle 2"/>
            <p:cNvSpPr>
              <a:spLocks noChangeArrowheads="1"/>
            </p:cNvSpPr>
            <p:nvPr/>
          </p:nvSpPr>
          <p:spPr bwMode="auto">
            <a:xfrm>
              <a:off x="2411760" y="3710690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28715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(3565)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28703" name="Text Box 17"/>
          <p:cNvSpPr txBox="1">
            <a:spLocks noChangeArrowheads="1"/>
          </p:cNvSpPr>
          <p:nvPr/>
        </p:nvSpPr>
        <p:spPr bwMode="auto">
          <a:xfrm>
            <a:off x="3132138" y="3954463"/>
            <a:ext cx="2879725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3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(3567/3568/3569)</a:t>
            </a:r>
          </a:p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เจ้าพนักงานพัฒนาชุมชน (ปง./ชง.)    - 1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(3566)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28704" name="Group 55"/>
          <p:cNvGrpSpPr>
            <a:grpSpLocks/>
          </p:cNvGrpSpPr>
          <p:nvPr/>
        </p:nvGrpSpPr>
        <p:grpSpPr bwMode="auto">
          <a:xfrm>
            <a:off x="6156325" y="3300413"/>
            <a:ext cx="2844800" cy="652462"/>
            <a:chOff x="107503" y="3710690"/>
            <a:chExt cx="2844257" cy="652455"/>
          </a:xfrm>
        </p:grpSpPr>
        <p:sp>
          <p:nvSpPr>
            <p:cNvPr id="28710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หนองสองห้อง</a:t>
              </a:r>
            </a:p>
          </p:txBody>
        </p:sp>
        <p:sp>
          <p:nvSpPr>
            <p:cNvPr id="28711" name="Rectangle 2"/>
            <p:cNvSpPr>
              <a:spLocks noChangeArrowheads="1"/>
            </p:cNvSpPr>
            <p:nvPr/>
          </p:nvSpPr>
          <p:spPr bwMode="auto">
            <a:xfrm>
              <a:off x="2411760" y="3710690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28712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(3571)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28705" name="Text Box 17"/>
          <p:cNvSpPr txBox="1">
            <a:spLocks noChangeArrowheads="1"/>
          </p:cNvSpPr>
          <p:nvPr/>
        </p:nvSpPr>
        <p:spPr bwMode="auto">
          <a:xfrm>
            <a:off x="6156325" y="3954463"/>
            <a:ext cx="2879725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(3573/3574/3575/3577)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cxnSp>
        <p:nvCxnSpPr>
          <p:cNvPr id="105" name="Straight Connector 104"/>
          <p:cNvCxnSpPr/>
          <p:nvPr/>
        </p:nvCxnSpPr>
        <p:spPr>
          <a:xfrm>
            <a:off x="1404938" y="3213100"/>
            <a:ext cx="604837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6" name="Straight Connector 105"/>
          <p:cNvCxnSpPr/>
          <p:nvPr/>
        </p:nvCxnSpPr>
        <p:spPr>
          <a:xfrm>
            <a:off x="1403350" y="3213100"/>
            <a:ext cx="0" cy="9048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7" name="Straight Connector 106"/>
          <p:cNvCxnSpPr/>
          <p:nvPr/>
        </p:nvCxnSpPr>
        <p:spPr>
          <a:xfrm>
            <a:off x="7451725" y="3213100"/>
            <a:ext cx="0" cy="9048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9" name="Straight Connector 108"/>
          <p:cNvCxnSpPr/>
          <p:nvPr/>
        </p:nvCxnSpPr>
        <p:spPr>
          <a:xfrm>
            <a:off x="4356100" y="3213100"/>
            <a:ext cx="0" cy="9048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698" name="Rectangle 73"/>
          <p:cNvSpPr>
            <a:spLocks noChangeArrowheads="1"/>
          </p:cNvSpPr>
          <p:nvPr/>
        </p:nvSpPr>
        <p:spPr bwMode="auto">
          <a:xfrm>
            <a:off x="488950" y="106363"/>
            <a:ext cx="815498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/>
            <a:r>
              <a:rPr lang="th-TH" altLang="th-TH" sz="1600" b="1">
                <a:latin typeface="TH SarabunPSK" panose="020B0500040200020003" pitchFamily="34" charset="-34"/>
                <a:cs typeface="TH SarabunPSK" panose="020B0500040200020003" pitchFamily="34" charset="-34"/>
              </a:rPr>
              <a:t>แผนภูมิแสดงการแบ่งงานภายในและอัตรากำลังของกรมการพัฒนาชุมชน</a:t>
            </a:r>
            <a:r>
              <a:rPr lang="en-US" altLang="th-TH" sz="1600" b="1">
                <a:latin typeface="TH SarabunPSK" panose="020B0500040200020003" pitchFamily="34" charset="-34"/>
                <a:cs typeface="TH SarabunPSK" panose="020B0500040200020003" pitchFamily="34" charset="-34"/>
              </a:rPr>
              <a:t> </a:t>
            </a:r>
            <a:endParaRPr lang="th-TH" altLang="th-TH" sz="1600" b="1"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sp>
        <p:nvSpPr>
          <p:cNvPr id="29699" name="Text Box 9"/>
          <p:cNvSpPr txBox="1">
            <a:spLocks noChangeArrowheads="1"/>
          </p:cNvSpPr>
          <p:nvPr/>
        </p:nvSpPr>
        <p:spPr bwMode="auto">
          <a:xfrm>
            <a:off x="6980238" y="6269038"/>
            <a:ext cx="2160587" cy="588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ลูกจ้างประจำ</a:t>
            </a:r>
            <a:r>
              <a:rPr lang="en-US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 2 </a:t>
            </a:r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อัตรา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rPr>
              <a:t>(136/137)</a:t>
            </a:r>
            <a:endParaRPr lang="th-TH" altLang="th-TH" sz="1400">
              <a:solidFill>
                <a:srgbClr val="FF0000"/>
              </a:solidFill>
              <a:latin typeface="TH SarabunPSK" panose="020B0500040200020003" pitchFamily="34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กรอบพนักงานราชการ 2 อัตรา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rPr>
              <a:t>(71/118)</a:t>
            </a:r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 </a:t>
            </a:r>
            <a:endParaRPr lang="th-TH" altLang="th-TH" sz="1000"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grpSp>
        <p:nvGrpSpPr>
          <p:cNvPr id="29700" name="Group 81"/>
          <p:cNvGrpSpPr>
            <a:grpSpLocks/>
          </p:cNvGrpSpPr>
          <p:nvPr/>
        </p:nvGrpSpPr>
        <p:grpSpPr bwMode="auto">
          <a:xfrm>
            <a:off x="2843213" y="765175"/>
            <a:ext cx="3421062" cy="646113"/>
            <a:chOff x="2448080" y="857250"/>
            <a:chExt cx="3420000" cy="646113"/>
          </a:xfrm>
        </p:grpSpPr>
        <p:sp>
          <p:nvSpPr>
            <p:cNvPr id="29761" name="Rectangle 2"/>
            <p:cNvSpPr>
              <a:spLocks noChangeArrowheads="1"/>
            </p:cNvSpPr>
            <p:nvPr/>
          </p:nvSpPr>
          <p:spPr bwMode="auto">
            <a:xfrm>
              <a:off x="2448080" y="857250"/>
              <a:ext cx="2844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สำนักงานพัฒนาชุมชนจังหวัดขอนแก่น</a:t>
              </a:r>
            </a:p>
          </p:txBody>
        </p:sp>
        <p:sp>
          <p:nvSpPr>
            <p:cNvPr id="29762" name="Rectangle 2"/>
            <p:cNvSpPr>
              <a:spLocks noChangeArrowheads="1"/>
            </p:cNvSpPr>
            <p:nvPr/>
          </p:nvSpPr>
          <p:spPr bwMode="auto">
            <a:xfrm>
              <a:off x="5290308" y="857250"/>
              <a:ext cx="575739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 eaLnBrk="1" hangingPunct="1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152</a:t>
              </a:r>
              <a:endParaRPr lang="th-TH" altLang="th-TH" sz="16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29763" name="Rectangle 2"/>
            <p:cNvSpPr>
              <a:spLocks noChangeArrowheads="1"/>
            </p:cNvSpPr>
            <p:nvPr/>
          </p:nvSpPr>
          <p:spPr bwMode="auto">
            <a:xfrm>
              <a:off x="2448080" y="1177925"/>
              <a:ext cx="3420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ผู้อำนวยการ (พัฒนาการจังหวัด) สูง</a:t>
              </a:r>
              <a:r>
                <a:rPr lang="en-US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(3464)</a:t>
              </a:r>
              <a:r>
                <a:rPr lang="en-US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endParaRPr lang="th-TH" altLang="th-TH" sz="1600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29701" name="Text Box 91"/>
          <p:cNvSpPr txBox="1">
            <a:spLocks noChangeArrowheads="1"/>
          </p:cNvSpPr>
          <p:nvPr/>
        </p:nvSpPr>
        <p:spPr bwMode="auto">
          <a:xfrm>
            <a:off x="3924300" y="404813"/>
            <a:ext cx="1368425" cy="277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Update </a:t>
            </a:r>
            <a:r>
              <a:rPr lang="th-TH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26 เมษายน 2564 </a:t>
            </a:r>
            <a:r>
              <a:rPr lang="en-US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         </a:t>
            </a:r>
            <a:endParaRPr lang="th-TH" altLang="th-TH" sz="1200"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cxnSp>
        <p:nvCxnSpPr>
          <p:cNvPr id="78" name="Straight Connector 77"/>
          <p:cNvCxnSpPr/>
          <p:nvPr/>
        </p:nvCxnSpPr>
        <p:spPr>
          <a:xfrm>
            <a:off x="4572000" y="1419225"/>
            <a:ext cx="0" cy="50482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703" name="Rectangle 78"/>
          <p:cNvSpPr>
            <a:spLocks noChangeArrowheads="1"/>
          </p:cNvSpPr>
          <p:nvPr/>
        </p:nvSpPr>
        <p:spPr bwMode="auto">
          <a:xfrm>
            <a:off x="0" y="6611938"/>
            <a:ext cx="1619250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000" u="sng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หมายเหตุ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ภายในวงเล็บแสดงเลขที่ตำแหน่ง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29704" name="Group 49"/>
          <p:cNvGrpSpPr>
            <a:grpSpLocks/>
          </p:cNvGrpSpPr>
          <p:nvPr/>
        </p:nvGrpSpPr>
        <p:grpSpPr bwMode="auto">
          <a:xfrm>
            <a:off x="107950" y="1722438"/>
            <a:ext cx="2843213" cy="646112"/>
            <a:chOff x="107503" y="3717032"/>
            <a:chExt cx="2844257" cy="646113"/>
          </a:xfrm>
        </p:grpSpPr>
        <p:sp>
          <p:nvSpPr>
            <p:cNvPr id="29758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ชนบท</a:t>
              </a:r>
            </a:p>
          </p:txBody>
        </p:sp>
        <p:sp>
          <p:nvSpPr>
            <p:cNvPr id="29759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29760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(3598)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29705" name="Text Box 17"/>
          <p:cNvSpPr txBox="1">
            <a:spLocks noChangeArrowheads="1"/>
          </p:cNvSpPr>
          <p:nvPr/>
        </p:nvSpPr>
        <p:spPr bwMode="auto">
          <a:xfrm>
            <a:off x="107950" y="2370138"/>
            <a:ext cx="2879725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3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(3600/3601/3602)</a:t>
            </a:r>
          </a:p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เจ้าพนักงานพัฒนาชุมชน (ปง./ชง.)    - 1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(3599)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29706" name="Group 50"/>
          <p:cNvGrpSpPr>
            <a:grpSpLocks/>
          </p:cNvGrpSpPr>
          <p:nvPr/>
        </p:nvGrpSpPr>
        <p:grpSpPr bwMode="auto">
          <a:xfrm>
            <a:off x="3132138" y="1722438"/>
            <a:ext cx="2843212" cy="646112"/>
            <a:chOff x="107503" y="3717032"/>
            <a:chExt cx="2844257" cy="646113"/>
          </a:xfrm>
        </p:grpSpPr>
        <p:sp>
          <p:nvSpPr>
            <p:cNvPr id="29755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พระยืน</a:t>
              </a:r>
            </a:p>
          </p:txBody>
        </p:sp>
        <p:sp>
          <p:nvSpPr>
            <p:cNvPr id="29756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29757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ชพ.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(3605)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29707" name="Text Box 17"/>
          <p:cNvSpPr txBox="1">
            <a:spLocks noChangeArrowheads="1"/>
          </p:cNvSpPr>
          <p:nvPr/>
        </p:nvSpPr>
        <p:spPr bwMode="auto">
          <a:xfrm>
            <a:off x="3132138" y="2370138"/>
            <a:ext cx="2879725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(3531/3606/3607/3608)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29708" name="Group 55"/>
          <p:cNvGrpSpPr>
            <a:grpSpLocks/>
          </p:cNvGrpSpPr>
          <p:nvPr/>
        </p:nvGrpSpPr>
        <p:grpSpPr bwMode="auto">
          <a:xfrm>
            <a:off x="6156325" y="1722438"/>
            <a:ext cx="2844800" cy="646112"/>
            <a:chOff x="107503" y="3717032"/>
            <a:chExt cx="2844257" cy="646113"/>
          </a:xfrm>
        </p:grpSpPr>
        <p:sp>
          <p:nvSpPr>
            <p:cNvPr id="29752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ภูผาม่าน</a:t>
              </a:r>
            </a:p>
          </p:txBody>
        </p:sp>
        <p:sp>
          <p:nvSpPr>
            <p:cNvPr id="29753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29754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ชพ.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(3610)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29709" name="Text Box 17"/>
          <p:cNvSpPr txBox="1">
            <a:spLocks noChangeArrowheads="1"/>
          </p:cNvSpPr>
          <p:nvPr/>
        </p:nvSpPr>
        <p:spPr bwMode="auto">
          <a:xfrm>
            <a:off x="6156325" y="2370138"/>
            <a:ext cx="2879725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(3545/3546/3612/3613)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29710" name="Group 60"/>
          <p:cNvGrpSpPr>
            <a:grpSpLocks/>
          </p:cNvGrpSpPr>
          <p:nvPr/>
        </p:nvGrpSpPr>
        <p:grpSpPr bwMode="auto">
          <a:xfrm>
            <a:off x="107950" y="4962525"/>
            <a:ext cx="2843213" cy="646113"/>
            <a:chOff x="107503" y="3717032"/>
            <a:chExt cx="2844257" cy="646113"/>
          </a:xfrm>
        </p:grpSpPr>
        <p:sp>
          <p:nvSpPr>
            <p:cNvPr id="29749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ซำสูง</a:t>
              </a:r>
            </a:p>
          </p:txBody>
        </p:sp>
        <p:sp>
          <p:nvSpPr>
            <p:cNvPr id="29750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29751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(3629)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29711" name="Text Box 17"/>
          <p:cNvSpPr txBox="1">
            <a:spLocks noChangeArrowheads="1"/>
          </p:cNvSpPr>
          <p:nvPr/>
        </p:nvSpPr>
        <p:spPr bwMode="auto">
          <a:xfrm>
            <a:off x="107950" y="5610225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3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(3631/3632/3633)</a:t>
            </a:r>
          </a:p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เจ้าพนักงานพัฒนาชุมชน (ปง./ชง.)    - 1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3630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)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29712" name="Group 65"/>
          <p:cNvGrpSpPr>
            <a:grpSpLocks/>
          </p:cNvGrpSpPr>
          <p:nvPr/>
        </p:nvGrpSpPr>
        <p:grpSpPr bwMode="auto">
          <a:xfrm>
            <a:off x="3132138" y="4962525"/>
            <a:ext cx="2843212" cy="646113"/>
            <a:chOff x="107503" y="3717032"/>
            <a:chExt cx="2844257" cy="646113"/>
          </a:xfrm>
        </p:grpSpPr>
        <p:sp>
          <p:nvSpPr>
            <p:cNvPr id="29746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บ้านแฮด</a:t>
              </a:r>
            </a:p>
          </p:txBody>
        </p:sp>
        <p:sp>
          <p:nvSpPr>
            <p:cNvPr id="29747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29748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ชพ.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(3634)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29713" name="Text Box 17"/>
          <p:cNvSpPr txBox="1">
            <a:spLocks noChangeArrowheads="1"/>
          </p:cNvSpPr>
          <p:nvPr/>
        </p:nvSpPr>
        <p:spPr bwMode="auto">
          <a:xfrm>
            <a:off x="3132138" y="5610225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3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(3487/3636/3637)</a:t>
            </a:r>
          </a:p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เจ้าพนักงานพัฒนาชุมชน (ปง./ชง.)    - 1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3635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)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29714" name="Group 70"/>
          <p:cNvGrpSpPr>
            <a:grpSpLocks/>
          </p:cNvGrpSpPr>
          <p:nvPr/>
        </p:nvGrpSpPr>
        <p:grpSpPr bwMode="auto">
          <a:xfrm>
            <a:off x="6156325" y="4962525"/>
            <a:ext cx="2844800" cy="646113"/>
            <a:chOff x="107503" y="3717032"/>
            <a:chExt cx="2844257" cy="646113"/>
          </a:xfrm>
        </p:grpSpPr>
        <p:sp>
          <p:nvSpPr>
            <p:cNvPr id="29743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โนนศิลา</a:t>
              </a:r>
            </a:p>
          </p:txBody>
        </p:sp>
        <p:sp>
          <p:nvSpPr>
            <p:cNvPr id="29744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29745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(3638)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29715" name="Text Box 17"/>
          <p:cNvSpPr txBox="1">
            <a:spLocks noChangeArrowheads="1"/>
          </p:cNvSpPr>
          <p:nvPr/>
        </p:nvSpPr>
        <p:spPr bwMode="auto">
          <a:xfrm>
            <a:off x="6156325" y="5610225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3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(3640/3641/3642)</a:t>
            </a:r>
          </a:p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เจ้าพนักงานพัฒนาชุมชน (ปง./ชง.)    - 1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3639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)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cxnSp>
        <p:nvCxnSpPr>
          <p:cNvPr id="76" name="Straight Connector 75"/>
          <p:cNvCxnSpPr/>
          <p:nvPr/>
        </p:nvCxnSpPr>
        <p:spPr>
          <a:xfrm>
            <a:off x="1404938" y="1628775"/>
            <a:ext cx="604837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4" name="Straight Connector 83"/>
          <p:cNvCxnSpPr/>
          <p:nvPr/>
        </p:nvCxnSpPr>
        <p:spPr>
          <a:xfrm>
            <a:off x="1403350" y="1628775"/>
            <a:ext cx="0" cy="9048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/>
          <p:cNvCxnSpPr/>
          <p:nvPr/>
        </p:nvCxnSpPr>
        <p:spPr>
          <a:xfrm>
            <a:off x="7451725" y="1628775"/>
            <a:ext cx="0" cy="9048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" name="Straight Connector 85"/>
          <p:cNvCxnSpPr/>
          <p:nvPr/>
        </p:nvCxnSpPr>
        <p:spPr>
          <a:xfrm>
            <a:off x="3049588" y="1628775"/>
            <a:ext cx="0" cy="324008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7" name="Straight Connector 86"/>
          <p:cNvCxnSpPr/>
          <p:nvPr/>
        </p:nvCxnSpPr>
        <p:spPr>
          <a:xfrm>
            <a:off x="1403350" y="4868863"/>
            <a:ext cx="604837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9" name="Straight Connector 88"/>
          <p:cNvCxnSpPr/>
          <p:nvPr/>
        </p:nvCxnSpPr>
        <p:spPr>
          <a:xfrm>
            <a:off x="1403350" y="4868863"/>
            <a:ext cx="0" cy="904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0" name="Straight Connector 89"/>
          <p:cNvCxnSpPr/>
          <p:nvPr/>
        </p:nvCxnSpPr>
        <p:spPr>
          <a:xfrm>
            <a:off x="4427538" y="4868863"/>
            <a:ext cx="0" cy="904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1" name="Straight Connector 90"/>
          <p:cNvCxnSpPr/>
          <p:nvPr/>
        </p:nvCxnSpPr>
        <p:spPr>
          <a:xfrm>
            <a:off x="7451725" y="4868863"/>
            <a:ext cx="0" cy="904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9724" name="Group 49"/>
          <p:cNvGrpSpPr>
            <a:grpSpLocks/>
          </p:cNvGrpSpPr>
          <p:nvPr/>
        </p:nvGrpSpPr>
        <p:grpSpPr bwMode="auto">
          <a:xfrm>
            <a:off x="107950" y="3300413"/>
            <a:ext cx="2843213" cy="652462"/>
            <a:chOff x="107503" y="3710690"/>
            <a:chExt cx="2844257" cy="652455"/>
          </a:xfrm>
        </p:grpSpPr>
        <p:sp>
          <p:nvSpPr>
            <p:cNvPr id="29740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เขาสวนกวาง</a:t>
              </a:r>
            </a:p>
          </p:txBody>
        </p:sp>
        <p:sp>
          <p:nvSpPr>
            <p:cNvPr id="29741" name="Rectangle 2"/>
            <p:cNvSpPr>
              <a:spLocks noChangeArrowheads="1"/>
            </p:cNvSpPr>
            <p:nvPr/>
          </p:nvSpPr>
          <p:spPr bwMode="auto">
            <a:xfrm>
              <a:off x="2411760" y="3710690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29742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(3615)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29725" name="Text Box 17"/>
          <p:cNvSpPr txBox="1">
            <a:spLocks noChangeArrowheads="1"/>
          </p:cNvSpPr>
          <p:nvPr/>
        </p:nvSpPr>
        <p:spPr bwMode="auto">
          <a:xfrm>
            <a:off x="107950" y="3954463"/>
            <a:ext cx="2879725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3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(3617/3618/3619)</a:t>
            </a:r>
          </a:p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เจ้าพนักงานพัฒนาชุมชน (ปง./ชง.)    - 1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3616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)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29726" name="Group 50"/>
          <p:cNvGrpSpPr>
            <a:grpSpLocks/>
          </p:cNvGrpSpPr>
          <p:nvPr/>
        </p:nvGrpSpPr>
        <p:grpSpPr bwMode="auto">
          <a:xfrm>
            <a:off x="3132138" y="3300413"/>
            <a:ext cx="2843212" cy="652462"/>
            <a:chOff x="107503" y="3710690"/>
            <a:chExt cx="2844257" cy="652455"/>
          </a:xfrm>
        </p:grpSpPr>
        <p:sp>
          <p:nvSpPr>
            <p:cNvPr id="29737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เปือยน้อย</a:t>
              </a:r>
            </a:p>
          </p:txBody>
        </p:sp>
        <p:sp>
          <p:nvSpPr>
            <p:cNvPr id="29738" name="Rectangle 2"/>
            <p:cNvSpPr>
              <a:spLocks noChangeArrowheads="1"/>
            </p:cNvSpPr>
            <p:nvPr/>
          </p:nvSpPr>
          <p:spPr bwMode="auto">
            <a:xfrm>
              <a:off x="2411760" y="3710690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29739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ชพ.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(3620)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29727" name="Text Box 17"/>
          <p:cNvSpPr txBox="1">
            <a:spLocks noChangeArrowheads="1"/>
          </p:cNvSpPr>
          <p:nvPr/>
        </p:nvSpPr>
        <p:spPr bwMode="auto">
          <a:xfrm>
            <a:off x="3132138" y="3954463"/>
            <a:ext cx="2879725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(3488/3489/3622/3623)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29728" name="Group 55"/>
          <p:cNvGrpSpPr>
            <a:grpSpLocks/>
          </p:cNvGrpSpPr>
          <p:nvPr/>
        </p:nvGrpSpPr>
        <p:grpSpPr bwMode="auto">
          <a:xfrm>
            <a:off x="6156325" y="3300413"/>
            <a:ext cx="2844800" cy="652462"/>
            <a:chOff x="107503" y="3710690"/>
            <a:chExt cx="2844257" cy="652455"/>
          </a:xfrm>
        </p:grpSpPr>
        <p:sp>
          <p:nvSpPr>
            <p:cNvPr id="29734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แวงใหญ่</a:t>
              </a:r>
            </a:p>
          </p:txBody>
        </p:sp>
        <p:sp>
          <p:nvSpPr>
            <p:cNvPr id="29735" name="Rectangle 2"/>
            <p:cNvSpPr>
              <a:spLocks noChangeArrowheads="1"/>
            </p:cNvSpPr>
            <p:nvPr/>
          </p:nvSpPr>
          <p:spPr bwMode="auto">
            <a:xfrm>
              <a:off x="2411760" y="3710690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29736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(3624)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29729" name="Text Box 17"/>
          <p:cNvSpPr txBox="1">
            <a:spLocks noChangeArrowheads="1"/>
          </p:cNvSpPr>
          <p:nvPr/>
        </p:nvSpPr>
        <p:spPr bwMode="auto">
          <a:xfrm>
            <a:off x="6156325" y="3954463"/>
            <a:ext cx="2879725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3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(3626/3627/3628)</a:t>
            </a:r>
          </a:p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เจ้าพนักงานพัฒนาชุมชน (ปง./ชง.)    - 1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3625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)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cxnSp>
        <p:nvCxnSpPr>
          <p:cNvPr id="105" name="Straight Connector 104"/>
          <p:cNvCxnSpPr/>
          <p:nvPr/>
        </p:nvCxnSpPr>
        <p:spPr>
          <a:xfrm>
            <a:off x="1404938" y="3213100"/>
            <a:ext cx="604837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6" name="Straight Connector 105"/>
          <p:cNvCxnSpPr/>
          <p:nvPr/>
        </p:nvCxnSpPr>
        <p:spPr>
          <a:xfrm>
            <a:off x="1403350" y="3213100"/>
            <a:ext cx="0" cy="9048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7" name="Straight Connector 106"/>
          <p:cNvCxnSpPr/>
          <p:nvPr/>
        </p:nvCxnSpPr>
        <p:spPr>
          <a:xfrm>
            <a:off x="7451725" y="3213100"/>
            <a:ext cx="0" cy="9048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9" name="Straight Connector 108"/>
          <p:cNvCxnSpPr/>
          <p:nvPr/>
        </p:nvCxnSpPr>
        <p:spPr>
          <a:xfrm>
            <a:off x="4356100" y="3213100"/>
            <a:ext cx="0" cy="9048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22" name="Rectangle 73"/>
          <p:cNvSpPr>
            <a:spLocks noChangeArrowheads="1"/>
          </p:cNvSpPr>
          <p:nvPr/>
        </p:nvSpPr>
        <p:spPr bwMode="auto">
          <a:xfrm>
            <a:off x="488950" y="106363"/>
            <a:ext cx="815498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/>
            <a:r>
              <a:rPr lang="th-TH" altLang="th-TH" sz="1600" b="1">
                <a:latin typeface="TH SarabunPSK" panose="020B0500040200020003" pitchFamily="34" charset="-34"/>
                <a:cs typeface="TH SarabunPSK" panose="020B0500040200020003" pitchFamily="34" charset="-34"/>
              </a:rPr>
              <a:t>แผนภูมิแสดงการแบ่งงานภายในและอัตรากำลังของกรมการพัฒนาชุมชน</a:t>
            </a:r>
            <a:r>
              <a:rPr lang="en-US" altLang="th-TH" sz="1600" b="1">
                <a:latin typeface="TH SarabunPSK" panose="020B0500040200020003" pitchFamily="34" charset="-34"/>
                <a:cs typeface="TH SarabunPSK" panose="020B0500040200020003" pitchFamily="34" charset="-34"/>
              </a:rPr>
              <a:t> </a:t>
            </a:r>
            <a:endParaRPr lang="th-TH" altLang="th-TH" sz="1600" b="1"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sp>
        <p:nvSpPr>
          <p:cNvPr id="30723" name="Text Box 9"/>
          <p:cNvSpPr txBox="1">
            <a:spLocks noChangeArrowheads="1"/>
          </p:cNvSpPr>
          <p:nvPr/>
        </p:nvSpPr>
        <p:spPr bwMode="auto">
          <a:xfrm>
            <a:off x="6980238" y="6269038"/>
            <a:ext cx="2160587" cy="588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ลูกจ้างประจำ</a:t>
            </a:r>
            <a:r>
              <a:rPr lang="en-US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 2 </a:t>
            </a:r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อัตรา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rPr>
              <a:t>(136/137)</a:t>
            </a:r>
            <a:endParaRPr lang="th-TH" altLang="th-TH" sz="1400">
              <a:solidFill>
                <a:srgbClr val="FF0000"/>
              </a:solidFill>
              <a:latin typeface="TH SarabunPSK" panose="020B0500040200020003" pitchFamily="34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กรอบพนักงานราชการ 2 อัตรา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rPr>
              <a:t>(71/118)</a:t>
            </a:r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 </a:t>
            </a:r>
            <a:endParaRPr lang="th-TH" altLang="th-TH" sz="1000"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grpSp>
        <p:nvGrpSpPr>
          <p:cNvPr id="30724" name="Group 81"/>
          <p:cNvGrpSpPr>
            <a:grpSpLocks/>
          </p:cNvGrpSpPr>
          <p:nvPr/>
        </p:nvGrpSpPr>
        <p:grpSpPr bwMode="auto">
          <a:xfrm>
            <a:off x="2843213" y="765175"/>
            <a:ext cx="3421062" cy="646113"/>
            <a:chOff x="2448080" y="857250"/>
            <a:chExt cx="3420000" cy="646113"/>
          </a:xfrm>
        </p:grpSpPr>
        <p:sp>
          <p:nvSpPr>
            <p:cNvPr id="30741" name="Rectangle 2"/>
            <p:cNvSpPr>
              <a:spLocks noChangeArrowheads="1"/>
            </p:cNvSpPr>
            <p:nvPr/>
          </p:nvSpPr>
          <p:spPr bwMode="auto">
            <a:xfrm>
              <a:off x="2448080" y="857250"/>
              <a:ext cx="2844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สำนักงานพัฒนาชุมชนจังหวัดขอนแก่น</a:t>
              </a:r>
            </a:p>
          </p:txBody>
        </p:sp>
        <p:sp>
          <p:nvSpPr>
            <p:cNvPr id="30742" name="Rectangle 2"/>
            <p:cNvSpPr>
              <a:spLocks noChangeArrowheads="1"/>
            </p:cNvSpPr>
            <p:nvPr/>
          </p:nvSpPr>
          <p:spPr bwMode="auto">
            <a:xfrm>
              <a:off x="5290308" y="857250"/>
              <a:ext cx="575739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 eaLnBrk="1" hangingPunct="1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152</a:t>
              </a:r>
              <a:endParaRPr lang="th-TH" altLang="th-TH" sz="16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30743" name="Rectangle 2"/>
            <p:cNvSpPr>
              <a:spLocks noChangeArrowheads="1"/>
            </p:cNvSpPr>
            <p:nvPr/>
          </p:nvSpPr>
          <p:spPr bwMode="auto">
            <a:xfrm>
              <a:off x="2448080" y="1177925"/>
              <a:ext cx="3420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ผู้อำนวยการ (พัฒนาการจังหวัด) สูง</a:t>
              </a:r>
              <a:r>
                <a:rPr lang="en-US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(3464)</a:t>
              </a:r>
              <a:r>
                <a:rPr lang="en-US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endParaRPr lang="th-TH" altLang="th-TH" sz="1600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30725" name="Text Box 91"/>
          <p:cNvSpPr txBox="1">
            <a:spLocks noChangeArrowheads="1"/>
          </p:cNvSpPr>
          <p:nvPr/>
        </p:nvSpPr>
        <p:spPr bwMode="auto">
          <a:xfrm>
            <a:off x="3924300" y="404813"/>
            <a:ext cx="1368425" cy="277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Update </a:t>
            </a:r>
            <a:r>
              <a:rPr lang="th-TH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26 เมษายน 2564 </a:t>
            </a:r>
            <a:r>
              <a:rPr lang="en-US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         </a:t>
            </a:r>
            <a:endParaRPr lang="th-TH" altLang="th-TH" sz="1200"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cxnSp>
        <p:nvCxnSpPr>
          <p:cNvPr id="78" name="Straight Connector 77"/>
          <p:cNvCxnSpPr/>
          <p:nvPr/>
        </p:nvCxnSpPr>
        <p:spPr>
          <a:xfrm>
            <a:off x="4572000" y="1409700"/>
            <a:ext cx="0" cy="2159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0727" name="Rectangle 78"/>
          <p:cNvSpPr>
            <a:spLocks noChangeArrowheads="1"/>
          </p:cNvSpPr>
          <p:nvPr/>
        </p:nvSpPr>
        <p:spPr bwMode="auto">
          <a:xfrm>
            <a:off x="0" y="6611938"/>
            <a:ext cx="1619250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000" u="sng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หมายเหตุ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ภายในวงเล็บแสดงเลขที่ตำแหน่ง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30728" name="Group 49"/>
          <p:cNvGrpSpPr>
            <a:grpSpLocks/>
          </p:cNvGrpSpPr>
          <p:nvPr/>
        </p:nvGrpSpPr>
        <p:grpSpPr bwMode="auto">
          <a:xfrm>
            <a:off x="1116013" y="1722438"/>
            <a:ext cx="2843212" cy="646112"/>
            <a:chOff x="107503" y="3717032"/>
            <a:chExt cx="2844257" cy="646113"/>
          </a:xfrm>
        </p:grpSpPr>
        <p:sp>
          <p:nvSpPr>
            <p:cNvPr id="30738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หนองนาคำ</a:t>
              </a:r>
            </a:p>
          </p:txBody>
        </p:sp>
        <p:sp>
          <p:nvSpPr>
            <p:cNvPr id="30739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30740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ชพ.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(3643)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30729" name="Text Box 17"/>
          <p:cNvSpPr txBox="1">
            <a:spLocks noChangeArrowheads="1"/>
          </p:cNvSpPr>
          <p:nvPr/>
        </p:nvSpPr>
        <p:spPr bwMode="auto">
          <a:xfrm>
            <a:off x="1116013" y="2370138"/>
            <a:ext cx="2879725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3 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(3644/3645/3646)</a:t>
            </a:r>
          </a:p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เจ้าพนักงานพัฒนาชุมชน (ปง./ชง.)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1</a:t>
            </a:r>
            <a:r>
              <a:rPr lang="en-US" altLang="th-TH" sz="10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(3572)</a:t>
            </a:r>
          </a:p>
          <a:p>
            <a:pPr eaLnBrk="1" hangingPunct="1"/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30730" name="Group 55"/>
          <p:cNvGrpSpPr>
            <a:grpSpLocks/>
          </p:cNvGrpSpPr>
          <p:nvPr/>
        </p:nvGrpSpPr>
        <p:grpSpPr bwMode="auto">
          <a:xfrm>
            <a:off x="5219700" y="1722438"/>
            <a:ext cx="2844800" cy="646112"/>
            <a:chOff x="107503" y="3717032"/>
            <a:chExt cx="2844257" cy="646113"/>
          </a:xfrm>
        </p:grpSpPr>
        <p:sp>
          <p:nvSpPr>
            <p:cNvPr id="30735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โคกโพธิ์ไชย</a:t>
              </a:r>
            </a:p>
          </p:txBody>
        </p:sp>
        <p:sp>
          <p:nvSpPr>
            <p:cNvPr id="30736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30737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ชพ.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(3647)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30731" name="Text Box 17"/>
          <p:cNvSpPr txBox="1">
            <a:spLocks noChangeArrowheads="1"/>
          </p:cNvSpPr>
          <p:nvPr/>
        </p:nvSpPr>
        <p:spPr bwMode="auto">
          <a:xfrm>
            <a:off x="5219700" y="2370138"/>
            <a:ext cx="2881313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(3514/3515/3579/3649)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cxnSp>
        <p:nvCxnSpPr>
          <p:cNvPr id="76" name="Straight Connector 75"/>
          <p:cNvCxnSpPr/>
          <p:nvPr/>
        </p:nvCxnSpPr>
        <p:spPr>
          <a:xfrm>
            <a:off x="2339975" y="1628775"/>
            <a:ext cx="4103688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4" name="Straight Connector 83"/>
          <p:cNvCxnSpPr/>
          <p:nvPr/>
        </p:nvCxnSpPr>
        <p:spPr>
          <a:xfrm>
            <a:off x="2339975" y="1628775"/>
            <a:ext cx="0" cy="9048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/>
          <p:cNvCxnSpPr/>
          <p:nvPr/>
        </p:nvCxnSpPr>
        <p:spPr>
          <a:xfrm>
            <a:off x="6443663" y="1628775"/>
            <a:ext cx="0" cy="9048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Line 76"/>
          <p:cNvSpPr>
            <a:spLocks noChangeShapeType="1"/>
          </p:cNvSpPr>
          <p:nvPr/>
        </p:nvSpPr>
        <p:spPr bwMode="auto">
          <a:xfrm>
            <a:off x="2555875" y="6408738"/>
            <a:ext cx="292100" cy="0"/>
          </a:xfrm>
          <a:prstGeom prst="line">
            <a:avLst/>
          </a:prstGeom>
          <a:noFill/>
          <a:ln w="2857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099" name="Line 76"/>
          <p:cNvSpPr>
            <a:spLocks noChangeShapeType="1"/>
          </p:cNvSpPr>
          <p:nvPr/>
        </p:nvSpPr>
        <p:spPr bwMode="auto">
          <a:xfrm>
            <a:off x="2840038" y="6410325"/>
            <a:ext cx="292100" cy="0"/>
          </a:xfrm>
          <a:prstGeom prst="line">
            <a:avLst/>
          </a:prstGeom>
          <a:noFill/>
          <a:ln w="2857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100" name="Line 76"/>
          <p:cNvSpPr>
            <a:spLocks noChangeShapeType="1"/>
          </p:cNvSpPr>
          <p:nvPr/>
        </p:nvSpPr>
        <p:spPr bwMode="auto">
          <a:xfrm>
            <a:off x="2555875" y="5816600"/>
            <a:ext cx="292100" cy="0"/>
          </a:xfrm>
          <a:prstGeom prst="line">
            <a:avLst/>
          </a:prstGeom>
          <a:noFill/>
          <a:ln w="2857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101" name="Line 76"/>
          <p:cNvSpPr>
            <a:spLocks noChangeShapeType="1"/>
          </p:cNvSpPr>
          <p:nvPr/>
        </p:nvSpPr>
        <p:spPr bwMode="auto">
          <a:xfrm>
            <a:off x="2840038" y="5819775"/>
            <a:ext cx="292100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102" name="Line 76"/>
          <p:cNvSpPr>
            <a:spLocks noChangeShapeType="1"/>
          </p:cNvSpPr>
          <p:nvPr/>
        </p:nvSpPr>
        <p:spPr bwMode="auto">
          <a:xfrm>
            <a:off x="2555875" y="2536825"/>
            <a:ext cx="292100" cy="0"/>
          </a:xfrm>
          <a:prstGeom prst="line">
            <a:avLst/>
          </a:prstGeom>
          <a:noFill/>
          <a:ln w="2857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103" name="Line 76"/>
          <p:cNvSpPr>
            <a:spLocks noChangeShapeType="1"/>
          </p:cNvSpPr>
          <p:nvPr/>
        </p:nvSpPr>
        <p:spPr bwMode="auto">
          <a:xfrm>
            <a:off x="2840038" y="2536825"/>
            <a:ext cx="292100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4104" name="Group 119"/>
          <p:cNvGrpSpPr>
            <a:grpSpLocks/>
          </p:cNvGrpSpPr>
          <p:nvPr/>
        </p:nvGrpSpPr>
        <p:grpSpPr bwMode="auto">
          <a:xfrm>
            <a:off x="2987675" y="2366963"/>
            <a:ext cx="1871663" cy="331787"/>
            <a:chOff x="6300192" y="837240"/>
            <a:chExt cx="1872160" cy="331941"/>
          </a:xfrm>
        </p:grpSpPr>
        <p:sp>
          <p:nvSpPr>
            <p:cNvPr id="93" name="Rectangle 5"/>
            <p:cNvSpPr>
              <a:spLocks noChangeArrowheads="1"/>
            </p:cNvSpPr>
            <p:nvPr/>
          </p:nvSpPr>
          <p:spPr bwMode="auto">
            <a:xfrm>
              <a:off x="6300192" y="837240"/>
              <a:ext cx="1440245" cy="32400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prstDash val="solid"/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lnSpc>
                  <a:spcPct val="80000"/>
                </a:lnSpc>
                <a:defRPr/>
              </a:pPr>
              <a:endParaRPr lang="th-TH" altLang="th-TH" sz="400" b="1" dirty="0">
                <a:latin typeface="TH SarabunPSK" pitchFamily="34" charset="-34"/>
                <a:cs typeface="TH SarabunPSK" pitchFamily="34" charset="-34"/>
              </a:endParaRPr>
            </a:p>
            <a:p>
              <a:pPr algn="ctr" eaLnBrk="0" hangingPunct="0">
                <a:lnSpc>
                  <a:spcPct val="80000"/>
                </a:lnSpc>
                <a:defRPr/>
              </a:pPr>
              <a:r>
                <a:rPr lang="th-TH" altLang="th-TH" sz="1050" b="1" dirty="0">
                  <a:latin typeface="TH SarabunPSK" pitchFamily="34" charset="-34"/>
                  <a:cs typeface="TH SarabunPSK" pitchFamily="34" charset="-34"/>
                </a:rPr>
                <a:t>นักวิชาการพัฒนาชุมชนเชี่ยวชาญ  </a:t>
              </a:r>
            </a:p>
            <a:p>
              <a:pPr algn="ctr" eaLnBrk="0" hangingPunct="0">
                <a:lnSpc>
                  <a:spcPct val="80000"/>
                </a:lnSpc>
                <a:defRPr/>
              </a:pPr>
              <a:r>
                <a:rPr lang="th-TH" altLang="th-TH" sz="1050" b="1" dirty="0">
                  <a:latin typeface="TH SarabunPSK" pitchFamily="34" charset="-34"/>
                  <a:cs typeface="TH SarabunPSK" pitchFamily="34" charset="-34"/>
                </a:rPr>
                <a:t>(ผู้ช่วยเลขาธิการ ศอ.บต.)</a:t>
              </a:r>
            </a:p>
          </p:txBody>
        </p:sp>
        <p:sp>
          <p:nvSpPr>
            <p:cNvPr id="4188" name="Rectangle 5"/>
            <p:cNvSpPr>
              <a:spLocks noChangeArrowheads="1"/>
            </p:cNvSpPr>
            <p:nvPr/>
          </p:nvSpPr>
          <p:spPr bwMode="auto">
            <a:xfrm>
              <a:off x="7740352" y="845181"/>
              <a:ext cx="432000" cy="32400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1</a:t>
              </a:r>
            </a:p>
          </p:txBody>
        </p:sp>
      </p:grpSp>
      <p:sp>
        <p:nvSpPr>
          <p:cNvPr id="4105" name="Line 43"/>
          <p:cNvSpPr>
            <a:spLocks noChangeShapeType="1"/>
          </p:cNvSpPr>
          <p:nvPr/>
        </p:nvSpPr>
        <p:spPr bwMode="auto">
          <a:xfrm flipH="1">
            <a:off x="6791325" y="1730375"/>
            <a:ext cx="6350" cy="1223963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106" name="Line 28"/>
          <p:cNvSpPr>
            <a:spLocks noChangeShapeType="1"/>
          </p:cNvSpPr>
          <p:nvPr/>
        </p:nvSpPr>
        <p:spPr bwMode="auto">
          <a:xfrm>
            <a:off x="2705100" y="4173538"/>
            <a:ext cx="152400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107" name="Line 75"/>
          <p:cNvSpPr>
            <a:spLocks noChangeShapeType="1"/>
          </p:cNvSpPr>
          <p:nvPr/>
        </p:nvSpPr>
        <p:spPr bwMode="auto">
          <a:xfrm>
            <a:off x="2841625" y="1749425"/>
            <a:ext cx="0" cy="467995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108" name="Line 35"/>
          <p:cNvSpPr>
            <a:spLocks noChangeShapeType="1"/>
          </p:cNvSpPr>
          <p:nvPr/>
        </p:nvSpPr>
        <p:spPr bwMode="auto">
          <a:xfrm>
            <a:off x="3206750" y="3589338"/>
            <a:ext cx="0" cy="147637"/>
          </a:xfrm>
          <a:prstGeom prst="line">
            <a:avLst/>
          </a:prstGeom>
          <a:noFill/>
          <a:ln w="28575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109" name="Line 75"/>
          <p:cNvSpPr>
            <a:spLocks noChangeShapeType="1"/>
          </p:cNvSpPr>
          <p:nvPr/>
        </p:nvSpPr>
        <p:spPr bwMode="auto">
          <a:xfrm>
            <a:off x="4816475" y="1314450"/>
            <a:ext cx="0" cy="43180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110" name="Rectangle 73"/>
          <p:cNvSpPr>
            <a:spLocks noChangeArrowheads="1"/>
          </p:cNvSpPr>
          <p:nvPr/>
        </p:nvSpPr>
        <p:spPr bwMode="auto">
          <a:xfrm>
            <a:off x="533400" y="258763"/>
            <a:ext cx="792480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r>
              <a:rPr lang="th-TH" altLang="th-TH" sz="1700" b="1">
                <a:latin typeface="TH SarabunPSK" panose="020B0500040200020003" pitchFamily="34" charset="-34"/>
                <a:cs typeface="TH SarabunPSK" panose="020B0500040200020003" pitchFamily="34" charset="-34"/>
              </a:rPr>
              <a:t>                  แผนภูมิแสดงโครงสร้างการแบ่งงานภายในส่วนราชการและอัตรากำลังของกรมการพัฒนาชุมชน</a:t>
            </a:r>
          </a:p>
        </p:txBody>
      </p:sp>
      <p:sp>
        <p:nvSpPr>
          <p:cNvPr id="4111" name="Line 76"/>
          <p:cNvSpPr>
            <a:spLocks noChangeShapeType="1"/>
          </p:cNvSpPr>
          <p:nvPr/>
        </p:nvSpPr>
        <p:spPr bwMode="auto">
          <a:xfrm>
            <a:off x="4503738" y="1527175"/>
            <a:ext cx="304800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112" name="Text Box 91"/>
          <p:cNvSpPr txBox="1">
            <a:spLocks noChangeArrowheads="1"/>
          </p:cNvSpPr>
          <p:nvPr/>
        </p:nvSpPr>
        <p:spPr bwMode="auto">
          <a:xfrm>
            <a:off x="7596188" y="303213"/>
            <a:ext cx="1404937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Update </a:t>
            </a:r>
            <a:r>
              <a:rPr lang="th-TH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26 เมษายน 2564</a:t>
            </a:r>
            <a:endParaRPr lang="th-TH" altLang="th-TH" sz="1200">
              <a:solidFill>
                <a:schemeClr val="bg1"/>
              </a:solidFill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sp>
        <p:nvSpPr>
          <p:cNvPr id="4113" name="Line 100"/>
          <p:cNvSpPr>
            <a:spLocks noChangeShapeType="1"/>
          </p:cNvSpPr>
          <p:nvPr/>
        </p:nvSpPr>
        <p:spPr bwMode="auto">
          <a:xfrm>
            <a:off x="2689225" y="3105150"/>
            <a:ext cx="179388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114" name="Line 101"/>
          <p:cNvSpPr>
            <a:spLocks noChangeShapeType="1"/>
          </p:cNvSpPr>
          <p:nvPr/>
        </p:nvSpPr>
        <p:spPr bwMode="auto">
          <a:xfrm>
            <a:off x="2852738" y="3105150"/>
            <a:ext cx="136525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115" name="Line 28"/>
          <p:cNvSpPr>
            <a:spLocks noChangeShapeType="1"/>
          </p:cNvSpPr>
          <p:nvPr/>
        </p:nvSpPr>
        <p:spPr bwMode="auto">
          <a:xfrm>
            <a:off x="2695575" y="3651250"/>
            <a:ext cx="152400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116" name="Text Box 45"/>
          <p:cNvSpPr txBox="1">
            <a:spLocks noChangeArrowheads="1"/>
          </p:cNvSpPr>
          <p:nvPr/>
        </p:nvSpPr>
        <p:spPr bwMode="auto">
          <a:xfrm>
            <a:off x="6342063" y="3852863"/>
            <a:ext cx="35877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endParaRPr lang="th-TH" altLang="th-TH" sz="1000"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sp>
        <p:nvSpPr>
          <p:cNvPr id="4117" name="Line 76"/>
          <p:cNvSpPr>
            <a:spLocks noChangeShapeType="1"/>
          </p:cNvSpPr>
          <p:nvPr/>
        </p:nvSpPr>
        <p:spPr bwMode="auto">
          <a:xfrm>
            <a:off x="2828925" y="1739900"/>
            <a:ext cx="3959225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118" name="Rectangle 2"/>
          <p:cNvSpPr>
            <a:spLocks noChangeArrowheads="1"/>
          </p:cNvSpPr>
          <p:nvPr/>
        </p:nvSpPr>
        <p:spPr bwMode="auto">
          <a:xfrm>
            <a:off x="3203575" y="665163"/>
            <a:ext cx="2457450" cy="32385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/>
            <a:r>
              <a:rPr lang="th-TH" altLang="th-TH" sz="1600" b="1">
                <a:latin typeface="TH SarabunPSK" panose="020B0500040200020003" pitchFamily="34" charset="-34"/>
                <a:cs typeface="TH SarabunPSK" panose="020B0500040200020003" pitchFamily="34" charset="-34"/>
              </a:rPr>
              <a:t>กรมการพัฒนาชุมชน</a:t>
            </a:r>
            <a:endParaRPr lang="th-TH" altLang="th-TH" sz="1400" b="1"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sp>
        <p:nvSpPr>
          <p:cNvPr id="4119" name="Rectangle 2"/>
          <p:cNvSpPr>
            <a:spLocks noChangeArrowheads="1"/>
          </p:cNvSpPr>
          <p:nvPr/>
        </p:nvSpPr>
        <p:spPr bwMode="auto">
          <a:xfrm>
            <a:off x="5651500" y="665163"/>
            <a:ext cx="792163" cy="32385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/>
            <a:r>
              <a:rPr lang="th-TH" altLang="th-TH" sz="1600" b="1">
                <a:latin typeface="TH SarabunPSK" panose="020B0500040200020003" pitchFamily="34" charset="-34"/>
                <a:cs typeface="TH SarabunPSK" panose="020B0500040200020003" pitchFamily="34" charset="-34"/>
              </a:rPr>
              <a:t>6,8</a:t>
            </a:r>
            <a:r>
              <a:rPr lang="en-US" altLang="th-TH" sz="1600" b="1">
                <a:latin typeface="TH SarabunPSK" panose="020B0500040200020003" pitchFamily="34" charset="-34"/>
                <a:cs typeface="TH SarabunPSK" panose="020B0500040200020003" pitchFamily="34" charset="-34"/>
              </a:rPr>
              <a:t>01</a:t>
            </a:r>
            <a:endParaRPr lang="th-TH" altLang="th-TH" sz="1400" b="1"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sp>
        <p:nvSpPr>
          <p:cNvPr id="4120" name="Rectangle 2"/>
          <p:cNvSpPr>
            <a:spLocks noChangeArrowheads="1"/>
          </p:cNvSpPr>
          <p:nvPr/>
        </p:nvSpPr>
        <p:spPr bwMode="auto">
          <a:xfrm>
            <a:off x="3203575" y="985838"/>
            <a:ext cx="3240088" cy="325437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/>
            <a:r>
              <a:rPr lang="th-TH" altLang="th-TH" sz="1600" b="1">
                <a:latin typeface="TH SarabunPSK" panose="020B0500040200020003" pitchFamily="34" charset="-34"/>
                <a:cs typeface="TH SarabunPSK" panose="020B0500040200020003" pitchFamily="34" charset="-34"/>
              </a:rPr>
              <a:t>อธิบดี</a:t>
            </a:r>
            <a:endParaRPr lang="th-TH" altLang="th-TH" sz="1800" b="1"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grpSp>
        <p:nvGrpSpPr>
          <p:cNvPr id="4121" name="Group 106"/>
          <p:cNvGrpSpPr>
            <a:grpSpLocks/>
          </p:cNvGrpSpPr>
          <p:nvPr/>
        </p:nvGrpSpPr>
        <p:grpSpPr bwMode="auto">
          <a:xfrm>
            <a:off x="5637213" y="1851025"/>
            <a:ext cx="2332037" cy="323850"/>
            <a:chOff x="5652120" y="836712"/>
            <a:chExt cx="2332711" cy="323850"/>
          </a:xfrm>
        </p:grpSpPr>
        <p:sp>
          <p:nvSpPr>
            <p:cNvPr id="4185" name="Rectangle 26"/>
            <p:cNvSpPr>
              <a:spLocks noChangeArrowheads="1"/>
            </p:cNvSpPr>
            <p:nvPr/>
          </p:nvSpPr>
          <p:spPr bwMode="auto">
            <a:xfrm>
              <a:off x="5652120" y="836712"/>
              <a:ext cx="1800000" cy="323850"/>
            </a:xfrm>
            <a:prstGeom prst="rect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ราชการบริหารส่วนภูมิภาค</a:t>
              </a:r>
            </a:p>
          </p:txBody>
        </p:sp>
        <p:sp>
          <p:nvSpPr>
            <p:cNvPr id="4186" name="Rectangle 26"/>
            <p:cNvSpPr>
              <a:spLocks noChangeArrowheads="1"/>
            </p:cNvSpPr>
            <p:nvPr/>
          </p:nvSpPr>
          <p:spPr bwMode="auto">
            <a:xfrm>
              <a:off x="7444831" y="836712"/>
              <a:ext cx="540000" cy="323850"/>
            </a:xfrm>
            <a:prstGeom prst="rect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6,23</a:t>
              </a:r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2</a:t>
              </a:r>
              <a:endParaRPr lang="th-TH" altLang="th-TH" sz="16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grpSp>
        <p:nvGrpSpPr>
          <p:cNvPr id="4122" name="Group 107"/>
          <p:cNvGrpSpPr>
            <a:grpSpLocks/>
          </p:cNvGrpSpPr>
          <p:nvPr/>
        </p:nvGrpSpPr>
        <p:grpSpPr bwMode="auto">
          <a:xfrm>
            <a:off x="1685925" y="1866900"/>
            <a:ext cx="2341563" cy="323850"/>
            <a:chOff x="5652120" y="836712"/>
            <a:chExt cx="2340200" cy="323850"/>
          </a:xfrm>
        </p:grpSpPr>
        <p:sp>
          <p:nvSpPr>
            <p:cNvPr id="4183" name="Rectangle 26"/>
            <p:cNvSpPr>
              <a:spLocks noChangeArrowheads="1"/>
            </p:cNvSpPr>
            <p:nvPr/>
          </p:nvSpPr>
          <p:spPr bwMode="auto">
            <a:xfrm>
              <a:off x="5652120" y="836712"/>
              <a:ext cx="1800000" cy="323850"/>
            </a:xfrm>
            <a:prstGeom prst="rect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ราชการบริหารส่วนกลาง</a:t>
              </a:r>
            </a:p>
          </p:txBody>
        </p:sp>
        <p:sp>
          <p:nvSpPr>
            <p:cNvPr id="4184" name="Rectangle 26"/>
            <p:cNvSpPr>
              <a:spLocks noChangeArrowheads="1"/>
            </p:cNvSpPr>
            <p:nvPr/>
          </p:nvSpPr>
          <p:spPr bwMode="auto">
            <a:xfrm>
              <a:off x="7452320" y="836712"/>
              <a:ext cx="540000" cy="323850"/>
            </a:xfrm>
            <a:prstGeom prst="rect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69</a:t>
              </a:r>
              <a:endParaRPr lang="th-TH" altLang="th-TH" sz="16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grpSp>
        <p:nvGrpSpPr>
          <p:cNvPr id="4123" name="Group 100"/>
          <p:cNvGrpSpPr>
            <a:grpSpLocks/>
          </p:cNvGrpSpPr>
          <p:nvPr/>
        </p:nvGrpSpPr>
        <p:grpSpPr bwMode="auto">
          <a:xfrm>
            <a:off x="3206750" y="1360488"/>
            <a:ext cx="1398588" cy="327025"/>
            <a:chOff x="2198688" y="1252876"/>
            <a:chExt cx="1398587" cy="327374"/>
          </a:xfrm>
        </p:grpSpPr>
        <p:sp>
          <p:nvSpPr>
            <p:cNvPr id="4181" name="Rectangle 5"/>
            <p:cNvSpPr>
              <a:spLocks noChangeArrowheads="1"/>
            </p:cNvSpPr>
            <p:nvPr/>
          </p:nvSpPr>
          <p:spPr bwMode="auto">
            <a:xfrm>
              <a:off x="2198688" y="1255713"/>
              <a:ext cx="1079058" cy="324537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รองอธิบดี </a:t>
              </a:r>
            </a:p>
          </p:txBody>
        </p:sp>
        <p:sp>
          <p:nvSpPr>
            <p:cNvPr id="4182" name="Rectangle 5"/>
            <p:cNvSpPr>
              <a:spLocks noChangeArrowheads="1"/>
            </p:cNvSpPr>
            <p:nvPr/>
          </p:nvSpPr>
          <p:spPr bwMode="auto">
            <a:xfrm>
              <a:off x="3273558" y="1252876"/>
              <a:ext cx="323717" cy="32400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3</a:t>
              </a:r>
            </a:p>
          </p:txBody>
        </p:sp>
      </p:grpSp>
      <p:sp>
        <p:nvSpPr>
          <p:cNvPr id="4124" name="Rectangle 5"/>
          <p:cNvSpPr>
            <a:spLocks noChangeArrowheads="1"/>
          </p:cNvSpPr>
          <p:nvPr/>
        </p:nvSpPr>
        <p:spPr bwMode="auto">
          <a:xfrm>
            <a:off x="831850" y="3467100"/>
            <a:ext cx="1439863" cy="325438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/>
            <a:r>
              <a:rPr lang="th-TH" altLang="th-TH" sz="1300" b="1">
                <a:latin typeface="TH SarabunPSK" panose="020B0500040200020003" pitchFamily="34" charset="-34"/>
                <a:cs typeface="TH SarabunPSK" panose="020B0500040200020003" pitchFamily="34" charset="-34"/>
              </a:rPr>
              <a:t>สำนักงานเลขานุการกรม</a:t>
            </a:r>
          </a:p>
        </p:txBody>
      </p:sp>
      <p:sp>
        <p:nvSpPr>
          <p:cNvPr id="4125" name="Rectangle 5"/>
          <p:cNvSpPr>
            <a:spLocks noChangeArrowheads="1"/>
          </p:cNvSpPr>
          <p:nvPr/>
        </p:nvSpPr>
        <p:spPr bwMode="auto">
          <a:xfrm>
            <a:off x="2271713" y="3467100"/>
            <a:ext cx="431800" cy="32385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/>
            <a:r>
              <a:rPr lang="th-TH" altLang="th-TH" sz="1600" b="1">
                <a:latin typeface="TH SarabunPSK" panose="020B0500040200020003" pitchFamily="34" charset="-34"/>
                <a:cs typeface="TH SarabunPSK" panose="020B0500040200020003" pitchFamily="34" charset="-34"/>
              </a:rPr>
              <a:t>33</a:t>
            </a:r>
          </a:p>
        </p:txBody>
      </p:sp>
      <p:grpSp>
        <p:nvGrpSpPr>
          <p:cNvPr id="4126" name="Group 124"/>
          <p:cNvGrpSpPr>
            <a:grpSpLocks/>
          </p:cNvGrpSpPr>
          <p:nvPr/>
        </p:nvGrpSpPr>
        <p:grpSpPr bwMode="auto">
          <a:xfrm>
            <a:off x="831850" y="2932113"/>
            <a:ext cx="1871663" cy="328612"/>
            <a:chOff x="179512" y="2493453"/>
            <a:chExt cx="1872160" cy="328756"/>
          </a:xfrm>
        </p:grpSpPr>
        <p:sp>
          <p:nvSpPr>
            <p:cNvPr id="5201" name="Rectangle 5"/>
            <p:cNvSpPr>
              <a:spLocks noChangeArrowheads="1"/>
            </p:cNvSpPr>
            <p:nvPr/>
          </p:nvSpPr>
          <p:spPr bwMode="auto">
            <a:xfrm>
              <a:off x="179512" y="2493453"/>
              <a:ext cx="1440245" cy="323992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th-TH" altLang="th-TH" sz="1300" b="1" dirty="0">
                  <a:latin typeface="TH SarabunPSK" pitchFamily="34" charset="-34"/>
                  <a:cs typeface="TH SarabunPSK" pitchFamily="34" charset="-34"/>
                </a:rPr>
                <a:t>กลุ่มตรวจสอบภายใน</a:t>
              </a:r>
              <a:r>
                <a:rPr lang="en-US" altLang="th-TH" sz="1300" b="1" dirty="0">
                  <a:latin typeface="TH SarabunPSK" pitchFamily="34" charset="-34"/>
                  <a:cs typeface="TH SarabunPSK" pitchFamily="34" charset="-34"/>
                </a:rPr>
                <a:t> </a:t>
              </a:r>
              <a:r>
                <a:rPr lang="en-US" altLang="th-TH" sz="1050" b="1" dirty="0">
                  <a:latin typeface="TH SarabunPSK" pitchFamily="34" charset="-34"/>
                  <a:cs typeface="TH SarabunPSK" pitchFamily="34" charset="-34"/>
                </a:rPr>
                <a:t>*</a:t>
              </a:r>
              <a:endParaRPr lang="th-TH" altLang="th-TH" sz="1300" b="1" dirty="0">
                <a:latin typeface="TH SarabunPSK" pitchFamily="34" charset="-34"/>
                <a:cs typeface="TH SarabunPSK" pitchFamily="34" charset="-34"/>
              </a:endParaRPr>
            </a:p>
          </p:txBody>
        </p:sp>
        <p:sp>
          <p:nvSpPr>
            <p:cNvPr id="4180" name="Rectangle 5"/>
            <p:cNvSpPr>
              <a:spLocks noChangeArrowheads="1"/>
            </p:cNvSpPr>
            <p:nvPr/>
          </p:nvSpPr>
          <p:spPr bwMode="auto">
            <a:xfrm>
              <a:off x="1619672" y="2498209"/>
              <a:ext cx="432000" cy="32400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7</a:t>
              </a:r>
            </a:p>
          </p:txBody>
        </p:sp>
      </p:grpSp>
      <p:grpSp>
        <p:nvGrpSpPr>
          <p:cNvPr id="4127" name="Group 125"/>
          <p:cNvGrpSpPr>
            <a:grpSpLocks/>
          </p:cNvGrpSpPr>
          <p:nvPr/>
        </p:nvGrpSpPr>
        <p:grpSpPr bwMode="auto">
          <a:xfrm>
            <a:off x="2992438" y="2932113"/>
            <a:ext cx="1871662" cy="328612"/>
            <a:chOff x="179512" y="2493453"/>
            <a:chExt cx="1872160" cy="328756"/>
          </a:xfrm>
        </p:grpSpPr>
        <p:sp>
          <p:nvSpPr>
            <p:cNvPr id="2" name="Rectangle 5"/>
            <p:cNvSpPr>
              <a:spLocks noChangeArrowheads="1"/>
            </p:cNvSpPr>
            <p:nvPr/>
          </p:nvSpPr>
          <p:spPr bwMode="auto">
            <a:xfrm>
              <a:off x="179512" y="2493453"/>
              <a:ext cx="1440245" cy="323992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th-TH" altLang="th-TH" sz="1300" b="1" dirty="0">
                  <a:latin typeface="TH SarabunPSK" pitchFamily="34" charset="-34"/>
                  <a:cs typeface="TH SarabunPSK" pitchFamily="34" charset="-34"/>
                </a:rPr>
                <a:t>กลุ่มพัฒนาระบบบริหาร</a:t>
              </a:r>
              <a:r>
                <a:rPr lang="en-US" altLang="th-TH" sz="1300" b="1" dirty="0">
                  <a:latin typeface="TH SarabunPSK" pitchFamily="34" charset="-34"/>
                  <a:cs typeface="TH SarabunPSK" pitchFamily="34" charset="-34"/>
                </a:rPr>
                <a:t> </a:t>
              </a:r>
              <a:r>
                <a:rPr lang="en-US" altLang="th-TH" sz="1050" b="1" dirty="0">
                  <a:latin typeface="TH SarabunPSK" pitchFamily="34" charset="-34"/>
                  <a:cs typeface="TH SarabunPSK" pitchFamily="34" charset="-34"/>
                </a:rPr>
                <a:t>*</a:t>
              </a:r>
              <a:endParaRPr lang="th-TH" altLang="th-TH" sz="1300" b="1" dirty="0">
                <a:latin typeface="TH SarabunPSK" pitchFamily="34" charset="-34"/>
                <a:cs typeface="TH SarabunPSK" pitchFamily="34" charset="-34"/>
              </a:endParaRPr>
            </a:p>
          </p:txBody>
        </p:sp>
        <p:sp>
          <p:nvSpPr>
            <p:cNvPr id="4178" name="Rectangle 5"/>
            <p:cNvSpPr>
              <a:spLocks noChangeArrowheads="1"/>
            </p:cNvSpPr>
            <p:nvPr/>
          </p:nvSpPr>
          <p:spPr bwMode="auto">
            <a:xfrm>
              <a:off x="1619672" y="2498209"/>
              <a:ext cx="432000" cy="32400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9</a:t>
              </a:r>
            </a:p>
          </p:txBody>
        </p:sp>
      </p:grpSp>
      <p:grpSp>
        <p:nvGrpSpPr>
          <p:cNvPr id="4128" name="Group 130"/>
          <p:cNvGrpSpPr>
            <a:grpSpLocks/>
          </p:cNvGrpSpPr>
          <p:nvPr/>
        </p:nvGrpSpPr>
        <p:grpSpPr bwMode="auto">
          <a:xfrm>
            <a:off x="833438" y="4551363"/>
            <a:ext cx="1871662" cy="327025"/>
            <a:chOff x="2339752" y="2924944"/>
            <a:chExt cx="1872160" cy="329328"/>
          </a:xfrm>
        </p:grpSpPr>
        <p:sp>
          <p:nvSpPr>
            <p:cNvPr id="4175" name="Rectangle 5"/>
            <p:cNvSpPr>
              <a:spLocks noChangeArrowheads="1"/>
            </p:cNvSpPr>
            <p:nvPr/>
          </p:nvSpPr>
          <p:spPr bwMode="auto">
            <a:xfrm>
              <a:off x="2339752" y="2924944"/>
              <a:ext cx="1440000" cy="32400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3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กองคลัง</a:t>
              </a:r>
            </a:p>
          </p:txBody>
        </p:sp>
        <p:sp>
          <p:nvSpPr>
            <p:cNvPr id="4176" name="Rectangle 5"/>
            <p:cNvSpPr>
              <a:spLocks noChangeArrowheads="1"/>
            </p:cNvSpPr>
            <p:nvPr/>
          </p:nvSpPr>
          <p:spPr bwMode="auto">
            <a:xfrm>
              <a:off x="3779912" y="2930272"/>
              <a:ext cx="432000" cy="32400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45</a:t>
              </a:r>
            </a:p>
          </p:txBody>
        </p:sp>
      </p:grpSp>
      <p:sp>
        <p:nvSpPr>
          <p:cNvPr id="4129" name="Line 28"/>
          <p:cNvSpPr>
            <a:spLocks noChangeShapeType="1"/>
          </p:cNvSpPr>
          <p:nvPr/>
        </p:nvSpPr>
        <p:spPr bwMode="auto">
          <a:xfrm>
            <a:off x="2847975" y="4716463"/>
            <a:ext cx="152400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4130" name="Group 138"/>
          <p:cNvGrpSpPr>
            <a:grpSpLocks/>
          </p:cNvGrpSpPr>
          <p:nvPr/>
        </p:nvGrpSpPr>
        <p:grpSpPr bwMode="auto">
          <a:xfrm>
            <a:off x="833438" y="5105400"/>
            <a:ext cx="1871662" cy="325438"/>
            <a:chOff x="2339752" y="2924944"/>
            <a:chExt cx="1872160" cy="326132"/>
          </a:xfrm>
        </p:grpSpPr>
        <p:sp>
          <p:nvSpPr>
            <p:cNvPr id="4173" name="Rectangle 5"/>
            <p:cNvSpPr>
              <a:spLocks noChangeArrowheads="1"/>
            </p:cNvSpPr>
            <p:nvPr/>
          </p:nvSpPr>
          <p:spPr bwMode="auto">
            <a:xfrm>
              <a:off x="2339752" y="2924944"/>
              <a:ext cx="1440000" cy="32400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3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กองแผนงาน</a:t>
              </a:r>
            </a:p>
          </p:txBody>
        </p:sp>
        <p:sp>
          <p:nvSpPr>
            <p:cNvPr id="4174" name="Rectangle 5"/>
            <p:cNvSpPr>
              <a:spLocks noChangeArrowheads="1"/>
            </p:cNvSpPr>
            <p:nvPr/>
          </p:nvSpPr>
          <p:spPr bwMode="auto">
            <a:xfrm>
              <a:off x="3779912" y="2927076"/>
              <a:ext cx="432000" cy="32400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35</a:t>
              </a:r>
            </a:p>
          </p:txBody>
        </p:sp>
      </p:grpSp>
      <p:sp>
        <p:nvSpPr>
          <p:cNvPr id="4131" name="Line 28"/>
          <p:cNvSpPr>
            <a:spLocks noChangeShapeType="1"/>
          </p:cNvSpPr>
          <p:nvPr/>
        </p:nvSpPr>
        <p:spPr bwMode="auto">
          <a:xfrm>
            <a:off x="2695575" y="4716463"/>
            <a:ext cx="152400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4132" name="Group 143"/>
          <p:cNvGrpSpPr>
            <a:grpSpLocks/>
          </p:cNvGrpSpPr>
          <p:nvPr/>
        </p:nvGrpSpPr>
        <p:grpSpPr bwMode="auto">
          <a:xfrm>
            <a:off x="831850" y="4006850"/>
            <a:ext cx="1873250" cy="327025"/>
            <a:chOff x="2339752" y="2920712"/>
            <a:chExt cx="1872160" cy="328232"/>
          </a:xfrm>
        </p:grpSpPr>
        <p:sp>
          <p:nvSpPr>
            <p:cNvPr id="4171" name="Rectangle 5"/>
            <p:cNvSpPr>
              <a:spLocks noChangeArrowheads="1"/>
            </p:cNvSpPr>
            <p:nvPr/>
          </p:nvSpPr>
          <p:spPr bwMode="auto">
            <a:xfrm>
              <a:off x="2339752" y="2924944"/>
              <a:ext cx="1440000" cy="32400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3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กองการเจ้าหน้าที่</a:t>
              </a:r>
            </a:p>
          </p:txBody>
        </p:sp>
        <p:sp>
          <p:nvSpPr>
            <p:cNvPr id="4172" name="Rectangle 5"/>
            <p:cNvSpPr>
              <a:spLocks noChangeArrowheads="1"/>
            </p:cNvSpPr>
            <p:nvPr/>
          </p:nvSpPr>
          <p:spPr bwMode="auto">
            <a:xfrm>
              <a:off x="3779912" y="2920712"/>
              <a:ext cx="432000" cy="32400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39</a:t>
              </a:r>
            </a:p>
          </p:txBody>
        </p:sp>
      </p:grpSp>
      <p:grpSp>
        <p:nvGrpSpPr>
          <p:cNvPr id="4133" name="Group 94"/>
          <p:cNvGrpSpPr>
            <a:grpSpLocks/>
          </p:cNvGrpSpPr>
          <p:nvPr/>
        </p:nvGrpSpPr>
        <p:grpSpPr bwMode="auto">
          <a:xfrm>
            <a:off x="2992438" y="5667375"/>
            <a:ext cx="2232025" cy="323850"/>
            <a:chOff x="4284663" y="5578475"/>
            <a:chExt cx="2232025" cy="323850"/>
          </a:xfrm>
        </p:grpSpPr>
        <p:sp>
          <p:nvSpPr>
            <p:cNvPr id="4169" name="Rectangle 5"/>
            <p:cNvSpPr>
              <a:spLocks noChangeArrowheads="1"/>
            </p:cNvSpPr>
            <p:nvPr/>
          </p:nvSpPr>
          <p:spPr bwMode="auto">
            <a:xfrm>
              <a:off x="4284663" y="5578475"/>
              <a:ext cx="1800225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3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ศูนย์สารสนเทศเพื่อการพัฒนาชุมชน</a:t>
              </a:r>
            </a:p>
          </p:txBody>
        </p:sp>
        <p:sp>
          <p:nvSpPr>
            <p:cNvPr id="4170" name="Rectangle 5"/>
            <p:cNvSpPr>
              <a:spLocks noChangeArrowheads="1"/>
            </p:cNvSpPr>
            <p:nvPr/>
          </p:nvSpPr>
          <p:spPr bwMode="auto">
            <a:xfrm>
              <a:off x="6084888" y="5578475"/>
              <a:ext cx="4318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37</a:t>
              </a:r>
            </a:p>
          </p:txBody>
        </p:sp>
      </p:grpSp>
      <p:grpSp>
        <p:nvGrpSpPr>
          <p:cNvPr id="4134" name="Group 93"/>
          <p:cNvGrpSpPr>
            <a:grpSpLocks/>
          </p:cNvGrpSpPr>
          <p:nvPr/>
        </p:nvGrpSpPr>
        <p:grpSpPr bwMode="auto">
          <a:xfrm>
            <a:off x="2992438" y="4551363"/>
            <a:ext cx="2232025" cy="323850"/>
            <a:chOff x="6732588" y="5580063"/>
            <a:chExt cx="2232025" cy="323850"/>
          </a:xfrm>
        </p:grpSpPr>
        <p:sp>
          <p:nvSpPr>
            <p:cNvPr id="151" name="Rectangle 5"/>
            <p:cNvSpPr>
              <a:spLocks noChangeArrowheads="1"/>
            </p:cNvSpPr>
            <p:nvPr/>
          </p:nvSpPr>
          <p:spPr bwMode="auto">
            <a:xfrm>
              <a:off x="6732588" y="5580063"/>
              <a:ext cx="1800225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lnSpc>
                  <a:spcPct val="80000"/>
                </a:lnSpc>
                <a:defRPr/>
              </a:pPr>
              <a:endParaRPr lang="th-TH" altLang="th-TH" sz="400" b="1" dirty="0">
                <a:latin typeface="TH SarabunPSK" pitchFamily="34" charset="-34"/>
                <a:cs typeface="TH SarabunPSK" pitchFamily="34" charset="-34"/>
              </a:endParaRPr>
            </a:p>
            <a:p>
              <a:pPr algn="ctr" eaLnBrk="0" hangingPunct="0">
                <a:lnSpc>
                  <a:spcPct val="80000"/>
                </a:lnSpc>
                <a:defRPr/>
              </a:pPr>
              <a:r>
                <a:rPr lang="th-TH" altLang="th-TH" sz="1050" b="1" dirty="0">
                  <a:latin typeface="TH SarabunPSK" pitchFamily="34" charset="-34"/>
                  <a:cs typeface="TH SarabunPSK" pitchFamily="34" charset="-34"/>
                </a:rPr>
                <a:t>สำนักพัฒนาทุน</a:t>
              </a:r>
            </a:p>
            <a:p>
              <a:pPr algn="ctr" eaLnBrk="0" hangingPunct="0">
                <a:lnSpc>
                  <a:spcPct val="80000"/>
                </a:lnSpc>
                <a:defRPr/>
              </a:pPr>
              <a:r>
                <a:rPr lang="th-TH" altLang="th-TH" sz="1050" b="1" dirty="0">
                  <a:latin typeface="TH SarabunPSK" pitchFamily="34" charset="-34"/>
                  <a:cs typeface="TH SarabunPSK" pitchFamily="34" charset="-34"/>
                </a:rPr>
                <a:t>และองค์กรการเงินชุมชน</a:t>
              </a:r>
            </a:p>
          </p:txBody>
        </p:sp>
        <p:sp>
          <p:nvSpPr>
            <p:cNvPr id="4168" name="Rectangle 5"/>
            <p:cNvSpPr>
              <a:spLocks noChangeArrowheads="1"/>
            </p:cNvSpPr>
            <p:nvPr/>
          </p:nvSpPr>
          <p:spPr bwMode="auto">
            <a:xfrm>
              <a:off x="8532813" y="5580063"/>
              <a:ext cx="4318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39</a:t>
              </a:r>
            </a:p>
          </p:txBody>
        </p:sp>
      </p:grpSp>
      <p:grpSp>
        <p:nvGrpSpPr>
          <p:cNvPr id="4135" name="Group 91"/>
          <p:cNvGrpSpPr>
            <a:grpSpLocks/>
          </p:cNvGrpSpPr>
          <p:nvPr/>
        </p:nvGrpSpPr>
        <p:grpSpPr bwMode="auto">
          <a:xfrm>
            <a:off x="2992438" y="3470275"/>
            <a:ext cx="2232025" cy="323850"/>
            <a:chOff x="6732588" y="2633663"/>
            <a:chExt cx="2232025" cy="323850"/>
          </a:xfrm>
        </p:grpSpPr>
        <p:sp>
          <p:nvSpPr>
            <p:cNvPr id="4165" name="Rectangle 5"/>
            <p:cNvSpPr>
              <a:spLocks noChangeArrowheads="1"/>
            </p:cNvSpPr>
            <p:nvPr/>
          </p:nvSpPr>
          <p:spPr bwMode="auto">
            <a:xfrm>
              <a:off x="6732588" y="2633663"/>
              <a:ext cx="1800225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3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สำนักเสริมสร้างความเข้มแข็งชุมชน</a:t>
              </a:r>
            </a:p>
          </p:txBody>
        </p:sp>
        <p:sp>
          <p:nvSpPr>
            <p:cNvPr id="4166" name="Rectangle 5"/>
            <p:cNvSpPr>
              <a:spLocks noChangeArrowheads="1"/>
            </p:cNvSpPr>
            <p:nvPr/>
          </p:nvSpPr>
          <p:spPr bwMode="auto">
            <a:xfrm>
              <a:off x="8532813" y="2633663"/>
              <a:ext cx="4318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48</a:t>
              </a:r>
            </a:p>
          </p:txBody>
        </p:sp>
      </p:grpSp>
      <p:grpSp>
        <p:nvGrpSpPr>
          <p:cNvPr id="4136" name="Group 92"/>
          <p:cNvGrpSpPr>
            <a:grpSpLocks/>
          </p:cNvGrpSpPr>
          <p:nvPr/>
        </p:nvGrpSpPr>
        <p:grpSpPr bwMode="auto">
          <a:xfrm>
            <a:off x="2992438" y="4010025"/>
            <a:ext cx="2232025" cy="323850"/>
            <a:chOff x="6732588" y="4103688"/>
            <a:chExt cx="2232025" cy="323850"/>
          </a:xfrm>
        </p:grpSpPr>
        <p:sp>
          <p:nvSpPr>
            <p:cNvPr id="158" name="Rectangle 5"/>
            <p:cNvSpPr>
              <a:spLocks noChangeArrowheads="1"/>
            </p:cNvSpPr>
            <p:nvPr/>
          </p:nvSpPr>
          <p:spPr bwMode="auto">
            <a:xfrm>
              <a:off x="6732588" y="4103688"/>
              <a:ext cx="1800225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lnSpc>
                  <a:spcPct val="80000"/>
                </a:lnSpc>
                <a:defRPr/>
              </a:pPr>
              <a:endParaRPr lang="th-TH" altLang="th-TH" sz="400" b="1" dirty="0">
                <a:latin typeface="TH SarabunPSK" pitchFamily="34" charset="-34"/>
                <a:cs typeface="TH SarabunPSK" pitchFamily="34" charset="-34"/>
              </a:endParaRPr>
            </a:p>
            <a:p>
              <a:pPr algn="ctr" eaLnBrk="0" hangingPunct="0">
                <a:lnSpc>
                  <a:spcPct val="80000"/>
                </a:lnSpc>
                <a:defRPr/>
              </a:pPr>
              <a:r>
                <a:rPr lang="th-TH" altLang="th-TH" sz="1050" b="1" dirty="0">
                  <a:latin typeface="TH SarabunPSK" pitchFamily="34" charset="-34"/>
                  <a:cs typeface="TH SarabunPSK" pitchFamily="34" charset="-34"/>
                </a:rPr>
                <a:t>สำนักส่งเสริมภูมิปัญญาท้องถิ่น</a:t>
              </a:r>
            </a:p>
            <a:p>
              <a:pPr algn="ctr" eaLnBrk="0" hangingPunct="0">
                <a:lnSpc>
                  <a:spcPct val="80000"/>
                </a:lnSpc>
                <a:defRPr/>
              </a:pPr>
              <a:r>
                <a:rPr lang="th-TH" altLang="th-TH" sz="1050" b="1" dirty="0">
                  <a:latin typeface="TH SarabunPSK" pitchFamily="34" charset="-34"/>
                  <a:cs typeface="TH SarabunPSK" pitchFamily="34" charset="-34"/>
                </a:rPr>
                <a:t>และวิสาหกิจชุมชน</a:t>
              </a:r>
            </a:p>
          </p:txBody>
        </p:sp>
        <p:sp>
          <p:nvSpPr>
            <p:cNvPr id="4164" name="Rectangle 5"/>
            <p:cNvSpPr>
              <a:spLocks noChangeArrowheads="1"/>
            </p:cNvSpPr>
            <p:nvPr/>
          </p:nvSpPr>
          <p:spPr bwMode="auto">
            <a:xfrm>
              <a:off x="8532813" y="4103688"/>
              <a:ext cx="4318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40</a:t>
              </a:r>
            </a:p>
          </p:txBody>
        </p:sp>
      </p:grpSp>
      <p:grpSp>
        <p:nvGrpSpPr>
          <p:cNvPr id="4137" name="Group 94"/>
          <p:cNvGrpSpPr>
            <a:grpSpLocks/>
          </p:cNvGrpSpPr>
          <p:nvPr/>
        </p:nvGrpSpPr>
        <p:grpSpPr bwMode="auto">
          <a:xfrm>
            <a:off x="5711825" y="2347913"/>
            <a:ext cx="2157413" cy="331787"/>
            <a:chOff x="4464168" y="2053468"/>
            <a:chExt cx="2156874" cy="331230"/>
          </a:xfrm>
        </p:grpSpPr>
        <p:sp>
          <p:nvSpPr>
            <p:cNvPr id="4161" name="Rectangle 5"/>
            <p:cNvSpPr>
              <a:spLocks noChangeArrowheads="1"/>
            </p:cNvSpPr>
            <p:nvPr/>
          </p:nvSpPr>
          <p:spPr bwMode="auto">
            <a:xfrm>
              <a:off x="4464168" y="2060848"/>
              <a:ext cx="162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3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สำนักงานพัฒนาชุมชนจังหวัด</a:t>
              </a:r>
            </a:p>
          </p:txBody>
        </p:sp>
        <p:sp>
          <p:nvSpPr>
            <p:cNvPr id="4162" name="Rectangle 5"/>
            <p:cNvSpPr>
              <a:spLocks noChangeArrowheads="1"/>
            </p:cNvSpPr>
            <p:nvPr/>
          </p:nvSpPr>
          <p:spPr bwMode="auto">
            <a:xfrm>
              <a:off x="6081042" y="2053468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1,6</a:t>
              </a:r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23</a:t>
              </a:r>
              <a:endParaRPr lang="th-TH" altLang="th-TH" sz="16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grpSp>
        <p:nvGrpSpPr>
          <p:cNvPr id="4138" name="Group 96"/>
          <p:cNvGrpSpPr>
            <a:grpSpLocks/>
          </p:cNvGrpSpPr>
          <p:nvPr/>
        </p:nvGrpSpPr>
        <p:grpSpPr bwMode="auto">
          <a:xfrm>
            <a:off x="5710238" y="2930525"/>
            <a:ext cx="2157412" cy="325438"/>
            <a:chOff x="4464168" y="2059850"/>
            <a:chExt cx="2156874" cy="324848"/>
          </a:xfrm>
        </p:grpSpPr>
        <p:sp>
          <p:nvSpPr>
            <p:cNvPr id="4159" name="Rectangle 5"/>
            <p:cNvSpPr>
              <a:spLocks noChangeArrowheads="1"/>
            </p:cNvSpPr>
            <p:nvPr/>
          </p:nvSpPr>
          <p:spPr bwMode="auto">
            <a:xfrm>
              <a:off x="4464168" y="2060848"/>
              <a:ext cx="162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3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สำนักงานพัฒนาชุมชนอำเภอ</a:t>
              </a:r>
            </a:p>
          </p:txBody>
        </p:sp>
        <p:sp>
          <p:nvSpPr>
            <p:cNvPr id="4160" name="Rectangle 5"/>
            <p:cNvSpPr>
              <a:spLocks noChangeArrowheads="1"/>
            </p:cNvSpPr>
            <p:nvPr/>
          </p:nvSpPr>
          <p:spPr bwMode="auto">
            <a:xfrm>
              <a:off x="6081042" y="2059850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4,6</a:t>
              </a:r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09</a:t>
              </a:r>
              <a:endParaRPr lang="th-TH" altLang="th-TH" sz="16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grpSp>
        <p:nvGrpSpPr>
          <p:cNvPr id="4139" name="Group 96"/>
          <p:cNvGrpSpPr>
            <a:grpSpLocks/>
          </p:cNvGrpSpPr>
          <p:nvPr/>
        </p:nvGrpSpPr>
        <p:grpSpPr bwMode="auto">
          <a:xfrm>
            <a:off x="2987675" y="6243638"/>
            <a:ext cx="2232025" cy="323850"/>
            <a:chOff x="4284663" y="5578475"/>
            <a:chExt cx="2232025" cy="323850"/>
          </a:xfrm>
        </p:grpSpPr>
        <p:sp>
          <p:nvSpPr>
            <p:cNvPr id="5177" name="Rectangle 5"/>
            <p:cNvSpPr>
              <a:spLocks noChangeArrowheads="1"/>
            </p:cNvSpPr>
            <p:nvPr/>
          </p:nvSpPr>
          <p:spPr bwMode="auto">
            <a:xfrm>
              <a:off x="4284663" y="5578475"/>
              <a:ext cx="1800225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rgbClr val="FF0000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lnSpc>
                  <a:spcPct val="80000"/>
                </a:lnSpc>
                <a:defRPr/>
              </a:pPr>
              <a:endParaRPr lang="en-US" altLang="th-TH" sz="400" b="1" dirty="0">
                <a:latin typeface="TH SarabunPSK" pitchFamily="34" charset="-34"/>
                <a:cs typeface="TH SarabunPSK" pitchFamily="34" charset="-34"/>
              </a:endParaRPr>
            </a:p>
            <a:p>
              <a:pPr algn="ctr" eaLnBrk="0" hangingPunct="0">
                <a:lnSpc>
                  <a:spcPct val="80000"/>
                </a:lnSpc>
                <a:defRPr/>
              </a:pPr>
              <a:r>
                <a:rPr lang="th-TH" altLang="th-TH" sz="1050" b="1" dirty="0">
                  <a:latin typeface="TH SarabunPSK" pitchFamily="34" charset="-34"/>
                  <a:cs typeface="TH SarabunPSK" pitchFamily="34" charset="-34"/>
                </a:rPr>
                <a:t>สำนักงานกองทุนพัฒนาบทบาทสตรี</a:t>
              </a:r>
              <a:r>
                <a:rPr lang="en-US" altLang="th-TH" sz="1050" b="1" dirty="0">
                  <a:latin typeface="TH SarabunPSK" pitchFamily="34" charset="-34"/>
                  <a:cs typeface="TH SarabunPSK" pitchFamily="34" charset="-34"/>
                </a:rPr>
                <a:t> **</a:t>
              </a:r>
              <a:endParaRPr lang="th-TH" altLang="th-TH" sz="1050" b="1" dirty="0">
                <a:latin typeface="TH SarabunPSK" pitchFamily="34" charset="-34"/>
                <a:cs typeface="TH SarabunPSK" pitchFamily="34" charset="-34"/>
              </a:endParaRPr>
            </a:p>
            <a:p>
              <a:pPr algn="ctr" eaLnBrk="0" hangingPunct="0">
                <a:lnSpc>
                  <a:spcPct val="80000"/>
                </a:lnSpc>
                <a:defRPr/>
              </a:pPr>
              <a:r>
                <a:rPr lang="th-TH" altLang="th-TH" sz="800" b="1" dirty="0">
                  <a:latin typeface="TH SarabunPSK" pitchFamily="34" charset="-34"/>
                  <a:cs typeface="TH SarabunPSK" pitchFamily="34" charset="-34"/>
                </a:rPr>
                <a:t>(ข้าราชการ 6 + พนง.กองทุน 14 + ลูกจ้างกองทุน 26)</a:t>
              </a:r>
            </a:p>
          </p:txBody>
        </p:sp>
        <p:sp>
          <p:nvSpPr>
            <p:cNvPr id="4158" name="Rectangle 5"/>
            <p:cNvSpPr>
              <a:spLocks noChangeArrowheads="1"/>
            </p:cNvSpPr>
            <p:nvPr/>
          </p:nvSpPr>
          <p:spPr bwMode="auto">
            <a:xfrm>
              <a:off x="6084888" y="5578475"/>
              <a:ext cx="4318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rgbClr val="FF0000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46</a:t>
              </a:r>
              <a:endParaRPr lang="th-TH" altLang="th-TH" sz="16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4140" name="Line 28"/>
          <p:cNvSpPr>
            <a:spLocks noChangeShapeType="1"/>
          </p:cNvSpPr>
          <p:nvPr/>
        </p:nvSpPr>
        <p:spPr bwMode="auto">
          <a:xfrm>
            <a:off x="2849563" y="4173538"/>
            <a:ext cx="152400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141" name="Line 28"/>
          <p:cNvSpPr>
            <a:spLocks noChangeShapeType="1"/>
          </p:cNvSpPr>
          <p:nvPr/>
        </p:nvSpPr>
        <p:spPr bwMode="auto">
          <a:xfrm>
            <a:off x="2840038" y="3652838"/>
            <a:ext cx="152400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142" name="Line 28"/>
          <p:cNvSpPr>
            <a:spLocks noChangeShapeType="1"/>
          </p:cNvSpPr>
          <p:nvPr/>
        </p:nvSpPr>
        <p:spPr bwMode="auto">
          <a:xfrm>
            <a:off x="2857500" y="5264150"/>
            <a:ext cx="152400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143" name="Line 28"/>
          <p:cNvSpPr>
            <a:spLocks noChangeShapeType="1"/>
          </p:cNvSpPr>
          <p:nvPr/>
        </p:nvSpPr>
        <p:spPr bwMode="auto">
          <a:xfrm>
            <a:off x="2705100" y="5264150"/>
            <a:ext cx="152400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4144" name="Group 108"/>
          <p:cNvGrpSpPr>
            <a:grpSpLocks/>
          </p:cNvGrpSpPr>
          <p:nvPr/>
        </p:nvGrpSpPr>
        <p:grpSpPr bwMode="auto">
          <a:xfrm>
            <a:off x="827088" y="5649913"/>
            <a:ext cx="1873250" cy="323850"/>
            <a:chOff x="4644863" y="5578475"/>
            <a:chExt cx="1871825" cy="323850"/>
          </a:xfrm>
        </p:grpSpPr>
        <p:sp>
          <p:nvSpPr>
            <p:cNvPr id="3" name="Rectangle 5"/>
            <p:cNvSpPr>
              <a:spLocks noChangeArrowheads="1"/>
            </p:cNvSpPr>
            <p:nvPr/>
          </p:nvSpPr>
          <p:spPr bwMode="auto">
            <a:xfrm>
              <a:off x="4644863" y="5578475"/>
              <a:ext cx="1440353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rgbClr val="FF0000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th-TH" altLang="th-TH" sz="1300" b="1" dirty="0">
                  <a:latin typeface="TH SarabunPSK" pitchFamily="34" charset="-34"/>
                  <a:cs typeface="TH SarabunPSK" pitchFamily="34" charset="-34"/>
                </a:rPr>
                <a:t>กองนิติการ</a:t>
              </a:r>
              <a:r>
                <a:rPr lang="en-US" altLang="th-TH" sz="1300" b="1" dirty="0">
                  <a:latin typeface="TH SarabunPSK" pitchFamily="34" charset="-34"/>
                  <a:cs typeface="TH SarabunPSK" pitchFamily="34" charset="-34"/>
                </a:rPr>
                <a:t> </a:t>
              </a:r>
              <a:r>
                <a:rPr lang="en-US" altLang="th-TH" sz="1050" b="1" dirty="0">
                  <a:latin typeface="TH SarabunPSK" pitchFamily="34" charset="-34"/>
                  <a:cs typeface="TH SarabunPSK" pitchFamily="34" charset="-34"/>
                </a:rPr>
                <a:t>**</a:t>
              </a:r>
              <a:endParaRPr lang="th-TH" altLang="th-TH" sz="1300" b="1" dirty="0">
                <a:latin typeface="TH SarabunPSK" pitchFamily="34" charset="-34"/>
                <a:cs typeface="TH SarabunPSK" pitchFamily="34" charset="-34"/>
              </a:endParaRPr>
            </a:p>
          </p:txBody>
        </p:sp>
        <p:sp>
          <p:nvSpPr>
            <p:cNvPr id="4156" name="Rectangle 5"/>
            <p:cNvSpPr>
              <a:spLocks noChangeArrowheads="1"/>
            </p:cNvSpPr>
            <p:nvPr/>
          </p:nvSpPr>
          <p:spPr bwMode="auto">
            <a:xfrm>
              <a:off x="6084888" y="5578475"/>
              <a:ext cx="4318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rgbClr val="FF0000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13</a:t>
              </a:r>
            </a:p>
          </p:txBody>
        </p:sp>
      </p:grpSp>
      <p:grpSp>
        <p:nvGrpSpPr>
          <p:cNvPr id="4145" name="Group 111"/>
          <p:cNvGrpSpPr>
            <a:grpSpLocks/>
          </p:cNvGrpSpPr>
          <p:nvPr/>
        </p:nvGrpSpPr>
        <p:grpSpPr bwMode="auto">
          <a:xfrm>
            <a:off x="827088" y="2365375"/>
            <a:ext cx="1873250" cy="323850"/>
            <a:chOff x="4644863" y="5578475"/>
            <a:chExt cx="1871825" cy="323850"/>
          </a:xfrm>
        </p:grpSpPr>
        <p:sp>
          <p:nvSpPr>
            <p:cNvPr id="113" name="Rectangle 5"/>
            <p:cNvSpPr>
              <a:spLocks noChangeArrowheads="1"/>
            </p:cNvSpPr>
            <p:nvPr/>
          </p:nvSpPr>
          <p:spPr bwMode="auto">
            <a:xfrm>
              <a:off x="4644863" y="5578475"/>
              <a:ext cx="1440353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rgbClr val="FF0000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lnSpc>
                  <a:spcPct val="80000"/>
                </a:lnSpc>
                <a:defRPr/>
              </a:pPr>
              <a:endParaRPr lang="th-TH" altLang="th-TH" sz="400" b="1" dirty="0">
                <a:latin typeface="TH SarabunPSK" pitchFamily="34" charset="-34"/>
                <a:cs typeface="TH SarabunPSK" pitchFamily="34" charset="-34"/>
              </a:endParaRPr>
            </a:p>
            <a:p>
              <a:pPr algn="ctr" eaLnBrk="0" hangingPunct="0">
                <a:lnSpc>
                  <a:spcPct val="80000"/>
                </a:lnSpc>
                <a:defRPr/>
              </a:pPr>
              <a:r>
                <a:rPr lang="th-TH" altLang="th-TH" sz="1050" b="1" dirty="0">
                  <a:latin typeface="TH SarabunPSK" pitchFamily="34" charset="-34"/>
                  <a:cs typeface="TH SarabunPSK" pitchFamily="34" charset="-34"/>
                </a:rPr>
                <a:t>สำนักตรวจราชการ </a:t>
              </a:r>
              <a:r>
                <a:rPr lang="en-US" altLang="th-TH" sz="1050" b="1" dirty="0">
                  <a:latin typeface="TH SarabunPSK" pitchFamily="34" charset="-34"/>
                  <a:cs typeface="TH SarabunPSK" pitchFamily="34" charset="-34"/>
                </a:rPr>
                <a:t>**</a:t>
              </a:r>
              <a:endParaRPr lang="th-TH" altLang="th-TH" sz="1050" b="1" dirty="0">
                <a:latin typeface="TH SarabunPSK" pitchFamily="34" charset="-34"/>
                <a:cs typeface="TH SarabunPSK" pitchFamily="34" charset="-34"/>
              </a:endParaRPr>
            </a:p>
            <a:p>
              <a:pPr algn="ctr" eaLnBrk="0" hangingPunct="0">
                <a:lnSpc>
                  <a:spcPct val="80000"/>
                </a:lnSpc>
                <a:defRPr/>
              </a:pPr>
              <a:r>
                <a:rPr lang="th-TH" altLang="th-TH" sz="1050" b="1" dirty="0">
                  <a:latin typeface="TH SarabunPSK" pitchFamily="34" charset="-34"/>
                  <a:cs typeface="TH SarabunPSK" pitchFamily="34" charset="-34"/>
                </a:rPr>
                <a:t>(ผู้ตรวจราชการกรม = 12) </a:t>
              </a:r>
            </a:p>
          </p:txBody>
        </p:sp>
        <p:sp>
          <p:nvSpPr>
            <p:cNvPr id="4154" name="Rectangle 5"/>
            <p:cNvSpPr>
              <a:spLocks noChangeArrowheads="1"/>
            </p:cNvSpPr>
            <p:nvPr/>
          </p:nvSpPr>
          <p:spPr bwMode="auto">
            <a:xfrm>
              <a:off x="6084888" y="5578475"/>
              <a:ext cx="4318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rgbClr val="FF0000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22</a:t>
              </a:r>
            </a:p>
          </p:txBody>
        </p:sp>
      </p:grpSp>
      <p:grpSp>
        <p:nvGrpSpPr>
          <p:cNvPr id="4146" name="Group 117"/>
          <p:cNvGrpSpPr>
            <a:grpSpLocks/>
          </p:cNvGrpSpPr>
          <p:nvPr/>
        </p:nvGrpSpPr>
        <p:grpSpPr bwMode="auto">
          <a:xfrm>
            <a:off x="827088" y="6243638"/>
            <a:ext cx="1873250" cy="323850"/>
            <a:chOff x="4644640" y="5578475"/>
            <a:chExt cx="1872048" cy="323850"/>
          </a:xfrm>
        </p:grpSpPr>
        <p:sp>
          <p:nvSpPr>
            <p:cNvPr id="119" name="Rectangle 5"/>
            <p:cNvSpPr>
              <a:spLocks noChangeArrowheads="1"/>
            </p:cNvSpPr>
            <p:nvPr/>
          </p:nvSpPr>
          <p:spPr bwMode="auto">
            <a:xfrm>
              <a:off x="4644640" y="5578475"/>
              <a:ext cx="1440525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rgbClr val="FF0000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lnSpc>
                  <a:spcPct val="80000"/>
                </a:lnSpc>
                <a:defRPr/>
              </a:pPr>
              <a:endParaRPr lang="th-TH" altLang="th-TH" sz="400" b="1" dirty="0">
                <a:latin typeface="TH SarabunPSK" pitchFamily="34" charset="-34"/>
                <a:cs typeface="TH SarabunPSK" pitchFamily="34" charset="-34"/>
              </a:endParaRPr>
            </a:p>
            <a:p>
              <a:pPr algn="ctr" eaLnBrk="0" hangingPunct="0">
                <a:lnSpc>
                  <a:spcPct val="80000"/>
                </a:lnSpc>
                <a:defRPr/>
              </a:pPr>
              <a:r>
                <a:rPr lang="th-TH" altLang="th-TH" sz="1050" b="1" dirty="0">
                  <a:latin typeface="TH SarabunPSK" pitchFamily="34" charset="-34"/>
                  <a:cs typeface="TH SarabunPSK" pitchFamily="34" charset="-34"/>
                </a:rPr>
                <a:t>กลุ่มงานคุ้มครองจริยธรรม</a:t>
              </a:r>
              <a:r>
                <a:rPr lang="en-US" altLang="th-TH" sz="1050" b="1" dirty="0">
                  <a:latin typeface="TH SarabunPSK" pitchFamily="34" charset="-34"/>
                  <a:cs typeface="TH SarabunPSK" pitchFamily="34" charset="-34"/>
                </a:rPr>
                <a:t> *,**</a:t>
              </a:r>
              <a:endParaRPr lang="th-TH" altLang="th-TH" sz="1050" b="1" dirty="0">
                <a:latin typeface="TH SarabunPSK" pitchFamily="34" charset="-34"/>
                <a:cs typeface="TH SarabunPSK" pitchFamily="34" charset="-34"/>
              </a:endParaRPr>
            </a:p>
            <a:p>
              <a:pPr algn="ctr" eaLnBrk="0" hangingPunct="0">
                <a:lnSpc>
                  <a:spcPct val="80000"/>
                </a:lnSpc>
                <a:defRPr/>
              </a:pPr>
              <a:r>
                <a:rPr lang="th-TH" altLang="th-TH" sz="1050" b="1" dirty="0">
                  <a:latin typeface="TH SarabunPSK" pitchFamily="34" charset="-34"/>
                  <a:cs typeface="TH SarabunPSK" pitchFamily="34" charset="-34"/>
                </a:rPr>
                <a:t>ข้าราชการกรมการพัฒนาชุมชน</a:t>
              </a:r>
            </a:p>
          </p:txBody>
        </p:sp>
        <p:sp>
          <p:nvSpPr>
            <p:cNvPr id="4152" name="Rectangle 5"/>
            <p:cNvSpPr>
              <a:spLocks noChangeArrowheads="1"/>
            </p:cNvSpPr>
            <p:nvPr/>
          </p:nvSpPr>
          <p:spPr bwMode="auto">
            <a:xfrm>
              <a:off x="6084888" y="5578475"/>
              <a:ext cx="4318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rgbClr val="FF0000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2</a:t>
              </a:r>
            </a:p>
          </p:txBody>
        </p:sp>
      </p:grpSp>
      <p:grpSp>
        <p:nvGrpSpPr>
          <p:cNvPr id="4147" name="Group 95"/>
          <p:cNvGrpSpPr>
            <a:grpSpLocks/>
          </p:cNvGrpSpPr>
          <p:nvPr/>
        </p:nvGrpSpPr>
        <p:grpSpPr bwMode="auto">
          <a:xfrm>
            <a:off x="2992438" y="5091113"/>
            <a:ext cx="2232025" cy="323850"/>
            <a:chOff x="4284663" y="2636838"/>
            <a:chExt cx="2232025" cy="323850"/>
          </a:xfrm>
        </p:grpSpPr>
        <p:sp>
          <p:nvSpPr>
            <p:cNvPr id="4149" name="Rectangle 5"/>
            <p:cNvSpPr>
              <a:spLocks noChangeArrowheads="1"/>
            </p:cNvSpPr>
            <p:nvPr/>
          </p:nvSpPr>
          <p:spPr bwMode="auto">
            <a:xfrm>
              <a:off x="4284663" y="2636838"/>
              <a:ext cx="1798637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3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สถาบันการพัฒนาชุมชน</a:t>
              </a:r>
            </a:p>
          </p:txBody>
        </p:sp>
        <p:sp>
          <p:nvSpPr>
            <p:cNvPr id="4150" name="Rectangle 5"/>
            <p:cNvSpPr>
              <a:spLocks noChangeArrowheads="1"/>
            </p:cNvSpPr>
            <p:nvPr/>
          </p:nvSpPr>
          <p:spPr bwMode="auto">
            <a:xfrm>
              <a:off x="6083300" y="2636838"/>
              <a:ext cx="433388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1</a:t>
              </a:r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89</a:t>
              </a:r>
              <a:endParaRPr lang="th-TH" altLang="th-TH" sz="16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4148" name="Text Box 90"/>
          <p:cNvSpPr txBox="1">
            <a:spLocks noChangeArrowheads="1"/>
          </p:cNvSpPr>
          <p:nvPr/>
        </p:nvSpPr>
        <p:spPr bwMode="auto">
          <a:xfrm>
            <a:off x="5795963" y="6207125"/>
            <a:ext cx="260667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r>
              <a:rPr lang="th-TH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* </a:t>
            </a:r>
            <a:r>
              <a:rPr lang="en-US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  </a:t>
            </a:r>
            <a:r>
              <a:rPr lang="th-TH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หมายถึง ส่วนราชการที่ขึ้นตรงต่ออธิบดี            </a:t>
            </a:r>
          </a:p>
          <a:p>
            <a:r>
              <a:rPr lang="th-TH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**</a:t>
            </a:r>
            <a:r>
              <a:rPr lang="en-US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  </a:t>
            </a:r>
            <a:r>
              <a:rPr lang="th-TH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หมายถึง  ส่วนราชการภายในที่กรมฯ จัดตั้งขึ้น 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746" name="Rectangle 73"/>
          <p:cNvSpPr>
            <a:spLocks noChangeArrowheads="1"/>
          </p:cNvSpPr>
          <p:nvPr/>
        </p:nvSpPr>
        <p:spPr bwMode="auto">
          <a:xfrm>
            <a:off x="488950" y="106363"/>
            <a:ext cx="815498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/>
            <a:r>
              <a:rPr lang="th-TH" altLang="th-TH" sz="1600" b="1">
                <a:latin typeface="TH SarabunPSK" panose="020B0500040200020003" pitchFamily="34" charset="-34"/>
                <a:cs typeface="TH SarabunPSK" panose="020B0500040200020003" pitchFamily="34" charset="-34"/>
              </a:rPr>
              <a:t>แผนภูมิแสดงการแบ่งงานภายในและอัตรากำลังของกรมการพัฒนาชุมชน</a:t>
            </a:r>
            <a:r>
              <a:rPr lang="en-US" altLang="th-TH" sz="1600" b="1">
                <a:latin typeface="TH SarabunPSK" panose="020B0500040200020003" pitchFamily="34" charset="-34"/>
                <a:cs typeface="TH SarabunPSK" panose="020B0500040200020003" pitchFamily="34" charset="-34"/>
              </a:rPr>
              <a:t> </a:t>
            </a:r>
            <a:endParaRPr lang="th-TH" altLang="th-TH" sz="1600" b="1"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sp>
        <p:nvSpPr>
          <p:cNvPr id="31747" name="Text Box 9"/>
          <p:cNvSpPr txBox="1">
            <a:spLocks noChangeArrowheads="1"/>
          </p:cNvSpPr>
          <p:nvPr/>
        </p:nvSpPr>
        <p:spPr bwMode="auto">
          <a:xfrm>
            <a:off x="6980238" y="6257925"/>
            <a:ext cx="2160587" cy="588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ลูกจ้างประจำ</a:t>
            </a:r>
            <a:r>
              <a:rPr lang="en-US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 1 </a:t>
            </a:r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อัตรา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rPr>
              <a:t>(83)</a:t>
            </a:r>
            <a:endParaRPr lang="th-TH" altLang="th-TH" sz="1400">
              <a:solidFill>
                <a:srgbClr val="FF0000"/>
              </a:solidFill>
              <a:latin typeface="TH SarabunPSK" panose="020B0500040200020003" pitchFamily="34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กรอบพนักงานราชการ 2 อัตรา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rPr>
              <a:t>(72/119)</a:t>
            </a:r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 </a:t>
            </a:r>
            <a:endParaRPr lang="th-TH" altLang="th-TH" sz="1000"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grpSp>
        <p:nvGrpSpPr>
          <p:cNvPr id="31748" name="Group 81"/>
          <p:cNvGrpSpPr>
            <a:grpSpLocks/>
          </p:cNvGrpSpPr>
          <p:nvPr/>
        </p:nvGrpSpPr>
        <p:grpSpPr bwMode="auto">
          <a:xfrm>
            <a:off x="2843213" y="765175"/>
            <a:ext cx="3421062" cy="646113"/>
            <a:chOff x="2448080" y="857250"/>
            <a:chExt cx="3420000" cy="646113"/>
          </a:xfrm>
        </p:grpSpPr>
        <p:sp>
          <p:nvSpPr>
            <p:cNvPr id="31805" name="Rectangle 2"/>
            <p:cNvSpPr>
              <a:spLocks noChangeArrowheads="1"/>
            </p:cNvSpPr>
            <p:nvPr/>
          </p:nvSpPr>
          <p:spPr bwMode="auto">
            <a:xfrm>
              <a:off x="2448080" y="857250"/>
              <a:ext cx="2844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สำนักงานพัฒนาชุมชนจังหวัดจันทบุรี</a:t>
              </a:r>
            </a:p>
          </p:txBody>
        </p:sp>
        <p:sp>
          <p:nvSpPr>
            <p:cNvPr id="31806" name="Rectangle 2"/>
            <p:cNvSpPr>
              <a:spLocks noChangeArrowheads="1"/>
            </p:cNvSpPr>
            <p:nvPr/>
          </p:nvSpPr>
          <p:spPr bwMode="auto">
            <a:xfrm>
              <a:off x="5290308" y="857250"/>
              <a:ext cx="575739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 eaLnBrk="1" hangingPunct="1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69</a:t>
              </a:r>
              <a:endParaRPr lang="th-TH" altLang="th-TH" sz="16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31807" name="Rectangle 2"/>
            <p:cNvSpPr>
              <a:spLocks noChangeArrowheads="1"/>
            </p:cNvSpPr>
            <p:nvPr/>
          </p:nvSpPr>
          <p:spPr bwMode="auto">
            <a:xfrm>
              <a:off x="2448080" y="1177925"/>
              <a:ext cx="3420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ผู้อำนวยการ (พัฒนาการจังหวัด) สูง</a:t>
              </a:r>
              <a:r>
                <a:rPr lang="en-US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(1467)</a:t>
              </a:r>
              <a:r>
                <a:rPr lang="en-US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endParaRPr lang="th-TH" altLang="th-TH" sz="1600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31749" name="Text Box 91"/>
          <p:cNvSpPr txBox="1">
            <a:spLocks noChangeArrowheads="1"/>
          </p:cNvSpPr>
          <p:nvPr/>
        </p:nvSpPr>
        <p:spPr bwMode="auto">
          <a:xfrm>
            <a:off x="3924300" y="404813"/>
            <a:ext cx="1368425" cy="277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Update </a:t>
            </a:r>
            <a:r>
              <a:rPr lang="th-TH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26 เมษายน 2564 </a:t>
            </a:r>
            <a:r>
              <a:rPr lang="en-US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         </a:t>
            </a:r>
            <a:endParaRPr lang="th-TH" altLang="th-TH" sz="1200"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sp>
        <p:nvSpPr>
          <p:cNvPr id="31750" name="Text Box 17"/>
          <p:cNvSpPr txBox="1">
            <a:spLocks noChangeArrowheads="1"/>
          </p:cNvSpPr>
          <p:nvPr/>
        </p:nvSpPr>
        <p:spPr bwMode="auto">
          <a:xfrm>
            <a:off x="107950" y="2409825"/>
            <a:ext cx="3024188" cy="628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 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- 1 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(5825)</a:t>
            </a:r>
          </a:p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นักจัดการงานทั่วไป (ปก./ชก.)   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     </a:t>
            </a: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- 1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(1503)</a:t>
            </a:r>
          </a:p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เจ้าพนักงานธุรการ (ปง./ชง.)    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      </a:t>
            </a: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2 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(1469/1471)</a:t>
            </a:r>
          </a:p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เจ้าพนักงานการเงินและบัญชี (ปง./ชง.)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- 1 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(1470)</a:t>
            </a:r>
            <a:endParaRPr lang="th-TH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th-TH" altLang="th-TH" sz="1200">
                <a:solidFill>
                  <a:srgbClr val="00B05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พนักงานขับรถยนต์ (ลจป.)         </a:t>
            </a:r>
            <a:r>
              <a:rPr lang="en-US" altLang="th-TH" sz="1200">
                <a:solidFill>
                  <a:srgbClr val="00B05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   </a:t>
            </a:r>
            <a:r>
              <a:rPr lang="th-TH" altLang="th-TH" sz="1200">
                <a:solidFill>
                  <a:srgbClr val="00B05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- </a:t>
            </a:r>
            <a:r>
              <a:rPr lang="en-US" altLang="th-TH" sz="1200">
                <a:solidFill>
                  <a:srgbClr val="00B05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1</a:t>
            </a:r>
            <a:r>
              <a:rPr lang="th-TH" altLang="th-TH" sz="1200">
                <a:solidFill>
                  <a:srgbClr val="00B05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137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) (ไม่รวมในกรอบ ขรก.)</a:t>
            </a:r>
            <a:endParaRPr lang="en-US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sp>
        <p:nvSpPr>
          <p:cNvPr id="31751" name="Text Box 17"/>
          <p:cNvSpPr txBox="1">
            <a:spLocks noChangeArrowheads="1"/>
          </p:cNvSpPr>
          <p:nvPr/>
        </p:nvSpPr>
        <p:spPr bwMode="auto">
          <a:xfrm>
            <a:off x="2411413" y="2408238"/>
            <a:ext cx="2087562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2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(1473/1474)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3" name="Group 18"/>
          <p:cNvGrpSpPr>
            <a:grpSpLocks/>
          </p:cNvGrpSpPr>
          <p:nvPr/>
        </p:nvGrpSpPr>
        <p:grpSpPr bwMode="auto">
          <a:xfrm>
            <a:off x="2411413" y="1772816"/>
            <a:ext cx="2052637" cy="646113"/>
            <a:chOff x="3203848" y="3468365"/>
            <a:chExt cx="2052020" cy="646113"/>
          </a:xfrm>
          <a:solidFill>
            <a:schemeClr val="bg1"/>
          </a:solidFill>
        </p:grpSpPr>
        <p:sp>
          <p:nvSpPr>
            <p:cNvPr id="12367" name="Rectangle 2"/>
            <p:cNvSpPr>
              <a:spLocks noChangeArrowheads="1"/>
            </p:cNvSpPr>
            <p:nvPr/>
          </p:nvSpPr>
          <p:spPr bwMode="auto">
            <a:xfrm>
              <a:off x="3203848" y="3468365"/>
              <a:ext cx="1476000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lnSpc>
                  <a:spcPct val="70000"/>
                </a:lnSpc>
                <a:defRPr/>
              </a:pPr>
              <a:endParaRPr lang="en-US" altLang="th-TH" sz="700" b="1" dirty="0">
                <a:latin typeface="TH SarabunPSK" pitchFamily="34" charset="-34"/>
                <a:cs typeface="TH SarabunPSK" pitchFamily="34" charset="-34"/>
              </a:endParaRPr>
            </a:p>
            <a:p>
              <a:pPr algn="ctr" eaLnBrk="0" hangingPunct="0">
                <a:lnSpc>
                  <a:spcPct val="70000"/>
                </a:lnSpc>
                <a:defRPr/>
              </a:pPr>
              <a:r>
                <a:rPr lang="th-TH" altLang="th-TH" sz="1400" b="1" dirty="0">
                  <a:latin typeface="TH SarabunPSK" pitchFamily="34" charset="-34"/>
                  <a:cs typeface="TH SarabunPSK" pitchFamily="34" charset="-34"/>
                </a:rPr>
                <a:t> กลุ่มงานยุทธศาสตร์</a:t>
              </a:r>
            </a:p>
            <a:p>
              <a:pPr algn="ctr" eaLnBrk="0" hangingPunct="0">
                <a:lnSpc>
                  <a:spcPct val="70000"/>
                </a:lnSpc>
                <a:defRPr/>
              </a:pPr>
              <a:r>
                <a:rPr lang="th-TH" altLang="th-TH" sz="1400" b="1" dirty="0">
                  <a:latin typeface="TH SarabunPSK" pitchFamily="34" charset="-34"/>
                  <a:cs typeface="TH SarabunPSK" pitchFamily="34" charset="-34"/>
                </a:rPr>
                <a:t>การพัฒนาชุมชน</a:t>
              </a:r>
            </a:p>
          </p:txBody>
        </p:sp>
        <p:sp>
          <p:nvSpPr>
            <p:cNvPr id="12368" name="Rectangle 2"/>
            <p:cNvSpPr>
              <a:spLocks noChangeArrowheads="1"/>
            </p:cNvSpPr>
            <p:nvPr/>
          </p:nvSpPr>
          <p:spPr bwMode="auto">
            <a:xfrm>
              <a:off x="4679868" y="3468365"/>
              <a:ext cx="576000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en-US" altLang="th-TH" sz="1600" b="1" dirty="0">
                  <a:latin typeface="TH SarabunPSK" pitchFamily="34" charset="-34"/>
                  <a:cs typeface="TH SarabunPSK" pitchFamily="34" charset="-34"/>
                </a:rPr>
                <a:t>3</a:t>
              </a:r>
              <a:endParaRPr lang="th-TH" altLang="th-TH" sz="1400" b="1" dirty="0">
                <a:latin typeface="TH SarabunPSK" pitchFamily="34" charset="-34"/>
                <a:cs typeface="TH SarabunPSK" pitchFamily="34" charset="-34"/>
              </a:endParaRPr>
            </a:p>
          </p:txBody>
        </p:sp>
        <p:sp>
          <p:nvSpPr>
            <p:cNvPr id="12372" name="Rectangle 2"/>
            <p:cNvSpPr>
              <a:spLocks noChangeArrowheads="1"/>
            </p:cNvSpPr>
            <p:nvPr/>
          </p:nvSpPr>
          <p:spPr bwMode="auto">
            <a:xfrm>
              <a:off x="3203848" y="3789040"/>
              <a:ext cx="2052020" cy="325438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th-TH" altLang="th-TH" sz="1500" spc="-70" dirty="0">
                  <a:latin typeface="TH SarabunPSK" pitchFamily="34" charset="-34"/>
                  <a:cs typeface="TH SarabunPSK" pitchFamily="34" charset="-34"/>
                </a:rPr>
                <a:t>นักวิชาการพัฒนาชุมชน (ผอ.กง.) ชพ</a:t>
              </a:r>
              <a:r>
                <a:rPr lang="en-US" altLang="th-TH" sz="1500" spc="-70" dirty="0">
                  <a:latin typeface="TH SarabunPSK" pitchFamily="34" charset="-34"/>
                  <a:cs typeface="TH SarabunPSK" pitchFamily="34" charset="-34"/>
                </a:rPr>
                <a:t>. </a:t>
              </a:r>
              <a:r>
                <a:rPr lang="en-US" altLang="th-TH" sz="1000" spc="-70" dirty="0">
                  <a:solidFill>
                    <a:srgbClr val="FF0000"/>
                  </a:solidFill>
                  <a:latin typeface="TH SarabunPSK" pitchFamily="34" charset="-34"/>
                  <a:cs typeface="TH SarabunPSK" pitchFamily="34" charset="-34"/>
                </a:rPr>
                <a:t>(1472)</a:t>
              </a:r>
              <a:endParaRPr lang="th-TH" altLang="th-TH" sz="1000" spc="-70" dirty="0">
                <a:solidFill>
                  <a:srgbClr val="FF0000"/>
                </a:solidFill>
                <a:latin typeface="TH SarabunPSK" pitchFamily="34" charset="-34"/>
                <a:cs typeface="TH SarabunPSK" pitchFamily="34" charset="-34"/>
              </a:endParaRPr>
            </a:p>
          </p:txBody>
        </p:sp>
      </p:grpSp>
      <p:sp>
        <p:nvSpPr>
          <p:cNvPr id="31753" name="Text Box 17"/>
          <p:cNvSpPr txBox="1">
            <a:spLocks noChangeArrowheads="1"/>
          </p:cNvSpPr>
          <p:nvPr/>
        </p:nvSpPr>
        <p:spPr bwMode="auto">
          <a:xfrm>
            <a:off x="4665663" y="2420938"/>
            <a:ext cx="2570162" cy="628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- 4</a:t>
            </a:r>
            <a:endParaRPr lang="en-US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(1027/1476/1477/1478)</a:t>
            </a:r>
            <a:endParaRPr lang="th-TH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th-TH" altLang="th-TH" sz="12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นักส่งเสริมการพัฒนาชุมชน (พรก.)</a:t>
            </a:r>
            <a:r>
              <a:rPr lang="en-US" altLang="th-TH" sz="12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12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 </a:t>
            </a:r>
            <a:r>
              <a:rPr lang="en-US" altLang="th-TH" sz="12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1</a:t>
            </a:r>
            <a:r>
              <a:rPr lang="th-TH" altLang="th-TH" sz="12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72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)</a:t>
            </a:r>
            <a:endParaRPr lang="th-TH" altLang="th-TH" sz="1000">
              <a:solidFill>
                <a:srgbClr val="0070C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th-TH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(กรอบฯ </a:t>
            </a:r>
            <a:r>
              <a:rPr lang="en-US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2564</a:t>
            </a:r>
            <a:r>
              <a:rPr lang="th-TH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en-US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</a:t>
            </a:r>
            <a:r>
              <a:rPr lang="th-TH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en-US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2567)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(จ้างแล้ว)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              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(ไม่รวมในกรอบ ขรก.)</a:t>
            </a:r>
            <a:r>
              <a:rPr lang="th-TH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4" name="Group 18"/>
          <p:cNvGrpSpPr>
            <a:grpSpLocks/>
          </p:cNvGrpSpPr>
          <p:nvPr/>
        </p:nvGrpSpPr>
        <p:grpSpPr bwMode="auto">
          <a:xfrm>
            <a:off x="4665274" y="1773328"/>
            <a:ext cx="2051050" cy="646110"/>
            <a:chOff x="3203848" y="3468365"/>
            <a:chExt cx="2052020" cy="646111"/>
          </a:xfrm>
          <a:solidFill>
            <a:schemeClr val="bg1"/>
          </a:solidFill>
        </p:grpSpPr>
        <p:sp>
          <p:nvSpPr>
            <p:cNvPr id="12364" name="Rectangle 2"/>
            <p:cNvSpPr>
              <a:spLocks noChangeArrowheads="1"/>
            </p:cNvSpPr>
            <p:nvPr/>
          </p:nvSpPr>
          <p:spPr bwMode="auto">
            <a:xfrm>
              <a:off x="3203848" y="3468365"/>
              <a:ext cx="1476000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lnSpc>
                  <a:spcPct val="70000"/>
                </a:lnSpc>
                <a:defRPr/>
              </a:pPr>
              <a:endParaRPr lang="th-TH" altLang="th-TH" sz="700" b="1" dirty="0">
                <a:latin typeface="TH SarabunPSK" pitchFamily="34" charset="-34"/>
                <a:cs typeface="TH SarabunPSK" pitchFamily="34" charset="-34"/>
              </a:endParaRPr>
            </a:p>
            <a:p>
              <a:pPr algn="ctr" eaLnBrk="0" hangingPunct="0">
                <a:lnSpc>
                  <a:spcPct val="70000"/>
                </a:lnSpc>
                <a:defRPr/>
              </a:pPr>
              <a:r>
                <a:rPr lang="th-TH" altLang="th-TH" sz="1400" b="1" dirty="0">
                  <a:latin typeface="TH SarabunPSK" pitchFamily="34" charset="-34"/>
                  <a:cs typeface="TH SarabunPSK" pitchFamily="34" charset="-34"/>
                </a:rPr>
                <a:t>กลุ่มงานส่งเสริม                      การพัฒนาชุมชน</a:t>
              </a:r>
            </a:p>
          </p:txBody>
        </p:sp>
        <p:sp>
          <p:nvSpPr>
            <p:cNvPr id="12365" name="Rectangle 2"/>
            <p:cNvSpPr>
              <a:spLocks noChangeArrowheads="1"/>
            </p:cNvSpPr>
            <p:nvPr/>
          </p:nvSpPr>
          <p:spPr bwMode="auto">
            <a:xfrm>
              <a:off x="4679868" y="3468365"/>
              <a:ext cx="576000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en-US" altLang="th-TH" sz="1600" b="1" dirty="0">
                  <a:latin typeface="TH SarabunPSK" pitchFamily="34" charset="-34"/>
                  <a:cs typeface="TH SarabunPSK" pitchFamily="34" charset="-34"/>
                </a:rPr>
                <a:t>5</a:t>
              </a:r>
              <a:endParaRPr lang="th-TH" altLang="th-TH" sz="1600" b="1" dirty="0">
                <a:latin typeface="TH SarabunPSK" pitchFamily="34" charset="-34"/>
                <a:cs typeface="TH SarabunPSK" pitchFamily="34" charset="-34"/>
              </a:endParaRPr>
            </a:p>
          </p:txBody>
        </p:sp>
        <p:sp>
          <p:nvSpPr>
            <p:cNvPr id="12369" name="Rectangle 2"/>
            <p:cNvSpPr>
              <a:spLocks noChangeArrowheads="1"/>
            </p:cNvSpPr>
            <p:nvPr/>
          </p:nvSpPr>
          <p:spPr bwMode="auto">
            <a:xfrm>
              <a:off x="3203848" y="3789039"/>
              <a:ext cx="2052020" cy="325437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th-TH" altLang="th-TH" sz="1500" spc="-80" dirty="0">
                  <a:latin typeface="TH SarabunPSK" pitchFamily="34" charset="-34"/>
                  <a:cs typeface="TH SarabunPSK" pitchFamily="34" charset="-34"/>
                </a:rPr>
                <a:t>นักวิชาการพัฒนาชุมชน (ผอ.กง.) ชพ</a:t>
              </a:r>
              <a:r>
                <a:rPr lang="en-US" altLang="th-TH" sz="1500" spc="-80" dirty="0">
                  <a:latin typeface="TH SarabunPSK" pitchFamily="34" charset="-34"/>
                  <a:cs typeface="TH SarabunPSK" pitchFamily="34" charset="-34"/>
                </a:rPr>
                <a:t>. </a:t>
              </a:r>
              <a:r>
                <a:rPr lang="en-US" altLang="th-TH" sz="1000" spc="-80" dirty="0">
                  <a:solidFill>
                    <a:srgbClr val="FF0000"/>
                  </a:solidFill>
                  <a:latin typeface="TH SarabunPSK" pitchFamily="34" charset="-34"/>
                  <a:cs typeface="TH SarabunPSK" pitchFamily="34" charset="-34"/>
                </a:rPr>
                <a:t>(1475)</a:t>
              </a:r>
              <a:endParaRPr lang="th-TH" altLang="th-TH" sz="1000" spc="-80" dirty="0">
                <a:solidFill>
                  <a:srgbClr val="FF0000"/>
                </a:solidFill>
                <a:latin typeface="TH SarabunPSK" pitchFamily="34" charset="-34"/>
                <a:cs typeface="TH SarabunPSK" pitchFamily="34" charset="-34"/>
              </a:endParaRPr>
            </a:p>
          </p:txBody>
        </p:sp>
      </p:grpSp>
      <p:sp>
        <p:nvSpPr>
          <p:cNvPr id="31755" name="Text Box 17"/>
          <p:cNvSpPr txBox="1">
            <a:spLocks noChangeArrowheads="1"/>
          </p:cNvSpPr>
          <p:nvPr/>
        </p:nvSpPr>
        <p:spPr bwMode="auto">
          <a:xfrm>
            <a:off x="6969125" y="2425700"/>
            <a:ext cx="2087563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(442/455/1489/1501)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5" name="Group 18"/>
          <p:cNvGrpSpPr>
            <a:grpSpLocks/>
          </p:cNvGrpSpPr>
          <p:nvPr/>
        </p:nvGrpSpPr>
        <p:grpSpPr bwMode="auto">
          <a:xfrm>
            <a:off x="6968737" y="1778090"/>
            <a:ext cx="2052637" cy="646113"/>
            <a:chOff x="3203848" y="3468365"/>
            <a:chExt cx="2052020" cy="646113"/>
          </a:xfrm>
          <a:solidFill>
            <a:schemeClr val="bg1"/>
          </a:solidFill>
        </p:grpSpPr>
        <p:sp>
          <p:nvSpPr>
            <p:cNvPr id="12361" name="Rectangle 2"/>
            <p:cNvSpPr>
              <a:spLocks noChangeArrowheads="1"/>
            </p:cNvSpPr>
            <p:nvPr/>
          </p:nvSpPr>
          <p:spPr bwMode="auto">
            <a:xfrm>
              <a:off x="3203848" y="3468365"/>
              <a:ext cx="1476000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lnSpc>
                  <a:spcPct val="70000"/>
                </a:lnSpc>
                <a:defRPr/>
              </a:pPr>
              <a:endParaRPr lang="th-TH" altLang="th-TH" sz="700" b="1" dirty="0">
                <a:latin typeface="TH SarabunPSK" pitchFamily="34" charset="-34"/>
                <a:cs typeface="TH SarabunPSK" pitchFamily="34" charset="-34"/>
              </a:endParaRPr>
            </a:p>
            <a:p>
              <a:pPr algn="ctr" eaLnBrk="0" hangingPunct="0">
                <a:lnSpc>
                  <a:spcPct val="70000"/>
                </a:lnSpc>
                <a:defRPr/>
              </a:pPr>
              <a:r>
                <a:rPr lang="th-TH" altLang="th-TH" sz="1400" b="1" dirty="0">
                  <a:latin typeface="TH SarabunPSK" pitchFamily="34" charset="-34"/>
                  <a:cs typeface="TH SarabunPSK" pitchFamily="34" charset="-34"/>
                </a:rPr>
                <a:t>กลุ่มงานสารสนเทศ</a:t>
              </a:r>
            </a:p>
            <a:p>
              <a:pPr algn="ctr" eaLnBrk="0" hangingPunct="0">
                <a:lnSpc>
                  <a:spcPct val="70000"/>
                </a:lnSpc>
                <a:defRPr/>
              </a:pPr>
              <a:r>
                <a:rPr lang="th-TH" altLang="th-TH" sz="1400" b="1" dirty="0">
                  <a:latin typeface="TH SarabunPSK" pitchFamily="34" charset="-34"/>
                  <a:cs typeface="TH SarabunPSK" pitchFamily="34" charset="-34"/>
                </a:rPr>
                <a:t>การพัฒนาชุมชน</a:t>
              </a:r>
            </a:p>
          </p:txBody>
        </p:sp>
        <p:sp>
          <p:nvSpPr>
            <p:cNvPr id="12362" name="Rectangle 2"/>
            <p:cNvSpPr>
              <a:spLocks noChangeArrowheads="1"/>
            </p:cNvSpPr>
            <p:nvPr/>
          </p:nvSpPr>
          <p:spPr bwMode="auto">
            <a:xfrm>
              <a:off x="4679868" y="3468365"/>
              <a:ext cx="576000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en-US" altLang="th-TH" sz="1600" b="1" dirty="0">
                  <a:latin typeface="TH SarabunPSK" pitchFamily="34" charset="-34"/>
                  <a:cs typeface="TH SarabunPSK" pitchFamily="34" charset="-34"/>
                </a:rPr>
                <a:t>5</a:t>
              </a:r>
              <a:endParaRPr lang="th-TH" altLang="th-TH" sz="1400" b="1" dirty="0">
                <a:latin typeface="TH SarabunPSK" pitchFamily="34" charset="-34"/>
                <a:cs typeface="TH SarabunPSK" pitchFamily="34" charset="-34"/>
              </a:endParaRPr>
            </a:p>
          </p:txBody>
        </p:sp>
        <p:sp>
          <p:nvSpPr>
            <p:cNvPr id="11342" name="Rectangle 2"/>
            <p:cNvSpPr>
              <a:spLocks noChangeArrowheads="1"/>
            </p:cNvSpPr>
            <p:nvPr/>
          </p:nvSpPr>
          <p:spPr bwMode="auto">
            <a:xfrm>
              <a:off x="3203848" y="3789040"/>
              <a:ext cx="2052020" cy="325438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th-TH" altLang="th-TH" sz="1500" spc="-60" dirty="0">
                  <a:latin typeface="TH SarabunPSK" pitchFamily="34" charset="-34"/>
                  <a:cs typeface="TH SarabunPSK" pitchFamily="34" charset="-34"/>
                </a:rPr>
                <a:t>นักวิชาการพัฒนาชุมชน (ผอ.กง.) ชพ</a:t>
              </a:r>
              <a:r>
                <a:rPr lang="en-US" altLang="th-TH" sz="1500" spc="-60" dirty="0">
                  <a:latin typeface="TH SarabunPSK" pitchFamily="34" charset="-34"/>
                  <a:cs typeface="TH SarabunPSK" pitchFamily="34" charset="-34"/>
                </a:rPr>
                <a:t>. </a:t>
              </a:r>
              <a:r>
                <a:rPr lang="en-US" altLang="th-TH" sz="1050" spc="-60" dirty="0">
                  <a:solidFill>
                    <a:srgbClr val="FF0000"/>
                  </a:solidFill>
                  <a:latin typeface="TH SarabunPSK" pitchFamily="34" charset="-34"/>
                  <a:cs typeface="TH SarabunPSK" pitchFamily="34" charset="-34"/>
                </a:rPr>
                <a:t>(421)</a:t>
              </a:r>
              <a:endParaRPr lang="th-TH" altLang="th-TH" sz="1050" spc="-60" dirty="0">
                <a:solidFill>
                  <a:srgbClr val="FF0000"/>
                </a:solidFill>
                <a:latin typeface="TH SarabunPSK" pitchFamily="34" charset="-34"/>
                <a:cs typeface="TH SarabunPSK" pitchFamily="34" charset="-34"/>
              </a:endParaRPr>
            </a:p>
          </p:txBody>
        </p:sp>
      </p:grpSp>
      <p:cxnSp>
        <p:nvCxnSpPr>
          <p:cNvPr id="78" name="Straight Connector 77"/>
          <p:cNvCxnSpPr/>
          <p:nvPr/>
        </p:nvCxnSpPr>
        <p:spPr>
          <a:xfrm>
            <a:off x="4572000" y="1419225"/>
            <a:ext cx="0" cy="223202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/>
          <p:cNvCxnSpPr/>
          <p:nvPr/>
        </p:nvCxnSpPr>
        <p:spPr>
          <a:xfrm>
            <a:off x="1116013" y="1628775"/>
            <a:ext cx="683895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759" name="Rectangle 78"/>
          <p:cNvSpPr>
            <a:spLocks noChangeArrowheads="1"/>
          </p:cNvSpPr>
          <p:nvPr/>
        </p:nvSpPr>
        <p:spPr bwMode="auto">
          <a:xfrm>
            <a:off x="0" y="6611938"/>
            <a:ext cx="1619250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000" u="sng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หมายเหตุ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ภายในวงเล็บแสดงเลขที่ตำแหน่ง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31760" name="Group 49"/>
          <p:cNvGrpSpPr>
            <a:grpSpLocks/>
          </p:cNvGrpSpPr>
          <p:nvPr/>
        </p:nvGrpSpPr>
        <p:grpSpPr bwMode="auto">
          <a:xfrm>
            <a:off x="107950" y="3594100"/>
            <a:ext cx="2843213" cy="646113"/>
            <a:chOff x="107503" y="3717032"/>
            <a:chExt cx="2844257" cy="646113"/>
          </a:xfrm>
        </p:grpSpPr>
        <p:sp>
          <p:nvSpPr>
            <p:cNvPr id="31802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เมืองจันทบุรี</a:t>
              </a:r>
            </a:p>
          </p:txBody>
        </p:sp>
        <p:sp>
          <p:nvSpPr>
            <p:cNvPr id="31803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31804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(1479)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31761" name="Text Box 17"/>
          <p:cNvSpPr txBox="1">
            <a:spLocks noChangeArrowheads="1"/>
          </p:cNvSpPr>
          <p:nvPr/>
        </p:nvSpPr>
        <p:spPr bwMode="auto">
          <a:xfrm>
            <a:off x="107950" y="4241800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(1481/1482/1484/1502)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31762" name="Group 50"/>
          <p:cNvGrpSpPr>
            <a:grpSpLocks/>
          </p:cNvGrpSpPr>
          <p:nvPr/>
        </p:nvGrpSpPr>
        <p:grpSpPr bwMode="auto">
          <a:xfrm>
            <a:off x="3132138" y="3594100"/>
            <a:ext cx="2843212" cy="646113"/>
            <a:chOff x="107503" y="3717032"/>
            <a:chExt cx="2844257" cy="646113"/>
          </a:xfrm>
        </p:grpSpPr>
        <p:sp>
          <p:nvSpPr>
            <p:cNvPr id="31799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ขลุง</a:t>
              </a:r>
            </a:p>
          </p:txBody>
        </p:sp>
        <p:sp>
          <p:nvSpPr>
            <p:cNvPr id="31800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31801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(1486)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31763" name="Text Box 17"/>
          <p:cNvSpPr txBox="1">
            <a:spLocks noChangeArrowheads="1"/>
          </p:cNvSpPr>
          <p:nvPr/>
        </p:nvSpPr>
        <p:spPr bwMode="auto">
          <a:xfrm>
            <a:off x="3132138" y="4241800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3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(1488/1490/1492/1493)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31764" name="Group 55"/>
          <p:cNvGrpSpPr>
            <a:grpSpLocks/>
          </p:cNvGrpSpPr>
          <p:nvPr/>
        </p:nvGrpSpPr>
        <p:grpSpPr bwMode="auto">
          <a:xfrm>
            <a:off x="6156325" y="3594100"/>
            <a:ext cx="2844800" cy="646113"/>
            <a:chOff x="107503" y="3717032"/>
            <a:chExt cx="2844257" cy="646113"/>
          </a:xfrm>
        </p:grpSpPr>
        <p:sp>
          <p:nvSpPr>
            <p:cNvPr id="31796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ท่าใหม่</a:t>
              </a:r>
            </a:p>
          </p:txBody>
        </p:sp>
        <p:sp>
          <p:nvSpPr>
            <p:cNvPr id="31797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31798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(1495)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31765" name="Text Box 17"/>
          <p:cNvSpPr txBox="1">
            <a:spLocks noChangeArrowheads="1"/>
          </p:cNvSpPr>
          <p:nvPr/>
        </p:nvSpPr>
        <p:spPr bwMode="auto">
          <a:xfrm>
            <a:off x="6156325" y="4241800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(1497/1498/1499/1500)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31766" name="Group 60"/>
          <p:cNvGrpSpPr>
            <a:grpSpLocks/>
          </p:cNvGrpSpPr>
          <p:nvPr/>
        </p:nvGrpSpPr>
        <p:grpSpPr bwMode="auto">
          <a:xfrm>
            <a:off x="107950" y="4962525"/>
            <a:ext cx="2843213" cy="646113"/>
            <a:chOff x="107503" y="3717032"/>
            <a:chExt cx="2844257" cy="646113"/>
          </a:xfrm>
        </p:grpSpPr>
        <p:sp>
          <p:nvSpPr>
            <p:cNvPr id="31793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นายายอาม</a:t>
              </a:r>
            </a:p>
          </p:txBody>
        </p:sp>
        <p:sp>
          <p:nvSpPr>
            <p:cNvPr id="31794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31795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(1504)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31767" name="Text Box 17"/>
          <p:cNvSpPr txBox="1">
            <a:spLocks noChangeArrowheads="1"/>
          </p:cNvSpPr>
          <p:nvPr/>
        </p:nvSpPr>
        <p:spPr bwMode="auto">
          <a:xfrm>
            <a:off x="107950" y="5610225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(1506/1507/1508/1509)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31768" name="Group 65"/>
          <p:cNvGrpSpPr>
            <a:grpSpLocks/>
          </p:cNvGrpSpPr>
          <p:nvPr/>
        </p:nvGrpSpPr>
        <p:grpSpPr bwMode="auto">
          <a:xfrm>
            <a:off x="3132138" y="4962525"/>
            <a:ext cx="2843212" cy="646113"/>
            <a:chOff x="107503" y="3717032"/>
            <a:chExt cx="2844257" cy="646113"/>
          </a:xfrm>
        </p:grpSpPr>
        <p:sp>
          <p:nvSpPr>
            <p:cNvPr id="31790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มะขาม</a:t>
              </a:r>
            </a:p>
          </p:txBody>
        </p:sp>
        <p:sp>
          <p:nvSpPr>
            <p:cNvPr id="31791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31792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(1510)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31769" name="Text Box 17"/>
          <p:cNvSpPr txBox="1">
            <a:spLocks noChangeArrowheads="1"/>
          </p:cNvSpPr>
          <p:nvPr/>
        </p:nvSpPr>
        <p:spPr bwMode="auto">
          <a:xfrm>
            <a:off x="3132138" y="5610225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3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(1512/1513/1514)</a:t>
            </a:r>
          </a:p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เจ้าพนักงานพัฒนาชุมชน (ปง./ชง.)    - 1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(1511)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31770" name="Group 70"/>
          <p:cNvGrpSpPr>
            <a:grpSpLocks/>
          </p:cNvGrpSpPr>
          <p:nvPr/>
        </p:nvGrpSpPr>
        <p:grpSpPr bwMode="auto">
          <a:xfrm>
            <a:off x="6156325" y="4962525"/>
            <a:ext cx="2844800" cy="646113"/>
            <a:chOff x="107503" y="3717032"/>
            <a:chExt cx="2844257" cy="646113"/>
          </a:xfrm>
        </p:grpSpPr>
        <p:sp>
          <p:nvSpPr>
            <p:cNvPr id="31787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แหลมสิงห์</a:t>
              </a:r>
            </a:p>
          </p:txBody>
        </p:sp>
        <p:sp>
          <p:nvSpPr>
            <p:cNvPr id="31788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4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31789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(1516)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31771" name="Text Box 17"/>
          <p:cNvSpPr txBox="1">
            <a:spLocks noChangeArrowheads="1"/>
          </p:cNvSpPr>
          <p:nvPr/>
        </p:nvSpPr>
        <p:spPr bwMode="auto">
          <a:xfrm>
            <a:off x="6156325" y="5610225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	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3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(1518/1519/1520)</a:t>
            </a:r>
          </a:p>
          <a:p>
            <a:pPr eaLnBrk="1" hangingPunct="1"/>
            <a:r>
              <a:rPr lang="th-TH" altLang="th-TH" sz="12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(พรก.) (จ้างแล้ว) 	- 1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(119)</a:t>
            </a:r>
          </a:p>
          <a:p>
            <a:pPr eaLnBrk="1" hangingPunct="1"/>
            <a:r>
              <a:rPr lang="th-TH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(กรอบฯ </a:t>
            </a:r>
            <a:r>
              <a:rPr lang="en-US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2564</a:t>
            </a:r>
            <a:r>
              <a:rPr lang="th-TH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en-US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–</a:t>
            </a:r>
            <a:r>
              <a:rPr lang="th-TH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en-US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2567 </a:t>
            </a:r>
            <a:r>
              <a:rPr lang="th-TH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ตามมาตรการฯ ปี งบฯ </a:t>
            </a:r>
            <a:r>
              <a:rPr lang="en-US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2562)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 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(ไม่รวมในกรอบ ขรก.)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cxnSp>
        <p:nvCxnSpPr>
          <p:cNvPr id="76" name="Straight Connector 75"/>
          <p:cNvCxnSpPr/>
          <p:nvPr/>
        </p:nvCxnSpPr>
        <p:spPr>
          <a:xfrm>
            <a:off x="1404938" y="3500438"/>
            <a:ext cx="604837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9" name="Straight Connector 78"/>
          <p:cNvCxnSpPr/>
          <p:nvPr/>
        </p:nvCxnSpPr>
        <p:spPr>
          <a:xfrm>
            <a:off x="1116013" y="1628775"/>
            <a:ext cx="0" cy="14446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" name="Straight Connector 80"/>
          <p:cNvCxnSpPr/>
          <p:nvPr/>
        </p:nvCxnSpPr>
        <p:spPr>
          <a:xfrm>
            <a:off x="3348038" y="1628775"/>
            <a:ext cx="0" cy="14446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" name="Straight Connector 81"/>
          <p:cNvCxnSpPr/>
          <p:nvPr/>
        </p:nvCxnSpPr>
        <p:spPr>
          <a:xfrm>
            <a:off x="5651500" y="1628775"/>
            <a:ext cx="0" cy="14446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3" name="Straight Connector 82"/>
          <p:cNvCxnSpPr/>
          <p:nvPr/>
        </p:nvCxnSpPr>
        <p:spPr>
          <a:xfrm>
            <a:off x="7956550" y="1628775"/>
            <a:ext cx="0" cy="14446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4" name="Straight Connector 83"/>
          <p:cNvCxnSpPr/>
          <p:nvPr/>
        </p:nvCxnSpPr>
        <p:spPr>
          <a:xfrm>
            <a:off x="1403350" y="3500438"/>
            <a:ext cx="0" cy="904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/>
          <p:cNvCxnSpPr/>
          <p:nvPr/>
        </p:nvCxnSpPr>
        <p:spPr>
          <a:xfrm>
            <a:off x="7451725" y="3500438"/>
            <a:ext cx="0" cy="904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" name="Straight Connector 85"/>
          <p:cNvCxnSpPr/>
          <p:nvPr/>
        </p:nvCxnSpPr>
        <p:spPr>
          <a:xfrm>
            <a:off x="3049588" y="3500438"/>
            <a:ext cx="0" cy="136842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7" name="Straight Connector 86"/>
          <p:cNvCxnSpPr/>
          <p:nvPr/>
        </p:nvCxnSpPr>
        <p:spPr>
          <a:xfrm>
            <a:off x="1403350" y="4868863"/>
            <a:ext cx="604837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9" name="Straight Connector 88"/>
          <p:cNvCxnSpPr/>
          <p:nvPr/>
        </p:nvCxnSpPr>
        <p:spPr>
          <a:xfrm>
            <a:off x="1403350" y="4868863"/>
            <a:ext cx="0" cy="904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0" name="Straight Connector 89"/>
          <p:cNvCxnSpPr/>
          <p:nvPr/>
        </p:nvCxnSpPr>
        <p:spPr>
          <a:xfrm>
            <a:off x="4427538" y="4868863"/>
            <a:ext cx="0" cy="904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1" name="Straight Connector 90"/>
          <p:cNvCxnSpPr/>
          <p:nvPr/>
        </p:nvCxnSpPr>
        <p:spPr>
          <a:xfrm>
            <a:off x="7451725" y="4868863"/>
            <a:ext cx="0" cy="904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1784" name="Group 74"/>
          <p:cNvGrpSpPr>
            <a:grpSpLocks/>
          </p:cNvGrpSpPr>
          <p:nvPr/>
        </p:nvGrpSpPr>
        <p:grpSpPr bwMode="auto">
          <a:xfrm>
            <a:off x="107950" y="1774825"/>
            <a:ext cx="2051050" cy="646113"/>
            <a:chOff x="107950" y="1775470"/>
            <a:chExt cx="2051050" cy="646112"/>
          </a:xfrm>
        </p:grpSpPr>
        <p:grpSp>
          <p:nvGrpSpPr>
            <p:cNvPr id="13" name="Group 18"/>
            <p:cNvGrpSpPr>
              <a:grpSpLocks/>
            </p:cNvGrpSpPr>
            <p:nvPr/>
          </p:nvGrpSpPr>
          <p:grpSpPr bwMode="auto">
            <a:xfrm>
              <a:off x="107950" y="1775470"/>
              <a:ext cx="2051050" cy="646112"/>
              <a:chOff x="3203848" y="3468365"/>
              <a:chExt cx="2052020" cy="646113"/>
            </a:xfrm>
            <a:solidFill>
              <a:schemeClr val="bg1"/>
            </a:solidFill>
          </p:grpSpPr>
          <p:sp>
            <p:nvSpPr>
              <p:cNvPr id="14387" name="Rectangle 2"/>
              <p:cNvSpPr>
                <a:spLocks noChangeArrowheads="1"/>
              </p:cNvSpPr>
              <p:nvPr/>
            </p:nvSpPr>
            <p:spPr bwMode="auto">
              <a:xfrm>
                <a:off x="4679868" y="3468365"/>
                <a:ext cx="576000" cy="323850"/>
              </a:xfrm>
              <a:prstGeom prst="rect">
                <a:avLst/>
              </a:prstGeom>
              <a:grpFill/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anchor="ctr"/>
              <a:lstStyle/>
              <a:p>
                <a:pPr algn="ctr" eaLnBrk="0" hangingPunct="0">
                  <a:defRPr/>
                </a:pPr>
                <a:r>
                  <a:rPr lang="en-US" altLang="th-TH" sz="1600" b="1" dirty="0">
                    <a:latin typeface="TH SarabunPSK" pitchFamily="34" charset="-34"/>
                    <a:cs typeface="TH SarabunPSK" pitchFamily="34" charset="-34"/>
                  </a:rPr>
                  <a:t>6</a:t>
                </a:r>
                <a:endParaRPr lang="th-TH" altLang="th-TH" sz="1400" b="1" dirty="0">
                  <a:latin typeface="TH SarabunPSK" pitchFamily="34" charset="-34"/>
                  <a:cs typeface="TH SarabunPSK" pitchFamily="34" charset="-34"/>
                </a:endParaRPr>
              </a:p>
            </p:txBody>
          </p:sp>
          <p:sp>
            <p:nvSpPr>
              <p:cNvPr id="14388" name="Rectangle 2"/>
              <p:cNvSpPr>
                <a:spLocks noChangeArrowheads="1"/>
              </p:cNvSpPr>
              <p:nvPr/>
            </p:nvSpPr>
            <p:spPr bwMode="auto">
              <a:xfrm>
                <a:off x="3203848" y="3789040"/>
                <a:ext cx="2052000" cy="325438"/>
              </a:xfrm>
              <a:prstGeom prst="rect">
                <a:avLst/>
              </a:prstGeom>
              <a:grpFill/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anchor="ctr"/>
              <a:lstStyle/>
              <a:p>
                <a:pPr algn="ctr" eaLnBrk="0" hangingPunct="0">
                  <a:defRPr/>
                </a:pPr>
                <a:r>
                  <a:rPr lang="th-TH" altLang="th-TH" sz="1400" spc="-40" dirty="0">
                    <a:latin typeface="TH SarabunPSK" pitchFamily="34" charset="-34"/>
                    <a:cs typeface="TH SarabunPSK" pitchFamily="34" charset="-34"/>
                  </a:rPr>
                  <a:t>นักวิชาการพัฒนาชุมชน (ผอ.กง.) </a:t>
                </a:r>
                <a:r>
                  <a:rPr lang="th-TH" altLang="th-TH" sz="1400" spc="-40" dirty="0" err="1">
                    <a:latin typeface="TH SarabunPSK" pitchFamily="34" charset="-34"/>
                    <a:cs typeface="TH SarabunPSK" pitchFamily="34" charset="-34"/>
                  </a:rPr>
                  <a:t>ชพ.</a:t>
                </a:r>
                <a:r>
                  <a:rPr lang="en-US" altLang="th-TH" sz="1400" spc="-40" dirty="0">
                    <a:latin typeface="TH SarabunPSK" pitchFamily="34" charset="-34"/>
                    <a:cs typeface="TH SarabunPSK" pitchFamily="34" charset="-34"/>
                  </a:rPr>
                  <a:t> </a:t>
                </a:r>
                <a:r>
                  <a:rPr lang="en-US" altLang="th-TH" sz="1000" spc="-40" dirty="0">
                    <a:solidFill>
                      <a:srgbClr val="FF0000"/>
                    </a:solidFill>
                    <a:latin typeface="TH SarabunPSK" pitchFamily="34" charset="-34"/>
                    <a:cs typeface="TH SarabunPSK" pitchFamily="34" charset="-34"/>
                  </a:rPr>
                  <a:t>(1468)</a:t>
                </a:r>
                <a:endParaRPr lang="th-TH" altLang="th-TH" sz="1000" spc="-40" dirty="0">
                  <a:solidFill>
                    <a:srgbClr val="FF0000"/>
                  </a:solidFill>
                  <a:latin typeface="TH SarabunPSK" pitchFamily="34" charset="-34"/>
                  <a:cs typeface="TH SarabunPSK" pitchFamily="34" charset="-34"/>
                </a:endParaRPr>
              </a:p>
            </p:txBody>
          </p:sp>
        </p:grpSp>
        <p:sp>
          <p:nvSpPr>
            <p:cNvPr id="31786" name="Rectangle 2"/>
            <p:cNvSpPr>
              <a:spLocks noChangeArrowheads="1"/>
            </p:cNvSpPr>
            <p:nvPr/>
          </p:nvSpPr>
          <p:spPr bwMode="auto">
            <a:xfrm>
              <a:off x="107950" y="1775470"/>
              <a:ext cx="1475302" cy="323849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th-TH" altLang="th-TH" sz="12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endParaRPr lang="th-TH" altLang="th-TH" sz="8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2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กลุ่มงานประสานและสนับสนุนการบริหารงานพัฒนาชุมชน</a:t>
              </a:r>
            </a:p>
            <a:p>
              <a:pPr algn="ctr"/>
              <a:endParaRPr lang="th-TH" altLang="th-TH" sz="12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770" name="Rectangle 73"/>
          <p:cNvSpPr>
            <a:spLocks noChangeArrowheads="1"/>
          </p:cNvSpPr>
          <p:nvPr/>
        </p:nvSpPr>
        <p:spPr bwMode="auto">
          <a:xfrm>
            <a:off x="488950" y="106363"/>
            <a:ext cx="815498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/>
            <a:r>
              <a:rPr lang="th-TH" altLang="th-TH" sz="1600" b="1">
                <a:latin typeface="TH SarabunPSK" panose="020B0500040200020003" pitchFamily="34" charset="-34"/>
                <a:cs typeface="TH SarabunPSK" panose="020B0500040200020003" pitchFamily="34" charset="-34"/>
              </a:rPr>
              <a:t>แผนภูมิแสดงการแบ่งงานภายในและอัตรากำลังของกรมการพัฒนาชุมชน</a:t>
            </a:r>
            <a:r>
              <a:rPr lang="en-US" altLang="th-TH" sz="1600" b="1">
                <a:latin typeface="TH SarabunPSK" panose="020B0500040200020003" pitchFamily="34" charset="-34"/>
                <a:cs typeface="TH SarabunPSK" panose="020B0500040200020003" pitchFamily="34" charset="-34"/>
              </a:rPr>
              <a:t> </a:t>
            </a:r>
            <a:endParaRPr lang="th-TH" altLang="th-TH" sz="1600" b="1"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sp>
        <p:nvSpPr>
          <p:cNvPr id="32771" name="Text Box 9"/>
          <p:cNvSpPr txBox="1">
            <a:spLocks noChangeArrowheads="1"/>
          </p:cNvSpPr>
          <p:nvPr/>
        </p:nvSpPr>
        <p:spPr bwMode="auto">
          <a:xfrm>
            <a:off x="6980238" y="6269038"/>
            <a:ext cx="2160587" cy="588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ลูกจ้างประจำ</a:t>
            </a:r>
            <a:r>
              <a:rPr lang="en-US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 1 </a:t>
            </a:r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อัตรา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rPr>
              <a:t>(83)</a:t>
            </a:r>
            <a:endParaRPr lang="th-TH" altLang="th-TH" sz="1400">
              <a:solidFill>
                <a:srgbClr val="FF0000"/>
              </a:solidFill>
              <a:latin typeface="TH SarabunPSK" panose="020B0500040200020003" pitchFamily="34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กรอบพนักงานราชการ 2 อัตรา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rPr>
              <a:t>(72/119)</a:t>
            </a:r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 </a:t>
            </a:r>
            <a:endParaRPr lang="th-TH" altLang="th-TH" sz="1000"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grpSp>
        <p:nvGrpSpPr>
          <p:cNvPr id="32772" name="Group 81"/>
          <p:cNvGrpSpPr>
            <a:grpSpLocks/>
          </p:cNvGrpSpPr>
          <p:nvPr/>
        </p:nvGrpSpPr>
        <p:grpSpPr bwMode="auto">
          <a:xfrm>
            <a:off x="2843213" y="765175"/>
            <a:ext cx="3421062" cy="646113"/>
            <a:chOff x="2448080" y="857250"/>
            <a:chExt cx="3420000" cy="646113"/>
          </a:xfrm>
        </p:grpSpPr>
        <p:sp>
          <p:nvSpPr>
            <p:cNvPr id="32800" name="Rectangle 2"/>
            <p:cNvSpPr>
              <a:spLocks noChangeArrowheads="1"/>
            </p:cNvSpPr>
            <p:nvPr/>
          </p:nvSpPr>
          <p:spPr bwMode="auto">
            <a:xfrm>
              <a:off x="2448080" y="857250"/>
              <a:ext cx="2844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สำนักงานพัฒนาชุมชนจังหวัดจันทบุรี</a:t>
              </a:r>
            </a:p>
          </p:txBody>
        </p:sp>
        <p:sp>
          <p:nvSpPr>
            <p:cNvPr id="32801" name="Rectangle 2"/>
            <p:cNvSpPr>
              <a:spLocks noChangeArrowheads="1"/>
            </p:cNvSpPr>
            <p:nvPr/>
          </p:nvSpPr>
          <p:spPr bwMode="auto">
            <a:xfrm>
              <a:off x="5290308" y="857250"/>
              <a:ext cx="575739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 eaLnBrk="1" hangingPunct="1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69</a:t>
              </a:r>
              <a:endParaRPr lang="th-TH" altLang="th-TH" sz="16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32802" name="Rectangle 2"/>
            <p:cNvSpPr>
              <a:spLocks noChangeArrowheads="1"/>
            </p:cNvSpPr>
            <p:nvPr/>
          </p:nvSpPr>
          <p:spPr bwMode="auto">
            <a:xfrm>
              <a:off x="2448080" y="1177925"/>
              <a:ext cx="3420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ผู้อำนวยการ (พัฒนาการจังหวัด) สูง</a:t>
              </a:r>
              <a:r>
                <a:rPr lang="en-US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(1467)</a:t>
              </a:r>
              <a:r>
                <a:rPr lang="en-US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endParaRPr lang="th-TH" altLang="th-TH" sz="1600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32773" name="Text Box 91"/>
          <p:cNvSpPr txBox="1">
            <a:spLocks noChangeArrowheads="1"/>
          </p:cNvSpPr>
          <p:nvPr/>
        </p:nvSpPr>
        <p:spPr bwMode="auto">
          <a:xfrm>
            <a:off x="3924300" y="404813"/>
            <a:ext cx="1368425" cy="277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Update </a:t>
            </a:r>
            <a:r>
              <a:rPr lang="th-TH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26 เมษายน 2564 </a:t>
            </a:r>
            <a:r>
              <a:rPr lang="en-US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         </a:t>
            </a:r>
            <a:endParaRPr lang="th-TH" altLang="th-TH" sz="1200"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cxnSp>
        <p:nvCxnSpPr>
          <p:cNvPr id="78" name="Straight Connector 77"/>
          <p:cNvCxnSpPr/>
          <p:nvPr/>
        </p:nvCxnSpPr>
        <p:spPr>
          <a:xfrm>
            <a:off x="4572000" y="1419225"/>
            <a:ext cx="0" cy="50482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775" name="Rectangle 78"/>
          <p:cNvSpPr>
            <a:spLocks noChangeArrowheads="1"/>
          </p:cNvSpPr>
          <p:nvPr/>
        </p:nvSpPr>
        <p:spPr bwMode="auto">
          <a:xfrm>
            <a:off x="0" y="6611938"/>
            <a:ext cx="1619250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000" u="sng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หมายเหตุ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ภายในวงเล็บแสดงเลขที่ตำแหน่ง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32776" name="Group 49"/>
          <p:cNvGrpSpPr>
            <a:grpSpLocks/>
          </p:cNvGrpSpPr>
          <p:nvPr/>
        </p:nvGrpSpPr>
        <p:grpSpPr bwMode="auto">
          <a:xfrm>
            <a:off x="107950" y="1722438"/>
            <a:ext cx="2843213" cy="646112"/>
            <a:chOff x="107503" y="3717032"/>
            <a:chExt cx="2844257" cy="646113"/>
          </a:xfrm>
        </p:grpSpPr>
        <p:sp>
          <p:nvSpPr>
            <p:cNvPr id="32797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แก่งหางแมว</a:t>
              </a:r>
            </a:p>
          </p:txBody>
        </p:sp>
        <p:sp>
          <p:nvSpPr>
            <p:cNvPr id="32798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32799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ชพ.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(1522)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32777" name="Text Box 17"/>
          <p:cNvSpPr txBox="1">
            <a:spLocks noChangeArrowheads="1"/>
          </p:cNvSpPr>
          <p:nvPr/>
        </p:nvSpPr>
        <p:spPr bwMode="auto">
          <a:xfrm>
            <a:off x="107950" y="2370138"/>
            <a:ext cx="2879725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(1524/1525/1526/7489)</a:t>
            </a:r>
          </a:p>
          <a:p>
            <a:pPr eaLnBrk="1" hangingPunct="1"/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32778" name="Group 50"/>
          <p:cNvGrpSpPr>
            <a:grpSpLocks/>
          </p:cNvGrpSpPr>
          <p:nvPr/>
        </p:nvGrpSpPr>
        <p:grpSpPr bwMode="auto">
          <a:xfrm>
            <a:off x="3132138" y="1722438"/>
            <a:ext cx="2843212" cy="646112"/>
            <a:chOff x="107503" y="3717032"/>
            <a:chExt cx="2844257" cy="646113"/>
          </a:xfrm>
        </p:grpSpPr>
        <p:sp>
          <p:nvSpPr>
            <p:cNvPr id="32794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โป่งน้ำร้อน</a:t>
              </a:r>
            </a:p>
          </p:txBody>
        </p:sp>
        <p:sp>
          <p:nvSpPr>
            <p:cNvPr id="32795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32796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ชพ.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(1527)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32779" name="Text Box 17"/>
          <p:cNvSpPr txBox="1">
            <a:spLocks noChangeArrowheads="1"/>
          </p:cNvSpPr>
          <p:nvPr/>
        </p:nvSpPr>
        <p:spPr bwMode="auto">
          <a:xfrm>
            <a:off x="3132138" y="2370138"/>
            <a:ext cx="2879725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(1529/1530/1531/2677)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32780" name="Group 55"/>
          <p:cNvGrpSpPr>
            <a:grpSpLocks/>
          </p:cNvGrpSpPr>
          <p:nvPr/>
        </p:nvGrpSpPr>
        <p:grpSpPr bwMode="auto">
          <a:xfrm>
            <a:off x="6156325" y="1722438"/>
            <a:ext cx="2844800" cy="646112"/>
            <a:chOff x="107503" y="3717032"/>
            <a:chExt cx="2844257" cy="646113"/>
          </a:xfrm>
        </p:grpSpPr>
        <p:sp>
          <p:nvSpPr>
            <p:cNvPr id="32791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สอยดาว</a:t>
              </a:r>
            </a:p>
          </p:txBody>
        </p:sp>
        <p:sp>
          <p:nvSpPr>
            <p:cNvPr id="32792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32793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ชพ.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(1532)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32781" name="Text Box 17"/>
          <p:cNvSpPr txBox="1">
            <a:spLocks noChangeArrowheads="1"/>
          </p:cNvSpPr>
          <p:nvPr/>
        </p:nvSpPr>
        <p:spPr bwMode="auto">
          <a:xfrm>
            <a:off x="6156325" y="2370138"/>
            <a:ext cx="2879725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(1534/1535/1536/2667)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cxnSp>
        <p:nvCxnSpPr>
          <p:cNvPr id="76" name="Straight Connector 75"/>
          <p:cNvCxnSpPr/>
          <p:nvPr/>
        </p:nvCxnSpPr>
        <p:spPr>
          <a:xfrm>
            <a:off x="1404938" y="1628775"/>
            <a:ext cx="604837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4" name="Straight Connector 83"/>
          <p:cNvCxnSpPr/>
          <p:nvPr/>
        </p:nvCxnSpPr>
        <p:spPr>
          <a:xfrm>
            <a:off x="1403350" y="1628775"/>
            <a:ext cx="0" cy="9048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/>
          <p:cNvCxnSpPr/>
          <p:nvPr/>
        </p:nvCxnSpPr>
        <p:spPr>
          <a:xfrm>
            <a:off x="7451725" y="1628775"/>
            <a:ext cx="0" cy="9048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" name="Straight Connector 85"/>
          <p:cNvCxnSpPr/>
          <p:nvPr/>
        </p:nvCxnSpPr>
        <p:spPr>
          <a:xfrm>
            <a:off x="3049588" y="1628775"/>
            <a:ext cx="0" cy="187166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2786" name="Group 49"/>
          <p:cNvGrpSpPr>
            <a:grpSpLocks/>
          </p:cNvGrpSpPr>
          <p:nvPr/>
        </p:nvGrpSpPr>
        <p:grpSpPr bwMode="auto">
          <a:xfrm>
            <a:off x="1641475" y="3300413"/>
            <a:ext cx="2843213" cy="652462"/>
            <a:chOff x="107503" y="3710690"/>
            <a:chExt cx="2844257" cy="652455"/>
          </a:xfrm>
        </p:grpSpPr>
        <p:sp>
          <p:nvSpPr>
            <p:cNvPr id="32788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เขาคิชฌกูฏ</a:t>
              </a:r>
            </a:p>
          </p:txBody>
        </p:sp>
        <p:sp>
          <p:nvSpPr>
            <p:cNvPr id="32789" name="Rectangle 2"/>
            <p:cNvSpPr>
              <a:spLocks noChangeArrowheads="1"/>
            </p:cNvSpPr>
            <p:nvPr/>
          </p:nvSpPr>
          <p:spPr bwMode="auto">
            <a:xfrm>
              <a:off x="2411760" y="3710690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32790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ชพ.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(1537)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32787" name="Text Box 17"/>
          <p:cNvSpPr txBox="1">
            <a:spLocks noChangeArrowheads="1"/>
          </p:cNvSpPr>
          <p:nvPr/>
        </p:nvSpPr>
        <p:spPr bwMode="auto">
          <a:xfrm>
            <a:off x="1641475" y="3954463"/>
            <a:ext cx="2879725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(1539/1541/2630/2657)</a:t>
            </a:r>
          </a:p>
          <a:p>
            <a:pPr eaLnBrk="1" hangingPunct="1"/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794" name="Rectangle 73"/>
          <p:cNvSpPr>
            <a:spLocks noChangeArrowheads="1"/>
          </p:cNvSpPr>
          <p:nvPr/>
        </p:nvSpPr>
        <p:spPr bwMode="auto">
          <a:xfrm>
            <a:off x="488950" y="106363"/>
            <a:ext cx="815498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/>
            <a:r>
              <a:rPr lang="th-TH" altLang="th-TH" sz="1600" b="1">
                <a:latin typeface="TH SarabunPSK" panose="020B0500040200020003" pitchFamily="34" charset="-34"/>
                <a:cs typeface="TH SarabunPSK" panose="020B0500040200020003" pitchFamily="34" charset="-34"/>
              </a:rPr>
              <a:t>แผนภูมิแสดงการแบ่งงานภายในและอัตรากำลังของกรมการพัฒนาชุมชน</a:t>
            </a:r>
            <a:r>
              <a:rPr lang="en-US" altLang="th-TH" sz="1600" b="1">
                <a:latin typeface="TH SarabunPSK" panose="020B0500040200020003" pitchFamily="34" charset="-34"/>
                <a:cs typeface="TH SarabunPSK" panose="020B0500040200020003" pitchFamily="34" charset="-34"/>
              </a:rPr>
              <a:t> </a:t>
            </a:r>
            <a:endParaRPr lang="th-TH" altLang="th-TH" sz="1600" b="1"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sp>
        <p:nvSpPr>
          <p:cNvPr id="33795" name="Text Box 9"/>
          <p:cNvSpPr txBox="1">
            <a:spLocks noChangeArrowheads="1"/>
          </p:cNvSpPr>
          <p:nvPr/>
        </p:nvSpPr>
        <p:spPr bwMode="auto">
          <a:xfrm>
            <a:off x="6980238" y="6269038"/>
            <a:ext cx="2160587" cy="588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ลูกจ้างประจำ - อัตรา</a:t>
            </a:r>
          </a:p>
          <a:p>
            <a:pPr eaLnBrk="1" hangingPunct="1"/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กรอบพนักงานราชการ - อัตรา</a:t>
            </a:r>
          </a:p>
        </p:txBody>
      </p:sp>
      <p:grpSp>
        <p:nvGrpSpPr>
          <p:cNvPr id="33796" name="Group 81"/>
          <p:cNvGrpSpPr>
            <a:grpSpLocks/>
          </p:cNvGrpSpPr>
          <p:nvPr/>
        </p:nvGrpSpPr>
        <p:grpSpPr bwMode="auto">
          <a:xfrm>
            <a:off x="2843213" y="765175"/>
            <a:ext cx="3421062" cy="646113"/>
            <a:chOff x="2448080" y="857250"/>
            <a:chExt cx="3420000" cy="646113"/>
          </a:xfrm>
        </p:grpSpPr>
        <p:sp>
          <p:nvSpPr>
            <p:cNvPr id="33853" name="Rectangle 2"/>
            <p:cNvSpPr>
              <a:spLocks noChangeArrowheads="1"/>
            </p:cNvSpPr>
            <p:nvPr/>
          </p:nvSpPr>
          <p:spPr bwMode="auto">
            <a:xfrm>
              <a:off x="2448080" y="857250"/>
              <a:ext cx="2844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สำนักงานพัฒนาชุมชนจังหวัดฉะเชิงเทรา</a:t>
              </a:r>
            </a:p>
          </p:txBody>
        </p:sp>
        <p:sp>
          <p:nvSpPr>
            <p:cNvPr id="33854" name="Rectangle 2"/>
            <p:cNvSpPr>
              <a:spLocks noChangeArrowheads="1"/>
            </p:cNvSpPr>
            <p:nvPr/>
          </p:nvSpPr>
          <p:spPr bwMode="auto">
            <a:xfrm>
              <a:off x="5290308" y="857250"/>
              <a:ext cx="575739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 eaLnBrk="1" hangingPunct="1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77</a:t>
              </a:r>
              <a:endParaRPr lang="th-TH" altLang="th-TH" sz="16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33855" name="Rectangle 2"/>
            <p:cNvSpPr>
              <a:spLocks noChangeArrowheads="1"/>
            </p:cNvSpPr>
            <p:nvPr/>
          </p:nvSpPr>
          <p:spPr bwMode="auto">
            <a:xfrm>
              <a:off x="2448080" y="1177925"/>
              <a:ext cx="3420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ผู้อำนวยการ (พัฒนาการจังหวัด) สูง</a:t>
              </a:r>
              <a:r>
                <a:rPr lang="en-US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(1542)</a:t>
              </a:r>
              <a:r>
                <a:rPr lang="en-US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endParaRPr lang="th-TH" altLang="th-TH" sz="1600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33797" name="Text Box 91"/>
          <p:cNvSpPr txBox="1">
            <a:spLocks noChangeArrowheads="1"/>
          </p:cNvSpPr>
          <p:nvPr/>
        </p:nvSpPr>
        <p:spPr bwMode="auto">
          <a:xfrm>
            <a:off x="3924300" y="404813"/>
            <a:ext cx="1368425" cy="277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Update </a:t>
            </a:r>
            <a:r>
              <a:rPr lang="th-TH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26 เมษายน 2564 </a:t>
            </a:r>
            <a:r>
              <a:rPr lang="en-US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         </a:t>
            </a:r>
            <a:endParaRPr lang="th-TH" altLang="th-TH" sz="1200"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sp>
        <p:nvSpPr>
          <p:cNvPr id="33798" name="Text Box 17"/>
          <p:cNvSpPr txBox="1">
            <a:spLocks noChangeArrowheads="1"/>
          </p:cNvSpPr>
          <p:nvPr/>
        </p:nvSpPr>
        <p:spPr bwMode="auto">
          <a:xfrm>
            <a:off x="107950" y="2409825"/>
            <a:ext cx="2951163" cy="628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 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- 1 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(1214)</a:t>
            </a:r>
          </a:p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นักจัดการงานทั่วไป (ปก./ชก.)   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     </a:t>
            </a: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- 1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(1565)</a:t>
            </a:r>
          </a:p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เจ้าพนักงานธุรการ (ปง./ชง.)    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      </a:t>
            </a: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3 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(551/1544/1547)</a:t>
            </a:r>
          </a:p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เจ้าพนักงานการเงินและบัญชี (ปง./ชง.)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- 2 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(1545/1546)</a:t>
            </a:r>
            <a:endParaRPr lang="th-TH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endParaRPr lang="en-US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sp>
        <p:nvSpPr>
          <p:cNvPr id="33799" name="Text Box 17"/>
          <p:cNvSpPr txBox="1">
            <a:spLocks noChangeArrowheads="1"/>
          </p:cNvSpPr>
          <p:nvPr/>
        </p:nvSpPr>
        <p:spPr bwMode="auto">
          <a:xfrm>
            <a:off x="2411413" y="2408238"/>
            <a:ext cx="2087562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2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(1549/1550)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3" name="Group 18"/>
          <p:cNvGrpSpPr>
            <a:grpSpLocks/>
          </p:cNvGrpSpPr>
          <p:nvPr/>
        </p:nvGrpSpPr>
        <p:grpSpPr bwMode="auto">
          <a:xfrm>
            <a:off x="2411413" y="1772816"/>
            <a:ext cx="2052637" cy="646113"/>
            <a:chOff x="3203848" y="3468365"/>
            <a:chExt cx="2052020" cy="646113"/>
          </a:xfrm>
          <a:solidFill>
            <a:schemeClr val="bg1"/>
          </a:solidFill>
        </p:grpSpPr>
        <p:sp>
          <p:nvSpPr>
            <p:cNvPr id="12367" name="Rectangle 2"/>
            <p:cNvSpPr>
              <a:spLocks noChangeArrowheads="1"/>
            </p:cNvSpPr>
            <p:nvPr/>
          </p:nvSpPr>
          <p:spPr bwMode="auto">
            <a:xfrm>
              <a:off x="3203848" y="3468365"/>
              <a:ext cx="1476000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lnSpc>
                  <a:spcPct val="70000"/>
                </a:lnSpc>
                <a:defRPr/>
              </a:pPr>
              <a:endParaRPr lang="en-US" altLang="th-TH" sz="700" b="1" dirty="0">
                <a:latin typeface="TH SarabunPSK" pitchFamily="34" charset="-34"/>
                <a:cs typeface="TH SarabunPSK" pitchFamily="34" charset="-34"/>
              </a:endParaRPr>
            </a:p>
            <a:p>
              <a:pPr algn="ctr" eaLnBrk="0" hangingPunct="0">
                <a:lnSpc>
                  <a:spcPct val="70000"/>
                </a:lnSpc>
                <a:defRPr/>
              </a:pPr>
              <a:r>
                <a:rPr lang="th-TH" altLang="th-TH" sz="1400" b="1" dirty="0">
                  <a:latin typeface="TH SarabunPSK" pitchFamily="34" charset="-34"/>
                  <a:cs typeface="TH SarabunPSK" pitchFamily="34" charset="-34"/>
                </a:rPr>
                <a:t> กลุ่มงานยุทธศาสตร์</a:t>
              </a:r>
            </a:p>
            <a:p>
              <a:pPr algn="ctr" eaLnBrk="0" hangingPunct="0">
                <a:lnSpc>
                  <a:spcPct val="70000"/>
                </a:lnSpc>
                <a:defRPr/>
              </a:pPr>
              <a:r>
                <a:rPr lang="th-TH" altLang="th-TH" sz="1400" b="1" dirty="0">
                  <a:latin typeface="TH SarabunPSK" pitchFamily="34" charset="-34"/>
                  <a:cs typeface="TH SarabunPSK" pitchFamily="34" charset="-34"/>
                </a:rPr>
                <a:t>การพัฒนาชุมชน</a:t>
              </a:r>
            </a:p>
          </p:txBody>
        </p:sp>
        <p:sp>
          <p:nvSpPr>
            <p:cNvPr id="12368" name="Rectangle 2"/>
            <p:cNvSpPr>
              <a:spLocks noChangeArrowheads="1"/>
            </p:cNvSpPr>
            <p:nvPr/>
          </p:nvSpPr>
          <p:spPr bwMode="auto">
            <a:xfrm>
              <a:off x="4679868" y="3468365"/>
              <a:ext cx="576000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en-US" altLang="th-TH" sz="1600" b="1" dirty="0">
                  <a:latin typeface="TH SarabunPSK" pitchFamily="34" charset="-34"/>
                  <a:cs typeface="TH SarabunPSK" pitchFamily="34" charset="-34"/>
                </a:rPr>
                <a:t>3</a:t>
              </a:r>
              <a:endParaRPr lang="th-TH" altLang="th-TH" sz="1400" b="1" dirty="0">
                <a:latin typeface="TH SarabunPSK" pitchFamily="34" charset="-34"/>
                <a:cs typeface="TH SarabunPSK" pitchFamily="34" charset="-34"/>
              </a:endParaRPr>
            </a:p>
          </p:txBody>
        </p:sp>
        <p:sp>
          <p:nvSpPr>
            <p:cNvPr id="12372" name="Rectangle 2"/>
            <p:cNvSpPr>
              <a:spLocks noChangeArrowheads="1"/>
            </p:cNvSpPr>
            <p:nvPr/>
          </p:nvSpPr>
          <p:spPr bwMode="auto">
            <a:xfrm>
              <a:off x="3203848" y="3789040"/>
              <a:ext cx="2052020" cy="325438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th-TH" altLang="th-TH" sz="1500" spc="-70" dirty="0">
                  <a:latin typeface="TH SarabunPSK" pitchFamily="34" charset="-34"/>
                  <a:cs typeface="TH SarabunPSK" pitchFamily="34" charset="-34"/>
                </a:rPr>
                <a:t>นักวิชาการพัฒนาชุมชน (ผอ.กง.) ชพ</a:t>
              </a:r>
              <a:r>
                <a:rPr lang="en-US" altLang="th-TH" sz="1500" spc="-70" dirty="0">
                  <a:latin typeface="TH SarabunPSK" pitchFamily="34" charset="-34"/>
                  <a:cs typeface="TH SarabunPSK" pitchFamily="34" charset="-34"/>
                </a:rPr>
                <a:t>. </a:t>
              </a:r>
              <a:r>
                <a:rPr lang="en-US" altLang="th-TH" sz="1000" spc="-70" dirty="0">
                  <a:solidFill>
                    <a:srgbClr val="FF0000"/>
                  </a:solidFill>
                  <a:latin typeface="TH SarabunPSK" pitchFamily="34" charset="-34"/>
                  <a:cs typeface="TH SarabunPSK" pitchFamily="34" charset="-34"/>
                </a:rPr>
                <a:t>(1548)</a:t>
              </a:r>
              <a:endParaRPr lang="th-TH" altLang="th-TH" sz="1000" spc="-70" dirty="0">
                <a:solidFill>
                  <a:srgbClr val="FF0000"/>
                </a:solidFill>
                <a:latin typeface="TH SarabunPSK" pitchFamily="34" charset="-34"/>
                <a:cs typeface="TH SarabunPSK" pitchFamily="34" charset="-34"/>
              </a:endParaRPr>
            </a:p>
          </p:txBody>
        </p:sp>
      </p:grpSp>
      <p:sp>
        <p:nvSpPr>
          <p:cNvPr id="33801" name="Text Box 17"/>
          <p:cNvSpPr txBox="1">
            <a:spLocks noChangeArrowheads="1"/>
          </p:cNvSpPr>
          <p:nvPr/>
        </p:nvSpPr>
        <p:spPr bwMode="auto">
          <a:xfrm>
            <a:off x="4665663" y="2420938"/>
            <a:ext cx="2087562" cy="628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(1553/1554/1555/1556)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4" name="Group 18"/>
          <p:cNvGrpSpPr>
            <a:grpSpLocks/>
          </p:cNvGrpSpPr>
          <p:nvPr/>
        </p:nvGrpSpPr>
        <p:grpSpPr bwMode="auto">
          <a:xfrm>
            <a:off x="4665274" y="1773328"/>
            <a:ext cx="2051050" cy="646110"/>
            <a:chOff x="3203848" y="3468365"/>
            <a:chExt cx="2052020" cy="646111"/>
          </a:xfrm>
          <a:solidFill>
            <a:schemeClr val="bg1"/>
          </a:solidFill>
        </p:grpSpPr>
        <p:sp>
          <p:nvSpPr>
            <p:cNvPr id="12364" name="Rectangle 2"/>
            <p:cNvSpPr>
              <a:spLocks noChangeArrowheads="1"/>
            </p:cNvSpPr>
            <p:nvPr/>
          </p:nvSpPr>
          <p:spPr bwMode="auto">
            <a:xfrm>
              <a:off x="3203848" y="3468365"/>
              <a:ext cx="1476000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lnSpc>
                  <a:spcPct val="70000"/>
                </a:lnSpc>
                <a:defRPr/>
              </a:pPr>
              <a:endParaRPr lang="th-TH" altLang="th-TH" sz="700" b="1" dirty="0">
                <a:latin typeface="TH SarabunPSK" pitchFamily="34" charset="-34"/>
                <a:cs typeface="TH SarabunPSK" pitchFamily="34" charset="-34"/>
              </a:endParaRPr>
            </a:p>
            <a:p>
              <a:pPr algn="ctr" eaLnBrk="0" hangingPunct="0">
                <a:lnSpc>
                  <a:spcPct val="70000"/>
                </a:lnSpc>
                <a:defRPr/>
              </a:pPr>
              <a:r>
                <a:rPr lang="th-TH" altLang="th-TH" sz="1400" b="1" dirty="0">
                  <a:latin typeface="TH SarabunPSK" pitchFamily="34" charset="-34"/>
                  <a:cs typeface="TH SarabunPSK" pitchFamily="34" charset="-34"/>
                </a:rPr>
                <a:t>กลุ่มงานส่งเสริม                      การพัฒนาชุมชน</a:t>
              </a:r>
            </a:p>
          </p:txBody>
        </p:sp>
        <p:sp>
          <p:nvSpPr>
            <p:cNvPr id="12365" name="Rectangle 2"/>
            <p:cNvSpPr>
              <a:spLocks noChangeArrowheads="1"/>
            </p:cNvSpPr>
            <p:nvPr/>
          </p:nvSpPr>
          <p:spPr bwMode="auto">
            <a:xfrm>
              <a:off x="4679868" y="3468365"/>
              <a:ext cx="576000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en-US" altLang="th-TH" sz="1600" b="1" dirty="0">
                  <a:latin typeface="TH SarabunPSK" pitchFamily="34" charset="-34"/>
                  <a:cs typeface="TH SarabunPSK" pitchFamily="34" charset="-34"/>
                </a:rPr>
                <a:t>5</a:t>
              </a:r>
              <a:endParaRPr lang="th-TH" altLang="th-TH" sz="1600" b="1" dirty="0">
                <a:latin typeface="TH SarabunPSK" pitchFamily="34" charset="-34"/>
                <a:cs typeface="TH SarabunPSK" pitchFamily="34" charset="-34"/>
              </a:endParaRPr>
            </a:p>
          </p:txBody>
        </p:sp>
        <p:sp>
          <p:nvSpPr>
            <p:cNvPr id="12369" name="Rectangle 2"/>
            <p:cNvSpPr>
              <a:spLocks noChangeArrowheads="1"/>
            </p:cNvSpPr>
            <p:nvPr/>
          </p:nvSpPr>
          <p:spPr bwMode="auto">
            <a:xfrm>
              <a:off x="3203848" y="3789039"/>
              <a:ext cx="2052020" cy="325437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th-TH" altLang="th-TH" sz="1500" spc="-80" dirty="0">
                  <a:latin typeface="TH SarabunPSK" pitchFamily="34" charset="-34"/>
                  <a:cs typeface="TH SarabunPSK" pitchFamily="34" charset="-34"/>
                </a:rPr>
                <a:t>นักวิชาการพัฒนาชุมชน (ผอ.กง.) ชพ</a:t>
              </a:r>
              <a:r>
                <a:rPr lang="en-US" altLang="th-TH" sz="1500" spc="-80" dirty="0">
                  <a:latin typeface="TH SarabunPSK" pitchFamily="34" charset="-34"/>
                  <a:cs typeface="TH SarabunPSK" pitchFamily="34" charset="-34"/>
                </a:rPr>
                <a:t>. </a:t>
              </a:r>
              <a:r>
                <a:rPr lang="en-US" altLang="th-TH" sz="1000" spc="-80" dirty="0">
                  <a:solidFill>
                    <a:srgbClr val="FF0000"/>
                  </a:solidFill>
                  <a:latin typeface="TH SarabunPSK" pitchFamily="34" charset="-34"/>
                  <a:cs typeface="TH SarabunPSK" pitchFamily="34" charset="-34"/>
                </a:rPr>
                <a:t>(1552)</a:t>
              </a:r>
              <a:endParaRPr lang="th-TH" altLang="th-TH" sz="1000" spc="-80" dirty="0">
                <a:solidFill>
                  <a:srgbClr val="FF0000"/>
                </a:solidFill>
                <a:latin typeface="TH SarabunPSK" pitchFamily="34" charset="-34"/>
                <a:cs typeface="TH SarabunPSK" pitchFamily="34" charset="-34"/>
              </a:endParaRPr>
            </a:p>
          </p:txBody>
        </p:sp>
      </p:grpSp>
      <p:sp>
        <p:nvSpPr>
          <p:cNvPr id="33803" name="Text Box 17"/>
          <p:cNvSpPr txBox="1">
            <a:spLocks noChangeArrowheads="1"/>
          </p:cNvSpPr>
          <p:nvPr/>
        </p:nvSpPr>
        <p:spPr bwMode="auto">
          <a:xfrm>
            <a:off x="6969125" y="2425700"/>
            <a:ext cx="2087563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(454/1551/1561/1608)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5" name="Group 18"/>
          <p:cNvGrpSpPr>
            <a:grpSpLocks/>
          </p:cNvGrpSpPr>
          <p:nvPr/>
        </p:nvGrpSpPr>
        <p:grpSpPr bwMode="auto">
          <a:xfrm>
            <a:off x="6968737" y="1778090"/>
            <a:ext cx="2052637" cy="646113"/>
            <a:chOff x="3203848" y="3468365"/>
            <a:chExt cx="2052020" cy="646113"/>
          </a:xfrm>
          <a:solidFill>
            <a:schemeClr val="bg1"/>
          </a:solidFill>
        </p:grpSpPr>
        <p:sp>
          <p:nvSpPr>
            <p:cNvPr id="12361" name="Rectangle 2"/>
            <p:cNvSpPr>
              <a:spLocks noChangeArrowheads="1"/>
            </p:cNvSpPr>
            <p:nvPr/>
          </p:nvSpPr>
          <p:spPr bwMode="auto">
            <a:xfrm>
              <a:off x="3203848" y="3468365"/>
              <a:ext cx="1476000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lnSpc>
                  <a:spcPct val="70000"/>
                </a:lnSpc>
                <a:defRPr/>
              </a:pPr>
              <a:endParaRPr lang="th-TH" altLang="th-TH" sz="700" b="1" dirty="0">
                <a:latin typeface="TH SarabunPSK" pitchFamily="34" charset="-34"/>
                <a:cs typeface="TH SarabunPSK" pitchFamily="34" charset="-34"/>
              </a:endParaRPr>
            </a:p>
            <a:p>
              <a:pPr algn="ctr" eaLnBrk="0" hangingPunct="0">
                <a:lnSpc>
                  <a:spcPct val="70000"/>
                </a:lnSpc>
                <a:defRPr/>
              </a:pPr>
              <a:r>
                <a:rPr lang="th-TH" altLang="th-TH" sz="1400" b="1" dirty="0">
                  <a:latin typeface="TH SarabunPSK" pitchFamily="34" charset="-34"/>
                  <a:cs typeface="TH SarabunPSK" pitchFamily="34" charset="-34"/>
                </a:rPr>
                <a:t>กลุ่มงานสารสนเทศ</a:t>
              </a:r>
            </a:p>
            <a:p>
              <a:pPr algn="ctr" eaLnBrk="0" hangingPunct="0">
                <a:lnSpc>
                  <a:spcPct val="70000"/>
                </a:lnSpc>
                <a:defRPr/>
              </a:pPr>
              <a:r>
                <a:rPr lang="th-TH" altLang="th-TH" sz="1400" b="1" dirty="0">
                  <a:latin typeface="TH SarabunPSK" pitchFamily="34" charset="-34"/>
                  <a:cs typeface="TH SarabunPSK" pitchFamily="34" charset="-34"/>
                </a:rPr>
                <a:t>การพัฒนาชุมชน</a:t>
              </a:r>
            </a:p>
          </p:txBody>
        </p:sp>
        <p:sp>
          <p:nvSpPr>
            <p:cNvPr id="12362" name="Rectangle 2"/>
            <p:cNvSpPr>
              <a:spLocks noChangeArrowheads="1"/>
            </p:cNvSpPr>
            <p:nvPr/>
          </p:nvSpPr>
          <p:spPr bwMode="auto">
            <a:xfrm>
              <a:off x="4679868" y="3468365"/>
              <a:ext cx="576000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en-US" altLang="th-TH" sz="1600" b="1" dirty="0">
                  <a:latin typeface="TH SarabunPSK" pitchFamily="34" charset="-34"/>
                  <a:cs typeface="TH SarabunPSK" pitchFamily="34" charset="-34"/>
                </a:rPr>
                <a:t>5</a:t>
              </a:r>
              <a:endParaRPr lang="th-TH" altLang="th-TH" sz="1400" b="1" dirty="0">
                <a:latin typeface="TH SarabunPSK" pitchFamily="34" charset="-34"/>
                <a:cs typeface="TH SarabunPSK" pitchFamily="34" charset="-34"/>
              </a:endParaRPr>
            </a:p>
          </p:txBody>
        </p:sp>
        <p:sp>
          <p:nvSpPr>
            <p:cNvPr id="11342" name="Rectangle 2"/>
            <p:cNvSpPr>
              <a:spLocks noChangeArrowheads="1"/>
            </p:cNvSpPr>
            <p:nvPr/>
          </p:nvSpPr>
          <p:spPr bwMode="auto">
            <a:xfrm>
              <a:off x="3203848" y="3789040"/>
              <a:ext cx="2052020" cy="325438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th-TH" altLang="th-TH" sz="1500" spc="-60" dirty="0">
                  <a:latin typeface="TH SarabunPSK" pitchFamily="34" charset="-34"/>
                  <a:cs typeface="TH SarabunPSK" pitchFamily="34" charset="-34"/>
                </a:rPr>
                <a:t>นักวิชาการพัฒนาชุมชน (ผอ.กง.) ชพ</a:t>
              </a:r>
              <a:r>
                <a:rPr lang="en-US" altLang="th-TH" sz="1500" spc="-60" dirty="0">
                  <a:latin typeface="TH SarabunPSK" pitchFamily="34" charset="-34"/>
                  <a:cs typeface="TH SarabunPSK" pitchFamily="34" charset="-34"/>
                </a:rPr>
                <a:t>. </a:t>
              </a:r>
              <a:r>
                <a:rPr lang="en-US" altLang="th-TH" sz="1050" spc="-60" dirty="0">
                  <a:solidFill>
                    <a:srgbClr val="FF0000"/>
                  </a:solidFill>
                  <a:latin typeface="TH SarabunPSK" pitchFamily="34" charset="-34"/>
                  <a:cs typeface="TH SarabunPSK" pitchFamily="34" charset="-34"/>
                </a:rPr>
                <a:t>(430)</a:t>
              </a:r>
              <a:endParaRPr lang="th-TH" altLang="th-TH" sz="1050" spc="-60" dirty="0">
                <a:solidFill>
                  <a:srgbClr val="FF0000"/>
                </a:solidFill>
                <a:latin typeface="TH SarabunPSK" pitchFamily="34" charset="-34"/>
                <a:cs typeface="TH SarabunPSK" pitchFamily="34" charset="-34"/>
              </a:endParaRPr>
            </a:p>
          </p:txBody>
        </p:sp>
      </p:grpSp>
      <p:cxnSp>
        <p:nvCxnSpPr>
          <p:cNvPr id="78" name="Straight Connector 77"/>
          <p:cNvCxnSpPr/>
          <p:nvPr/>
        </p:nvCxnSpPr>
        <p:spPr>
          <a:xfrm>
            <a:off x="4572000" y="1419225"/>
            <a:ext cx="0" cy="223202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/>
          <p:cNvCxnSpPr/>
          <p:nvPr/>
        </p:nvCxnSpPr>
        <p:spPr>
          <a:xfrm>
            <a:off x="1116013" y="1628775"/>
            <a:ext cx="683895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3807" name="Rectangle 78"/>
          <p:cNvSpPr>
            <a:spLocks noChangeArrowheads="1"/>
          </p:cNvSpPr>
          <p:nvPr/>
        </p:nvSpPr>
        <p:spPr bwMode="auto">
          <a:xfrm>
            <a:off x="0" y="6611938"/>
            <a:ext cx="1619250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000" u="sng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หมายเหตุ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ภายในวงเล็บแสดงเลขที่ตำแหน่ง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33808" name="Group 49"/>
          <p:cNvGrpSpPr>
            <a:grpSpLocks/>
          </p:cNvGrpSpPr>
          <p:nvPr/>
        </p:nvGrpSpPr>
        <p:grpSpPr bwMode="auto">
          <a:xfrm>
            <a:off x="107950" y="3594100"/>
            <a:ext cx="2843213" cy="646113"/>
            <a:chOff x="107503" y="3717032"/>
            <a:chExt cx="2844257" cy="646113"/>
          </a:xfrm>
        </p:grpSpPr>
        <p:sp>
          <p:nvSpPr>
            <p:cNvPr id="33850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เมืองฉะเชิงเทรา</a:t>
              </a:r>
            </a:p>
          </p:txBody>
        </p:sp>
        <p:sp>
          <p:nvSpPr>
            <p:cNvPr id="33851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33852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(1557)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33809" name="Text Box 17"/>
          <p:cNvSpPr txBox="1">
            <a:spLocks noChangeArrowheads="1"/>
          </p:cNvSpPr>
          <p:nvPr/>
        </p:nvSpPr>
        <p:spPr bwMode="auto">
          <a:xfrm>
            <a:off x="107950" y="4241800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(1559/1560/1562/1563)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33810" name="Group 50"/>
          <p:cNvGrpSpPr>
            <a:grpSpLocks/>
          </p:cNvGrpSpPr>
          <p:nvPr/>
        </p:nvGrpSpPr>
        <p:grpSpPr bwMode="auto">
          <a:xfrm>
            <a:off x="3132138" y="3594100"/>
            <a:ext cx="2843212" cy="646113"/>
            <a:chOff x="107503" y="3717032"/>
            <a:chExt cx="2844257" cy="646113"/>
          </a:xfrm>
        </p:grpSpPr>
        <p:sp>
          <p:nvSpPr>
            <p:cNvPr id="33847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บางคล้า</a:t>
              </a:r>
            </a:p>
          </p:txBody>
        </p:sp>
        <p:sp>
          <p:nvSpPr>
            <p:cNvPr id="33848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33849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(1569)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33811" name="Text Box 17"/>
          <p:cNvSpPr txBox="1">
            <a:spLocks noChangeArrowheads="1"/>
          </p:cNvSpPr>
          <p:nvPr/>
        </p:nvSpPr>
        <p:spPr bwMode="auto">
          <a:xfrm>
            <a:off x="3132138" y="4241800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(1571/1572/1573/1574)</a:t>
            </a:r>
          </a:p>
          <a:p>
            <a:pPr eaLnBrk="1" hangingPunct="1"/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33812" name="Group 55"/>
          <p:cNvGrpSpPr>
            <a:grpSpLocks/>
          </p:cNvGrpSpPr>
          <p:nvPr/>
        </p:nvGrpSpPr>
        <p:grpSpPr bwMode="auto">
          <a:xfrm>
            <a:off x="6156325" y="3594100"/>
            <a:ext cx="2844800" cy="646113"/>
            <a:chOff x="107503" y="3717032"/>
            <a:chExt cx="2844257" cy="646113"/>
          </a:xfrm>
        </p:grpSpPr>
        <p:sp>
          <p:nvSpPr>
            <p:cNvPr id="33844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บางน้ำเปรี้ยว</a:t>
              </a:r>
            </a:p>
          </p:txBody>
        </p:sp>
        <p:sp>
          <p:nvSpPr>
            <p:cNvPr id="33845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33846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(1576)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33813" name="Text Box 17"/>
          <p:cNvSpPr txBox="1">
            <a:spLocks noChangeArrowheads="1"/>
          </p:cNvSpPr>
          <p:nvPr/>
        </p:nvSpPr>
        <p:spPr bwMode="auto">
          <a:xfrm>
            <a:off x="6156325" y="4241800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(1578/1579/1581/1582)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33814" name="Group 60"/>
          <p:cNvGrpSpPr>
            <a:grpSpLocks/>
          </p:cNvGrpSpPr>
          <p:nvPr/>
        </p:nvGrpSpPr>
        <p:grpSpPr bwMode="auto">
          <a:xfrm>
            <a:off x="107950" y="4962525"/>
            <a:ext cx="2843213" cy="646113"/>
            <a:chOff x="107503" y="3717032"/>
            <a:chExt cx="2844257" cy="646113"/>
          </a:xfrm>
        </p:grpSpPr>
        <p:sp>
          <p:nvSpPr>
            <p:cNvPr id="33841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บางปะกง</a:t>
              </a:r>
            </a:p>
          </p:txBody>
        </p:sp>
        <p:sp>
          <p:nvSpPr>
            <p:cNvPr id="33842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33843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(1585)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33815" name="Text Box 17"/>
          <p:cNvSpPr txBox="1">
            <a:spLocks noChangeArrowheads="1"/>
          </p:cNvSpPr>
          <p:nvPr/>
        </p:nvSpPr>
        <p:spPr bwMode="auto">
          <a:xfrm>
            <a:off x="107950" y="5610225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(1588/1590/1591/1592)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33816" name="Group 65"/>
          <p:cNvGrpSpPr>
            <a:grpSpLocks/>
          </p:cNvGrpSpPr>
          <p:nvPr/>
        </p:nvGrpSpPr>
        <p:grpSpPr bwMode="auto">
          <a:xfrm>
            <a:off x="3132138" y="4962525"/>
            <a:ext cx="2843212" cy="646113"/>
            <a:chOff x="107503" y="3717032"/>
            <a:chExt cx="2844257" cy="646113"/>
          </a:xfrm>
        </p:grpSpPr>
        <p:sp>
          <p:nvSpPr>
            <p:cNvPr id="33838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บ้านโพธิ์</a:t>
              </a:r>
            </a:p>
          </p:txBody>
        </p:sp>
        <p:sp>
          <p:nvSpPr>
            <p:cNvPr id="33839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33840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(1594)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33817" name="Text Box 17"/>
          <p:cNvSpPr txBox="1">
            <a:spLocks noChangeArrowheads="1"/>
          </p:cNvSpPr>
          <p:nvPr/>
        </p:nvSpPr>
        <p:spPr bwMode="auto">
          <a:xfrm>
            <a:off x="3132138" y="5610225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(1600/1601/1603/1605)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33818" name="Group 70"/>
          <p:cNvGrpSpPr>
            <a:grpSpLocks/>
          </p:cNvGrpSpPr>
          <p:nvPr/>
        </p:nvGrpSpPr>
        <p:grpSpPr bwMode="auto">
          <a:xfrm>
            <a:off x="6156325" y="4962525"/>
            <a:ext cx="2844800" cy="646113"/>
            <a:chOff x="107503" y="3717032"/>
            <a:chExt cx="2844257" cy="646113"/>
          </a:xfrm>
        </p:grpSpPr>
        <p:sp>
          <p:nvSpPr>
            <p:cNvPr id="33835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พนมสารคาม</a:t>
              </a:r>
            </a:p>
          </p:txBody>
        </p:sp>
        <p:sp>
          <p:nvSpPr>
            <p:cNvPr id="33836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33837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(1606)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33819" name="Text Box 17"/>
          <p:cNvSpPr txBox="1">
            <a:spLocks noChangeArrowheads="1"/>
          </p:cNvSpPr>
          <p:nvPr/>
        </p:nvSpPr>
        <p:spPr bwMode="auto">
          <a:xfrm>
            <a:off x="6156325" y="5610225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(1609/1610/1611/1612)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cxnSp>
        <p:nvCxnSpPr>
          <p:cNvPr id="76" name="Straight Connector 75"/>
          <p:cNvCxnSpPr/>
          <p:nvPr/>
        </p:nvCxnSpPr>
        <p:spPr>
          <a:xfrm>
            <a:off x="1404938" y="3500438"/>
            <a:ext cx="604837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9" name="Straight Connector 78"/>
          <p:cNvCxnSpPr/>
          <p:nvPr/>
        </p:nvCxnSpPr>
        <p:spPr>
          <a:xfrm>
            <a:off x="1116013" y="1628775"/>
            <a:ext cx="0" cy="14446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" name="Straight Connector 80"/>
          <p:cNvCxnSpPr/>
          <p:nvPr/>
        </p:nvCxnSpPr>
        <p:spPr>
          <a:xfrm>
            <a:off x="3348038" y="1628775"/>
            <a:ext cx="0" cy="14446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" name="Straight Connector 81"/>
          <p:cNvCxnSpPr/>
          <p:nvPr/>
        </p:nvCxnSpPr>
        <p:spPr>
          <a:xfrm>
            <a:off x="5651500" y="1628775"/>
            <a:ext cx="0" cy="14446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3" name="Straight Connector 82"/>
          <p:cNvCxnSpPr/>
          <p:nvPr/>
        </p:nvCxnSpPr>
        <p:spPr>
          <a:xfrm>
            <a:off x="7956550" y="1628775"/>
            <a:ext cx="0" cy="14446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4" name="Straight Connector 83"/>
          <p:cNvCxnSpPr/>
          <p:nvPr/>
        </p:nvCxnSpPr>
        <p:spPr>
          <a:xfrm>
            <a:off x="1403350" y="3500438"/>
            <a:ext cx="0" cy="904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/>
          <p:cNvCxnSpPr/>
          <p:nvPr/>
        </p:nvCxnSpPr>
        <p:spPr>
          <a:xfrm>
            <a:off x="7451725" y="3500438"/>
            <a:ext cx="0" cy="904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" name="Straight Connector 85"/>
          <p:cNvCxnSpPr/>
          <p:nvPr/>
        </p:nvCxnSpPr>
        <p:spPr>
          <a:xfrm>
            <a:off x="3049588" y="3500438"/>
            <a:ext cx="0" cy="136842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7" name="Straight Connector 86"/>
          <p:cNvCxnSpPr/>
          <p:nvPr/>
        </p:nvCxnSpPr>
        <p:spPr>
          <a:xfrm>
            <a:off x="1403350" y="4868863"/>
            <a:ext cx="604837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9" name="Straight Connector 88"/>
          <p:cNvCxnSpPr/>
          <p:nvPr/>
        </p:nvCxnSpPr>
        <p:spPr>
          <a:xfrm>
            <a:off x="1403350" y="4868863"/>
            <a:ext cx="0" cy="904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0" name="Straight Connector 89"/>
          <p:cNvCxnSpPr/>
          <p:nvPr/>
        </p:nvCxnSpPr>
        <p:spPr>
          <a:xfrm>
            <a:off x="4427538" y="4868863"/>
            <a:ext cx="0" cy="904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1" name="Straight Connector 90"/>
          <p:cNvCxnSpPr/>
          <p:nvPr/>
        </p:nvCxnSpPr>
        <p:spPr>
          <a:xfrm>
            <a:off x="7451725" y="4868863"/>
            <a:ext cx="0" cy="904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3832" name="Group 74"/>
          <p:cNvGrpSpPr>
            <a:grpSpLocks/>
          </p:cNvGrpSpPr>
          <p:nvPr/>
        </p:nvGrpSpPr>
        <p:grpSpPr bwMode="auto">
          <a:xfrm>
            <a:off x="107950" y="1774825"/>
            <a:ext cx="2051050" cy="646113"/>
            <a:chOff x="107950" y="1775470"/>
            <a:chExt cx="2051050" cy="646112"/>
          </a:xfrm>
        </p:grpSpPr>
        <p:grpSp>
          <p:nvGrpSpPr>
            <p:cNvPr id="13" name="Group 18"/>
            <p:cNvGrpSpPr>
              <a:grpSpLocks/>
            </p:cNvGrpSpPr>
            <p:nvPr/>
          </p:nvGrpSpPr>
          <p:grpSpPr bwMode="auto">
            <a:xfrm>
              <a:off x="107950" y="1775470"/>
              <a:ext cx="2051050" cy="646112"/>
              <a:chOff x="3203848" y="3468365"/>
              <a:chExt cx="2052020" cy="646113"/>
            </a:xfrm>
            <a:solidFill>
              <a:schemeClr val="bg1"/>
            </a:solidFill>
          </p:grpSpPr>
          <p:sp>
            <p:nvSpPr>
              <p:cNvPr id="14387" name="Rectangle 2"/>
              <p:cNvSpPr>
                <a:spLocks noChangeArrowheads="1"/>
              </p:cNvSpPr>
              <p:nvPr/>
            </p:nvSpPr>
            <p:spPr bwMode="auto">
              <a:xfrm>
                <a:off x="4679868" y="3468365"/>
                <a:ext cx="576000" cy="323850"/>
              </a:xfrm>
              <a:prstGeom prst="rect">
                <a:avLst/>
              </a:prstGeom>
              <a:grpFill/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anchor="ctr"/>
              <a:lstStyle/>
              <a:p>
                <a:pPr algn="ctr" eaLnBrk="0" hangingPunct="0">
                  <a:defRPr/>
                </a:pPr>
                <a:r>
                  <a:rPr lang="en-US" altLang="th-TH" sz="1600" b="1" dirty="0">
                    <a:latin typeface="TH SarabunPSK" pitchFamily="34" charset="-34"/>
                    <a:cs typeface="TH SarabunPSK" pitchFamily="34" charset="-34"/>
                  </a:rPr>
                  <a:t>8</a:t>
                </a:r>
                <a:endParaRPr lang="th-TH" altLang="th-TH" sz="1400" b="1" dirty="0">
                  <a:latin typeface="TH SarabunPSK" pitchFamily="34" charset="-34"/>
                  <a:cs typeface="TH SarabunPSK" pitchFamily="34" charset="-34"/>
                </a:endParaRPr>
              </a:p>
            </p:txBody>
          </p:sp>
          <p:sp>
            <p:nvSpPr>
              <p:cNvPr id="14388" name="Rectangle 2"/>
              <p:cNvSpPr>
                <a:spLocks noChangeArrowheads="1"/>
              </p:cNvSpPr>
              <p:nvPr/>
            </p:nvSpPr>
            <p:spPr bwMode="auto">
              <a:xfrm>
                <a:off x="3203848" y="3789040"/>
                <a:ext cx="2052000" cy="325438"/>
              </a:xfrm>
              <a:prstGeom prst="rect">
                <a:avLst/>
              </a:prstGeom>
              <a:grpFill/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anchor="ctr"/>
              <a:lstStyle/>
              <a:p>
                <a:pPr algn="ctr" eaLnBrk="0" hangingPunct="0">
                  <a:defRPr/>
                </a:pPr>
                <a:r>
                  <a:rPr lang="th-TH" altLang="th-TH" sz="1400" spc="-40" dirty="0">
                    <a:latin typeface="TH SarabunPSK" pitchFamily="34" charset="-34"/>
                    <a:cs typeface="TH SarabunPSK" pitchFamily="34" charset="-34"/>
                  </a:rPr>
                  <a:t>นักวิชาการพัฒนาชุมชน (ผอ.กง.) </a:t>
                </a:r>
                <a:r>
                  <a:rPr lang="th-TH" altLang="th-TH" sz="1400" spc="-40" dirty="0" err="1">
                    <a:latin typeface="TH SarabunPSK" pitchFamily="34" charset="-34"/>
                    <a:cs typeface="TH SarabunPSK" pitchFamily="34" charset="-34"/>
                  </a:rPr>
                  <a:t>ชพ.</a:t>
                </a:r>
                <a:r>
                  <a:rPr lang="en-US" altLang="th-TH" sz="1400" spc="-40" dirty="0">
                    <a:latin typeface="TH SarabunPSK" pitchFamily="34" charset="-34"/>
                    <a:cs typeface="TH SarabunPSK" pitchFamily="34" charset="-34"/>
                  </a:rPr>
                  <a:t> </a:t>
                </a:r>
                <a:r>
                  <a:rPr lang="en-US" altLang="th-TH" sz="1000" spc="-40" dirty="0">
                    <a:solidFill>
                      <a:srgbClr val="FF0000"/>
                    </a:solidFill>
                    <a:latin typeface="TH SarabunPSK" pitchFamily="34" charset="-34"/>
                    <a:cs typeface="TH SarabunPSK" pitchFamily="34" charset="-34"/>
                  </a:rPr>
                  <a:t>(1543)</a:t>
                </a:r>
                <a:endParaRPr lang="th-TH" altLang="th-TH" sz="1000" spc="-40" dirty="0">
                  <a:solidFill>
                    <a:srgbClr val="FF0000"/>
                  </a:solidFill>
                  <a:latin typeface="TH SarabunPSK" pitchFamily="34" charset="-34"/>
                  <a:cs typeface="TH SarabunPSK" pitchFamily="34" charset="-34"/>
                </a:endParaRPr>
              </a:p>
            </p:txBody>
          </p:sp>
        </p:grpSp>
        <p:sp>
          <p:nvSpPr>
            <p:cNvPr id="33834" name="Rectangle 2"/>
            <p:cNvSpPr>
              <a:spLocks noChangeArrowheads="1"/>
            </p:cNvSpPr>
            <p:nvPr/>
          </p:nvSpPr>
          <p:spPr bwMode="auto">
            <a:xfrm>
              <a:off x="107950" y="1775470"/>
              <a:ext cx="1475302" cy="323849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th-TH" altLang="th-TH" sz="12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endParaRPr lang="th-TH" altLang="th-TH" sz="8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2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กลุ่มงานประสานและสนับสนุนการบริหารงานพัฒนาชุมชน</a:t>
              </a:r>
            </a:p>
            <a:p>
              <a:pPr algn="ctr"/>
              <a:endParaRPr lang="th-TH" altLang="th-TH" sz="12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818" name="Rectangle 73"/>
          <p:cNvSpPr>
            <a:spLocks noChangeArrowheads="1"/>
          </p:cNvSpPr>
          <p:nvPr/>
        </p:nvSpPr>
        <p:spPr bwMode="auto">
          <a:xfrm>
            <a:off x="488950" y="106363"/>
            <a:ext cx="815498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/>
            <a:r>
              <a:rPr lang="th-TH" altLang="th-TH" sz="1600" b="1">
                <a:latin typeface="TH SarabunPSK" panose="020B0500040200020003" pitchFamily="34" charset="-34"/>
                <a:cs typeface="TH SarabunPSK" panose="020B0500040200020003" pitchFamily="34" charset="-34"/>
              </a:rPr>
              <a:t>แผนภูมิแสดงการแบ่งงานภายในและอัตรากำลังของกรมการพัฒนาชุมชน</a:t>
            </a:r>
            <a:r>
              <a:rPr lang="en-US" altLang="th-TH" sz="1600" b="1">
                <a:latin typeface="TH SarabunPSK" panose="020B0500040200020003" pitchFamily="34" charset="-34"/>
                <a:cs typeface="TH SarabunPSK" panose="020B0500040200020003" pitchFamily="34" charset="-34"/>
              </a:rPr>
              <a:t> </a:t>
            </a:r>
            <a:endParaRPr lang="th-TH" altLang="th-TH" sz="1600" b="1"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sp>
        <p:nvSpPr>
          <p:cNvPr id="34819" name="Text Box 9"/>
          <p:cNvSpPr txBox="1">
            <a:spLocks noChangeArrowheads="1"/>
          </p:cNvSpPr>
          <p:nvPr/>
        </p:nvSpPr>
        <p:spPr bwMode="auto">
          <a:xfrm>
            <a:off x="6980238" y="6269038"/>
            <a:ext cx="2160587" cy="588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ลูกจ้างประจำ - อัตรา</a:t>
            </a:r>
          </a:p>
          <a:p>
            <a:pPr eaLnBrk="1" hangingPunct="1"/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กรอบพนักงานราชการ - อัตรา</a:t>
            </a:r>
          </a:p>
        </p:txBody>
      </p:sp>
      <p:grpSp>
        <p:nvGrpSpPr>
          <p:cNvPr id="34820" name="Group 81"/>
          <p:cNvGrpSpPr>
            <a:grpSpLocks/>
          </p:cNvGrpSpPr>
          <p:nvPr/>
        </p:nvGrpSpPr>
        <p:grpSpPr bwMode="auto">
          <a:xfrm>
            <a:off x="2843213" y="765175"/>
            <a:ext cx="3421062" cy="646113"/>
            <a:chOff x="2448080" y="857250"/>
            <a:chExt cx="3420000" cy="646113"/>
          </a:xfrm>
        </p:grpSpPr>
        <p:sp>
          <p:nvSpPr>
            <p:cNvPr id="34856" name="Rectangle 2"/>
            <p:cNvSpPr>
              <a:spLocks noChangeArrowheads="1"/>
            </p:cNvSpPr>
            <p:nvPr/>
          </p:nvSpPr>
          <p:spPr bwMode="auto">
            <a:xfrm>
              <a:off x="2448080" y="857250"/>
              <a:ext cx="2844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สำนักงานพัฒนาชุมชนจังหวัดฉะเชิงเทรา</a:t>
              </a:r>
            </a:p>
          </p:txBody>
        </p:sp>
        <p:sp>
          <p:nvSpPr>
            <p:cNvPr id="34857" name="Rectangle 2"/>
            <p:cNvSpPr>
              <a:spLocks noChangeArrowheads="1"/>
            </p:cNvSpPr>
            <p:nvPr/>
          </p:nvSpPr>
          <p:spPr bwMode="auto">
            <a:xfrm>
              <a:off x="5290308" y="857250"/>
              <a:ext cx="575739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 eaLnBrk="1" hangingPunct="1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77</a:t>
              </a:r>
              <a:endParaRPr lang="th-TH" altLang="th-TH" sz="16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34858" name="Rectangle 2"/>
            <p:cNvSpPr>
              <a:spLocks noChangeArrowheads="1"/>
            </p:cNvSpPr>
            <p:nvPr/>
          </p:nvSpPr>
          <p:spPr bwMode="auto">
            <a:xfrm>
              <a:off x="2448080" y="1177925"/>
              <a:ext cx="3420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ผู้อำนวยการ (พัฒนาการจังหวัด) สูง</a:t>
              </a:r>
              <a:r>
                <a:rPr lang="en-US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(1542)</a:t>
              </a:r>
              <a:r>
                <a:rPr lang="en-US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endParaRPr lang="th-TH" altLang="th-TH" sz="1600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34821" name="Text Box 91"/>
          <p:cNvSpPr txBox="1">
            <a:spLocks noChangeArrowheads="1"/>
          </p:cNvSpPr>
          <p:nvPr/>
        </p:nvSpPr>
        <p:spPr bwMode="auto">
          <a:xfrm>
            <a:off x="3924300" y="404813"/>
            <a:ext cx="1368425" cy="277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Update </a:t>
            </a:r>
            <a:r>
              <a:rPr lang="th-TH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26 เมษายน 2564 </a:t>
            </a:r>
            <a:r>
              <a:rPr lang="en-US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         </a:t>
            </a:r>
            <a:endParaRPr lang="th-TH" altLang="th-TH" sz="1200"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cxnSp>
        <p:nvCxnSpPr>
          <p:cNvPr id="78" name="Straight Connector 77"/>
          <p:cNvCxnSpPr/>
          <p:nvPr/>
        </p:nvCxnSpPr>
        <p:spPr>
          <a:xfrm>
            <a:off x="4572000" y="1419225"/>
            <a:ext cx="0" cy="50482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4823" name="Rectangle 78"/>
          <p:cNvSpPr>
            <a:spLocks noChangeArrowheads="1"/>
          </p:cNvSpPr>
          <p:nvPr/>
        </p:nvSpPr>
        <p:spPr bwMode="auto">
          <a:xfrm>
            <a:off x="0" y="6611938"/>
            <a:ext cx="1619250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000" u="sng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หมายเหตุ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ภายในวงเล็บแสดงเลขที่ตำแหน่ง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34824" name="Group 49"/>
          <p:cNvGrpSpPr>
            <a:grpSpLocks/>
          </p:cNvGrpSpPr>
          <p:nvPr/>
        </p:nvGrpSpPr>
        <p:grpSpPr bwMode="auto">
          <a:xfrm>
            <a:off x="107950" y="1722438"/>
            <a:ext cx="2843213" cy="646112"/>
            <a:chOff x="107503" y="3717032"/>
            <a:chExt cx="2844257" cy="646113"/>
          </a:xfrm>
        </p:grpSpPr>
        <p:sp>
          <p:nvSpPr>
            <p:cNvPr id="34853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แปลงยาว</a:t>
              </a:r>
            </a:p>
          </p:txBody>
        </p:sp>
        <p:sp>
          <p:nvSpPr>
            <p:cNvPr id="34854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34855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ชพ.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(1613)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34825" name="Text Box 17"/>
          <p:cNvSpPr txBox="1">
            <a:spLocks noChangeArrowheads="1"/>
          </p:cNvSpPr>
          <p:nvPr/>
        </p:nvSpPr>
        <p:spPr bwMode="auto">
          <a:xfrm>
            <a:off x="107950" y="2370138"/>
            <a:ext cx="2879725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3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(1598/1604/1615)</a:t>
            </a:r>
          </a:p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เจ้าพนักงานพัฒนาชุมชน (ปง./ชง.)    - 1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(1607)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34826" name="Group 50"/>
          <p:cNvGrpSpPr>
            <a:grpSpLocks/>
          </p:cNvGrpSpPr>
          <p:nvPr/>
        </p:nvGrpSpPr>
        <p:grpSpPr bwMode="auto">
          <a:xfrm>
            <a:off x="3132138" y="1722438"/>
            <a:ext cx="2843212" cy="646112"/>
            <a:chOff x="107503" y="3717032"/>
            <a:chExt cx="2844257" cy="646113"/>
          </a:xfrm>
        </p:grpSpPr>
        <p:sp>
          <p:nvSpPr>
            <p:cNvPr id="34850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ราชสาส์น</a:t>
              </a:r>
            </a:p>
          </p:txBody>
        </p:sp>
        <p:sp>
          <p:nvSpPr>
            <p:cNvPr id="34851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34852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ชพ.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(1617)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34827" name="Text Box 17"/>
          <p:cNvSpPr txBox="1">
            <a:spLocks noChangeArrowheads="1"/>
          </p:cNvSpPr>
          <p:nvPr/>
        </p:nvSpPr>
        <p:spPr bwMode="auto">
          <a:xfrm>
            <a:off x="3132138" y="2370138"/>
            <a:ext cx="2879725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(1566/1567/1619/1620)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34828" name="Group 55"/>
          <p:cNvGrpSpPr>
            <a:grpSpLocks/>
          </p:cNvGrpSpPr>
          <p:nvPr/>
        </p:nvGrpSpPr>
        <p:grpSpPr bwMode="auto">
          <a:xfrm>
            <a:off x="6156325" y="1722438"/>
            <a:ext cx="2844800" cy="646112"/>
            <a:chOff x="107503" y="3717032"/>
            <a:chExt cx="2844257" cy="646113"/>
          </a:xfrm>
        </p:grpSpPr>
        <p:sp>
          <p:nvSpPr>
            <p:cNvPr id="34847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สนามชัยเขต</a:t>
              </a:r>
            </a:p>
          </p:txBody>
        </p:sp>
        <p:sp>
          <p:nvSpPr>
            <p:cNvPr id="34848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34849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ชพ.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(1621)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34829" name="Text Box 17"/>
          <p:cNvSpPr txBox="1">
            <a:spLocks noChangeArrowheads="1"/>
          </p:cNvSpPr>
          <p:nvPr/>
        </p:nvSpPr>
        <p:spPr bwMode="auto">
          <a:xfrm>
            <a:off x="6156325" y="2370138"/>
            <a:ext cx="2879725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(1564/1583/1623/1624)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cxnSp>
        <p:nvCxnSpPr>
          <p:cNvPr id="76" name="Straight Connector 75"/>
          <p:cNvCxnSpPr/>
          <p:nvPr/>
        </p:nvCxnSpPr>
        <p:spPr>
          <a:xfrm>
            <a:off x="1404938" y="1628775"/>
            <a:ext cx="604837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4" name="Straight Connector 83"/>
          <p:cNvCxnSpPr/>
          <p:nvPr/>
        </p:nvCxnSpPr>
        <p:spPr>
          <a:xfrm>
            <a:off x="1403350" y="1628775"/>
            <a:ext cx="0" cy="9048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/>
          <p:cNvCxnSpPr/>
          <p:nvPr/>
        </p:nvCxnSpPr>
        <p:spPr>
          <a:xfrm>
            <a:off x="7451725" y="1628775"/>
            <a:ext cx="0" cy="9048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" name="Straight Connector 85"/>
          <p:cNvCxnSpPr/>
          <p:nvPr/>
        </p:nvCxnSpPr>
        <p:spPr>
          <a:xfrm>
            <a:off x="3049588" y="1628775"/>
            <a:ext cx="0" cy="158432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4834" name="Group 49"/>
          <p:cNvGrpSpPr>
            <a:grpSpLocks/>
          </p:cNvGrpSpPr>
          <p:nvPr/>
        </p:nvGrpSpPr>
        <p:grpSpPr bwMode="auto">
          <a:xfrm>
            <a:off x="107950" y="3300413"/>
            <a:ext cx="2843213" cy="652462"/>
            <a:chOff x="107503" y="3710690"/>
            <a:chExt cx="2844257" cy="652455"/>
          </a:xfrm>
        </p:grpSpPr>
        <p:sp>
          <p:nvSpPr>
            <p:cNvPr id="34844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ท่าตะเกียบ</a:t>
              </a:r>
            </a:p>
          </p:txBody>
        </p:sp>
        <p:sp>
          <p:nvSpPr>
            <p:cNvPr id="34845" name="Rectangle 2"/>
            <p:cNvSpPr>
              <a:spLocks noChangeArrowheads="1"/>
            </p:cNvSpPr>
            <p:nvPr/>
          </p:nvSpPr>
          <p:spPr bwMode="auto">
            <a:xfrm>
              <a:off x="2411760" y="3710690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34846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ชพ.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(1625)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34835" name="Text Box 17"/>
          <p:cNvSpPr txBox="1">
            <a:spLocks noChangeArrowheads="1"/>
          </p:cNvSpPr>
          <p:nvPr/>
        </p:nvSpPr>
        <p:spPr bwMode="auto">
          <a:xfrm>
            <a:off x="107950" y="3954463"/>
            <a:ext cx="2879725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(998/1007/1627/1628)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34836" name="Group 50"/>
          <p:cNvGrpSpPr>
            <a:grpSpLocks/>
          </p:cNvGrpSpPr>
          <p:nvPr/>
        </p:nvGrpSpPr>
        <p:grpSpPr bwMode="auto">
          <a:xfrm>
            <a:off x="3132138" y="3300413"/>
            <a:ext cx="2843212" cy="652462"/>
            <a:chOff x="107503" y="3710690"/>
            <a:chExt cx="2844257" cy="652455"/>
          </a:xfrm>
        </p:grpSpPr>
        <p:sp>
          <p:nvSpPr>
            <p:cNvPr id="34841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คลองเขื่อน</a:t>
              </a:r>
            </a:p>
          </p:txBody>
        </p:sp>
        <p:sp>
          <p:nvSpPr>
            <p:cNvPr id="34842" name="Rectangle 2"/>
            <p:cNvSpPr>
              <a:spLocks noChangeArrowheads="1"/>
            </p:cNvSpPr>
            <p:nvPr/>
          </p:nvSpPr>
          <p:spPr bwMode="auto">
            <a:xfrm>
              <a:off x="2411760" y="3710690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34843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ชพ.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(1629)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34837" name="Text Box 17"/>
          <p:cNvSpPr txBox="1">
            <a:spLocks noChangeArrowheads="1"/>
          </p:cNvSpPr>
          <p:nvPr/>
        </p:nvSpPr>
        <p:spPr bwMode="auto">
          <a:xfrm>
            <a:off x="3132138" y="3954463"/>
            <a:ext cx="2879725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(1577/1593/1632/1633)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cxnSp>
        <p:nvCxnSpPr>
          <p:cNvPr id="105" name="Straight Connector 104"/>
          <p:cNvCxnSpPr/>
          <p:nvPr/>
        </p:nvCxnSpPr>
        <p:spPr>
          <a:xfrm>
            <a:off x="1404938" y="3213100"/>
            <a:ext cx="295275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6" name="Straight Connector 105"/>
          <p:cNvCxnSpPr/>
          <p:nvPr/>
        </p:nvCxnSpPr>
        <p:spPr>
          <a:xfrm>
            <a:off x="1403350" y="3213100"/>
            <a:ext cx="0" cy="9048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9" name="Straight Connector 108"/>
          <p:cNvCxnSpPr/>
          <p:nvPr/>
        </p:nvCxnSpPr>
        <p:spPr>
          <a:xfrm>
            <a:off x="4356100" y="3213100"/>
            <a:ext cx="0" cy="9048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842" name="Rectangle 73"/>
          <p:cNvSpPr>
            <a:spLocks noChangeArrowheads="1"/>
          </p:cNvSpPr>
          <p:nvPr/>
        </p:nvSpPr>
        <p:spPr bwMode="auto">
          <a:xfrm>
            <a:off x="488950" y="106363"/>
            <a:ext cx="815498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/>
            <a:r>
              <a:rPr lang="th-TH" altLang="th-TH" sz="1600" b="1">
                <a:latin typeface="TH SarabunPSK" panose="020B0500040200020003" pitchFamily="34" charset="-34"/>
                <a:cs typeface="TH SarabunPSK" panose="020B0500040200020003" pitchFamily="34" charset="-34"/>
              </a:rPr>
              <a:t>แผนภูมิแสดงการแบ่งงานภายในและอัตรากำลังของกรมการพัฒนาชุมชน</a:t>
            </a:r>
            <a:r>
              <a:rPr lang="en-US" altLang="th-TH" sz="1600" b="1">
                <a:latin typeface="TH SarabunPSK" panose="020B0500040200020003" pitchFamily="34" charset="-34"/>
                <a:cs typeface="TH SarabunPSK" panose="020B0500040200020003" pitchFamily="34" charset="-34"/>
              </a:rPr>
              <a:t> </a:t>
            </a:r>
            <a:endParaRPr lang="th-TH" altLang="th-TH" sz="1600" b="1"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sp>
        <p:nvSpPr>
          <p:cNvPr id="35843" name="Text Box 9"/>
          <p:cNvSpPr txBox="1">
            <a:spLocks noChangeArrowheads="1"/>
          </p:cNvSpPr>
          <p:nvPr/>
        </p:nvSpPr>
        <p:spPr bwMode="auto">
          <a:xfrm>
            <a:off x="6980238" y="6269038"/>
            <a:ext cx="2160587" cy="588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ลูกจ้างประจำ</a:t>
            </a:r>
            <a:r>
              <a:rPr lang="en-US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 1 </a:t>
            </a:r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อัตรา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rPr>
              <a:t>(88)</a:t>
            </a:r>
            <a:endParaRPr lang="th-TH" altLang="th-TH" sz="1400">
              <a:solidFill>
                <a:srgbClr val="FF0000"/>
              </a:solidFill>
              <a:latin typeface="TH SarabunPSK" panose="020B0500040200020003" pitchFamily="34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กรอบพนักงานราชการ </a:t>
            </a:r>
            <a:r>
              <a:rPr lang="en-US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2</a:t>
            </a:r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 อัตรา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rPr>
              <a:t>(73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rPr>
              <a:t>/146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rPr>
              <a:t>)</a:t>
            </a:r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 </a:t>
            </a:r>
            <a:endParaRPr lang="th-TH" altLang="th-TH" sz="1000"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grpSp>
        <p:nvGrpSpPr>
          <p:cNvPr id="35844" name="Group 81"/>
          <p:cNvGrpSpPr>
            <a:grpSpLocks/>
          </p:cNvGrpSpPr>
          <p:nvPr/>
        </p:nvGrpSpPr>
        <p:grpSpPr bwMode="auto">
          <a:xfrm>
            <a:off x="2843213" y="765175"/>
            <a:ext cx="3421062" cy="646113"/>
            <a:chOff x="2448080" y="857250"/>
            <a:chExt cx="3420000" cy="646113"/>
          </a:xfrm>
        </p:grpSpPr>
        <p:sp>
          <p:nvSpPr>
            <p:cNvPr id="35901" name="Rectangle 2"/>
            <p:cNvSpPr>
              <a:spLocks noChangeArrowheads="1"/>
            </p:cNvSpPr>
            <p:nvPr/>
          </p:nvSpPr>
          <p:spPr bwMode="auto">
            <a:xfrm>
              <a:off x="2448080" y="857250"/>
              <a:ext cx="2844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สำนักงานพัฒนาชุมชนจังหวัดชลบุรี</a:t>
              </a:r>
            </a:p>
          </p:txBody>
        </p:sp>
        <p:sp>
          <p:nvSpPr>
            <p:cNvPr id="35902" name="Rectangle 2"/>
            <p:cNvSpPr>
              <a:spLocks noChangeArrowheads="1"/>
            </p:cNvSpPr>
            <p:nvPr/>
          </p:nvSpPr>
          <p:spPr bwMode="auto">
            <a:xfrm>
              <a:off x="5290308" y="857250"/>
              <a:ext cx="575739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 eaLnBrk="1" hangingPunct="1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76</a:t>
              </a:r>
              <a:endParaRPr lang="th-TH" altLang="th-TH" sz="16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35903" name="Rectangle 2"/>
            <p:cNvSpPr>
              <a:spLocks noChangeArrowheads="1"/>
            </p:cNvSpPr>
            <p:nvPr/>
          </p:nvSpPr>
          <p:spPr bwMode="auto">
            <a:xfrm>
              <a:off x="2448080" y="1177925"/>
              <a:ext cx="3420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ผู้อำนวยการ (พัฒนาการจังหวัด) สูง</a:t>
              </a:r>
              <a:r>
                <a:rPr lang="en-US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(1684)</a:t>
              </a:r>
              <a:r>
                <a:rPr lang="en-US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endParaRPr lang="th-TH" altLang="th-TH" sz="1600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35845" name="Text Box 91"/>
          <p:cNvSpPr txBox="1">
            <a:spLocks noChangeArrowheads="1"/>
          </p:cNvSpPr>
          <p:nvPr/>
        </p:nvSpPr>
        <p:spPr bwMode="auto">
          <a:xfrm>
            <a:off x="3924300" y="404813"/>
            <a:ext cx="1368425" cy="277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Update </a:t>
            </a:r>
            <a:r>
              <a:rPr lang="th-TH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26 เมษายน 2564 </a:t>
            </a:r>
            <a:r>
              <a:rPr lang="en-US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         </a:t>
            </a:r>
            <a:endParaRPr lang="th-TH" altLang="th-TH" sz="1200"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sp>
        <p:nvSpPr>
          <p:cNvPr id="35846" name="Text Box 17"/>
          <p:cNvSpPr txBox="1">
            <a:spLocks noChangeArrowheads="1"/>
          </p:cNvSpPr>
          <p:nvPr/>
        </p:nvSpPr>
        <p:spPr bwMode="auto">
          <a:xfrm>
            <a:off x="107950" y="2409825"/>
            <a:ext cx="2951163" cy="628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lnSpc>
                <a:spcPct val="75000"/>
              </a:lnSpc>
            </a:pP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 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- 1 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(7862)</a:t>
            </a:r>
          </a:p>
          <a:p>
            <a:pPr eaLnBrk="1" hangingPunct="1">
              <a:lnSpc>
                <a:spcPct val="75000"/>
              </a:lnSpc>
            </a:pP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นักจัดการงานทั่วไป (ปก./ชก.)   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     </a:t>
            </a: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- 1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(1734)</a:t>
            </a:r>
          </a:p>
          <a:p>
            <a:pPr eaLnBrk="1" hangingPunct="1">
              <a:lnSpc>
                <a:spcPct val="75000"/>
              </a:lnSpc>
            </a:pP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เจ้าพนักงานธุรการ (ปง./ชง.)    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      </a:t>
            </a: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3 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(510/1686/1689)</a:t>
            </a:r>
          </a:p>
          <a:p>
            <a:pPr eaLnBrk="1" hangingPunct="1">
              <a:lnSpc>
                <a:spcPct val="75000"/>
              </a:lnSpc>
            </a:pP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เจ้าพนักงานการเงินและบัญชี (ปง./ชง.)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- 1 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(1687)</a:t>
            </a:r>
          </a:p>
          <a:p>
            <a:pPr eaLnBrk="1" hangingPunct="1">
              <a:lnSpc>
                <a:spcPct val="75000"/>
              </a:lnSpc>
            </a:pPr>
            <a:r>
              <a:rPr lang="th-TH" altLang="th-TH" sz="1200">
                <a:solidFill>
                  <a:srgbClr val="00B05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พนักงานพิมพ์ (ลจป.)               </a:t>
            </a:r>
            <a:r>
              <a:rPr lang="en-US" altLang="th-TH" sz="1200">
                <a:solidFill>
                  <a:srgbClr val="00B05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   </a:t>
            </a:r>
            <a:r>
              <a:rPr lang="th-TH" altLang="th-TH" sz="1200">
                <a:solidFill>
                  <a:srgbClr val="00B05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- </a:t>
            </a:r>
            <a:r>
              <a:rPr lang="en-US" altLang="th-TH" sz="1200">
                <a:solidFill>
                  <a:srgbClr val="00B05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1</a:t>
            </a:r>
            <a:r>
              <a:rPr lang="th-TH" altLang="th-TH" sz="1200">
                <a:solidFill>
                  <a:srgbClr val="00B05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88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) (ไม่รวมในกรอบ ขรก.)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>
              <a:lnSpc>
                <a:spcPct val="75000"/>
              </a:lnSpc>
            </a:pPr>
            <a:r>
              <a:rPr lang="th-TH" altLang="th-TH" sz="12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นักวิชาการพัสดุ (พรก.) (กรอบ)  </a:t>
            </a:r>
            <a:r>
              <a:rPr lang="en-US" altLang="th-TH" sz="12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     </a:t>
            </a:r>
            <a:r>
              <a:rPr lang="th-TH" altLang="th-TH" sz="12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11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- 1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146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) (ไม่รวมในกรอบ ขรก.)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>
              <a:lnSpc>
                <a:spcPct val="75000"/>
              </a:lnSpc>
            </a:pPr>
            <a:r>
              <a:rPr lang="en-US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</a:t>
            </a:r>
            <a:r>
              <a:rPr lang="th-TH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ตามมาตรการฯ ปี งบฯ </a:t>
            </a:r>
            <a:r>
              <a:rPr lang="en-US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2563)</a:t>
            </a:r>
            <a:endParaRPr lang="th-TH" altLang="th-TH" sz="10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>
              <a:lnSpc>
                <a:spcPct val="75000"/>
              </a:lnSpc>
            </a:pPr>
            <a:r>
              <a:rPr lang="th-TH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(กรอบฯ </a:t>
            </a:r>
            <a:r>
              <a:rPr lang="en-US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2564 – 2567)</a:t>
            </a:r>
          </a:p>
        </p:txBody>
      </p:sp>
      <p:sp>
        <p:nvSpPr>
          <p:cNvPr id="35847" name="Text Box 17"/>
          <p:cNvSpPr txBox="1">
            <a:spLocks noChangeArrowheads="1"/>
          </p:cNvSpPr>
          <p:nvPr/>
        </p:nvSpPr>
        <p:spPr bwMode="auto">
          <a:xfrm>
            <a:off x="2411413" y="2408238"/>
            <a:ext cx="2087562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2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(1691/1692)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3" name="Group 18"/>
          <p:cNvGrpSpPr>
            <a:grpSpLocks/>
          </p:cNvGrpSpPr>
          <p:nvPr/>
        </p:nvGrpSpPr>
        <p:grpSpPr bwMode="auto">
          <a:xfrm>
            <a:off x="2411413" y="1772816"/>
            <a:ext cx="2052637" cy="646113"/>
            <a:chOff x="3203848" y="3468365"/>
            <a:chExt cx="2052020" cy="646113"/>
          </a:xfrm>
          <a:solidFill>
            <a:schemeClr val="bg1"/>
          </a:solidFill>
        </p:grpSpPr>
        <p:sp>
          <p:nvSpPr>
            <p:cNvPr id="12367" name="Rectangle 2"/>
            <p:cNvSpPr>
              <a:spLocks noChangeArrowheads="1"/>
            </p:cNvSpPr>
            <p:nvPr/>
          </p:nvSpPr>
          <p:spPr bwMode="auto">
            <a:xfrm>
              <a:off x="3203848" y="3468365"/>
              <a:ext cx="1476000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lnSpc>
                  <a:spcPct val="70000"/>
                </a:lnSpc>
                <a:defRPr/>
              </a:pPr>
              <a:endParaRPr lang="en-US" altLang="th-TH" sz="700" b="1" dirty="0">
                <a:latin typeface="TH SarabunPSK" pitchFamily="34" charset="-34"/>
                <a:cs typeface="TH SarabunPSK" pitchFamily="34" charset="-34"/>
              </a:endParaRPr>
            </a:p>
            <a:p>
              <a:pPr algn="ctr" eaLnBrk="0" hangingPunct="0">
                <a:lnSpc>
                  <a:spcPct val="70000"/>
                </a:lnSpc>
                <a:defRPr/>
              </a:pPr>
              <a:r>
                <a:rPr lang="th-TH" altLang="th-TH" sz="1400" b="1" dirty="0">
                  <a:latin typeface="TH SarabunPSK" pitchFamily="34" charset="-34"/>
                  <a:cs typeface="TH SarabunPSK" pitchFamily="34" charset="-34"/>
                </a:rPr>
                <a:t> กลุ่มงานยุทธศาสตร์</a:t>
              </a:r>
            </a:p>
            <a:p>
              <a:pPr algn="ctr" eaLnBrk="0" hangingPunct="0">
                <a:lnSpc>
                  <a:spcPct val="70000"/>
                </a:lnSpc>
                <a:defRPr/>
              </a:pPr>
              <a:r>
                <a:rPr lang="th-TH" altLang="th-TH" sz="1400" b="1" dirty="0">
                  <a:latin typeface="TH SarabunPSK" pitchFamily="34" charset="-34"/>
                  <a:cs typeface="TH SarabunPSK" pitchFamily="34" charset="-34"/>
                </a:rPr>
                <a:t>การพัฒนาชุมชน</a:t>
              </a:r>
            </a:p>
          </p:txBody>
        </p:sp>
        <p:sp>
          <p:nvSpPr>
            <p:cNvPr id="12368" name="Rectangle 2"/>
            <p:cNvSpPr>
              <a:spLocks noChangeArrowheads="1"/>
            </p:cNvSpPr>
            <p:nvPr/>
          </p:nvSpPr>
          <p:spPr bwMode="auto">
            <a:xfrm>
              <a:off x="4679868" y="3468365"/>
              <a:ext cx="576000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en-US" altLang="th-TH" sz="1600" b="1" dirty="0">
                  <a:latin typeface="TH SarabunPSK" pitchFamily="34" charset="-34"/>
                  <a:cs typeface="TH SarabunPSK" pitchFamily="34" charset="-34"/>
                </a:rPr>
                <a:t>3</a:t>
              </a:r>
              <a:endParaRPr lang="th-TH" altLang="th-TH" sz="1400" b="1" dirty="0">
                <a:latin typeface="TH SarabunPSK" pitchFamily="34" charset="-34"/>
                <a:cs typeface="TH SarabunPSK" pitchFamily="34" charset="-34"/>
              </a:endParaRPr>
            </a:p>
          </p:txBody>
        </p:sp>
        <p:sp>
          <p:nvSpPr>
            <p:cNvPr id="12372" name="Rectangle 2"/>
            <p:cNvSpPr>
              <a:spLocks noChangeArrowheads="1"/>
            </p:cNvSpPr>
            <p:nvPr/>
          </p:nvSpPr>
          <p:spPr bwMode="auto">
            <a:xfrm>
              <a:off x="3203848" y="3789040"/>
              <a:ext cx="2052020" cy="325438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th-TH" altLang="th-TH" sz="1500" spc="-70" dirty="0">
                  <a:latin typeface="TH SarabunPSK" pitchFamily="34" charset="-34"/>
                  <a:cs typeface="TH SarabunPSK" pitchFamily="34" charset="-34"/>
                </a:rPr>
                <a:t>นักวิชาการพัฒนาชุมชน (ผอ.กง.) ชพ</a:t>
              </a:r>
              <a:r>
                <a:rPr lang="en-US" altLang="th-TH" sz="1500" spc="-70" dirty="0">
                  <a:latin typeface="TH SarabunPSK" pitchFamily="34" charset="-34"/>
                  <a:cs typeface="TH SarabunPSK" pitchFamily="34" charset="-34"/>
                </a:rPr>
                <a:t>. </a:t>
              </a:r>
              <a:r>
                <a:rPr lang="en-US" altLang="th-TH" sz="1000" spc="-70" dirty="0">
                  <a:solidFill>
                    <a:srgbClr val="FF0000"/>
                  </a:solidFill>
                  <a:latin typeface="TH SarabunPSK" pitchFamily="34" charset="-34"/>
                  <a:cs typeface="TH SarabunPSK" pitchFamily="34" charset="-34"/>
                </a:rPr>
                <a:t>(1690)</a:t>
              </a:r>
              <a:endParaRPr lang="th-TH" altLang="th-TH" sz="1000" spc="-70" dirty="0">
                <a:solidFill>
                  <a:srgbClr val="FF0000"/>
                </a:solidFill>
                <a:latin typeface="TH SarabunPSK" pitchFamily="34" charset="-34"/>
                <a:cs typeface="TH SarabunPSK" pitchFamily="34" charset="-34"/>
              </a:endParaRPr>
            </a:p>
          </p:txBody>
        </p:sp>
      </p:grpSp>
      <p:sp>
        <p:nvSpPr>
          <p:cNvPr id="35849" name="Text Box 17"/>
          <p:cNvSpPr txBox="1">
            <a:spLocks noChangeArrowheads="1"/>
          </p:cNvSpPr>
          <p:nvPr/>
        </p:nvSpPr>
        <p:spPr bwMode="auto">
          <a:xfrm>
            <a:off x="4665663" y="2420938"/>
            <a:ext cx="2786062" cy="628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(1695/1696/1697/1698)</a:t>
            </a:r>
          </a:p>
          <a:p>
            <a:pPr eaLnBrk="1" hangingPunct="1"/>
            <a:r>
              <a:rPr lang="th-TH" altLang="th-TH" sz="12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นักส่งเสริมการพัฒนาชุมชน (พรก.)</a:t>
            </a:r>
            <a:r>
              <a:rPr lang="en-US" altLang="th-TH" sz="12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12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 </a:t>
            </a:r>
            <a:r>
              <a:rPr lang="en-US" altLang="th-TH" sz="12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1</a:t>
            </a:r>
            <a:r>
              <a:rPr lang="th-TH" altLang="th-TH" sz="12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73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)</a:t>
            </a:r>
            <a:endParaRPr lang="th-TH" altLang="th-TH" sz="1000">
              <a:solidFill>
                <a:srgbClr val="0070C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th-TH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(กรอบฯ </a:t>
            </a:r>
            <a:r>
              <a:rPr lang="en-US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2564</a:t>
            </a:r>
            <a:r>
              <a:rPr lang="th-TH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en-US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</a:t>
            </a:r>
            <a:r>
              <a:rPr lang="th-TH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en-US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2567)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(จ้างแล้ว)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              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(ไม่รวมในกรอบ ขรก.)</a:t>
            </a:r>
            <a:r>
              <a:rPr lang="th-TH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4" name="Group 18"/>
          <p:cNvGrpSpPr>
            <a:grpSpLocks/>
          </p:cNvGrpSpPr>
          <p:nvPr/>
        </p:nvGrpSpPr>
        <p:grpSpPr bwMode="auto">
          <a:xfrm>
            <a:off x="4665274" y="1773328"/>
            <a:ext cx="2051050" cy="646110"/>
            <a:chOff x="3203848" y="3468365"/>
            <a:chExt cx="2052020" cy="646111"/>
          </a:xfrm>
          <a:solidFill>
            <a:schemeClr val="bg1"/>
          </a:solidFill>
        </p:grpSpPr>
        <p:sp>
          <p:nvSpPr>
            <p:cNvPr id="12364" name="Rectangle 2"/>
            <p:cNvSpPr>
              <a:spLocks noChangeArrowheads="1"/>
            </p:cNvSpPr>
            <p:nvPr/>
          </p:nvSpPr>
          <p:spPr bwMode="auto">
            <a:xfrm>
              <a:off x="3203848" y="3468365"/>
              <a:ext cx="1476000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lnSpc>
                  <a:spcPct val="70000"/>
                </a:lnSpc>
                <a:defRPr/>
              </a:pPr>
              <a:endParaRPr lang="th-TH" altLang="th-TH" sz="700" b="1" dirty="0">
                <a:latin typeface="TH SarabunPSK" pitchFamily="34" charset="-34"/>
                <a:cs typeface="TH SarabunPSK" pitchFamily="34" charset="-34"/>
              </a:endParaRPr>
            </a:p>
            <a:p>
              <a:pPr algn="ctr" eaLnBrk="0" hangingPunct="0">
                <a:lnSpc>
                  <a:spcPct val="70000"/>
                </a:lnSpc>
                <a:defRPr/>
              </a:pPr>
              <a:r>
                <a:rPr lang="th-TH" altLang="th-TH" sz="1400" b="1" dirty="0">
                  <a:latin typeface="TH SarabunPSK" pitchFamily="34" charset="-34"/>
                  <a:cs typeface="TH SarabunPSK" pitchFamily="34" charset="-34"/>
                </a:rPr>
                <a:t>กลุ่มงานส่งเสริม                      การพัฒนาชุมชน</a:t>
              </a:r>
            </a:p>
          </p:txBody>
        </p:sp>
        <p:sp>
          <p:nvSpPr>
            <p:cNvPr id="12365" name="Rectangle 2"/>
            <p:cNvSpPr>
              <a:spLocks noChangeArrowheads="1"/>
            </p:cNvSpPr>
            <p:nvPr/>
          </p:nvSpPr>
          <p:spPr bwMode="auto">
            <a:xfrm>
              <a:off x="4679868" y="3468365"/>
              <a:ext cx="576000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en-US" altLang="th-TH" sz="1600" b="1" dirty="0">
                  <a:latin typeface="TH SarabunPSK" pitchFamily="34" charset="-34"/>
                  <a:cs typeface="TH SarabunPSK" pitchFamily="34" charset="-34"/>
                </a:rPr>
                <a:t>5</a:t>
              </a:r>
              <a:endParaRPr lang="th-TH" altLang="th-TH" sz="1600" b="1" dirty="0">
                <a:latin typeface="TH SarabunPSK" pitchFamily="34" charset="-34"/>
                <a:cs typeface="TH SarabunPSK" pitchFamily="34" charset="-34"/>
              </a:endParaRPr>
            </a:p>
          </p:txBody>
        </p:sp>
        <p:sp>
          <p:nvSpPr>
            <p:cNvPr id="12369" name="Rectangle 2"/>
            <p:cNvSpPr>
              <a:spLocks noChangeArrowheads="1"/>
            </p:cNvSpPr>
            <p:nvPr/>
          </p:nvSpPr>
          <p:spPr bwMode="auto">
            <a:xfrm>
              <a:off x="3203848" y="3789039"/>
              <a:ext cx="2052020" cy="325437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th-TH" altLang="th-TH" sz="1500" spc="-80" dirty="0">
                  <a:latin typeface="TH SarabunPSK" pitchFamily="34" charset="-34"/>
                  <a:cs typeface="TH SarabunPSK" pitchFamily="34" charset="-34"/>
                </a:rPr>
                <a:t>นักวิชาการพัฒนาชุมชน (ผอ.กง.) ชพ</a:t>
              </a:r>
              <a:r>
                <a:rPr lang="en-US" altLang="th-TH" sz="1500" spc="-80" dirty="0">
                  <a:latin typeface="TH SarabunPSK" pitchFamily="34" charset="-34"/>
                  <a:cs typeface="TH SarabunPSK" pitchFamily="34" charset="-34"/>
                </a:rPr>
                <a:t>. </a:t>
              </a:r>
              <a:r>
                <a:rPr lang="en-US" altLang="th-TH" sz="1000" spc="-80" dirty="0">
                  <a:solidFill>
                    <a:srgbClr val="FF0000"/>
                  </a:solidFill>
                  <a:latin typeface="TH SarabunPSK" pitchFamily="34" charset="-34"/>
                  <a:cs typeface="TH SarabunPSK" pitchFamily="34" charset="-34"/>
                </a:rPr>
                <a:t>(1694)</a:t>
              </a:r>
              <a:endParaRPr lang="th-TH" altLang="th-TH" sz="1000" spc="-80" dirty="0">
                <a:solidFill>
                  <a:srgbClr val="FF0000"/>
                </a:solidFill>
                <a:latin typeface="TH SarabunPSK" pitchFamily="34" charset="-34"/>
                <a:cs typeface="TH SarabunPSK" pitchFamily="34" charset="-34"/>
              </a:endParaRPr>
            </a:p>
          </p:txBody>
        </p:sp>
      </p:grpSp>
      <p:sp>
        <p:nvSpPr>
          <p:cNvPr id="35851" name="Text Box 17"/>
          <p:cNvSpPr txBox="1">
            <a:spLocks noChangeArrowheads="1"/>
          </p:cNvSpPr>
          <p:nvPr/>
        </p:nvSpPr>
        <p:spPr bwMode="auto">
          <a:xfrm>
            <a:off x="6969125" y="2425700"/>
            <a:ext cx="2087563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(440/1693/1712/1722)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5" name="Group 18"/>
          <p:cNvGrpSpPr>
            <a:grpSpLocks/>
          </p:cNvGrpSpPr>
          <p:nvPr/>
        </p:nvGrpSpPr>
        <p:grpSpPr bwMode="auto">
          <a:xfrm>
            <a:off x="6968737" y="1778090"/>
            <a:ext cx="2052637" cy="646113"/>
            <a:chOff x="3203848" y="3468365"/>
            <a:chExt cx="2052020" cy="646113"/>
          </a:xfrm>
          <a:solidFill>
            <a:schemeClr val="bg1"/>
          </a:solidFill>
        </p:grpSpPr>
        <p:sp>
          <p:nvSpPr>
            <p:cNvPr id="12361" name="Rectangle 2"/>
            <p:cNvSpPr>
              <a:spLocks noChangeArrowheads="1"/>
            </p:cNvSpPr>
            <p:nvPr/>
          </p:nvSpPr>
          <p:spPr bwMode="auto">
            <a:xfrm>
              <a:off x="3203848" y="3468365"/>
              <a:ext cx="1476000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lnSpc>
                  <a:spcPct val="70000"/>
                </a:lnSpc>
                <a:defRPr/>
              </a:pPr>
              <a:endParaRPr lang="th-TH" altLang="th-TH" sz="700" b="1" dirty="0">
                <a:latin typeface="TH SarabunPSK" pitchFamily="34" charset="-34"/>
                <a:cs typeface="TH SarabunPSK" pitchFamily="34" charset="-34"/>
              </a:endParaRPr>
            </a:p>
            <a:p>
              <a:pPr algn="ctr" eaLnBrk="0" hangingPunct="0">
                <a:lnSpc>
                  <a:spcPct val="70000"/>
                </a:lnSpc>
                <a:defRPr/>
              </a:pPr>
              <a:r>
                <a:rPr lang="th-TH" altLang="th-TH" sz="1400" b="1" dirty="0">
                  <a:latin typeface="TH SarabunPSK" pitchFamily="34" charset="-34"/>
                  <a:cs typeface="TH SarabunPSK" pitchFamily="34" charset="-34"/>
                </a:rPr>
                <a:t>กลุ่มงานสารสนเทศ</a:t>
              </a:r>
            </a:p>
            <a:p>
              <a:pPr algn="ctr" eaLnBrk="0" hangingPunct="0">
                <a:lnSpc>
                  <a:spcPct val="70000"/>
                </a:lnSpc>
                <a:defRPr/>
              </a:pPr>
              <a:r>
                <a:rPr lang="th-TH" altLang="th-TH" sz="1400" b="1" dirty="0">
                  <a:latin typeface="TH SarabunPSK" pitchFamily="34" charset="-34"/>
                  <a:cs typeface="TH SarabunPSK" pitchFamily="34" charset="-34"/>
                </a:rPr>
                <a:t>การพัฒนาชุมชน</a:t>
              </a:r>
            </a:p>
          </p:txBody>
        </p:sp>
        <p:sp>
          <p:nvSpPr>
            <p:cNvPr id="12362" name="Rectangle 2"/>
            <p:cNvSpPr>
              <a:spLocks noChangeArrowheads="1"/>
            </p:cNvSpPr>
            <p:nvPr/>
          </p:nvSpPr>
          <p:spPr bwMode="auto">
            <a:xfrm>
              <a:off x="4679868" y="3468365"/>
              <a:ext cx="576000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en-US" altLang="th-TH" sz="1600" b="1" dirty="0">
                  <a:latin typeface="TH SarabunPSK" pitchFamily="34" charset="-34"/>
                  <a:cs typeface="TH SarabunPSK" pitchFamily="34" charset="-34"/>
                </a:rPr>
                <a:t>5</a:t>
              </a:r>
              <a:endParaRPr lang="th-TH" altLang="th-TH" sz="1400" b="1" dirty="0">
                <a:latin typeface="TH SarabunPSK" pitchFamily="34" charset="-34"/>
                <a:cs typeface="TH SarabunPSK" pitchFamily="34" charset="-34"/>
              </a:endParaRPr>
            </a:p>
          </p:txBody>
        </p:sp>
        <p:sp>
          <p:nvSpPr>
            <p:cNvPr id="11342" name="Rectangle 2"/>
            <p:cNvSpPr>
              <a:spLocks noChangeArrowheads="1"/>
            </p:cNvSpPr>
            <p:nvPr/>
          </p:nvSpPr>
          <p:spPr bwMode="auto">
            <a:xfrm>
              <a:off x="3203848" y="3789040"/>
              <a:ext cx="2052020" cy="325438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th-TH" altLang="th-TH" sz="1500" spc="-60" dirty="0">
                  <a:latin typeface="TH SarabunPSK" pitchFamily="34" charset="-34"/>
                  <a:cs typeface="TH SarabunPSK" pitchFamily="34" charset="-34"/>
                </a:rPr>
                <a:t>นักวิชาการพัฒนาชุมชน (ผอ.กง.) ชพ</a:t>
              </a:r>
              <a:r>
                <a:rPr lang="en-US" altLang="th-TH" sz="1500" spc="-60" dirty="0">
                  <a:latin typeface="TH SarabunPSK" pitchFamily="34" charset="-34"/>
                  <a:cs typeface="TH SarabunPSK" pitchFamily="34" charset="-34"/>
                </a:rPr>
                <a:t>. </a:t>
              </a:r>
              <a:r>
                <a:rPr lang="en-US" altLang="th-TH" sz="1050" spc="-60" dirty="0">
                  <a:solidFill>
                    <a:srgbClr val="FF0000"/>
                  </a:solidFill>
                  <a:latin typeface="TH SarabunPSK" pitchFamily="34" charset="-34"/>
                  <a:cs typeface="TH SarabunPSK" pitchFamily="34" charset="-34"/>
                </a:rPr>
                <a:t>(434)</a:t>
              </a:r>
              <a:endParaRPr lang="th-TH" altLang="th-TH" sz="1050" spc="-60" dirty="0">
                <a:solidFill>
                  <a:srgbClr val="FF0000"/>
                </a:solidFill>
                <a:latin typeface="TH SarabunPSK" pitchFamily="34" charset="-34"/>
                <a:cs typeface="TH SarabunPSK" pitchFamily="34" charset="-34"/>
              </a:endParaRPr>
            </a:p>
          </p:txBody>
        </p:sp>
      </p:grpSp>
      <p:cxnSp>
        <p:nvCxnSpPr>
          <p:cNvPr id="78" name="Straight Connector 77"/>
          <p:cNvCxnSpPr/>
          <p:nvPr/>
        </p:nvCxnSpPr>
        <p:spPr>
          <a:xfrm>
            <a:off x="4572000" y="1419225"/>
            <a:ext cx="0" cy="223202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/>
          <p:cNvCxnSpPr/>
          <p:nvPr/>
        </p:nvCxnSpPr>
        <p:spPr>
          <a:xfrm>
            <a:off x="1116013" y="1628775"/>
            <a:ext cx="683895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855" name="Rectangle 78"/>
          <p:cNvSpPr>
            <a:spLocks noChangeArrowheads="1"/>
          </p:cNvSpPr>
          <p:nvPr/>
        </p:nvSpPr>
        <p:spPr bwMode="auto">
          <a:xfrm>
            <a:off x="0" y="6611938"/>
            <a:ext cx="1619250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000" u="sng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หมายเหตุ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ภายในวงเล็บแสดงเลขที่ตำแหน่ง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35856" name="Group 49"/>
          <p:cNvGrpSpPr>
            <a:grpSpLocks/>
          </p:cNvGrpSpPr>
          <p:nvPr/>
        </p:nvGrpSpPr>
        <p:grpSpPr bwMode="auto">
          <a:xfrm>
            <a:off x="107950" y="3594100"/>
            <a:ext cx="2843213" cy="646113"/>
            <a:chOff x="107503" y="3717032"/>
            <a:chExt cx="2844257" cy="646113"/>
          </a:xfrm>
        </p:grpSpPr>
        <p:sp>
          <p:nvSpPr>
            <p:cNvPr id="35898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เมืองชลบุรี</a:t>
              </a:r>
            </a:p>
          </p:txBody>
        </p:sp>
        <p:sp>
          <p:nvSpPr>
            <p:cNvPr id="35899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35900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(1699)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35857" name="Text Box 17"/>
          <p:cNvSpPr txBox="1">
            <a:spLocks noChangeArrowheads="1"/>
          </p:cNvSpPr>
          <p:nvPr/>
        </p:nvSpPr>
        <p:spPr bwMode="auto">
          <a:xfrm>
            <a:off x="107950" y="4241800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3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(1701/1702/1703)</a:t>
            </a:r>
          </a:p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เจ้าพนักงานพัฒนาชุมชน (ปง./ชง.)    - 1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(1708)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35858" name="Group 50"/>
          <p:cNvGrpSpPr>
            <a:grpSpLocks/>
          </p:cNvGrpSpPr>
          <p:nvPr/>
        </p:nvGrpSpPr>
        <p:grpSpPr bwMode="auto">
          <a:xfrm>
            <a:off x="3132138" y="3594100"/>
            <a:ext cx="2843212" cy="646113"/>
            <a:chOff x="107503" y="3717032"/>
            <a:chExt cx="2844257" cy="646113"/>
          </a:xfrm>
        </p:grpSpPr>
        <p:sp>
          <p:nvSpPr>
            <p:cNvPr id="35895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บ้านบึง</a:t>
              </a:r>
            </a:p>
          </p:txBody>
        </p:sp>
        <p:sp>
          <p:nvSpPr>
            <p:cNvPr id="35896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35897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(1707)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35859" name="Text Box 17"/>
          <p:cNvSpPr txBox="1">
            <a:spLocks noChangeArrowheads="1"/>
          </p:cNvSpPr>
          <p:nvPr/>
        </p:nvSpPr>
        <p:spPr bwMode="auto">
          <a:xfrm>
            <a:off x="3132138" y="4241800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(1709/1710/1711/1713)</a:t>
            </a:r>
          </a:p>
          <a:p>
            <a:pPr eaLnBrk="1" hangingPunct="1"/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35860" name="Group 55"/>
          <p:cNvGrpSpPr>
            <a:grpSpLocks/>
          </p:cNvGrpSpPr>
          <p:nvPr/>
        </p:nvGrpSpPr>
        <p:grpSpPr bwMode="auto">
          <a:xfrm>
            <a:off x="6156325" y="3594100"/>
            <a:ext cx="2844800" cy="646113"/>
            <a:chOff x="107503" y="3717032"/>
            <a:chExt cx="2844257" cy="646113"/>
          </a:xfrm>
        </p:grpSpPr>
        <p:sp>
          <p:nvSpPr>
            <p:cNvPr id="35892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พานทอง</a:t>
              </a:r>
            </a:p>
          </p:txBody>
        </p:sp>
        <p:sp>
          <p:nvSpPr>
            <p:cNvPr id="35893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35894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(1714)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35861" name="Text Box 17"/>
          <p:cNvSpPr txBox="1">
            <a:spLocks noChangeArrowheads="1"/>
          </p:cNvSpPr>
          <p:nvPr/>
        </p:nvSpPr>
        <p:spPr bwMode="auto">
          <a:xfrm>
            <a:off x="6156325" y="4241800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(1716/1717/1719/1720)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35862" name="Group 60"/>
          <p:cNvGrpSpPr>
            <a:grpSpLocks/>
          </p:cNvGrpSpPr>
          <p:nvPr/>
        </p:nvGrpSpPr>
        <p:grpSpPr bwMode="auto">
          <a:xfrm>
            <a:off x="107950" y="4962525"/>
            <a:ext cx="2843213" cy="646113"/>
            <a:chOff x="107503" y="3717032"/>
            <a:chExt cx="2844257" cy="646113"/>
          </a:xfrm>
        </p:grpSpPr>
        <p:sp>
          <p:nvSpPr>
            <p:cNvPr id="35889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พนัสนิคม</a:t>
              </a:r>
            </a:p>
          </p:txBody>
        </p:sp>
        <p:sp>
          <p:nvSpPr>
            <p:cNvPr id="35890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35891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(1723)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35863" name="Text Box 17"/>
          <p:cNvSpPr txBox="1">
            <a:spLocks noChangeArrowheads="1"/>
          </p:cNvSpPr>
          <p:nvPr/>
        </p:nvSpPr>
        <p:spPr bwMode="auto">
          <a:xfrm>
            <a:off x="107950" y="5610225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(1725/1726/1730/1731)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35864" name="Group 65"/>
          <p:cNvGrpSpPr>
            <a:grpSpLocks/>
          </p:cNvGrpSpPr>
          <p:nvPr/>
        </p:nvGrpSpPr>
        <p:grpSpPr bwMode="auto">
          <a:xfrm>
            <a:off x="3132138" y="4962525"/>
            <a:ext cx="2843212" cy="646113"/>
            <a:chOff x="107503" y="3717032"/>
            <a:chExt cx="2844257" cy="646113"/>
          </a:xfrm>
        </p:grpSpPr>
        <p:sp>
          <p:nvSpPr>
            <p:cNvPr id="35886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บ่อทอง</a:t>
              </a:r>
            </a:p>
          </p:txBody>
        </p:sp>
        <p:sp>
          <p:nvSpPr>
            <p:cNvPr id="35887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35888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ชพ.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(1736)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35865" name="Text Box 17"/>
          <p:cNvSpPr txBox="1">
            <a:spLocks noChangeArrowheads="1"/>
          </p:cNvSpPr>
          <p:nvPr/>
        </p:nvSpPr>
        <p:spPr bwMode="auto">
          <a:xfrm>
            <a:off x="3132138" y="5610225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(1732/1738/1739/1741)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35866" name="Group 70"/>
          <p:cNvGrpSpPr>
            <a:grpSpLocks/>
          </p:cNvGrpSpPr>
          <p:nvPr/>
        </p:nvGrpSpPr>
        <p:grpSpPr bwMode="auto">
          <a:xfrm>
            <a:off x="6156325" y="4962525"/>
            <a:ext cx="2844800" cy="646113"/>
            <a:chOff x="107503" y="3717032"/>
            <a:chExt cx="2844257" cy="646113"/>
          </a:xfrm>
        </p:grpSpPr>
        <p:sp>
          <p:nvSpPr>
            <p:cNvPr id="35883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หนองใหญ่</a:t>
              </a:r>
            </a:p>
          </p:txBody>
        </p:sp>
        <p:sp>
          <p:nvSpPr>
            <p:cNvPr id="35884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35885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ชพ.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(1742)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35867" name="Text Box 17"/>
          <p:cNvSpPr txBox="1">
            <a:spLocks noChangeArrowheads="1"/>
          </p:cNvSpPr>
          <p:nvPr/>
        </p:nvSpPr>
        <p:spPr bwMode="auto">
          <a:xfrm>
            <a:off x="6156325" y="5610225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(1744/1745/2991/3037)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cxnSp>
        <p:nvCxnSpPr>
          <p:cNvPr id="76" name="Straight Connector 75"/>
          <p:cNvCxnSpPr/>
          <p:nvPr/>
        </p:nvCxnSpPr>
        <p:spPr>
          <a:xfrm>
            <a:off x="1404938" y="3500438"/>
            <a:ext cx="604837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9" name="Straight Connector 78"/>
          <p:cNvCxnSpPr/>
          <p:nvPr/>
        </p:nvCxnSpPr>
        <p:spPr>
          <a:xfrm>
            <a:off x="1116013" y="1628775"/>
            <a:ext cx="0" cy="14446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" name="Straight Connector 80"/>
          <p:cNvCxnSpPr/>
          <p:nvPr/>
        </p:nvCxnSpPr>
        <p:spPr>
          <a:xfrm>
            <a:off x="3348038" y="1628775"/>
            <a:ext cx="0" cy="14446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" name="Straight Connector 81"/>
          <p:cNvCxnSpPr/>
          <p:nvPr/>
        </p:nvCxnSpPr>
        <p:spPr>
          <a:xfrm>
            <a:off x="5651500" y="1628775"/>
            <a:ext cx="0" cy="14446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3" name="Straight Connector 82"/>
          <p:cNvCxnSpPr/>
          <p:nvPr/>
        </p:nvCxnSpPr>
        <p:spPr>
          <a:xfrm>
            <a:off x="7956550" y="1628775"/>
            <a:ext cx="0" cy="14446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4" name="Straight Connector 83"/>
          <p:cNvCxnSpPr/>
          <p:nvPr/>
        </p:nvCxnSpPr>
        <p:spPr>
          <a:xfrm>
            <a:off x="1403350" y="3500438"/>
            <a:ext cx="0" cy="904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/>
          <p:cNvCxnSpPr/>
          <p:nvPr/>
        </p:nvCxnSpPr>
        <p:spPr>
          <a:xfrm>
            <a:off x="7451725" y="3500438"/>
            <a:ext cx="0" cy="904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" name="Straight Connector 85"/>
          <p:cNvCxnSpPr/>
          <p:nvPr/>
        </p:nvCxnSpPr>
        <p:spPr>
          <a:xfrm>
            <a:off x="3049588" y="3500438"/>
            <a:ext cx="0" cy="136842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7" name="Straight Connector 86"/>
          <p:cNvCxnSpPr/>
          <p:nvPr/>
        </p:nvCxnSpPr>
        <p:spPr>
          <a:xfrm>
            <a:off x="1403350" y="4868863"/>
            <a:ext cx="604837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9" name="Straight Connector 88"/>
          <p:cNvCxnSpPr/>
          <p:nvPr/>
        </p:nvCxnSpPr>
        <p:spPr>
          <a:xfrm>
            <a:off x="1403350" y="4868863"/>
            <a:ext cx="0" cy="904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0" name="Straight Connector 89"/>
          <p:cNvCxnSpPr/>
          <p:nvPr/>
        </p:nvCxnSpPr>
        <p:spPr>
          <a:xfrm>
            <a:off x="4427538" y="4868863"/>
            <a:ext cx="0" cy="904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1" name="Straight Connector 90"/>
          <p:cNvCxnSpPr/>
          <p:nvPr/>
        </p:nvCxnSpPr>
        <p:spPr>
          <a:xfrm>
            <a:off x="7451725" y="4868863"/>
            <a:ext cx="0" cy="904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5880" name="Group 74"/>
          <p:cNvGrpSpPr>
            <a:grpSpLocks/>
          </p:cNvGrpSpPr>
          <p:nvPr/>
        </p:nvGrpSpPr>
        <p:grpSpPr bwMode="auto">
          <a:xfrm>
            <a:off x="107950" y="1774825"/>
            <a:ext cx="2051050" cy="646113"/>
            <a:chOff x="107950" y="1775470"/>
            <a:chExt cx="2051050" cy="646112"/>
          </a:xfrm>
        </p:grpSpPr>
        <p:grpSp>
          <p:nvGrpSpPr>
            <p:cNvPr id="13" name="Group 18"/>
            <p:cNvGrpSpPr>
              <a:grpSpLocks/>
            </p:cNvGrpSpPr>
            <p:nvPr/>
          </p:nvGrpSpPr>
          <p:grpSpPr bwMode="auto">
            <a:xfrm>
              <a:off x="107950" y="1775470"/>
              <a:ext cx="2051050" cy="646112"/>
              <a:chOff x="3203848" y="3468365"/>
              <a:chExt cx="2052020" cy="646113"/>
            </a:xfrm>
            <a:solidFill>
              <a:schemeClr val="bg1"/>
            </a:solidFill>
          </p:grpSpPr>
          <p:sp>
            <p:nvSpPr>
              <p:cNvPr id="14387" name="Rectangle 2"/>
              <p:cNvSpPr>
                <a:spLocks noChangeArrowheads="1"/>
              </p:cNvSpPr>
              <p:nvPr/>
            </p:nvSpPr>
            <p:spPr bwMode="auto">
              <a:xfrm>
                <a:off x="4679868" y="3468365"/>
                <a:ext cx="576000" cy="323850"/>
              </a:xfrm>
              <a:prstGeom prst="rect">
                <a:avLst/>
              </a:prstGeom>
              <a:grpFill/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anchor="ctr"/>
              <a:lstStyle/>
              <a:p>
                <a:pPr algn="ctr" eaLnBrk="0" hangingPunct="0">
                  <a:defRPr/>
                </a:pPr>
                <a:r>
                  <a:rPr lang="en-US" altLang="th-TH" sz="1600" b="1" dirty="0">
                    <a:latin typeface="TH SarabunPSK" pitchFamily="34" charset="-34"/>
                    <a:cs typeface="TH SarabunPSK" pitchFamily="34" charset="-34"/>
                  </a:rPr>
                  <a:t>7</a:t>
                </a:r>
                <a:endParaRPr lang="th-TH" altLang="th-TH" sz="1400" b="1" dirty="0">
                  <a:latin typeface="TH SarabunPSK" pitchFamily="34" charset="-34"/>
                  <a:cs typeface="TH SarabunPSK" pitchFamily="34" charset="-34"/>
                </a:endParaRPr>
              </a:p>
            </p:txBody>
          </p:sp>
          <p:sp>
            <p:nvSpPr>
              <p:cNvPr id="14388" name="Rectangle 2"/>
              <p:cNvSpPr>
                <a:spLocks noChangeArrowheads="1"/>
              </p:cNvSpPr>
              <p:nvPr/>
            </p:nvSpPr>
            <p:spPr bwMode="auto">
              <a:xfrm>
                <a:off x="3203848" y="3789040"/>
                <a:ext cx="2052000" cy="325438"/>
              </a:xfrm>
              <a:prstGeom prst="rect">
                <a:avLst/>
              </a:prstGeom>
              <a:grpFill/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anchor="ctr"/>
              <a:lstStyle/>
              <a:p>
                <a:pPr algn="ctr" eaLnBrk="0" hangingPunct="0">
                  <a:defRPr/>
                </a:pPr>
                <a:r>
                  <a:rPr lang="th-TH" altLang="th-TH" sz="1400" spc="-40" dirty="0">
                    <a:latin typeface="TH SarabunPSK" pitchFamily="34" charset="-34"/>
                    <a:cs typeface="TH SarabunPSK" pitchFamily="34" charset="-34"/>
                  </a:rPr>
                  <a:t>นักวิชาการพัฒนาชุมชน (ผอ.กง.) </a:t>
                </a:r>
                <a:r>
                  <a:rPr lang="th-TH" altLang="th-TH" sz="1400" spc="-40" dirty="0" err="1">
                    <a:latin typeface="TH SarabunPSK" pitchFamily="34" charset="-34"/>
                    <a:cs typeface="TH SarabunPSK" pitchFamily="34" charset="-34"/>
                  </a:rPr>
                  <a:t>ชพ.</a:t>
                </a:r>
                <a:r>
                  <a:rPr lang="en-US" altLang="th-TH" sz="1400" spc="-40" dirty="0">
                    <a:latin typeface="TH SarabunPSK" pitchFamily="34" charset="-34"/>
                    <a:cs typeface="TH SarabunPSK" pitchFamily="34" charset="-34"/>
                  </a:rPr>
                  <a:t> </a:t>
                </a:r>
                <a:r>
                  <a:rPr lang="en-US" altLang="th-TH" sz="1000" spc="-40" dirty="0">
                    <a:solidFill>
                      <a:srgbClr val="FF0000"/>
                    </a:solidFill>
                    <a:latin typeface="TH SarabunPSK" pitchFamily="34" charset="-34"/>
                    <a:cs typeface="TH SarabunPSK" pitchFamily="34" charset="-34"/>
                  </a:rPr>
                  <a:t>(1685)</a:t>
                </a:r>
                <a:endParaRPr lang="th-TH" altLang="th-TH" sz="1000" spc="-40" dirty="0">
                  <a:solidFill>
                    <a:srgbClr val="FF0000"/>
                  </a:solidFill>
                  <a:latin typeface="TH SarabunPSK" pitchFamily="34" charset="-34"/>
                  <a:cs typeface="TH SarabunPSK" pitchFamily="34" charset="-34"/>
                </a:endParaRPr>
              </a:p>
            </p:txBody>
          </p:sp>
        </p:grpSp>
        <p:sp>
          <p:nvSpPr>
            <p:cNvPr id="35882" name="Rectangle 2"/>
            <p:cNvSpPr>
              <a:spLocks noChangeArrowheads="1"/>
            </p:cNvSpPr>
            <p:nvPr/>
          </p:nvSpPr>
          <p:spPr bwMode="auto">
            <a:xfrm>
              <a:off x="107950" y="1775470"/>
              <a:ext cx="1475302" cy="323849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th-TH" altLang="th-TH" sz="12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endParaRPr lang="th-TH" altLang="th-TH" sz="8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2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กลุ่มงานประสานและสนับสนุนการบริหารงานพัฒนาชุมชน</a:t>
              </a:r>
            </a:p>
            <a:p>
              <a:pPr algn="ctr"/>
              <a:endParaRPr lang="th-TH" altLang="th-TH" sz="12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866" name="Rectangle 73"/>
          <p:cNvSpPr>
            <a:spLocks noChangeArrowheads="1"/>
          </p:cNvSpPr>
          <p:nvPr/>
        </p:nvSpPr>
        <p:spPr bwMode="auto">
          <a:xfrm>
            <a:off x="488950" y="106363"/>
            <a:ext cx="815498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/>
            <a:r>
              <a:rPr lang="th-TH" altLang="th-TH" sz="1600" b="1">
                <a:latin typeface="TH SarabunPSK" panose="020B0500040200020003" pitchFamily="34" charset="-34"/>
                <a:cs typeface="TH SarabunPSK" panose="020B0500040200020003" pitchFamily="34" charset="-34"/>
              </a:rPr>
              <a:t>แผนภูมิแสดงการแบ่งงานภายในและอัตรากำลังของกรมการพัฒนาชุมชน</a:t>
            </a:r>
            <a:r>
              <a:rPr lang="en-US" altLang="th-TH" sz="1600" b="1">
                <a:latin typeface="TH SarabunPSK" panose="020B0500040200020003" pitchFamily="34" charset="-34"/>
                <a:cs typeface="TH SarabunPSK" panose="020B0500040200020003" pitchFamily="34" charset="-34"/>
              </a:rPr>
              <a:t> </a:t>
            </a:r>
            <a:endParaRPr lang="th-TH" altLang="th-TH" sz="1600" b="1"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sp>
        <p:nvSpPr>
          <p:cNvPr id="36867" name="Text Box 9"/>
          <p:cNvSpPr txBox="1">
            <a:spLocks noChangeArrowheads="1"/>
          </p:cNvSpPr>
          <p:nvPr/>
        </p:nvSpPr>
        <p:spPr bwMode="auto">
          <a:xfrm>
            <a:off x="6980238" y="6269038"/>
            <a:ext cx="2160587" cy="588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ลูกจ้างประจำ</a:t>
            </a:r>
            <a:r>
              <a:rPr lang="en-US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 1 </a:t>
            </a:r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อัตรา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rPr>
              <a:t>(88)</a:t>
            </a:r>
            <a:endParaRPr lang="th-TH" altLang="th-TH" sz="1400">
              <a:solidFill>
                <a:srgbClr val="FF0000"/>
              </a:solidFill>
              <a:latin typeface="TH SarabunPSK" panose="020B0500040200020003" pitchFamily="34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กรอบพนักงานราชการ </a:t>
            </a:r>
            <a:r>
              <a:rPr lang="en-US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2</a:t>
            </a:r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 อัตรา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rPr>
              <a:t>(73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rPr>
              <a:t>/146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rPr>
              <a:t>)</a:t>
            </a:r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 </a:t>
            </a:r>
            <a:endParaRPr lang="th-TH" altLang="th-TH" sz="1000"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grpSp>
        <p:nvGrpSpPr>
          <p:cNvPr id="36868" name="Group 81"/>
          <p:cNvGrpSpPr>
            <a:grpSpLocks/>
          </p:cNvGrpSpPr>
          <p:nvPr/>
        </p:nvGrpSpPr>
        <p:grpSpPr bwMode="auto">
          <a:xfrm>
            <a:off x="2843213" y="765175"/>
            <a:ext cx="3421062" cy="646113"/>
            <a:chOff x="2448080" y="857250"/>
            <a:chExt cx="3420000" cy="646113"/>
          </a:xfrm>
        </p:grpSpPr>
        <p:sp>
          <p:nvSpPr>
            <p:cNvPr id="36904" name="Rectangle 2"/>
            <p:cNvSpPr>
              <a:spLocks noChangeArrowheads="1"/>
            </p:cNvSpPr>
            <p:nvPr/>
          </p:nvSpPr>
          <p:spPr bwMode="auto">
            <a:xfrm>
              <a:off x="2448080" y="857250"/>
              <a:ext cx="2844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สำนักงานพัฒนาชุมชนจังหวัดชลบุรี</a:t>
              </a:r>
            </a:p>
          </p:txBody>
        </p:sp>
        <p:sp>
          <p:nvSpPr>
            <p:cNvPr id="36905" name="Rectangle 2"/>
            <p:cNvSpPr>
              <a:spLocks noChangeArrowheads="1"/>
            </p:cNvSpPr>
            <p:nvPr/>
          </p:nvSpPr>
          <p:spPr bwMode="auto">
            <a:xfrm>
              <a:off x="5290308" y="857250"/>
              <a:ext cx="575739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 eaLnBrk="1" hangingPunct="1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76</a:t>
              </a:r>
              <a:endParaRPr lang="th-TH" altLang="th-TH" sz="16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36906" name="Rectangle 2"/>
            <p:cNvSpPr>
              <a:spLocks noChangeArrowheads="1"/>
            </p:cNvSpPr>
            <p:nvPr/>
          </p:nvSpPr>
          <p:spPr bwMode="auto">
            <a:xfrm>
              <a:off x="2448080" y="1177925"/>
              <a:ext cx="3420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ผู้อำนวยการ (พัฒนาการจังหวัด) สูง</a:t>
              </a:r>
              <a:r>
                <a:rPr lang="en-US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(1684)</a:t>
              </a:r>
              <a:r>
                <a:rPr lang="en-US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endParaRPr lang="th-TH" altLang="th-TH" sz="1600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36869" name="Text Box 91"/>
          <p:cNvSpPr txBox="1">
            <a:spLocks noChangeArrowheads="1"/>
          </p:cNvSpPr>
          <p:nvPr/>
        </p:nvSpPr>
        <p:spPr bwMode="auto">
          <a:xfrm>
            <a:off x="3924300" y="404813"/>
            <a:ext cx="1368425" cy="277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Update </a:t>
            </a:r>
            <a:r>
              <a:rPr lang="th-TH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26 เมษายน 2564 </a:t>
            </a:r>
            <a:r>
              <a:rPr lang="en-US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         </a:t>
            </a:r>
            <a:endParaRPr lang="th-TH" altLang="th-TH" sz="1200"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cxnSp>
        <p:nvCxnSpPr>
          <p:cNvPr id="78" name="Straight Connector 77"/>
          <p:cNvCxnSpPr/>
          <p:nvPr/>
        </p:nvCxnSpPr>
        <p:spPr>
          <a:xfrm>
            <a:off x="4572000" y="1419225"/>
            <a:ext cx="0" cy="50482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6871" name="Rectangle 78"/>
          <p:cNvSpPr>
            <a:spLocks noChangeArrowheads="1"/>
          </p:cNvSpPr>
          <p:nvPr/>
        </p:nvSpPr>
        <p:spPr bwMode="auto">
          <a:xfrm>
            <a:off x="0" y="6611938"/>
            <a:ext cx="1619250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000" u="sng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หมายเหตุ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ภายในวงเล็บแสดงเลขที่ตำแหน่ง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36872" name="Group 49"/>
          <p:cNvGrpSpPr>
            <a:grpSpLocks/>
          </p:cNvGrpSpPr>
          <p:nvPr/>
        </p:nvGrpSpPr>
        <p:grpSpPr bwMode="auto">
          <a:xfrm>
            <a:off x="107950" y="1722438"/>
            <a:ext cx="2843213" cy="646112"/>
            <a:chOff x="107503" y="3717032"/>
            <a:chExt cx="2844257" cy="646113"/>
          </a:xfrm>
        </p:grpSpPr>
        <p:sp>
          <p:nvSpPr>
            <p:cNvPr id="36901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บางละมุง</a:t>
              </a:r>
            </a:p>
          </p:txBody>
        </p:sp>
        <p:sp>
          <p:nvSpPr>
            <p:cNvPr id="36902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36903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(1746)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36873" name="Text Box 17"/>
          <p:cNvSpPr txBox="1">
            <a:spLocks noChangeArrowheads="1"/>
          </p:cNvSpPr>
          <p:nvPr/>
        </p:nvSpPr>
        <p:spPr bwMode="auto">
          <a:xfrm>
            <a:off x="107950" y="2370138"/>
            <a:ext cx="2879725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3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(1748/1749/1750)</a:t>
            </a:r>
          </a:p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เจ้าพนักงานพัฒนาชุมชน (ปง./ชง.)    - 1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(1747)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36874" name="Group 50"/>
          <p:cNvGrpSpPr>
            <a:grpSpLocks/>
          </p:cNvGrpSpPr>
          <p:nvPr/>
        </p:nvGrpSpPr>
        <p:grpSpPr bwMode="auto">
          <a:xfrm>
            <a:off x="3132138" y="1722438"/>
            <a:ext cx="2843212" cy="646112"/>
            <a:chOff x="107503" y="3717032"/>
            <a:chExt cx="2844257" cy="646113"/>
          </a:xfrm>
        </p:grpSpPr>
        <p:sp>
          <p:nvSpPr>
            <p:cNvPr id="36898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ศรีราชา</a:t>
              </a:r>
            </a:p>
          </p:txBody>
        </p:sp>
        <p:sp>
          <p:nvSpPr>
            <p:cNvPr id="36899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36900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ชพ.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(1751)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36875" name="Text Box 17"/>
          <p:cNvSpPr txBox="1">
            <a:spLocks noChangeArrowheads="1"/>
          </p:cNvSpPr>
          <p:nvPr/>
        </p:nvSpPr>
        <p:spPr bwMode="auto">
          <a:xfrm>
            <a:off x="3132138" y="2370138"/>
            <a:ext cx="2879725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(1753/1754/3199/3200)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36876" name="Group 55"/>
          <p:cNvGrpSpPr>
            <a:grpSpLocks/>
          </p:cNvGrpSpPr>
          <p:nvPr/>
        </p:nvGrpSpPr>
        <p:grpSpPr bwMode="auto">
          <a:xfrm>
            <a:off x="6156325" y="1722438"/>
            <a:ext cx="2844800" cy="646112"/>
            <a:chOff x="107503" y="3717032"/>
            <a:chExt cx="2844257" cy="646113"/>
          </a:xfrm>
        </p:grpSpPr>
        <p:sp>
          <p:nvSpPr>
            <p:cNvPr id="36895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เกาะสีชัง</a:t>
              </a:r>
            </a:p>
          </p:txBody>
        </p:sp>
        <p:sp>
          <p:nvSpPr>
            <p:cNvPr id="36896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36897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ชพ.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(1755)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36877" name="Text Box 17"/>
          <p:cNvSpPr txBox="1">
            <a:spLocks noChangeArrowheads="1"/>
          </p:cNvSpPr>
          <p:nvPr/>
        </p:nvSpPr>
        <p:spPr bwMode="auto">
          <a:xfrm>
            <a:off x="6156325" y="2370138"/>
            <a:ext cx="2879725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2 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(1757/3120)</a:t>
            </a:r>
          </a:p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เจ้าพนักงานพัฒนาชุมชน (ปง./ชง.)    - 2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(1756/3182)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cxnSp>
        <p:nvCxnSpPr>
          <p:cNvPr id="76" name="Straight Connector 75"/>
          <p:cNvCxnSpPr/>
          <p:nvPr/>
        </p:nvCxnSpPr>
        <p:spPr>
          <a:xfrm>
            <a:off x="1404938" y="1628775"/>
            <a:ext cx="604837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4" name="Straight Connector 83"/>
          <p:cNvCxnSpPr/>
          <p:nvPr/>
        </p:nvCxnSpPr>
        <p:spPr>
          <a:xfrm>
            <a:off x="1403350" y="1628775"/>
            <a:ext cx="0" cy="9048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/>
          <p:cNvCxnSpPr/>
          <p:nvPr/>
        </p:nvCxnSpPr>
        <p:spPr>
          <a:xfrm>
            <a:off x="7451725" y="1628775"/>
            <a:ext cx="0" cy="9048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" name="Straight Connector 85"/>
          <p:cNvCxnSpPr/>
          <p:nvPr/>
        </p:nvCxnSpPr>
        <p:spPr>
          <a:xfrm>
            <a:off x="3049588" y="1628775"/>
            <a:ext cx="0" cy="158432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6882" name="Group 49"/>
          <p:cNvGrpSpPr>
            <a:grpSpLocks/>
          </p:cNvGrpSpPr>
          <p:nvPr/>
        </p:nvGrpSpPr>
        <p:grpSpPr bwMode="auto">
          <a:xfrm>
            <a:off x="107950" y="3300413"/>
            <a:ext cx="2843213" cy="652462"/>
            <a:chOff x="107503" y="3710690"/>
            <a:chExt cx="2844257" cy="652455"/>
          </a:xfrm>
        </p:grpSpPr>
        <p:sp>
          <p:nvSpPr>
            <p:cNvPr id="36892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สัตหีบ</a:t>
              </a:r>
            </a:p>
          </p:txBody>
        </p:sp>
        <p:sp>
          <p:nvSpPr>
            <p:cNvPr id="36893" name="Rectangle 2"/>
            <p:cNvSpPr>
              <a:spLocks noChangeArrowheads="1"/>
            </p:cNvSpPr>
            <p:nvPr/>
          </p:nvSpPr>
          <p:spPr bwMode="auto">
            <a:xfrm>
              <a:off x="2411760" y="3710690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36894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ชพ.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(1758)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36883" name="Text Box 17"/>
          <p:cNvSpPr txBox="1">
            <a:spLocks noChangeArrowheads="1"/>
          </p:cNvSpPr>
          <p:nvPr/>
        </p:nvSpPr>
        <p:spPr bwMode="auto">
          <a:xfrm>
            <a:off x="107950" y="3954463"/>
            <a:ext cx="2879725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2 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(1760/1762)</a:t>
            </a:r>
          </a:p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เจ้าพนักงานพัฒนาชุมชน (ปง./ชง.)    - 2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(1724//1759)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36884" name="Group 50"/>
          <p:cNvGrpSpPr>
            <a:grpSpLocks/>
          </p:cNvGrpSpPr>
          <p:nvPr/>
        </p:nvGrpSpPr>
        <p:grpSpPr bwMode="auto">
          <a:xfrm>
            <a:off x="3132138" y="3300413"/>
            <a:ext cx="2843212" cy="652462"/>
            <a:chOff x="107503" y="3710690"/>
            <a:chExt cx="2844257" cy="652455"/>
          </a:xfrm>
        </p:grpSpPr>
        <p:sp>
          <p:nvSpPr>
            <p:cNvPr id="36889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เกาะจันทร์</a:t>
              </a:r>
            </a:p>
          </p:txBody>
        </p:sp>
        <p:sp>
          <p:nvSpPr>
            <p:cNvPr id="36890" name="Rectangle 2"/>
            <p:cNvSpPr>
              <a:spLocks noChangeArrowheads="1"/>
            </p:cNvSpPr>
            <p:nvPr/>
          </p:nvSpPr>
          <p:spPr bwMode="auto">
            <a:xfrm>
              <a:off x="2411760" y="3710690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36891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ชพ.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(1763)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36885" name="Text Box 17"/>
          <p:cNvSpPr txBox="1">
            <a:spLocks noChangeArrowheads="1"/>
          </p:cNvSpPr>
          <p:nvPr/>
        </p:nvSpPr>
        <p:spPr bwMode="auto">
          <a:xfrm>
            <a:off x="3132138" y="3954463"/>
            <a:ext cx="2879725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(1765/1766/3119/3218)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cxnSp>
        <p:nvCxnSpPr>
          <p:cNvPr id="105" name="Straight Connector 104"/>
          <p:cNvCxnSpPr/>
          <p:nvPr/>
        </p:nvCxnSpPr>
        <p:spPr>
          <a:xfrm>
            <a:off x="1404938" y="3213100"/>
            <a:ext cx="295275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6" name="Straight Connector 105"/>
          <p:cNvCxnSpPr/>
          <p:nvPr/>
        </p:nvCxnSpPr>
        <p:spPr>
          <a:xfrm>
            <a:off x="1403350" y="3213100"/>
            <a:ext cx="0" cy="9048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9" name="Straight Connector 108"/>
          <p:cNvCxnSpPr/>
          <p:nvPr/>
        </p:nvCxnSpPr>
        <p:spPr>
          <a:xfrm>
            <a:off x="4356100" y="3213100"/>
            <a:ext cx="0" cy="9048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890" name="Rectangle 73"/>
          <p:cNvSpPr>
            <a:spLocks noChangeArrowheads="1"/>
          </p:cNvSpPr>
          <p:nvPr/>
        </p:nvSpPr>
        <p:spPr bwMode="auto">
          <a:xfrm>
            <a:off x="488950" y="106363"/>
            <a:ext cx="815498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/>
            <a:r>
              <a:rPr lang="th-TH" altLang="th-TH" sz="1600" b="1">
                <a:latin typeface="TH SarabunPSK" panose="020B0500040200020003" pitchFamily="34" charset="-34"/>
                <a:cs typeface="TH SarabunPSK" panose="020B0500040200020003" pitchFamily="34" charset="-34"/>
              </a:rPr>
              <a:t>แผนภูมิแสดงการแบ่งงานภายในและอัตรากำลังของกรมการพัฒนาชุมชน</a:t>
            </a:r>
            <a:r>
              <a:rPr lang="en-US" altLang="th-TH" sz="1600" b="1">
                <a:latin typeface="TH SarabunPSK" panose="020B0500040200020003" pitchFamily="34" charset="-34"/>
                <a:cs typeface="TH SarabunPSK" panose="020B0500040200020003" pitchFamily="34" charset="-34"/>
              </a:rPr>
              <a:t> </a:t>
            </a:r>
            <a:endParaRPr lang="th-TH" altLang="th-TH" sz="1600" b="1"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sp>
        <p:nvSpPr>
          <p:cNvPr id="37891" name="Text Box 9"/>
          <p:cNvSpPr txBox="1">
            <a:spLocks noChangeArrowheads="1"/>
          </p:cNvSpPr>
          <p:nvPr/>
        </p:nvSpPr>
        <p:spPr bwMode="auto">
          <a:xfrm>
            <a:off x="6980238" y="6269038"/>
            <a:ext cx="2160587" cy="588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ลูกจ้างประจำ - อัตรา</a:t>
            </a:r>
          </a:p>
          <a:p>
            <a:pPr eaLnBrk="1" hangingPunct="1"/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กรอบพนักงานราชการ </a:t>
            </a:r>
            <a:r>
              <a:rPr lang="en-US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1</a:t>
            </a:r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 อัตรา</a:t>
            </a:r>
            <a:r>
              <a:rPr lang="en-US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rPr>
              <a:t>(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rPr>
              <a:t>147)</a:t>
            </a:r>
            <a:endParaRPr lang="th-TH" altLang="th-TH" sz="1200"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grpSp>
        <p:nvGrpSpPr>
          <p:cNvPr id="37892" name="Group 81"/>
          <p:cNvGrpSpPr>
            <a:grpSpLocks/>
          </p:cNvGrpSpPr>
          <p:nvPr/>
        </p:nvGrpSpPr>
        <p:grpSpPr bwMode="auto">
          <a:xfrm>
            <a:off x="2843213" y="765175"/>
            <a:ext cx="3421062" cy="646113"/>
            <a:chOff x="2448080" y="857250"/>
            <a:chExt cx="3420000" cy="646113"/>
          </a:xfrm>
        </p:grpSpPr>
        <p:sp>
          <p:nvSpPr>
            <p:cNvPr id="37949" name="Rectangle 2"/>
            <p:cNvSpPr>
              <a:spLocks noChangeArrowheads="1"/>
            </p:cNvSpPr>
            <p:nvPr/>
          </p:nvSpPr>
          <p:spPr bwMode="auto">
            <a:xfrm>
              <a:off x="2448080" y="857250"/>
              <a:ext cx="2844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สำนักงานพัฒนาชุมชนจังหวัดชัยนาท</a:t>
              </a:r>
            </a:p>
          </p:txBody>
        </p:sp>
        <p:sp>
          <p:nvSpPr>
            <p:cNvPr id="37950" name="Rectangle 2"/>
            <p:cNvSpPr>
              <a:spLocks noChangeArrowheads="1"/>
            </p:cNvSpPr>
            <p:nvPr/>
          </p:nvSpPr>
          <p:spPr bwMode="auto">
            <a:xfrm>
              <a:off x="5290308" y="857250"/>
              <a:ext cx="575739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 eaLnBrk="1" hangingPunct="1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59</a:t>
              </a:r>
              <a:endParaRPr lang="th-TH" altLang="th-TH" sz="16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37951" name="Rectangle 2"/>
            <p:cNvSpPr>
              <a:spLocks noChangeArrowheads="1"/>
            </p:cNvSpPr>
            <p:nvPr/>
          </p:nvSpPr>
          <p:spPr bwMode="auto">
            <a:xfrm>
              <a:off x="2448080" y="1177925"/>
              <a:ext cx="3420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ผู้อำนวยการ (พัฒนาการจังหวัด) สูง</a:t>
              </a:r>
              <a:r>
                <a:rPr lang="en-US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(763)</a:t>
              </a:r>
              <a:r>
                <a:rPr lang="en-US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endParaRPr lang="th-TH" altLang="th-TH" sz="1600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37893" name="Text Box 91"/>
          <p:cNvSpPr txBox="1">
            <a:spLocks noChangeArrowheads="1"/>
          </p:cNvSpPr>
          <p:nvPr/>
        </p:nvSpPr>
        <p:spPr bwMode="auto">
          <a:xfrm>
            <a:off x="3924300" y="404813"/>
            <a:ext cx="1368425" cy="277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Update </a:t>
            </a:r>
            <a:r>
              <a:rPr lang="th-TH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26 เมษายน 2564 </a:t>
            </a:r>
            <a:r>
              <a:rPr lang="en-US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         </a:t>
            </a:r>
            <a:endParaRPr lang="th-TH" altLang="th-TH" sz="1200"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sp>
        <p:nvSpPr>
          <p:cNvPr id="37894" name="Text Box 17"/>
          <p:cNvSpPr txBox="1">
            <a:spLocks noChangeArrowheads="1"/>
          </p:cNvSpPr>
          <p:nvPr/>
        </p:nvSpPr>
        <p:spPr bwMode="auto">
          <a:xfrm>
            <a:off x="107950" y="2409825"/>
            <a:ext cx="2879725" cy="628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 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- 1 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(5881)</a:t>
            </a:r>
          </a:p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นักจัดการงานทั่วไป (ปก./ชก.)   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     </a:t>
            </a: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- 1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798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)</a:t>
            </a:r>
          </a:p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เจ้าพนักงานธุรการ (ปง./ชง.)    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      </a:t>
            </a: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2 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(765/767)</a:t>
            </a:r>
          </a:p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เจ้าพนักงานการเงินและบัญชี (ปง./ชง.)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- 1 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(766)</a:t>
            </a:r>
          </a:p>
          <a:p>
            <a:pPr eaLnBrk="1" hangingPunct="1">
              <a:lnSpc>
                <a:spcPct val="75000"/>
              </a:lnSpc>
            </a:pPr>
            <a:r>
              <a:rPr lang="th-TH" altLang="th-TH" sz="12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นักวิชาการพัสดุ (พรก.) (กรอบ)  </a:t>
            </a:r>
            <a:r>
              <a:rPr lang="en-US" altLang="th-TH" sz="12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     </a:t>
            </a:r>
            <a:r>
              <a:rPr lang="th-TH" altLang="th-TH" sz="12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- 1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147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) (ไม่รวมในกรอบ ขรก.)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>
              <a:lnSpc>
                <a:spcPct val="75000"/>
              </a:lnSpc>
            </a:pPr>
            <a:r>
              <a:rPr lang="en-US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</a:t>
            </a:r>
            <a:r>
              <a:rPr lang="th-TH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ตามมาตรการฯ ปี งบฯ </a:t>
            </a:r>
            <a:r>
              <a:rPr lang="en-US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2563)</a:t>
            </a:r>
            <a:endParaRPr lang="th-TH" altLang="th-TH" sz="10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>
              <a:lnSpc>
                <a:spcPct val="75000"/>
              </a:lnSpc>
            </a:pPr>
            <a:r>
              <a:rPr lang="th-TH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(กรอบฯ </a:t>
            </a:r>
            <a:r>
              <a:rPr lang="en-US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2564 – 2567)</a:t>
            </a:r>
          </a:p>
          <a:p>
            <a:pPr eaLnBrk="1" hangingPunct="1"/>
            <a:endParaRPr lang="th-TH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endParaRPr lang="en-US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sp>
        <p:nvSpPr>
          <p:cNvPr id="37895" name="Text Box 17"/>
          <p:cNvSpPr txBox="1">
            <a:spLocks noChangeArrowheads="1"/>
          </p:cNvSpPr>
          <p:nvPr/>
        </p:nvSpPr>
        <p:spPr bwMode="auto">
          <a:xfrm>
            <a:off x="2411413" y="2408238"/>
            <a:ext cx="2087562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2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(769/770)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3" name="Group 18"/>
          <p:cNvGrpSpPr>
            <a:grpSpLocks/>
          </p:cNvGrpSpPr>
          <p:nvPr/>
        </p:nvGrpSpPr>
        <p:grpSpPr bwMode="auto">
          <a:xfrm>
            <a:off x="2411413" y="1772816"/>
            <a:ext cx="2052637" cy="646113"/>
            <a:chOff x="3203848" y="3468365"/>
            <a:chExt cx="2052020" cy="646113"/>
          </a:xfrm>
          <a:solidFill>
            <a:schemeClr val="bg1"/>
          </a:solidFill>
        </p:grpSpPr>
        <p:sp>
          <p:nvSpPr>
            <p:cNvPr id="12367" name="Rectangle 2"/>
            <p:cNvSpPr>
              <a:spLocks noChangeArrowheads="1"/>
            </p:cNvSpPr>
            <p:nvPr/>
          </p:nvSpPr>
          <p:spPr bwMode="auto">
            <a:xfrm>
              <a:off x="3203848" y="3468365"/>
              <a:ext cx="1476000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lnSpc>
                  <a:spcPct val="70000"/>
                </a:lnSpc>
                <a:defRPr/>
              </a:pPr>
              <a:endParaRPr lang="en-US" altLang="th-TH" sz="700" b="1" dirty="0">
                <a:latin typeface="TH SarabunPSK" pitchFamily="34" charset="-34"/>
                <a:cs typeface="TH SarabunPSK" pitchFamily="34" charset="-34"/>
              </a:endParaRPr>
            </a:p>
            <a:p>
              <a:pPr algn="ctr" eaLnBrk="0" hangingPunct="0">
                <a:lnSpc>
                  <a:spcPct val="70000"/>
                </a:lnSpc>
                <a:defRPr/>
              </a:pPr>
              <a:r>
                <a:rPr lang="th-TH" altLang="th-TH" sz="1400" b="1" dirty="0">
                  <a:latin typeface="TH SarabunPSK" pitchFamily="34" charset="-34"/>
                  <a:cs typeface="TH SarabunPSK" pitchFamily="34" charset="-34"/>
                </a:rPr>
                <a:t> กลุ่มงานยุทธศาสตร์</a:t>
              </a:r>
            </a:p>
            <a:p>
              <a:pPr algn="ctr" eaLnBrk="0" hangingPunct="0">
                <a:lnSpc>
                  <a:spcPct val="70000"/>
                </a:lnSpc>
                <a:defRPr/>
              </a:pPr>
              <a:r>
                <a:rPr lang="th-TH" altLang="th-TH" sz="1400" b="1" dirty="0">
                  <a:latin typeface="TH SarabunPSK" pitchFamily="34" charset="-34"/>
                  <a:cs typeface="TH SarabunPSK" pitchFamily="34" charset="-34"/>
                </a:rPr>
                <a:t>การพัฒนาชุมชน</a:t>
              </a:r>
            </a:p>
          </p:txBody>
        </p:sp>
        <p:sp>
          <p:nvSpPr>
            <p:cNvPr id="12368" name="Rectangle 2"/>
            <p:cNvSpPr>
              <a:spLocks noChangeArrowheads="1"/>
            </p:cNvSpPr>
            <p:nvPr/>
          </p:nvSpPr>
          <p:spPr bwMode="auto">
            <a:xfrm>
              <a:off x="4679868" y="3468365"/>
              <a:ext cx="576000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en-US" altLang="th-TH" sz="1600" b="1" dirty="0">
                  <a:latin typeface="TH SarabunPSK" pitchFamily="34" charset="-34"/>
                  <a:cs typeface="TH SarabunPSK" pitchFamily="34" charset="-34"/>
                </a:rPr>
                <a:t>3</a:t>
              </a:r>
              <a:endParaRPr lang="th-TH" altLang="th-TH" sz="1400" b="1" dirty="0">
                <a:latin typeface="TH SarabunPSK" pitchFamily="34" charset="-34"/>
                <a:cs typeface="TH SarabunPSK" pitchFamily="34" charset="-34"/>
              </a:endParaRPr>
            </a:p>
          </p:txBody>
        </p:sp>
        <p:sp>
          <p:nvSpPr>
            <p:cNvPr id="12372" name="Rectangle 2"/>
            <p:cNvSpPr>
              <a:spLocks noChangeArrowheads="1"/>
            </p:cNvSpPr>
            <p:nvPr/>
          </p:nvSpPr>
          <p:spPr bwMode="auto">
            <a:xfrm>
              <a:off x="3203848" y="3789040"/>
              <a:ext cx="2052020" cy="325438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th-TH" altLang="th-TH" sz="1500" spc="-70" dirty="0">
                  <a:latin typeface="TH SarabunPSK" pitchFamily="34" charset="-34"/>
                  <a:cs typeface="TH SarabunPSK" pitchFamily="34" charset="-34"/>
                </a:rPr>
                <a:t>นักวิชาการพัฒนาชุมชน (ผอ.กง.) ชพ</a:t>
              </a:r>
              <a:r>
                <a:rPr lang="en-US" altLang="th-TH" sz="1500" spc="-70" dirty="0">
                  <a:latin typeface="TH SarabunPSK" pitchFamily="34" charset="-34"/>
                  <a:cs typeface="TH SarabunPSK" pitchFamily="34" charset="-34"/>
                </a:rPr>
                <a:t>. </a:t>
              </a:r>
              <a:r>
                <a:rPr lang="en-US" altLang="th-TH" sz="1000" spc="-70" dirty="0">
                  <a:solidFill>
                    <a:srgbClr val="FF0000"/>
                  </a:solidFill>
                  <a:latin typeface="TH SarabunPSK" pitchFamily="34" charset="-34"/>
                  <a:cs typeface="TH SarabunPSK" pitchFamily="34" charset="-34"/>
                </a:rPr>
                <a:t>(768)</a:t>
              </a:r>
              <a:endParaRPr lang="th-TH" altLang="th-TH" sz="1000" spc="-70" dirty="0">
                <a:solidFill>
                  <a:srgbClr val="FF0000"/>
                </a:solidFill>
                <a:latin typeface="TH SarabunPSK" pitchFamily="34" charset="-34"/>
                <a:cs typeface="TH SarabunPSK" pitchFamily="34" charset="-34"/>
              </a:endParaRPr>
            </a:p>
          </p:txBody>
        </p:sp>
      </p:grpSp>
      <p:sp>
        <p:nvSpPr>
          <p:cNvPr id="37897" name="Text Box 17"/>
          <p:cNvSpPr txBox="1">
            <a:spLocks noChangeArrowheads="1"/>
          </p:cNvSpPr>
          <p:nvPr/>
        </p:nvSpPr>
        <p:spPr bwMode="auto">
          <a:xfrm>
            <a:off x="4665663" y="2420938"/>
            <a:ext cx="2087562" cy="628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(303/772/773/774)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4" name="Group 18"/>
          <p:cNvGrpSpPr>
            <a:grpSpLocks/>
          </p:cNvGrpSpPr>
          <p:nvPr/>
        </p:nvGrpSpPr>
        <p:grpSpPr bwMode="auto">
          <a:xfrm>
            <a:off x="4665274" y="1773328"/>
            <a:ext cx="2051050" cy="646110"/>
            <a:chOff x="3203848" y="3468365"/>
            <a:chExt cx="2052020" cy="646111"/>
          </a:xfrm>
          <a:solidFill>
            <a:schemeClr val="bg1"/>
          </a:solidFill>
        </p:grpSpPr>
        <p:sp>
          <p:nvSpPr>
            <p:cNvPr id="12364" name="Rectangle 2"/>
            <p:cNvSpPr>
              <a:spLocks noChangeArrowheads="1"/>
            </p:cNvSpPr>
            <p:nvPr/>
          </p:nvSpPr>
          <p:spPr bwMode="auto">
            <a:xfrm>
              <a:off x="3203848" y="3468365"/>
              <a:ext cx="1476000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lnSpc>
                  <a:spcPct val="70000"/>
                </a:lnSpc>
                <a:defRPr/>
              </a:pPr>
              <a:endParaRPr lang="th-TH" altLang="th-TH" sz="700" b="1" dirty="0">
                <a:latin typeface="TH SarabunPSK" pitchFamily="34" charset="-34"/>
                <a:cs typeface="TH SarabunPSK" pitchFamily="34" charset="-34"/>
              </a:endParaRPr>
            </a:p>
            <a:p>
              <a:pPr algn="ctr" eaLnBrk="0" hangingPunct="0">
                <a:lnSpc>
                  <a:spcPct val="70000"/>
                </a:lnSpc>
                <a:defRPr/>
              </a:pPr>
              <a:r>
                <a:rPr lang="th-TH" altLang="th-TH" sz="1400" b="1" dirty="0">
                  <a:latin typeface="TH SarabunPSK" pitchFamily="34" charset="-34"/>
                  <a:cs typeface="TH SarabunPSK" pitchFamily="34" charset="-34"/>
                </a:rPr>
                <a:t>กลุ่มงานส่งเสริม                      การพัฒนาชุมชน</a:t>
              </a:r>
            </a:p>
          </p:txBody>
        </p:sp>
        <p:sp>
          <p:nvSpPr>
            <p:cNvPr id="12365" name="Rectangle 2"/>
            <p:cNvSpPr>
              <a:spLocks noChangeArrowheads="1"/>
            </p:cNvSpPr>
            <p:nvPr/>
          </p:nvSpPr>
          <p:spPr bwMode="auto">
            <a:xfrm>
              <a:off x="4679868" y="3468365"/>
              <a:ext cx="576000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en-US" altLang="th-TH" sz="1600" b="1" dirty="0">
                  <a:latin typeface="TH SarabunPSK" pitchFamily="34" charset="-34"/>
                  <a:cs typeface="TH SarabunPSK" pitchFamily="34" charset="-34"/>
                </a:rPr>
                <a:t>5</a:t>
              </a:r>
              <a:endParaRPr lang="th-TH" altLang="th-TH" sz="1600" b="1" dirty="0">
                <a:latin typeface="TH SarabunPSK" pitchFamily="34" charset="-34"/>
                <a:cs typeface="TH SarabunPSK" pitchFamily="34" charset="-34"/>
              </a:endParaRPr>
            </a:p>
          </p:txBody>
        </p:sp>
        <p:sp>
          <p:nvSpPr>
            <p:cNvPr id="12369" name="Rectangle 2"/>
            <p:cNvSpPr>
              <a:spLocks noChangeArrowheads="1"/>
            </p:cNvSpPr>
            <p:nvPr/>
          </p:nvSpPr>
          <p:spPr bwMode="auto">
            <a:xfrm>
              <a:off x="3203848" y="3789039"/>
              <a:ext cx="2052020" cy="325437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th-TH" altLang="th-TH" sz="1500" spc="-80" dirty="0">
                  <a:latin typeface="TH SarabunPSK" pitchFamily="34" charset="-34"/>
                  <a:cs typeface="TH SarabunPSK" pitchFamily="34" charset="-34"/>
                </a:rPr>
                <a:t>นักวิชาการพัฒนาชุมชน (ผอ.กง.) ชพ</a:t>
              </a:r>
              <a:r>
                <a:rPr lang="en-US" altLang="th-TH" sz="1500" spc="-80" dirty="0">
                  <a:latin typeface="TH SarabunPSK" pitchFamily="34" charset="-34"/>
                  <a:cs typeface="TH SarabunPSK" pitchFamily="34" charset="-34"/>
                </a:rPr>
                <a:t>. </a:t>
              </a:r>
              <a:r>
                <a:rPr lang="en-US" altLang="th-TH" sz="1000" spc="-80" dirty="0">
                  <a:solidFill>
                    <a:srgbClr val="FF0000"/>
                  </a:solidFill>
                  <a:latin typeface="TH SarabunPSK" pitchFamily="34" charset="-34"/>
                  <a:cs typeface="TH SarabunPSK" pitchFamily="34" charset="-34"/>
                </a:rPr>
                <a:t>(771)</a:t>
              </a:r>
              <a:endParaRPr lang="th-TH" altLang="th-TH" sz="1000" spc="-80" dirty="0">
                <a:solidFill>
                  <a:srgbClr val="FF0000"/>
                </a:solidFill>
                <a:latin typeface="TH SarabunPSK" pitchFamily="34" charset="-34"/>
                <a:cs typeface="TH SarabunPSK" pitchFamily="34" charset="-34"/>
              </a:endParaRPr>
            </a:p>
          </p:txBody>
        </p:sp>
      </p:grpSp>
      <p:sp>
        <p:nvSpPr>
          <p:cNvPr id="37899" name="Text Box 17"/>
          <p:cNvSpPr txBox="1">
            <a:spLocks noChangeArrowheads="1"/>
          </p:cNvSpPr>
          <p:nvPr/>
        </p:nvSpPr>
        <p:spPr bwMode="auto">
          <a:xfrm>
            <a:off x="6969125" y="2425700"/>
            <a:ext cx="2087563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(417/779/781/806)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5" name="Group 18"/>
          <p:cNvGrpSpPr>
            <a:grpSpLocks/>
          </p:cNvGrpSpPr>
          <p:nvPr/>
        </p:nvGrpSpPr>
        <p:grpSpPr bwMode="auto">
          <a:xfrm>
            <a:off x="6968737" y="1778090"/>
            <a:ext cx="2052637" cy="646113"/>
            <a:chOff x="3203848" y="3468365"/>
            <a:chExt cx="2052020" cy="646113"/>
          </a:xfrm>
          <a:solidFill>
            <a:schemeClr val="bg1"/>
          </a:solidFill>
        </p:grpSpPr>
        <p:sp>
          <p:nvSpPr>
            <p:cNvPr id="12361" name="Rectangle 2"/>
            <p:cNvSpPr>
              <a:spLocks noChangeArrowheads="1"/>
            </p:cNvSpPr>
            <p:nvPr/>
          </p:nvSpPr>
          <p:spPr bwMode="auto">
            <a:xfrm>
              <a:off x="3203848" y="3468365"/>
              <a:ext cx="1476000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lnSpc>
                  <a:spcPct val="70000"/>
                </a:lnSpc>
                <a:defRPr/>
              </a:pPr>
              <a:endParaRPr lang="th-TH" altLang="th-TH" sz="700" b="1" dirty="0">
                <a:latin typeface="TH SarabunPSK" pitchFamily="34" charset="-34"/>
                <a:cs typeface="TH SarabunPSK" pitchFamily="34" charset="-34"/>
              </a:endParaRPr>
            </a:p>
            <a:p>
              <a:pPr algn="ctr" eaLnBrk="0" hangingPunct="0">
                <a:lnSpc>
                  <a:spcPct val="70000"/>
                </a:lnSpc>
                <a:defRPr/>
              </a:pPr>
              <a:r>
                <a:rPr lang="th-TH" altLang="th-TH" sz="1400" b="1" dirty="0">
                  <a:latin typeface="TH SarabunPSK" pitchFamily="34" charset="-34"/>
                  <a:cs typeface="TH SarabunPSK" pitchFamily="34" charset="-34"/>
                </a:rPr>
                <a:t>กลุ่มงานสารสนเทศ</a:t>
              </a:r>
            </a:p>
            <a:p>
              <a:pPr algn="ctr" eaLnBrk="0" hangingPunct="0">
                <a:lnSpc>
                  <a:spcPct val="70000"/>
                </a:lnSpc>
                <a:defRPr/>
              </a:pPr>
              <a:r>
                <a:rPr lang="th-TH" altLang="th-TH" sz="1400" b="1" dirty="0">
                  <a:latin typeface="TH SarabunPSK" pitchFamily="34" charset="-34"/>
                  <a:cs typeface="TH SarabunPSK" pitchFamily="34" charset="-34"/>
                </a:rPr>
                <a:t>การพัฒนาชุมชน</a:t>
              </a:r>
            </a:p>
          </p:txBody>
        </p:sp>
        <p:sp>
          <p:nvSpPr>
            <p:cNvPr id="12362" name="Rectangle 2"/>
            <p:cNvSpPr>
              <a:spLocks noChangeArrowheads="1"/>
            </p:cNvSpPr>
            <p:nvPr/>
          </p:nvSpPr>
          <p:spPr bwMode="auto">
            <a:xfrm>
              <a:off x="4679868" y="3468365"/>
              <a:ext cx="576000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en-US" altLang="th-TH" sz="1600" b="1" dirty="0">
                  <a:latin typeface="TH SarabunPSK" pitchFamily="34" charset="-34"/>
                  <a:cs typeface="TH SarabunPSK" pitchFamily="34" charset="-34"/>
                </a:rPr>
                <a:t>5</a:t>
              </a:r>
              <a:endParaRPr lang="th-TH" altLang="th-TH" sz="1400" b="1" dirty="0">
                <a:latin typeface="TH SarabunPSK" pitchFamily="34" charset="-34"/>
                <a:cs typeface="TH SarabunPSK" pitchFamily="34" charset="-34"/>
              </a:endParaRPr>
            </a:p>
          </p:txBody>
        </p:sp>
        <p:sp>
          <p:nvSpPr>
            <p:cNvPr id="11342" name="Rectangle 2"/>
            <p:cNvSpPr>
              <a:spLocks noChangeArrowheads="1"/>
            </p:cNvSpPr>
            <p:nvPr/>
          </p:nvSpPr>
          <p:spPr bwMode="auto">
            <a:xfrm>
              <a:off x="3203848" y="3789040"/>
              <a:ext cx="2052020" cy="325438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th-TH" altLang="th-TH" sz="1500" spc="-60" dirty="0">
                  <a:latin typeface="TH SarabunPSK" pitchFamily="34" charset="-34"/>
                  <a:cs typeface="TH SarabunPSK" pitchFamily="34" charset="-34"/>
                </a:rPr>
                <a:t>นักวิชาการพัฒนาชุมชน (ผอ.กง.) ชพ</a:t>
              </a:r>
              <a:r>
                <a:rPr lang="en-US" altLang="th-TH" sz="1500" spc="-60" dirty="0">
                  <a:latin typeface="TH SarabunPSK" pitchFamily="34" charset="-34"/>
                  <a:cs typeface="TH SarabunPSK" pitchFamily="34" charset="-34"/>
                </a:rPr>
                <a:t>. </a:t>
              </a:r>
              <a:r>
                <a:rPr lang="en-US" altLang="th-TH" sz="1050" spc="-60" dirty="0">
                  <a:solidFill>
                    <a:srgbClr val="FF0000"/>
                  </a:solidFill>
                  <a:latin typeface="TH SarabunPSK" pitchFamily="34" charset="-34"/>
                  <a:cs typeface="TH SarabunPSK" pitchFamily="34" charset="-34"/>
                </a:rPr>
                <a:t>(378)</a:t>
              </a:r>
              <a:endParaRPr lang="th-TH" altLang="th-TH" sz="1050" spc="-60" dirty="0">
                <a:solidFill>
                  <a:srgbClr val="FF0000"/>
                </a:solidFill>
                <a:latin typeface="TH SarabunPSK" pitchFamily="34" charset="-34"/>
                <a:cs typeface="TH SarabunPSK" pitchFamily="34" charset="-34"/>
              </a:endParaRPr>
            </a:p>
          </p:txBody>
        </p:sp>
      </p:grpSp>
      <p:cxnSp>
        <p:nvCxnSpPr>
          <p:cNvPr id="78" name="Straight Connector 77"/>
          <p:cNvCxnSpPr/>
          <p:nvPr/>
        </p:nvCxnSpPr>
        <p:spPr>
          <a:xfrm>
            <a:off x="4572000" y="1419225"/>
            <a:ext cx="0" cy="223202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/>
          <p:cNvCxnSpPr/>
          <p:nvPr/>
        </p:nvCxnSpPr>
        <p:spPr>
          <a:xfrm>
            <a:off x="1116013" y="1628775"/>
            <a:ext cx="683895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7903" name="Rectangle 78"/>
          <p:cNvSpPr>
            <a:spLocks noChangeArrowheads="1"/>
          </p:cNvSpPr>
          <p:nvPr/>
        </p:nvSpPr>
        <p:spPr bwMode="auto">
          <a:xfrm>
            <a:off x="0" y="6611938"/>
            <a:ext cx="1619250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000" u="sng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หมายเหตุ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ภายในวงเล็บแสดงเลขที่ตำแหน่ง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37904" name="Group 49"/>
          <p:cNvGrpSpPr>
            <a:grpSpLocks/>
          </p:cNvGrpSpPr>
          <p:nvPr/>
        </p:nvGrpSpPr>
        <p:grpSpPr bwMode="auto">
          <a:xfrm>
            <a:off x="107950" y="3594100"/>
            <a:ext cx="2843213" cy="646113"/>
            <a:chOff x="107503" y="3717032"/>
            <a:chExt cx="2844257" cy="646113"/>
          </a:xfrm>
        </p:grpSpPr>
        <p:sp>
          <p:nvSpPr>
            <p:cNvPr id="37946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เมืองชัยนาท</a:t>
              </a:r>
            </a:p>
          </p:txBody>
        </p:sp>
        <p:sp>
          <p:nvSpPr>
            <p:cNvPr id="37947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37948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(775)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37905" name="Text Box 17"/>
          <p:cNvSpPr txBox="1">
            <a:spLocks noChangeArrowheads="1"/>
          </p:cNvSpPr>
          <p:nvPr/>
        </p:nvSpPr>
        <p:spPr bwMode="auto">
          <a:xfrm>
            <a:off x="107950" y="4241800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3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(777/778/780)</a:t>
            </a:r>
          </a:p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เจ้าพนักงานพัฒนาชุมชน (ปง./ชง.)    - 1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783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)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37906" name="Group 50"/>
          <p:cNvGrpSpPr>
            <a:grpSpLocks/>
          </p:cNvGrpSpPr>
          <p:nvPr/>
        </p:nvGrpSpPr>
        <p:grpSpPr bwMode="auto">
          <a:xfrm>
            <a:off x="3132138" y="3594100"/>
            <a:ext cx="2843212" cy="646113"/>
            <a:chOff x="107503" y="3717032"/>
            <a:chExt cx="2844257" cy="646113"/>
          </a:xfrm>
        </p:grpSpPr>
        <p:sp>
          <p:nvSpPr>
            <p:cNvPr id="37943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มโนรมย์</a:t>
              </a:r>
            </a:p>
          </p:txBody>
        </p:sp>
        <p:sp>
          <p:nvSpPr>
            <p:cNvPr id="37944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37945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(782)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37907" name="Text Box 17"/>
          <p:cNvSpPr txBox="1">
            <a:spLocks noChangeArrowheads="1"/>
          </p:cNvSpPr>
          <p:nvPr/>
        </p:nvSpPr>
        <p:spPr bwMode="auto">
          <a:xfrm>
            <a:off x="3132138" y="4241800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(784/785/786/787)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37908" name="Group 55"/>
          <p:cNvGrpSpPr>
            <a:grpSpLocks/>
          </p:cNvGrpSpPr>
          <p:nvPr/>
        </p:nvGrpSpPr>
        <p:grpSpPr bwMode="auto">
          <a:xfrm>
            <a:off x="6156325" y="3594100"/>
            <a:ext cx="2844800" cy="646113"/>
            <a:chOff x="107503" y="3717032"/>
            <a:chExt cx="2844257" cy="646113"/>
          </a:xfrm>
        </p:grpSpPr>
        <p:sp>
          <p:nvSpPr>
            <p:cNvPr id="37940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วัดสิงห์</a:t>
              </a:r>
            </a:p>
          </p:txBody>
        </p:sp>
        <p:sp>
          <p:nvSpPr>
            <p:cNvPr id="37941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37942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(788)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37909" name="Text Box 17"/>
          <p:cNvSpPr txBox="1">
            <a:spLocks noChangeArrowheads="1"/>
          </p:cNvSpPr>
          <p:nvPr/>
        </p:nvSpPr>
        <p:spPr bwMode="auto">
          <a:xfrm>
            <a:off x="6156325" y="4241800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(790/791/792/793)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37910" name="Group 60"/>
          <p:cNvGrpSpPr>
            <a:grpSpLocks/>
          </p:cNvGrpSpPr>
          <p:nvPr/>
        </p:nvGrpSpPr>
        <p:grpSpPr bwMode="auto">
          <a:xfrm>
            <a:off x="107950" y="4962525"/>
            <a:ext cx="2843213" cy="646113"/>
            <a:chOff x="107503" y="3717032"/>
            <a:chExt cx="2844257" cy="646113"/>
          </a:xfrm>
        </p:grpSpPr>
        <p:sp>
          <p:nvSpPr>
            <p:cNvPr id="37937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สรรพยา</a:t>
              </a:r>
            </a:p>
          </p:txBody>
        </p:sp>
        <p:sp>
          <p:nvSpPr>
            <p:cNvPr id="37938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37939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ชพ.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(794)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37911" name="Text Box 17"/>
          <p:cNvSpPr txBox="1">
            <a:spLocks noChangeArrowheads="1"/>
          </p:cNvSpPr>
          <p:nvPr/>
        </p:nvSpPr>
        <p:spPr bwMode="auto">
          <a:xfrm>
            <a:off x="107950" y="5610225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(796/797/799/6528)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37912" name="Group 65"/>
          <p:cNvGrpSpPr>
            <a:grpSpLocks/>
          </p:cNvGrpSpPr>
          <p:nvPr/>
        </p:nvGrpSpPr>
        <p:grpSpPr bwMode="auto">
          <a:xfrm>
            <a:off x="3132138" y="4962525"/>
            <a:ext cx="2843212" cy="646113"/>
            <a:chOff x="107503" y="3717032"/>
            <a:chExt cx="2844257" cy="646113"/>
          </a:xfrm>
        </p:grpSpPr>
        <p:sp>
          <p:nvSpPr>
            <p:cNvPr id="37934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สรรคบุรี</a:t>
              </a:r>
            </a:p>
          </p:txBody>
        </p:sp>
        <p:sp>
          <p:nvSpPr>
            <p:cNvPr id="37935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37936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(800)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37913" name="Text Box 17"/>
          <p:cNvSpPr txBox="1">
            <a:spLocks noChangeArrowheads="1"/>
          </p:cNvSpPr>
          <p:nvPr/>
        </p:nvSpPr>
        <p:spPr bwMode="auto">
          <a:xfrm>
            <a:off x="3132138" y="5610225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(802/803/804/805)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37914" name="Group 70"/>
          <p:cNvGrpSpPr>
            <a:grpSpLocks/>
          </p:cNvGrpSpPr>
          <p:nvPr/>
        </p:nvGrpSpPr>
        <p:grpSpPr bwMode="auto">
          <a:xfrm>
            <a:off x="6156325" y="4962525"/>
            <a:ext cx="2844800" cy="646113"/>
            <a:chOff x="107503" y="3717032"/>
            <a:chExt cx="2844257" cy="646113"/>
          </a:xfrm>
        </p:grpSpPr>
        <p:sp>
          <p:nvSpPr>
            <p:cNvPr id="37931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หันคา</a:t>
              </a:r>
            </a:p>
          </p:txBody>
        </p:sp>
        <p:sp>
          <p:nvSpPr>
            <p:cNvPr id="37932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4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37933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(807)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37915" name="Text Box 17"/>
          <p:cNvSpPr txBox="1">
            <a:spLocks noChangeArrowheads="1"/>
          </p:cNvSpPr>
          <p:nvPr/>
        </p:nvSpPr>
        <p:spPr bwMode="auto">
          <a:xfrm>
            <a:off x="6156325" y="5610225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3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(809/810/813)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cxnSp>
        <p:nvCxnSpPr>
          <p:cNvPr id="76" name="Straight Connector 75"/>
          <p:cNvCxnSpPr/>
          <p:nvPr/>
        </p:nvCxnSpPr>
        <p:spPr>
          <a:xfrm>
            <a:off x="1404938" y="3500438"/>
            <a:ext cx="604837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9" name="Straight Connector 78"/>
          <p:cNvCxnSpPr/>
          <p:nvPr/>
        </p:nvCxnSpPr>
        <p:spPr>
          <a:xfrm>
            <a:off x="1116013" y="1628775"/>
            <a:ext cx="0" cy="14446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" name="Straight Connector 80"/>
          <p:cNvCxnSpPr/>
          <p:nvPr/>
        </p:nvCxnSpPr>
        <p:spPr>
          <a:xfrm>
            <a:off x="3348038" y="1628775"/>
            <a:ext cx="0" cy="14446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" name="Straight Connector 81"/>
          <p:cNvCxnSpPr/>
          <p:nvPr/>
        </p:nvCxnSpPr>
        <p:spPr>
          <a:xfrm>
            <a:off x="5651500" y="1628775"/>
            <a:ext cx="0" cy="14446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3" name="Straight Connector 82"/>
          <p:cNvCxnSpPr/>
          <p:nvPr/>
        </p:nvCxnSpPr>
        <p:spPr>
          <a:xfrm>
            <a:off x="7956550" y="1628775"/>
            <a:ext cx="0" cy="14446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4" name="Straight Connector 83"/>
          <p:cNvCxnSpPr/>
          <p:nvPr/>
        </p:nvCxnSpPr>
        <p:spPr>
          <a:xfrm>
            <a:off x="1403350" y="3500438"/>
            <a:ext cx="0" cy="904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/>
          <p:cNvCxnSpPr/>
          <p:nvPr/>
        </p:nvCxnSpPr>
        <p:spPr>
          <a:xfrm>
            <a:off x="7451725" y="3500438"/>
            <a:ext cx="0" cy="904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" name="Straight Connector 85"/>
          <p:cNvCxnSpPr/>
          <p:nvPr/>
        </p:nvCxnSpPr>
        <p:spPr>
          <a:xfrm>
            <a:off x="3049588" y="3500438"/>
            <a:ext cx="0" cy="136842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7" name="Straight Connector 86"/>
          <p:cNvCxnSpPr/>
          <p:nvPr/>
        </p:nvCxnSpPr>
        <p:spPr>
          <a:xfrm>
            <a:off x="1403350" y="4868863"/>
            <a:ext cx="604837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9" name="Straight Connector 88"/>
          <p:cNvCxnSpPr/>
          <p:nvPr/>
        </p:nvCxnSpPr>
        <p:spPr>
          <a:xfrm>
            <a:off x="1403350" y="4868863"/>
            <a:ext cx="0" cy="904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0" name="Straight Connector 89"/>
          <p:cNvCxnSpPr/>
          <p:nvPr/>
        </p:nvCxnSpPr>
        <p:spPr>
          <a:xfrm>
            <a:off x="4427538" y="4868863"/>
            <a:ext cx="0" cy="904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1" name="Straight Connector 90"/>
          <p:cNvCxnSpPr/>
          <p:nvPr/>
        </p:nvCxnSpPr>
        <p:spPr>
          <a:xfrm>
            <a:off x="7451725" y="4868863"/>
            <a:ext cx="0" cy="904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7928" name="Group 74"/>
          <p:cNvGrpSpPr>
            <a:grpSpLocks/>
          </p:cNvGrpSpPr>
          <p:nvPr/>
        </p:nvGrpSpPr>
        <p:grpSpPr bwMode="auto">
          <a:xfrm>
            <a:off x="107950" y="1774825"/>
            <a:ext cx="2051050" cy="646113"/>
            <a:chOff x="107950" y="1775470"/>
            <a:chExt cx="2051050" cy="646112"/>
          </a:xfrm>
        </p:grpSpPr>
        <p:grpSp>
          <p:nvGrpSpPr>
            <p:cNvPr id="13" name="Group 18"/>
            <p:cNvGrpSpPr>
              <a:grpSpLocks/>
            </p:cNvGrpSpPr>
            <p:nvPr/>
          </p:nvGrpSpPr>
          <p:grpSpPr bwMode="auto">
            <a:xfrm>
              <a:off x="107950" y="1775470"/>
              <a:ext cx="2051050" cy="646112"/>
              <a:chOff x="3203848" y="3468365"/>
              <a:chExt cx="2052020" cy="646113"/>
            </a:xfrm>
            <a:solidFill>
              <a:schemeClr val="bg1"/>
            </a:solidFill>
          </p:grpSpPr>
          <p:sp>
            <p:nvSpPr>
              <p:cNvPr id="14387" name="Rectangle 2"/>
              <p:cNvSpPr>
                <a:spLocks noChangeArrowheads="1"/>
              </p:cNvSpPr>
              <p:nvPr/>
            </p:nvSpPr>
            <p:spPr bwMode="auto">
              <a:xfrm>
                <a:off x="4679868" y="3468365"/>
                <a:ext cx="576000" cy="323850"/>
              </a:xfrm>
              <a:prstGeom prst="rect">
                <a:avLst/>
              </a:prstGeom>
              <a:grpFill/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anchor="ctr"/>
              <a:lstStyle/>
              <a:p>
                <a:pPr algn="ctr" eaLnBrk="0" hangingPunct="0">
                  <a:defRPr/>
                </a:pPr>
                <a:r>
                  <a:rPr lang="en-US" altLang="th-TH" sz="1600" b="1" dirty="0">
                    <a:latin typeface="TH SarabunPSK" pitchFamily="34" charset="-34"/>
                    <a:cs typeface="TH SarabunPSK" pitchFamily="34" charset="-34"/>
                  </a:rPr>
                  <a:t>6</a:t>
                </a:r>
                <a:endParaRPr lang="th-TH" altLang="th-TH" sz="1400" b="1" dirty="0">
                  <a:latin typeface="TH SarabunPSK" pitchFamily="34" charset="-34"/>
                  <a:cs typeface="TH SarabunPSK" pitchFamily="34" charset="-34"/>
                </a:endParaRPr>
              </a:p>
            </p:txBody>
          </p:sp>
          <p:sp>
            <p:nvSpPr>
              <p:cNvPr id="14388" name="Rectangle 2"/>
              <p:cNvSpPr>
                <a:spLocks noChangeArrowheads="1"/>
              </p:cNvSpPr>
              <p:nvPr/>
            </p:nvSpPr>
            <p:spPr bwMode="auto">
              <a:xfrm>
                <a:off x="3203848" y="3789040"/>
                <a:ext cx="2052000" cy="325438"/>
              </a:xfrm>
              <a:prstGeom prst="rect">
                <a:avLst/>
              </a:prstGeom>
              <a:grpFill/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anchor="ctr"/>
              <a:lstStyle/>
              <a:p>
                <a:pPr algn="ctr" eaLnBrk="0" hangingPunct="0">
                  <a:defRPr/>
                </a:pPr>
                <a:r>
                  <a:rPr lang="th-TH" altLang="th-TH" sz="1400" spc="-30" dirty="0">
                    <a:latin typeface="TH SarabunPSK" pitchFamily="34" charset="-34"/>
                    <a:cs typeface="TH SarabunPSK" pitchFamily="34" charset="-34"/>
                  </a:rPr>
                  <a:t>นักวิชาการพัฒนาชุมชน (ผอ.กง.) </a:t>
                </a:r>
                <a:r>
                  <a:rPr lang="th-TH" altLang="th-TH" sz="1400" spc="-30" dirty="0" err="1">
                    <a:latin typeface="TH SarabunPSK" pitchFamily="34" charset="-34"/>
                    <a:cs typeface="TH SarabunPSK" pitchFamily="34" charset="-34"/>
                  </a:rPr>
                  <a:t>ชพ.</a:t>
                </a:r>
                <a:r>
                  <a:rPr lang="en-US" altLang="th-TH" sz="1400" spc="-30" dirty="0">
                    <a:latin typeface="TH SarabunPSK" pitchFamily="34" charset="-34"/>
                    <a:cs typeface="TH SarabunPSK" pitchFamily="34" charset="-34"/>
                  </a:rPr>
                  <a:t> </a:t>
                </a:r>
                <a:r>
                  <a:rPr lang="en-US" altLang="th-TH" sz="1000" spc="-30" dirty="0">
                    <a:solidFill>
                      <a:srgbClr val="FF0000"/>
                    </a:solidFill>
                    <a:latin typeface="TH SarabunPSK" pitchFamily="34" charset="-34"/>
                    <a:cs typeface="TH SarabunPSK" pitchFamily="34" charset="-34"/>
                  </a:rPr>
                  <a:t>(764)</a:t>
                </a:r>
                <a:endParaRPr lang="th-TH" altLang="th-TH" sz="1000" spc="-30" dirty="0">
                  <a:solidFill>
                    <a:srgbClr val="FF0000"/>
                  </a:solidFill>
                  <a:latin typeface="TH SarabunPSK" pitchFamily="34" charset="-34"/>
                  <a:cs typeface="TH SarabunPSK" pitchFamily="34" charset="-34"/>
                </a:endParaRPr>
              </a:p>
            </p:txBody>
          </p:sp>
        </p:grpSp>
        <p:sp>
          <p:nvSpPr>
            <p:cNvPr id="37930" name="Rectangle 2"/>
            <p:cNvSpPr>
              <a:spLocks noChangeArrowheads="1"/>
            </p:cNvSpPr>
            <p:nvPr/>
          </p:nvSpPr>
          <p:spPr bwMode="auto">
            <a:xfrm>
              <a:off x="107950" y="1775470"/>
              <a:ext cx="1475302" cy="323849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th-TH" altLang="th-TH" sz="12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endParaRPr lang="th-TH" altLang="th-TH" sz="8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2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กลุ่มงานประสานและสนับสนุนการบริหารงานพัฒนาชุมชน</a:t>
              </a:r>
            </a:p>
            <a:p>
              <a:pPr algn="ctr"/>
              <a:endParaRPr lang="th-TH" altLang="th-TH" sz="12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914" name="Rectangle 73"/>
          <p:cNvSpPr>
            <a:spLocks noChangeArrowheads="1"/>
          </p:cNvSpPr>
          <p:nvPr/>
        </p:nvSpPr>
        <p:spPr bwMode="auto">
          <a:xfrm>
            <a:off x="488950" y="106363"/>
            <a:ext cx="815498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/>
            <a:r>
              <a:rPr lang="th-TH" altLang="th-TH" sz="1600" b="1">
                <a:latin typeface="TH SarabunPSK" panose="020B0500040200020003" pitchFamily="34" charset="-34"/>
                <a:cs typeface="TH SarabunPSK" panose="020B0500040200020003" pitchFamily="34" charset="-34"/>
              </a:rPr>
              <a:t>แผนภูมิแสดงการแบ่งงานภายในและอัตรากำลังของกรมการพัฒนาชุมชน</a:t>
            </a:r>
            <a:r>
              <a:rPr lang="en-US" altLang="th-TH" sz="1600" b="1">
                <a:latin typeface="TH SarabunPSK" panose="020B0500040200020003" pitchFamily="34" charset="-34"/>
                <a:cs typeface="TH SarabunPSK" panose="020B0500040200020003" pitchFamily="34" charset="-34"/>
              </a:rPr>
              <a:t> </a:t>
            </a:r>
            <a:endParaRPr lang="th-TH" altLang="th-TH" sz="1600" b="1"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sp>
        <p:nvSpPr>
          <p:cNvPr id="38915" name="Text Box 9"/>
          <p:cNvSpPr txBox="1">
            <a:spLocks noChangeArrowheads="1"/>
          </p:cNvSpPr>
          <p:nvPr/>
        </p:nvSpPr>
        <p:spPr bwMode="auto">
          <a:xfrm>
            <a:off x="6980238" y="6269038"/>
            <a:ext cx="2160587" cy="5889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>
              <a:defRPr/>
            </a:pPr>
            <a:r>
              <a:rPr lang="th-TH" altLang="th-TH" sz="1400" dirty="0">
                <a:latin typeface="TH SarabunPSK" pitchFamily="34" charset="-34"/>
                <a:cs typeface="TH SarabunPSK" pitchFamily="34" charset="-34"/>
              </a:rPr>
              <a:t>ลูกจ้างประจำ - อัตรา</a:t>
            </a:r>
          </a:p>
          <a:p>
            <a:pPr>
              <a:defRPr/>
            </a:pPr>
            <a:r>
              <a:rPr lang="th-TH" altLang="th-TH" sz="1400" dirty="0">
                <a:latin typeface="TH SarabunPSK" pitchFamily="34" charset="-34"/>
                <a:cs typeface="TH SarabunPSK" pitchFamily="34" charset="-34"/>
              </a:rPr>
              <a:t>กรอบพนักงานราชการ </a:t>
            </a:r>
            <a:r>
              <a:rPr lang="en-US" altLang="th-TH" sz="1400" dirty="0">
                <a:latin typeface="TH SarabunPSK" pitchFamily="34" charset="-34"/>
                <a:cs typeface="TH SarabunPSK" pitchFamily="34" charset="-34"/>
              </a:rPr>
              <a:t>1</a:t>
            </a:r>
            <a:r>
              <a:rPr lang="th-TH" altLang="th-TH" sz="1400" dirty="0">
                <a:latin typeface="TH SarabunPSK" pitchFamily="34" charset="-34"/>
                <a:cs typeface="TH SarabunPSK" pitchFamily="34" charset="-34"/>
              </a:rPr>
              <a:t> อัตรา</a:t>
            </a:r>
            <a:r>
              <a:rPr lang="en-US" altLang="th-TH" sz="1400" dirty="0">
                <a:latin typeface="TH SarabunPSK" pitchFamily="34" charset="-34"/>
                <a:cs typeface="TH SarabunPSK" pitchFamily="34" charset="-34"/>
              </a:rPr>
              <a:t> </a:t>
            </a:r>
            <a:r>
              <a:rPr lang="th-TH" altLang="th-TH" sz="1050" dirty="0">
                <a:solidFill>
                  <a:srgbClr val="FF0000"/>
                </a:solidFill>
                <a:latin typeface="TH SarabunPSK" pitchFamily="34" charset="-34"/>
                <a:cs typeface="TH SarabunPSK" pitchFamily="34" charset="-34"/>
              </a:rPr>
              <a:t>(</a:t>
            </a:r>
            <a:r>
              <a:rPr lang="en-US" altLang="th-TH" sz="1050" dirty="0">
                <a:solidFill>
                  <a:srgbClr val="FF0000"/>
                </a:solidFill>
                <a:latin typeface="TH SarabunPSK" pitchFamily="34" charset="-34"/>
                <a:cs typeface="TH SarabunPSK" pitchFamily="34" charset="-34"/>
              </a:rPr>
              <a:t>147)</a:t>
            </a:r>
            <a:endParaRPr lang="th-TH" altLang="th-TH" sz="1400" dirty="0">
              <a:solidFill>
                <a:srgbClr val="FF0000"/>
              </a:solidFill>
              <a:latin typeface="TH SarabunPSK" pitchFamily="34" charset="-34"/>
              <a:cs typeface="TH SarabunPSK" pitchFamily="34" charset="-34"/>
            </a:endParaRPr>
          </a:p>
        </p:txBody>
      </p:sp>
      <p:grpSp>
        <p:nvGrpSpPr>
          <p:cNvPr id="38916" name="Group 81"/>
          <p:cNvGrpSpPr>
            <a:grpSpLocks/>
          </p:cNvGrpSpPr>
          <p:nvPr/>
        </p:nvGrpSpPr>
        <p:grpSpPr bwMode="auto">
          <a:xfrm>
            <a:off x="2843213" y="765175"/>
            <a:ext cx="3421062" cy="646113"/>
            <a:chOff x="2448080" y="857250"/>
            <a:chExt cx="3420000" cy="646113"/>
          </a:xfrm>
        </p:grpSpPr>
        <p:sp>
          <p:nvSpPr>
            <p:cNvPr id="38933" name="Rectangle 2"/>
            <p:cNvSpPr>
              <a:spLocks noChangeArrowheads="1"/>
            </p:cNvSpPr>
            <p:nvPr/>
          </p:nvSpPr>
          <p:spPr bwMode="auto">
            <a:xfrm>
              <a:off x="2448080" y="857250"/>
              <a:ext cx="2844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สำนักงานพัฒนาชุมชนจังหวัดชัยนาท</a:t>
              </a:r>
            </a:p>
          </p:txBody>
        </p:sp>
        <p:sp>
          <p:nvSpPr>
            <p:cNvPr id="38934" name="Rectangle 2"/>
            <p:cNvSpPr>
              <a:spLocks noChangeArrowheads="1"/>
            </p:cNvSpPr>
            <p:nvPr/>
          </p:nvSpPr>
          <p:spPr bwMode="auto">
            <a:xfrm>
              <a:off x="5290308" y="857250"/>
              <a:ext cx="575739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 eaLnBrk="1" hangingPunct="1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59</a:t>
              </a:r>
              <a:endParaRPr lang="th-TH" altLang="th-TH" sz="16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38935" name="Rectangle 2"/>
            <p:cNvSpPr>
              <a:spLocks noChangeArrowheads="1"/>
            </p:cNvSpPr>
            <p:nvPr/>
          </p:nvSpPr>
          <p:spPr bwMode="auto">
            <a:xfrm>
              <a:off x="2448080" y="1177925"/>
              <a:ext cx="3420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ผู้อำนวยการ (พัฒนาการจังหวัด) สูง</a:t>
              </a:r>
              <a:r>
                <a:rPr lang="en-US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(763)</a:t>
              </a:r>
              <a:r>
                <a:rPr lang="en-US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endParaRPr lang="th-TH" altLang="th-TH" sz="1600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38917" name="Text Box 91"/>
          <p:cNvSpPr txBox="1">
            <a:spLocks noChangeArrowheads="1"/>
          </p:cNvSpPr>
          <p:nvPr/>
        </p:nvSpPr>
        <p:spPr bwMode="auto">
          <a:xfrm>
            <a:off x="3924300" y="404813"/>
            <a:ext cx="1368425" cy="277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Update </a:t>
            </a:r>
            <a:r>
              <a:rPr lang="th-TH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26 เมษายน 2564 </a:t>
            </a:r>
            <a:r>
              <a:rPr lang="en-US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         </a:t>
            </a:r>
            <a:endParaRPr lang="th-TH" altLang="th-TH" sz="1200"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cxnSp>
        <p:nvCxnSpPr>
          <p:cNvPr id="78" name="Straight Connector 77"/>
          <p:cNvCxnSpPr/>
          <p:nvPr/>
        </p:nvCxnSpPr>
        <p:spPr>
          <a:xfrm>
            <a:off x="4572000" y="1409700"/>
            <a:ext cx="0" cy="2159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8919" name="Rectangle 78"/>
          <p:cNvSpPr>
            <a:spLocks noChangeArrowheads="1"/>
          </p:cNvSpPr>
          <p:nvPr/>
        </p:nvSpPr>
        <p:spPr bwMode="auto">
          <a:xfrm>
            <a:off x="0" y="6611938"/>
            <a:ext cx="1619250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000" u="sng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หมายเหตุ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ภายในวงเล็บแสดงเลขที่ตำแหน่ง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38920" name="Group 49"/>
          <p:cNvGrpSpPr>
            <a:grpSpLocks/>
          </p:cNvGrpSpPr>
          <p:nvPr/>
        </p:nvGrpSpPr>
        <p:grpSpPr bwMode="auto">
          <a:xfrm>
            <a:off x="1116013" y="1722438"/>
            <a:ext cx="2843212" cy="646112"/>
            <a:chOff x="107503" y="3717032"/>
            <a:chExt cx="2844257" cy="646113"/>
          </a:xfrm>
        </p:grpSpPr>
        <p:sp>
          <p:nvSpPr>
            <p:cNvPr id="38930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หนองมะโมง</a:t>
              </a:r>
            </a:p>
          </p:txBody>
        </p:sp>
        <p:sp>
          <p:nvSpPr>
            <p:cNvPr id="38931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38932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ชพ.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(814)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38921" name="Text Box 17"/>
          <p:cNvSpPr txBox="1">
            <a:spLocks noChangeArrowheads="1"/>
          </p:cNvSpPr>
          <p:nvPr/>
        </p:nvSpPr>
        <p:spPr bwMode="auto">
          <a:xfrm>
            <a:off x="1116013" y="2370138"/>
            <a:ext cx="2879725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(817/6573/6574/6582)</a:t>
            </a:r>
          </a:p>
          <a:p>
            <a:pPr eaLnBrk="1" hangingPunct="1"/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38922" name="Group 55"/>
          <p:cNvGrpSpPr>
            <a:grpSpLocks/>
          </p:cNvGrpSpPr>
          <p:nvPr/>
        </p:nvGrpSpPr>
        <p:grpSpPr bwMode="auto">
          <a:xfrm>
            <a:off x="5219700" y="1722438"/>
            <a:ext cx="2844800" cy="646112"/>
            <a:chOff x="107503" y="3717032"/>
            <a:chExt cx="2844257" cy="646113"/>
          </a:xfrm>
        </p:grpSpPr>
        <p:sp>
          <p:nvSpPr>
            <p:cNvPr id="38927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เนินขาม</a:t>
              </a:r>
            </a:p>
          </p:txBody>
        </p:sp>
        <p:sp>
          <p:nvSpPr>
            <p:cNvPr id="38928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38929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ชพ.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(818)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38923" name="Text Box 17"/>
          <p:cNvSpPr txBox="1">
            <a:spLocks noChangeArrowheads="1"/>
          </p:cNvSpPr>
          <p:nvPr/>
        </p:nvSpPr>
        <p:spPr bwMode="auto">
          <a:xfrm>
            <a:off x="5219700" y="2370138"/>
            <a:ext cx="2881313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3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(820/821/6565)</a:t>
            </a:r>
          </a:p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เจ้าพนักงานพัฒนาชุมชน (ปง./ชง.)    - 1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819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)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cxnSp>
        <p:nvCxnSpPr>
          <p:cNvPr id="76" name="Straight Connector 75"/>
          <p:cNvCxnSpPr/>
          <p:nvPr/>
        </p:nvCxnSpPr>
        <p:spPr>
          <a:xfrm>
            <a:off x="2339975" y="1628775"/>
            <a:ext cx="4103688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4" name="Straight Connector 83"/>
          <p:cNvCxnSpPr/>
          <p:nvPr/>
        </p:nvCxnSpPr>
        <p:spPr>
          <a:xfrm>
            <a:off x="2339975" y="1628775"/>
            <a:ext cx="0" cy="9048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/>
          <p:cNvCxnSpPr/>
          <p:nvPr/>
        </p:nvCxnSpPr>
        <p:spPr>
          <a:xfrm>
            <a:off x="6443663" y="1628775"/>
            <a:ext cx="0" cy="9048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938" name="Rectangle 73"/>
          <p:cNvSpPr>
            <a:spLocks noChangeArrowheads="1"/>
          </p:cNvSpPr>
          <p:nvPr/>
        </p:nvSpPr>
        <p:spPr bwMode="auto">
          <a:xfrm>
            <a:off x="488950" y="106363"/>
            <a:ext cx="815498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/>
            <a:r>
              <a:rPr lang="th-TH" altLang="th-TH" sz="1600" b="1">
                <a:latin typeface="TH SarabunPSK" panose="020B0500040200020003" pitchFamily="34" charset="-34"/>
                <a:cs typeface="TH SarabunPSK" panose="020B0500040200020003" pitchFamily="34" charset="-34"/>
              </a:rPr>
              <a:t>แผนภูมิแสดงการแบ่งงานภายในและอัตรากำลังของกรมการพัฒนาชุมชน</a:t>
            </a:r>
            <a:r>
              <a:rPr lang="en-US" altLang="th-TH" sz="1600" b="1">
                <a:latin typeface="TH SarabunPSK" panose="020B0500040200020003" pitchFamily="34" charset="-34"/>
                <a:cs typeface="TH SarabunPSK" panose="020B0500040200020003" pitchFamily="34" charset="-34"/>
              </a:rPr>
              <a:t> </a:t>
            </a:r>
            <a:endParaRPr lang="th-TH" altLang="th-TH" sz="1600" b="1"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sp>
        <p:nvSpPr>
          <p:cNvPr id="39939" name="Text Box 9"/>
          <p:cNvSpPr txBox="1">
            <a:spLocks noChangeArrowheads="1"/>
          </p:cNvSpPr>
          <p:nvPr/>
        </p:nvSpPr>
        <p:spPr bwMode="auto">
          <a:xfrm>
            <a:off x="6980238" y="6269038"/>
            <a:ext cx="2160587" cy="588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ลูกจ้างประจำ 1 อัตรา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rPr>
              <a:t>(138)</a:t>
            </a:r>
            <a:endParaRPr lang="th-TH" altLang="th-TH" sz="1400">
              <a:solidFill>
                <a:srgbClr val="FF0000"/>
              </a:solidFill>
              <a:latin typeface="TH SarabunPSK" panose="020B0500040200020003" pitchFamily="34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กรอบพนักงานราชการ - อัตรา</a:t>
            </a:r>
          </a:p>
        </p:txBody>
      </p:sp>
      <p:grpSp>
        <p:nvGrpSpPr>
          <p:cNvPr id="39940" name="Group 81"/>
          <p:cNvGrpSpPr>
            <a:grpSpLocks/>
          </p:cNvGrpSpPr>
          <p:nvPr/>
        </p:nvGrpSpPr>
        <p:grpSpPr bwMode="auto">
          <a:xfrm>
            <a:off x="2843213" y="765175"/>
            <a:ext cx="3421062" cy="646113"/>
            <a:chOff x="2448080" y="857250"/>
            <a:chExt cx="3420000" cy="646113"/>
          </a:xfrm>
        </p:grpSpPr>
        <p:sp>
          <p:nvSpPr>
            <p:cNvPr id="39997" name="Rectangle 2"/>
            <p:cNvSpPr>
              <a:spLocks noChangeArrowheads="1"/>
            </p:cNvSpPr>
            <p:nvPr/>
          </p:nvSpPr>
          <p:spPr bwMode="auto">
            <a:xfrm>
              <a:off x="2448080" y="857250"/>
              <a:ext cx="2844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สำนักงานพัฒนาชุมชนจังหวัดชัยภูมิ</a:t>
              </a:r>
            </a:p>
          </p:txBody>
        </p:sp>
        <p:sp>
          <p:nvSpPr>
            <p:cNvPr id="39998" name="Rectangle 2"/>
            <p:cNvSpPr>
              <a:spLocks noChangeArrowheads="1"/>
            </p:cNvSpPr>
            <p:nvPr/>
          </p:nvSpPr>
          <p:spPr bwMode="auto">
            <a:xfrm>
              <a:off x="5290308" y="857250"/>
              <a:ext cx="575739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 eaLnBrk="1" hangingPunct="1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103</a:t>
              </a:r>
              <a:endParaRPr lang="th-TH" altLang="th-TH" sz="16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39999" name="Rectangle 2"/>
            <p:cNvSpPr>
              <a:spLocks noChangeArrowheads="1"/>
            </p:cNvSpPr>
            <p:nvPr/>
          </p:nvSpPr>
          <p:spPr bwMode="auto">
            <a:xfrm>
              <a:off x="2448080" y="1177925"/>
              <a:ext cx="3420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ผู้อำนวยการ (พัฒนาการจังหวัด) สูง</a:t>
              </a:r>
              <a:r>
                <a:rPr lang="en-US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(3651)</a:t>
              </a:r>
              <a:r>
                <a:rPr lang="en-US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endParaRPr lang="th-TH" altLang="th-TH" sz="1600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39941" name="Text Box 91"/>
          <p:cNvSpPr txBox="1">
            <a:spLocks noChangeArrowheads="1"/>
          </p:cNvSpPr>
          <p:nvPr/>
        </p:nvSpPr>
        <p:spPr bwMode="auto">
          <a:xfrm>
            <a:off x="3924300" y="404813"/>
            <a:ext cx="1368425" cy="277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Update </a:t>
            </a:r>
            <a:r>
              <a:rPr lang="th-TH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26 เมษายน 2564 </a:t>
            </a:r>
            <a:r>
              <a:rPr lang="en-US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         </a:t>
            </a:r>
            <a:endParaRPr lang="th-TH" altLang="th-TH" sz="1200"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sp>
        <p:nvSpPr>
          <p:cNvPr id="39942" name="Text Box 17"/>
          <p:cNvSpPr txBox="1">
            <a:spLocks noChangeArrowheads="1"/>
          </p:cNvSpPr>
          <p:nvPr/>
        </p:nvSpPr>
        <p:spPr bwMode="auto">
          <a:xfrm>
            <a:off x="107950" y="2409825"/>
            <a:ext cx="3095625" cy="628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 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- 1 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(2022)</a:t>
            </a:r>
          </a:p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นักจัดการงานทั่วไป (ปก./ชก.)   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     </a:t>
            </a: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- 1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3669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)</a:t>
            </a:r>
          </a:p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เจ้าพนักงานธุรการ (ปง./ชง.)    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      </a:t>
            </a: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3 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(680/3653/3656)</a:t>
            </a:r>
          </a:p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เจ้าพนักงานการเงินและบัญชี (ปง./ชง.)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- 3 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(3654/3655/3724)</a:t>
            </a:r>
          </a:p>
          <a:p>
            <a:pPr eaLnBrk="1" hangingPunct="1"/>
            <a:r>
              <a:rPr lang="th-TH" altLang="th-TH" sz="1200">
                <a:solidFill>
                  <a:srgbClr val="00B05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พนักงานขับรถยนต์ (ลจป.)         </a:t>
            </a:r>
            <a:r>
              <a:rPr lang="en-US" altLang="th-TH" sz="1200">
                <a:solidFill>
                  <a:srgbClr val="00B05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   </a:t>
            </a:r>
            <a:r>
              <a:rPr lang="th-TH" altLang="th-TH" sz="1200">
                <a:solidFill>
                  <a:srgbClr val="00B05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- </a:t>
            </a:r>
            <a:r>
              <a:rPr lang="en-US" altLang="th-TH" sz="1200">
                <a:solidFill>
                  <a:srgbClr val="00B05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1</a:t>
            </a:r>
            <a:r>
              <a:rPr lang="th-TH" altLang="th-TH" sz="1200">
                <a:solidFill>
                  <a:srgbClr val="00B05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138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) (ไม่รวมในกรอบ ขรก.)</a:t>
            </a:r>
          </a:p>
          <a:p>
            <a:pPr eaLnBrk="1" hangingPunct="1"/>
            <a:endParaRPr lang="en-US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sp>
        <p:nvSpPr>
          <p:cNvPr id="39943" name="Text Box 17"/>
          <p:cNvSpPr txBox="1">
            <a:spLocks noChangeArrowheads="1"/>
          </p:cNvSpPr>
          <p:nvPr/>
        </p:nvSpPr>
        <p:spPr bwMode="auto">
          <a:xfrm>
            <a:off x="2411413" y="2408238"/>
            <a:ext cx="2087562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2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(3658/3659)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3" name="Group 18"/>
          <p:cNvGrpSpPr>
            <a:grpSpLocks/>
          </p:cNvGrpSpPr>
          <p:nvPr/>
        </p:nvGrpSpPr>
        <p:grpSpPr bwMode="auto">
          <a:xfrm>
            <a:off x="2411413" y="1772816"/>
            <a:ext cx="2052637" cy="646113"/>
            <a:chOff x="3203848" y="3468365"/>
            <a:chExt cx="2052020" cy="646113"/>
          </a:xfrm>
          <a:solidFill>
            <a:schemeClr val="bg1"/>
          </a:solidFill>
        </p:grpSpPr>
        <p:sp>
          <p:nvSpPr>
            <p:cNvPr id="12367" name="Rectangle 2"/>
            <p:cNvSpPr>
              <a:spLocks noChangeArrowheads="1"/>
            </p:cNvSpPr>
            <p:nvPr/>
          </p:nvSpPr>
          <p:spPr bwMode="auto">
            <a:xfrm>
              <a:off x="3203848" y="3468365"/>
              <a:ext cx="1476000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lnSpc>
                  <a:spcPct val="70000"/>
                </a:lnSpc>
                <a:defRPr/>
              </a:pPr>
              <a:endParaRPr lang="en-US" altLang="th-TH" sz="700" b="1" dirty="0">
                <a:latin typeface="TH SarabunPSK" pitchFamily="34" charset="-34"/>
                <a:cs typeface="TH SarabunPSK" pitchFamily="34" charset="-34"/>
              </a:endParaRPr>
            </a:p>
            <a:p>
              <a:pPr algn="ctr" eaLnBrk="0" hangingPunct="0">
                <a:lnSpc>
                  <a:spcPct val="70000"/>
                </a:lnSpc>
                <a:defRPr/>
              </a:pPr>
              <a:r>
                <a:rPr lang="th-TH" altLang="th-TH" sz="1400" b="1" dirty="0">
                  <a:latin typeface="TH SarabunPSK" pitchFamily="34" charset="-34"/>
                  <a:cs typeface="TH SarabunPSK" pitchFamily="34" charset="-34"/>
                </a:rPr>
                <a:t> กลุ่มงานยุทธศาสตร์</a:t>
              </a:r>
            </a:p>
            <a:p>
              <a:pPr algn="ctr" eaLnBrk="0" hangingPunct="0">
                <a:lnSpc>
                  <a:spcPct val="70000"/>
                </a:lnSpc>
                <a:defRPr/>
              </a:pPr>
              <a:r>
                <a:rPr lang="th-TH" altLang="th-TH" sz="1400" b="1" dirty="0">
                  <a:latin typeface="TH SarabunPSK" pitchFamily="34" charset="-34"/>
                  <a:cs typeface="TH SarabunPSK" pitchFamily="34" charset="-34"/>
                </a:rPr>
                <a:t>การพัฒนาชุมชน</a:t>
              </a:r>
            </a:p>
          </p:txBody>
        </p:sp>
        <p:sp>
          <p:nvSpPr>
            <p:cNvPr id="12368" name="Rectangle 2"/>
            <p:cNvSpPr>
              <a:spLocks noChangeArrowheads="1"/>
            </p:cNvSpPr>
            <p:nvPr/>
          </p:nvSpPr>
          <p:spPr bwMode="auto">
            <a:xfrm>
              <a:off x="4679868" y="3468365"/>
              <a:ext cx="576000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en-US" altLang="th-TH" sz="1600" b="1" dirty="0">
                  <a:latin typeface="TH SarabunPSK" pitchFamily="34" charset="-34"/>
                  <a:cs typeface="TH SarabunPSK" pitchFamily="34" charset="-34"/>
                </a:rPr>
                <a:t>3</a:t>
              </a:r>
              <a:endParaRPr lang="th-TH" altLang="th-TH" sz="1400" b="1" dirty="0">
                <a:latin typeface="TH SarabunPSK" pitchFamily="34" charset="-34"/>
                <a:cs typeface="TH SarabunPSK" pitchFamily="34" charset="-34"/>
              </a:endParaRPr>
            </a:p>
          </p:txBody>
        </p:sp>
        <p:sp>
          <p:nvSpPr>
            <p:cNvPr id="12372" name="Rectangle 2"/>
            <p:cNvSpPr>
              <a:spLocks noChangeArrowheads="1"/>
            </p:cNvSpPr>
            <p:nvPr/>
          </p:nvSpPr>
          <p:spPr bwMode="auto">
            <a:xfrm>
              <a:off x="3203848" y="3789040"/>
              <a:ext cx="2052020" cy="325438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th-TH" altLang="th-TH" sz="1500" spc="-70" dirty="0">
                  <a:latin typeface="TH SarabunPSK" pitchFamily="34" charset="-34"/>
                  <a:cs typeface="TH SarabunPSK" pitchFamily="34" charset="-34"/>
                </a:rPr>
                <a:t>นักวิชาการพัฒนาชุมชน (ผอ.กง.) ชพ</a:t>
              </a:r>
              <a:r>
                <a:rPr lang="en-US" altLang="th-TH" sz="1500" spc="-70" dirty="0">
                  <a:latin typeface="TH SarabunPSK" pitchFamily="34" charset="-34"/>
                  <a:cs typeface="TH SarabunPSK" pitchFamily="34" charset="-34"/>
                </a:rPr>
                <a:t>. </a:t>
              </a:r>
              <a:r>
                <a:rPr lang="en-US" altLang="th-TH" sz="1000" spc="-70" dirty="0">
                  <a:solidFill>
                    <a:srgbClr val="FF0000"/>
                  </a:solidFill>
                  <a:latin typeface="TH SarabunPSK" pitchFamily="34" charset="-34"/>
                  <a:cs typeface="TH SarabunPSK" pitchFamily="34" charset="-34"/>
                </a:rPr>
                <a:t>(3657)</a:t>
              </a:r>
              <a:endParaRPr lang="th-TH" altLang="th-TH" sz="1000" spc="-70" dirty="0">
                <a:solidFill>
                  <a:srgbClr val="FF0000"/>
                </a:solidFill>
                <a:latin typeface="TH SarabunPSK" pitchFamily="34" charset="-34"/>
                <a:cs typeface="TH SarabunPSK" pitchFamily="34" charset="-34"/>
              </a:endParaRPr>
            </a:p>
          </p:txBody>
        </p:sp>
      </p:grpSp>
      <p:sp>
        <p:nvSpPr>
          <p:cNvPr id="39945" name="Text Box 17"/>
          <p:cNvSpPr txBox="1">
            <a:spLocks noChangeArrowheads="1"/>
          </p:cNvSpPr>
          <p:nvPr/>
        </p:nvSpPr>
        <p:spPr bwMode="auto">
          <a:xfrm>
            <a:off x="4665663" y="2420938"/>
            <a:ext cx="2087562" cy="628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(3662/3663/3664/3665)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4" name="Group 18"/>
          <p:cNvGrpSpPr>
            <a:grpSpLocks/>
          </p:cNvGrpSpPr>
          <p:nvPr/>
        </p:nvGrpSpPr>
        <p:grpSpPr bwMode="auto">
          <a:xfrm>
            <a:off x="4665274" y="1773328"/>
            <a:ext cx="2051050" cy="646110"/>
            <a:chOff x="3203848" y="3468365"/>
            <a:chExt cx="2052020" cy="646111"/>
          </a:xfrm>
          <a:solidFill>
            <a:schemeClr val="bg1"/>
          </a:solidFill>
        </p:grpSpPr>
        <p:sp>
          <p:nvSpPr>
            <p:cNvPr id="12364" name="Rectangle 2"/>
            <p:cNvSpPr>
              <a:spLocks noChangeArrowheads="1"/>
            </p:cNvSpPr>
            <p:nvPr/>
          </p:nvSpPr>
          <p:spPr bwMode="auto">
            <a:xfrm>
              <a:off x="3203848" y="3468365"/>
              <a:ext cx="1476000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lnSpc>
                  <a:spcPct val="70000"/>
                </a:lnSpc>
                <a:defRPr/>
              </a:pPr>
              <a:endParaRPr lang="th-TH" altLang="th-TH" sz="700" b="1" dirty="0">
                <a:latin typeface="TH SarabunPSK" pitchFamily="34" charset="-34"/>
                <a:cs typeface="TH SarabunPSK" pitchFamily="34" charset="-34"/>
              </a:endParaRPr>
            </a:p>
            <a:p>
              <a:pPr algn="ctr" eaLnBrk="0" hangingPunct="0">
                <a:lnSpc>
                  <a:spcPct val="70000"/>
                </a:lnSpc>
                <a:defRPr/>
              </a:pPr>
              <a:r>
                <a:rPr lang="th-TH" altLang="th-TH" sz="1400" b="1" dirty="0">
                  <a:latin typeface="TH SarabunPSK" pitchFamily="34" charset="-34"/>
                  <a:cs typeface="TH SarabunPSK" pitchFamily="34" charset="-34"/>
                </a:rPr>
                <a:t>กลุ่มงานส่งเสริม                      การพัฒนาชุมชน</a:t>
              </a:r>
            </a:p>
          </p:txBody>
        </p:sp>
        <p:sp>
          <p:nvSpPr>
            <p:cNvPr id="12365" name="Rectangle 2"/>
            <p:cNvSpPr>
              <a:spLocks noChangeArrowheads="1"/>
            </p:cNvSpPr>
            <p:nvPr/>
          </p:nvSpPr>
          <p:spPr bwMode="auto">
            <a:xfrm>
              <a:off x="4679868" y="3468365"/>
              <a:ext cx="576000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en-US" altLang="th-TH" sz="1600" b="1" dirty="0">
                  <a:latin typeface="TH SarabunPSK" pitchFamily="34" charset="-34"/>
                  <a:cs typeface="TH SarabunPSK" pitchFamily="34" charset="-34"/>
                </a:rPr>
                <a:t>5</a:t>
              </a:r>
              <a:endParaRPr lang="th-TH" altLang="th-TH" sz="1600" b="1" dirty="0">
                <a:latin typeface="TH SarabunPSK" pitchFamily="34" charset="-34"/>
                <a:cs typeface="TH SarabunPSK" pitchFamily="34" charset="-34"/>
              </a:endParaRPr>
            </a:p>
          </p:txBody>
        </p:sp>
        <p:sp>
          <p:nvSpPr>
            <p:cNvPr id="12369" name="Rectangle 2"/>
            <p:cNvSpPr>
              <a:spLocks noChangeArrowheads="1"/>
            </p:cNvSpPr>
            <p:nvPr/>
          </p:nvSpPr>
          <p:spPr bwMode="auto">
            <a:xfrm>
              <a:off x="3203848" y="3789039"/>
              <a:ext cx="2052020" cy="325437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th-TH" altLang="th-TH" sz="1500" spc="-80" dirty="0">
                  <a:latin typeface="TH SarabunPSK" pitchFamily="34" charset="-34"/>
                  <a:cs typeface="TH SarabunPSK" pitchFamily="34" charset="-34"/>
                </a:rPr>
                <a:t>นักวิชาการพัฒนาชุมชน (ผอ.กง.) ชพ</a:t>
              </a:r>
              <a:r>
                <a:rPr lang="en-US" altLang="th-TH" sz="1500" spc="-80" dirty="0">
                  <a:latin typeface="TH SarabunPSK" pitchFamily="34" charset="-34"/>
                  <a:cs typeface="TH SarabunPSK" pitchFamily="34" charset="-34"/>
                </a:rPr>
                <a:t>. </a:t>
              </a:r>
              <a:r>
                <a:rPr lang="en-US" altLang="th-TH" sz="1000" spc="-80" dirty="0">
                  <a:solidFill>
                    <a:srgbClr val="FF0000"/>
                  </a:solidFill>
                  <a:latin typeface="TH SarabunPSK" pitchFamily="34" charset="-34"/>
                  <a:cs typeface="TH SarabunPSK" pitchFamily="34" charset="-34"/>
                </a:rPr>
                <a:t>(3661)</a:t>
              </a:r>
              <a:endParaRPr lang="th-TH" altLang="th-TH" sz="1000" spc="-80" dirty="0">
                <a:solidFill>
                  <a:srgbClr val="FF0000"/>
                </a:solidFill>
                <a:latin typeface="TH SarabunPSK" pitchFamily="34" charset="-34"/>
                <a:cs typeface="TH SarabunPSK" pitchFamily="34" charset="-34"/>
              </a:endParaRPr>
            </a:p>
          </p:txBody>
        </p:sp>
      </p:grpSp>
      <p:sp>
        <p:nvSpPr>
          <p:cNvPr id="39947" name="Text Box 17"/>
          <p:cNvSpPr txBox="1">
            <a:spLocks noChangeArrowheads="1"/>
          </p:cNvSpPr>
          <p:nvPr/>
        </p:nvSpPr>
        <p:spPr bwMode="auto">
          <a:xfrm>
            <a:off x="6969125" y="2425700"/>
            <a:ext cx="2087563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(525/3660/3672/3743)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5" name="Group 18"/>
          <p:cNvGrpSpPr>
            <a:grpSpLocks/>
          </p:cNvGrpSpPr>
          <p:nvPr/>
        </p:nvGrpSpPr>
        <p:grpSpPr bwMode="auto">
          <a:xfrm>
            <a:off x="6968737" y="1778090"/>
            <a:ext cx="2052637" cy="646113"/>
            <a:chOff x="3203848" y="3468365"/>
            <a:chExt cx="2052020" cy="646113"/>
          </a:xfrm>
          <a:solidFill>
            <a:schemeClr val="bg1"/>
          </a:solidFill>
        </p:grpSpPr>
        <p:sp>
          <p:nvSpPr>
            <p:cNvPr id="12361" name="Rectangle 2"/>
            <p:cNvSpPr>
              <a:spLocks noChangeArrowheads="1"/>
            </p:cNvSpPr>
            <p:nvPr/>
          </p:nvSpPr>
          <p:spPr bwMode="auto">
            <a:xfrm>
              <a:off x="3203848" y="3468365"/>
              <a:ext cx="1476000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lnSpc>
                  <a:spcPct val="70000"/>
                </a:lnSpc>
                <a:defRPr/>
              </a:pPr>
              <a:endParaRPr lang="th-TH" altLang="th-TH" sz="700" b="1" dirty="0">
                <a:latin typeface="TH SarabunPSK" pitchFamily="34" charset="-34"/>
                <a:cs typeface="TH SarabunPSK" pitchFamily="34" charset="-34"/>
              </a:endParaRPr>
            </a:p>
            <a:p>
              <a:pPr algn="ctr" eaLnBrk="0" hangingPunct="0">
                <a:lnSpc>
                  <a:spcPct val="70000"/>
                </a:lnSpc>
                <a:defRPr/>
              </a:pPr>
              <a:r>
                <a:rPr lang="th-TH" altLang="th-TH" sz="1400" b="1" dirty="0">
                  <a:latin typeface="TH SarabunPSK" pitchFamily="34" charset="-34"/>
                  <a:cs typeface="TH SarabunPSK" pitchFamily="34" charset="-34"/>
                </a:rPr>
                <a:t>กลุ่มงานสารสนเทศ</a:t>
              </a:r>
            </a:p>
            <a:p>
              <a:pPr algn="ctr" eaLnBrk="0" hangingPunct="0">
                <a:lnSpc>
                  <a:spcPct val="70000"/>
                </a:lnSpc>
                <a:defRPr/>
              </a:pPr>
              <a:r>
                <a:rPr lang="th-TH" altLang="th-TH" sz="1400" b="1" dirty="0">
                  <a:latin typeface="TH SarabunPSK" pitchFamily="34" charset="-34"/>
                  <a:cs typeface="TH SarabunPSK" pitchFamily="34" charset="-34"/>
                </a:rPr>
                <a:t>การพัฒนาชุมชน</a:t>
              </a:r>
            </a:p>
          </p:txBody>
        </p:sp>
        <p:sp>
          <p:nvSpPr>
            <p:cNvPr id="12362" name="Rectangle 2"/>
            <p:cNvSpPr>
              <a:spLocks noChangeArrowheads="1"/>
            </p:cNvSpPr>
            <p:nvPr/>
          </p:nvSpPr>
          <p:spPr bwMode="auto">
            <a:xfrm>
              <a:off x="4679868" y="3468365"/>
              <a:ext cx="576000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en-US" altLang="th-TH" sz="1600" b="1" dirty="0">
                  <a:latin typeface="TH SarabunPSK" pitchFamily="34" charset="-34"/>
                  <a:cs typeface="TH SarabunPSK" pitchFamily="34" charset="-34"/>
                </a:rPr>
                <a:t>5</a:t>
              </a:r>
              <a:endParaRPr lang="th-TH" altLang="th-TH" sz="1400" b="1" dirty="0">
                <a:latin typeface="TH SarabunPSK" pitchFamily="34" charset="-34"/>
                <a:cs typeface="TH SarabunPSK" pitchFamily="34" charset="-34"/>
              </a:endParaRPr>
            </a:p>
          </p:txBody>
        </p:sp>
        <p:sp>
          <p:nvSpPr>
            <p:cNvPr id="11342" name="Rectangle 2"/>
            <p:cNvSpPr>
              <a:spLocks noChangeArrowheads="1"/>
            </p:cNvSpPr>
            <p:nvPr/>
          </p:nvSpPr>
          <p:spPr bwMode="auto">
            <a:xfrm>
              <a:off x="3203848" y="3789040"/>
              <a:ext cx="2052020" cy="325438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th-TH" altLang="th-TH" sz="1500" spc="-60" dirty="0">
                  <a:latin typeface="TH SarabunPSK" pitchFamily="34" charset="-34"/>
                  <a:cs typeface="TH SarabunPSK" pitchFamily="34" charset="-34"/>
                </a:rPr>
                <a:t>นักวิชาการพัฒนาชุมชน (ผอ.กง.) ชพ</a:t>
              </a:r>
              <a:r>
                <a:rPr lang="en-US" altLang="th-TH" sz="1500" spc="-60" dirty="0">
                  <a:latin typeface="TH SarabunPSK" pitchFamily="34" charset="-34"/>
                  <a:cs typeface="TH SarabunPSK" pitchFamily="34" charset="-34"/>
                </a:rPr>
                <a:t>. </a:t>
              </a:r>
              <a:r>
                <a:rPr lang="en-US" altLang="th-TH" sz="1050" spc="-60" dirty="0">
                  <a:solidFill>
                    <a:srgbClr val="FF0000"/>
                  </a:solidFill>
                  <a:latin typeface="TH SarabunPSK" pitchFamily="34" charset="-34"/>
                  <a:cs typeface="TH SarabunPSK" pitchFamily="34" charset="-34"/>
                </a:rPr>
                <a:t>(753)</a:t>
              </a:r>
              <a:endParaRPr lang="th-TH" altLang="th-TH" sz="1050" spc="-60" dirty="0">
                <a:solidFill>
                  <a:srgbClr val="FF0000"/>
                </a:solidFill>
                <a:latin typeface="TH SarabunPSK" pitchFamily="34" charset="-34"/>
                <a:cs typeface="TH SarabunPSK" pitchFamily="34" charset="-34"/>
              </a:endParaRPr>
            </a:p>
          </p:txBody>
        </p:sp>
      </p:grpSp>
      <p:cxnSp>
        <p:nvCxnSpPr>
          <p:cNvPr id="78" name="Straight Connector 77"/>
          <p:cNvCxnSpPr/>
          <p:nvPr/>
        </p:nvCxnSpPr>
        <p:spPr>
          <a:xfrm>
            <a:off x="4572000" y="1419225"/>
            <a:ext cx="0" cy="223202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/>
          <p:cNvCxnSpPr/>
          <p:nvPr/>
        </p:nvCxnSpPr>
        <p:spPr>
          <a:xfrm>
            <a:off x="1116013" y="1628775"/>
            <a:ext cx="683895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9951" name="Rectangle 78"/>
          <p:cNvSpPr>
            <a:spLocks noChangeArrowheads="1"/>
          </p:cNvSpPr>
          <p:nvPr/>
        </p:nvSpPr>
        <p:spPr bwMode="auto">
          <a:xfrm>
            <a:off x="0" y="6611938"/>
            <a:ext cx="1619250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000" u="sng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หมายเหตุ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ภายในวงเล็บแสดงเลขที่ตำแหน่ง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39952" name="Group 49"/>
          <p:cNvGrpSpPr>
            <a:grpSpLocks/>
          </p:cNvGrpSpPr>
          <p:nvPr/>
        </p:nvGrpSpPr>
        <p:grpSpPr bwMode="auto">
          <a:xfrm>
            <a:off x="107950" y="3594100"/>
            <a:ext cx="2843213" cy="646113"/>
            <a:chOff x="107503" y="3717032"/>
            <a:chExt cx="2844257" cy="646113"/>
          </a:xfrm>
        </p:grpSpPr>
        <p:sp>
          <p:nvSpPr>
            <p:cNvPr id="39994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เมืองชัยภูมิ</a:t>
              </a:r>
            </a:p>
          </p:txBody>
        </p:sp>
        <p:sp>
          <p:nvSpPr>
            <p:cNvPr id="39995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39996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(3666)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39953" name="Text Box 17"/>
          <p:cNvSpPr txBox="1">
            <a:spLocks noChangeArrowheads="1"/>
          </p:cNvSpPr>
          <p:nvPr/>
        </p:nvSpPr>
        <p:spPr bwMode="auto">
          <a:xfrm>
            <a:off x="107950" y="4241800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(3668/3671/3674/3676)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39954" name="Group 50"/>
          <p:cNvGrpSpPr>
            <a:grpSpLocks/>
          </p:cNvGrpSpPr>
          <p:nvPr/>
        </p:nvGrpSpPr>
        <p:grpSpPr bwMode="auto">
          <a:xfrm>
            <a:off x="3132138" y="3594100"/>
            <a:ext cx="2843212" cy="646113"/>
            <a:chOff x="107503" y="3717032"/>
            <a:chExt cx="2844257" cy="646113"/>
          </a:xfrm>
        </p:grpSpPr>
        <p:sp>
          <p:nvSpPr>
            <p:cNvPr id="39991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บ้านเขว้า</a:t>
              </a:r>
            </a:p>
          </p:txBody>
        </p:sp>
        <p:sp>
          <p:nvSpPr>
            <p:cNvPr id="39992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39993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ชพ.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(3678)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39955" name="Text Box 17"/>
          <p:cNvSpPr txBox="1">
            <a:spLocks noChangeArrowheads="1"/>
          </p:cNvSpPr>
          <p:nvPr/>
        </p:nvSpPr>
        <p:spPr bwMode="auto">
          <a:xfrm>
            <a:off x="3132138" y="4241800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3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(3680/3681/3682)</a:t>
            </a:r>
          </a:p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เจ้าพนักงานพัฒนาชุมชน (ปง./ชง.)    - 1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3733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)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39956" name="Group 55"/>
          <p:cNvGrpSpPr>
            <a:grpSpLocks/>
          </p:cNvGrpSpPr>
          <p:nvPr/>
        </p:nvGrpSpPr>
        <p:grpSpPr bwMode="auto">
          <a:xfrm>
            <a:off x="6156325" y="3594100"/>
            <a:ext cx="2844800" cy="646113"/>
            <a:chOff x="107503" y="3717032"/>
            <a:chExt cx="2844257" cy="646113"/>
          </a:xfrm>
        </p:grpSpPr>
        <p:sp>
          <p:nvSpPr>
            <p:cNvPr id="39988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คอนสวรรค์</a:t>
              </a:r>
            </a:p>
          </p:txBody>
        </p:sp>
        <p:sp>
          <p:nvSpPr>
            <p:cNvPr id="39989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39990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(3684)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39957" name="Text Box 17"/>
          <p:cNvSpPr txBox="1">
            <a:spLocks noChangeArrowheads="1"/>
          </p:cNvSpPr>
          <p:nvPr/>
        </p:nvSpPr>
        <p:spPr bwMode="auto">
          <a:xfrm>
            <a:off x="6156325" y="4241800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(3686/3687/3688/3690)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39958" name="Group 60"/>
          <p:cNvGrpSpPr>
            <a:grpSpLocks/>
          </p:cNvGrpSpPr>
          <p:nvPr/>
        </p:nvGrpSpPr>
        <p:grpSpPr bwMode="auto">
          <a:xfrm>
            <a:off x="107950" y="4962525"/>
            <a:ext cx="2843213" cy="646113"/>
            <a:chOff x="107503" y="3717032"/>
            <a:chExt cx="2844257" cy="646113"/>
          </a:xfrm>
        </p:grpSpPr>
        <p:sp>
          <p:nvSpPr>
            <p:cNvPr id="39985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เกษตรสมบูรณ์</a:t>
              </a:r>
            </a:p>
          </p:txBody>
        </p:sp>
        <p:sp>
          <p:nvSpPr>
            <p:cNvPr id="39986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39987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(3692)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39959" name="Text Box 17"/>
          <p:cNvSpPr txBox="1">
            <a:spLocks noChangeArrowheads="1"/>
          </p:cNvSpPr>
          <p:nvPr/>
        </p:nvSpPr>
        <p:spPr bwMode="auto">
          <a:xfrm>
            <a:off x="107950" y="5610225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(3694/3695/3696/3697)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39960" name="Group 65"/>
          <p:cNvGrpSpPr>
            <a:grpSpLocks/>
          </p:cNvGrpSpPr>
          <p:nvPr/>
        </p:nvGrpSpPr>
        <p:grpSpPr bwMode="auto">
          <a:xfrm>
            <a:off x="3132138" y="4962525"/>
            <a:ext cx="2843212" cy="646113"/>
            <a:chOff x="107503" y="3717032"/>
            <a:chExt cx="2844257" cy="646113"/>
          </a:xfrm>
        </p:grpSpPr>
        <p:sp>
          <p:nvSpPr>
            <p:cNvPr id="39982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หนองบัวแดง</a:t>
              </a:r>
            </a:p>
          </p:txBody>
        </p:sp>
        <p:sp>
          <p:nvSpPr>
            <p:cNvPr id="39983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39984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(3701)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39961" name="Text Box 17"/>
          <p:cNvSpPr txBox="1">
            <a:spLocks noChangeArrowheads="1"/>
          </p:cNvSpPr>
          <p:nvPr/>
        </p:nvSpPr>
        <p:spPr bwMode="auto">
          <a:xfrm>
            <a:off x="3132138" y="5610225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(3703/3704/3705/3706)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39962" name="Group 70"/>
          <p:cNvGrpSpPr>
            <a:grpSpLocks/>
          </p:cNvGrpSpPr>
          <p:nvPr/>
        </p:nvGrpSpPr>
        <p:grpSpPr bwMode="auto">
          <a:xfrm>
            <a:off x="6156325" y="4962525"/>
            <a:ext cx="2844800" cy="646113"/>
            <a:chOff x="107503" y="3717032"/>
            <a:chExt cx="2844257" cy="646113"/>
          </a:xfrm>
        </p:grpSpPr>
        <p:sp>
          <p:nvSpPr>
            <p:cNvPr id="39979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จัตุรัส</a:t>
              </a:r>
            </a:p>
          </p:txBody>
        </p:sp>
        <p:sp>
          <p:nvSpPr>
            <p:cNvPr id="39980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39981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(3708)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39963" name="Text Box 17"/>
          <p:cNvSpPr txBox="1">
            <a:spLocks noChangeArrowheads="1"/>
          </p:cNvSpPr>
          <p:nvPr/>
        </p:nvSpPr>
        <p:spPr bwMode="auto">
          <a:xfrm>
            <a:off x="6156325" y="5610225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(3710/3711/3712/3713)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cxnSp>
        <p:nvCxnSpPr>
          <p:cNvPr id="76" name="Straight Connector 75"/>
          <p:cNvCxnSpPr/>
          <p:nvPr/>
        </p:nvCxnSpPr>
        <p:spPr>
          <a:xfrm>
            <a:off x="1404938" y="3500438"/>
            <a:ext cx="604837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9" name="Straight Connector 78"/>
          <p:cNvCxnSpPr/>
          <p:nvPr/>
        </p:nvCxnSpPr>
        <p:spPr>
          <a:xfrm>
            <a:off x="1116013" y="1628775"/>
            <a:ext cx="0" cy="14446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" name="Straight Connector 80"/>
          <p:cNvCxnSpPr/>
          <p:nvPr/>
        </p:nvCxnSpPr>
        <p:spPr>
          <a:xfrm>
            <a:off x="3348038" y="1628775"/>
            <a:ext cx="0" cy="14446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" name="Straight Connector 81"/>
          <p:cNvCxnSpPr/>
          <p:nvPr/>
        </p:nvCxnSpPr>
        <p:spPr>
          <a:xfrm>
            <a:off x="5651500" y="1628775"/>
            <a:ext cx="0" cy="14446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3" name="Straight Connector 82"/>
          <p:cNvCxnSpPr/>
          <p:nvPr/>
        </p:nvCxnSpPr>
        <p:spPr>
          <a:xfrm>
            <a:off x="7956550" y="1628775"/>
            <a:ext cx="0" cy="14446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4" name="Straight Connector 83"/>
          <p:cNvCxnSpPr/>
          <p:nvPr/>
        </p:nvCxnSpPr>
        <p:spPr>
          <a:xfrm>
            <a:off x="1403350" y="3500438"/>
            <a:ext cx="0" cy="904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/>
          <p:cNvCxnSpPr/>
          <p:nvPr/>
        </p:nvCxnSpPr>
        <p:spPr>
          <a:xfrm>
            <a:off x="7451725" y="3500438"/>
            <a:ext cx="0" cy="904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" name="Straight Connector 85"/>
          <p:cNvCxnSpPr/>
          <p:nvPr/>
        </p:nvCxnSpPr>
        <p:spPr>
          <a:xfrm>
            <a:off x="3049588" y="3500438"/>
            <a:ext cx="0" cy="136842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7" name="Straight Connector 86"/>
          <p:cNvCxnSpPr/>
          <p:nvPr/>
        </p:nvCxnSpPr>
        <p:spPr>
          <a:xfrm>
            <a:off x="1403350" y="4868863"/>
            <a:ext cx="604837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9" name="Straight Connector 88"/>
          <p:cNvCxnSpPr/>
          <p:nvPr/>
        </p:nvCxnSpPr>
        <p:spPr>
          <a:xfrm>
            <a:off x="1403350" y="4868863"/>
            <a:ext cx="0" cy="904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0" name="Straight Connector 89"/>
          <p:cNvCxnSpPr/>
          <p:nvPr/>
        </p:nvCxnSpPr>
        <p:spPr>
          <a:xfrm>
            <a:off x="4427538" y="4868863"/>
            <a:ext cx="0" cy="904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1" name="Straight Connector 90"/>
          <p:cNvCxnSpPr/>
          <p:nvPr/>
        </p:nvCxnSpPr>
        <p:spPr>
          <a:xfrm>
            <a:off x="7451725" y="4868863"/>
            <a:ext cx="0" cy="904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9976" name="Group 74"/>
          <p:cNvGrpSpPr>
            <a:grpSpLocks/>
          </p:cNvGrpSpPr>
          <p:nvPr/>
        </p:nvGrpSpPr>
        <p:grpSpPr bwMode="auto">
          <a:xfrm>
            <a:off x="107950" y="1774825"/>
            <a:ext cx="2051050" cy="646113"/>
            <a:chOff x="107950" y="1775470"/>
            <a:chExt cx="2051050" cy="646112"/>
          </a:xfrm>
        </p:grpSpPr>
        <p:grpSp>
          <p:nvGrpSpPr>
            <p:cNvPr id="13" name="Group 18"/>
            <p:cNvGrpSpPr>
              <a:grpSpLocks/>
            </p:cNvGrpSpPr>
            <p:nvPr/>
          </p:nvGrpSpPr>
          <p:grpSpPr bwMode="auto">
            <a:xfrm>
              <a:off x="107950" y="1775470"/>
              <a:ext cx="2051050" cy="646112"/>
              <a:chOff x="3203848" y="3468365"/>
              <a:chExt cx="2052020" cy="646113"/>
            </a:xfrm>
            <a:solidFill>
              <a:schemeClr val="bg1"/>
            </a:solidFill>
          </p:grpSpPr>
          <p:sp>
            <p:nvSpPr>
              <p:cNvPr id="14387" name="Rectangle 2"/>
              <p:cNvSpPr>
                <a:spLocks noChangeArrowheads="1"/>
              </p:cNvSpPr>
              <p:nvPr/>
            </p:nvSpPr>
            <p:spPr bwMode="auto">
              <a:xfrm>
                <a:off x="4679868" y="3468365"/>
                <a:ext cx="576000" cy="323850"/>
              </a:xfrm>
              <a:prstGeom prst="rect">
                <a:avLst/>
              </a:prstGeom>
              <a:grpFill/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anchor="ctr"/>
              <a:lstStyle/>
              <a:p>
                <a:pPr algn="ctr" eaLnBrk="0" hangingPunct="0">
                  <a:defRPr/>
                </a:pPr>
                <a:r>
                  <a:rPr lang="en-US" altLang="th-TH" sz="1600" b="1" dirty="0">
                    <a:latin typeface="TH SarabunPSK" pitchFamily="34" charset="-34"/>
                    <a:cs typeface="TH SarabunPSK" pitchFamily="34" charset="-34"/>
                  </a:rPr>
                  <a:t>9</a:t>
                </a:r>
                <a:endParaRPr lang="th-TH" altLang="th-TH" sz="1400" b="1" dirty="0">
                  <a:latin typeface="TH SarabunPSK" pitchFamily="34" charset="-34"/>
                  <a:cs typeface="TH SarabunPSK" pitchFamily="34" charset="-34"/>
                </a:endParaRPr>
              </a:p>
            </p:txBody>
          </p:sp>
          <p:sp>
            <p:nvSpPr>
              <p:cNvPr id="14388" name="Rectangle 2"/>
              <p:cNvSpPr>
                <a:spLocks noChangeArrowheads="1"/>
              </p:cNvSpPr>
              <p:nvPr/>
            </p:nvSpPr>
            <p:spPr bwMode="auto">
              <a:xfrm>
                <a:off x="3203848" y="3789040"/>
                <a:ext cx="2052000" cy="325438"/>
              </a:xfrm>
              <a:prstGeom prst="rect">
                <a:avLst/>
              </a:prstGeom>
              <a:grpFill/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anchor="ctr"/>
              <a:lstStyle/>
              <a:p>
                <a:pPr algn="ctr" eaLnBrk="0" hangingPunct="0">
                  <a:defRPr/>
                </a:pPr>
                <a:r>
                  <a:rPr lang="th-TH" altLang="th-TH" sz="1400" spc="-40" dirty="0">
                    <a:latin typeface="TH SarabunPSK" pitchFamily="34" charset="-34"/>
                    <a:cs typeface="TH SarabunPSK" pitchFamily="34" charset="-34"/>
                  </a:rPr>
                  <a:t>นักวิชาการพัฒนาชุมชน (ผอ.กง.) </a:t>
                </a:r>
                <a:r>
                  <a:rPr lang="th-TH" altLang="th-TH" sz="1400" spc="-40" dirty="0" err="1">
                    <a:latin typeface="TH SarabunPSK" pitchFamily="34" charset="-34"/>
                    <a:cs typeface="TH SarabunPSK" pitchFamily="34" charset="-34"/>
                  </a:rPr>
                  <a:t>ชพ.</a:t>
                </a:r>
                <a:r>
                  <a:rPr lang="en-US" altLang="th-TH" sz="1400" spc="-40" dirty="0">
                    <a:latin typeface="TH SarabunPSK" pitchFamily="34" charset="-34"/>
                    <a:cs typeface="TH SarabunPSK" pitchFamily="34" charset="-34"/>
                  </a:rPr>
                  <a:t> </a:t>
                </a:r>
                <a:r>
                  <a:rPr lang="en-US" altLang="th-TH" sz="1000" spc="-40" dirty="0">
                    <a:solidFill>
                      <a:srgbClr val="FF0000"/>
                    </a:solidFill>
                    <a:latin typeface="TH SarabunPSK" pitchFamily="34" charset="-34"/>
                    <a:cs typeface="TH SarabunPSK" pitchFamily="34" charset="-34"/>
                  </a:rPr>
                  <a:t>(3652)</a:t>
                </a:r>
                <a:endParaRPr lang="th-TH" altLang="th-TH" sz="1000" spc="-40" dirty="0">
                  <a:solidFill>
                    <a:srgbClr val="FF0000"/>
                  </a:solidFill>
                  <a:latin typeface="TH SarabunPSK" pitchFamily="34" charset="-34"/>
                  <a:cs typeface="TH SarabunPSK" pitchFamily="34" charset="-34"/>
                </a:endParaRPr>
              </a:p>
            </p:txBody>
          </p:sp>
        </p:grpSp>
        <p:sp>
          <p:nvSpPr>
            <p:cNvPr id="39978" name="Rectangle 2"/>
            <p:cNvSpPr>
              <a:spLocks noChangeArrowheads="1"/>
            </p:cNvSpPr>
            <p:nvPr/>
          </p:nvSpPr>
          <p:spPr bwMode="auto">
            <a:xfrm>
              <a:off x="107950" y="1775470"/>
              <a:ext cx="1475302" cy="323849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th-TH" altLang="th-TH" sz="12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endParaRPr lang="th-TH" altLang="th-TH" sz="8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2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กลุ่มงานประสานและสนับสนุนการบริหารงานพัฒนาชุมชน</a:t>
              </a:r>
            </a:p>
            <a:p>
              <a:pPr algn="ctr"/>
              <a:endParaRPr lang="th-TH" altLang="th-TH" sz="12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62" name="Rectangle 73"/>
          <p:cNvSpPr>
            <a:spLocks noChangeArrowheads="1"/>
          </p:cNvSpPr>
          <p:nvPr/>
        </p:nvSpPr>
        <p:spPr bwMode="auto">
          <a:xfrm>
            <a:off x="488950" y="106363"/>
            <a:ext cx="815498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/>
            <a:r>
              <a:rPr lang="th-TH" altLang="th-TH" sz="1600" b="1">
                <a:latin typeface="TH SarabunPSK" panose="020B0500040200020003" pitchFamily="34" charset="-34"/>
                <a:cs typeface="TH SarabunPSK" panose="020B0500040200020003" pitchFamily="34" charset="-34"/>
              </a:rPr>
              <a:t>แผนภูมิแสดงการแบ่งงานภายในและอัตรากำลังของกรมการพัฒนาชุมชน</a:t>
            </a:r>
            <a:r>
              <a:rPr lang="en-US" altLang="th-TH" sz="1600" b="1">
                <a:latin typeface="TH SarabunPSK" panose="020B0500040200020003" pitchFamily="34" charset="-34"/>
                <a:cs typeface="TH SarabunPSK" panose="020B0500040200020003" pitchFamily="34" charset="-34"/>
              </a:rPr>
              <a:t> </a:t>
            </a:r>
            <a:endParaRPr lang="th-TH" altLang="th-TH" sz="1600" b="1"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sp>
        <p:nvSpPr>
          <p:cNvPr id="40963" name="Text Box 9"/>
          <p:cNvSpPr txBox="1">
            <a:spLocks noChangeArrowheads="1"/>
          </p:cNvSpPr>
          <p:nvPr/>
        </p:nvSpPr>
        <p:spPr bwMode="auto">
          <a:xfrm>
            <a:off x="6980238" y="6269038"/>
            <a:ext cx="2160587" cy="588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ลูกจ้างประจำ 1 อัตรา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rPr>
              <a:t>(138)</a:t>
            </a:r>
            <a:endParaRPr lang="th-TH" altLang="th-TH" sz="1400">
              <a:solidFill>
                <a:srgbClr val="FF0000"/>
              </a:solidFill>
              <a:latin typeface="TH SarabunPSK" panose="020B0500040200020003" pitchFamily="34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กรอบพนักงานราชการ - อัตรา</a:t>
            </a:r>
          </a:p>
        </p:txBody>
      </p:sp>
      <p:grpSp>
        <p:nvGrpSpPr>
          <p:cNvPr id="40964" name="Group 81"/>
          <p:cNvGrpSpPr>
            <a:grpSpLocks/>
          </p:cNvGrpSpPr>
          <p:nvPr/>
        </p:nvGrpSpPr>
        <p:grpSpPr bwMode="auto">
          <a:xfrm>
            <a:off x="2843213" y="765175"/>
            <a:ext cx="3421062" cy="646113"/>
            <a:chOff x="2448080" y="857250"/>
            <a:chExt cx="3420000" cy="646113"/>
          </a:xfrm>
        </p:grpSpPr>
        <p:sp>
          <p:nvSpPr>
            <p:cNvPr id="41025" name="Rectangle 2"/>
            <p:cNvSpPr>
              <a:spLocks noChangeArrowheads="1"/>
            </p:cNvSpPr>
            <p:nvPr/>
          </p:nvSpPr>
          <p:spPr bwMode="auto">
            <a:xfrm>
              <a:off x="2448080" y="857250"/>
              <a:ext cx="2844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สำนักงานพัฒนาชุมชนจังหวัดชัยภูมิ</a:t>
              </a:r>
            </a:p>
          </p:txBody>
        </p:sp>
        <p:sp>
          <p:nvSpPr>
            <p:cNvPr id="41026" name="Rectangle 2"/>
            <p:cNvSpPr>
              <a:spLocks noChangeArrowheads="1"/>
            </p:cNvSpPr>
            <p:nvPr/>
          </p:nvSpPr>
          <p:spPr bwMode="auto">
            <a:xfrm>
              <a:off x="5290308" y="857250"/>
              <a:ext cx="575739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 eaLnBrk="1" hangingPunct="1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103</a:t>
              </a:r>
              <a:endParaRPr lang="th-TH" altLang="th-TH" sz="16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41027" name="Rectangle 2"/>
            <p:cNvSpPr>
              <a:spLocks noChangeArrowheads="1"/>
            </p:cNvSpPr>
            <p:nvPr/>
          </p:nvSpPr>
          <p:spPr bwMode="auto">
            <a:xfrm>
              <a:off x="2448080" y="1177925"/>
              <a:ext cx="3420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ผู้อำนวยการ (พัฒนาการจังหวัด) สูง</a:t>
              </a:r>
              <a:r>
                <a:rPr lang="en-US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(3651)</a:t>
              </a:r>
              <a:r>
                <a:rPr lang="en-US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endParaRPr lang="th-TH" altLang="th-TH" sz="1600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40965" name="Text Box 91"/>
          <p:cNvSpPr txBox="1">
            <a:spLocks noChangeArrowheads="1"/>
          </p:cNvSpPr>
          <p:nvPr/>
        </p:nvSpPr>
        <p:spPr bwMode="auto">
          <a:xfrm>
            <a:off x="3924300" y="404813"/>
            <a:ext cx="1368425" cy="277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Update </a:t>
            </a:r>
            <a:r>
              <a:rPr lang="th-TH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26 เมษายน 2564 </a:t>
            </a:r>
            <a:r>
              <a:rPr lang="en-US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         </a:t>
            </a:r>
            <a:endParaRPr lang="th-TH" altLang="th-TH" sz="1200"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cxnSp>
        <p:nvCxnSpPr>
          <p:cNvPr id="78" name="Straight Connector 77"/>
          <p:cNvCxnSpPr/>
          <p:nvPr/>
        </p:nvCxnSpPr>
        <p:spPr>
          <a:xfrm>
            <a:off x="4572000" y="1419225"/>
            <a:ext cx="0" cy="50482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967" name="Rectangle 78"/>
          <p:cNvSpPr>
            <a:spLocks noChangeArrowheads="1"/>
          </p:cNvSpPr>
          <p:nvPr/>
        </p:nvSpPr>
        <p:spPr bwMode="auto">
          <a:xfrm>
            <a:off x="0" y="6611938"/>
            <a:ext cx="1619250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000" u="sng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หมายเหตุ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ภายในวงเล็บแสดงเลขที่ตำแหน่ง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40968" name="Group 49"/>
          <p:cNvGrpSpPr>
            <a:grpSpLocks/>
          </p:cNvGrpSpPr>
          <p:nvPr/>
        </p:nvGrpSpPr>
        <p:grpSpPr bwMode="auto">
          <a:xfrm>
            <a:off x="107950" y="1722438"/>
            <a:ext cx="2843213" cy="646112"/>
            <a:chOff x="107503" y="3717032"/>
            <a:chExt cx="2844257" cy="646113"/>
          </a:xfrm>
        </p:grpSpPr>
        <p:sp>
          <p:nvSpPr>
            <p:cNvPr id="41022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บำเหน็จณรงค์</a:t>
              </a:r>
            </a:p>
          </p:txBody>
        </p:sp>
        <p:sp>
          <p:nvSpPr>
            <p:cNvPr id="41023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41024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(3716)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40969" name="Text Box 17"/>
          <p:cNvSpPr txBox="1">
            <a:spLocks noChangeArrowheads="1"/>
          </p:cNvSpPr>
          <p:nvPr/>
        </p:nvSpPr>
        <p:spPr bwMode="auto">
          <a:xfrm>
            <a:off x="107950" y="2370138"/>
            <a:ext cx="2879725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(3718/3719/3720/3721)</a:t>
            </a:r>
          </a:p>
          <a:p>
            <a:pPr eaLnBrk="1" hangingPunct="1"/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40970" name="Group 50"/>
          <p:cNvGrpSpPr>
            <a:grpSpLocks/>
          </p:cNvGrpSpPr>
          <p:nvPr/>
        </p:nvGrpSpPr>
        <p:grpSpPr bwMode="auto">
          <a:xfrm>
            <a:off x="3132138" y="1722438"/>
            <a:ext cx="2843212" cy="646112"/>
            <a:chOff x="107503" y="3717032"/>
            <a:chExt cx="2844257" cy="646113"/>
          </a:xfrm>
        </p:grpSpPr>
        <p:sp>
          <p:nvSpPr>
            <p:cNvPr id="41019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ภูเขียว</a:t>
              </a:r>
            </a:p>
          </p:txBody>
        </p:sp>
        <p:sp>
          <p:nvSpPr>
            <p:cNvPr id="41020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41021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(3722)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40971" name="Text Box 17"/>
          <p:cNvSpPr txBox="1">
            <a:spLocks noChangeArrowheads="1"/>
          </p:cNvSpPr>
          <p:nvPr/>
        </p:nvSpPr>
        <p:spPr bwMode="auto">
          <a:xfrm>
            <a:off x="3132138" y="2370138"/>
            <a:ext cx="2879725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(3725/3726/3727/3731)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40972" name="Group 55"/>
          <p:cNvGrpSpPr>
            <a:grpSpLocks/>
          </p:cNvGrpSpPr>
          <p:nvPr/>
        </p:nvGrpSpPr>
        <p:grpSpPr bwMode="auto">
          <a:xfrm>
            <a:off x="6156325" y="1722438"/>
            <a:ext cx="2844800" cy="646112"/>
            <a:chOff x="107503" y="3717032"/>
            <a:chExt cx="2844257" cy="646113"/>
          </a:xfrm>
        </p:grpSpPr>
        <p:sp>
          <p:nvSpPr>
            <p:cNvPr id="41016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แก้งคร้อ</a:t>
              </a:r>
            </a:p>
          </p:txBody>
        </p:sp>
        <p:sp>
          <p:nvSpPr>
            <p:cNvPr id="41017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41018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(3732)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40973" name="Text Box 17"/>
          <p:cNvSpPr txBox="1">
            <a:spLocks noChangeArrowheads="1"/>
          </p:cNvSpPr>
          <p:nvPr/>
        </p:nvSpPr>
        <p:spPr bwMode="auto">
          <a:xfrm>
            <a:off x="6156325" y="2370138"/>
            <a:ext cx="2879725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(3734/3735/3737/3738)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40974" name="Group 60"/>
          <p:cNvGrpSpPr>
            <a:grpSpLocks/>
          </p:cNvGrpSpPr>
          <p:nvPr/>
        </p:nvGrpSpPr>
        <p:grpSpPr bwMode="auto">
          <a:xfrm>
            <a:off x="107950" y="4962525"/>
            <a:ext cx="2843213" cy="646113"/>
            <a:chOff x="107503" y="3717032"/>
            <a:chExt cx="2844257" cy="646113"/>
          </a:xfrm>
        </p:grpSpPr>
        <p:sp>
          <p:nvSpPr>
            <p:cNvPr id="41013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หนองบัวระเหว</a:t>
              </a:r>
            </a:p>
          </p:txBody>
        </p:sp>
        <p:sp>
          <p:nvSpPr>
            <p:cNvPr id="41014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41015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ชพ.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(3755)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40975" name="Text Box 17"/>
          <p:cNvSpPr txBox="1">
            <a:spLocks noChangeArrowheads="1"/>
          </p:cNvSpPr>
          <p:nvPr/>
        </p:nvSpPr>
        <p:spPr bwMode="auto">
          <a:xfrm>
            <a:off x="107950" y="5610225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(3739/3757/3758/3759)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40976" name="Group 65"/>
          <p:cNvGrpSpPr>
            <a:grpSpLocks/>
          </p:cNvGrpSpPr>
          <p:nvPr/>
        </p:nvGrpSpPr>
        <p:grpSpPr bwMode="auto">
          <a:xfrm>
            <a:off x="3132138" y="4962525"/>
            <a:ext cx="2843212" cy="646113"/>
            <a:chOff x="107503" y="3717032"/>
            <a:chExt cx="2844257" cy="646113"/>
          </a:xfrm>
        </p:grpSpPr>
        <p:sp>
          <p:nvSpPr>
            <p:cNvPr id="41010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เทพสถิต</a:t>
              </a:r>
            </a:p>
          </p:txBody>
        </p:sp>
        <p:sp>
          <p:nvSpPr>
            <p:cNvPr id="41011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41012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(3760)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40977" name="Text Box 17"/>
          <p:cNvSpPr txBox="1">
            <a:spLocks noChangeArrowheads="1"/>
          </p:cNvSpPr>
          <p:nvPr/>
        </p:nvSpPr>
        <p:spPr bwMode="auto">
          <a:xfrm>
            <a:off x="3132138" y="5610225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3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(3762/3763/3764)</a:t>
            </a:r>
          </a:p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เจ้าพนักงานพัฒนาชุมชน (ปง./ชง.)    - 1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3761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)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40978" name="Group 70"/>
          <p:cNvGrpSpPr>
            <a:grpSpLocks/>
          </p:cNvGrpSpPr>
          <p:nvPr/>
        </p:nvGrpSpPr>
        <p:grpSpPr bwMode="auto">
          <a:xfrm>
            <a:off x="6156325" y="4962525"/>
            <a:ext cx="2844800" cy="646113"/>
            <a:chOff x="107503" y="3717032"/>
            <a:chExt cx="2844257" cy="646113"/>
          </a:xfrm>
        </p:grpSpPr>
        <p:sp>
          <p:nvSpPr>
            <p:cNvPr id="41007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บ้านแท่น</a:t>
              </a:r>
            </a:p>
          </p:txBody>
        </p:sp>
        <p:sp>
          <p:nvSpPr>
            <p:cNvPr id="41008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41009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ชพ.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(3765)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40979" name="Text Box 17"/>
          <p:cNvSpPr txBox="1">
            <a:spLocks noChangeArrowheads="1"/>
          </p:cNvSpPr>
          <p:nvPr/>
        </p:nvSpPr>
        <p:spPr bwMode="auto">
          <a:xfrm>
            <a:off x="6156325" y="5610225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(3677/3699/3767/3769)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cxnSp>
        <p:nvCxnSpPr>
          <p:cNvPr id="76" name="Straight Connector 75"/>
          <p:cNvCxnSpPr/>
          <p:nvPr/>
        </p:nvCxnSpPr>
        <p:spPr>
          <a:xfrm>
            <a:off x="1404938" y="1628775"/>
            <a:ext cx="604837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4" name="Straight Connector 83"/>
          <p:cNvCxnSpPr/>
          <p:nvPr/>
        </p:nvCxnSpPr>
        <p:spPr>
          <a:xfrm>
            <a:off x="1403350" y="1628775"/>
            <a:ext cx="0" cy="9048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/>
          <p:cNvCxnSpPr/>
          <p:nvPr/>
        </p:nvCxnSpPr>
        <p:spPr>
          <a:xfrm>
            <a:off x="7451725" y="1628775"/>
            <a:ext cx="0" cy="9048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" name="Straight Connector 85"/>
          <p:cNvCxnSpPr/>
          <p:nvPr/>
        </p:nvCxnSpPr>
        <p:spPr>
          <a:xfrm>
            <a:off x="3049588" y="1628775"/>
            <a:ext cx="0" cy="324008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7" name="Straight Connector 86"/>
          <p:cNvCxnSpPr/>
          <p:nvPr/>
        </p:nvCxnSpPr>
        <p:spPr>
          <a:xfrm>
            <a:off x="1403350" y="4868863"/>
            <a:ext cx="604837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9" name="Straight Connector 88"/>
          <p:cNvCxnSpPr/>
          <p:nvPr/>
        </p:nvCxnSpPr>
        <p:spPr>
          <a:xfrm>
            <a:off x="1403350" y="4868863"/>
            <a:ext cx="0" cy="904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0" name="Straight Connector 89"/>
          <p:cNvCxnSpPr/>
          <p:nvPr/>
        </p:nvCxnSpPr>
        <p:spPr>
          <a:xfrm>
            <a:off x="4427538" y="4868863"/>
            <a:ext cx="0" cy="904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1" name="Straight Connector 90"/>
          <p:cNvCxnSpPr/>
          <p:nvPr/>
        </p:nvCxnSpPr>
        <p:spPr>
          <a:xfrm>
            <a:off x="7451725" y="4868863"/>
            <a:ext cx="0" cy="904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40988" name="Group 49"/>
          <p:cNvGrpSpPr>
            <a:grpSpLocks/>
          </p:cNvGrpSpPr>
          <p:nvPr/>
        </p:nvGrpSpPr>
        <p:grpSpPr bwMode="auto">
          <a:xfrm>
            <a:off x="107950" y="3300413"/>
            <a:ext cx="2843213" cy="652462"/>
            <a:chOff x="107503" y="3710690"/>
            <a:chExt cx="2844257" cy="652455"/>
          </a:xfrm>
        </p:grpSpPr>
        <p:sp>
          <p:nvSpPr>
            <p:cNvPr id="41004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คอนสาร</a:t>
              </a:r>
            </a:p>
          </p:txBody>
        </p:sp>
        <p:sp>
          <p:nvSpPr>
            <p:cNvPr id="41005" name="Rectangle 2"/>
            <p:cNvSpPr>
              <a:spLocks noChangeArrowheads="1"/>
            </p:cNvSpPr>
            <p:nvPr/>
          </p:nvSpPr>
          <p:spPr bwMode="auto">
            <a:xfrm>
              <a:off x="2411760" y="3710690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41006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ชพ.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(3740)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40989" name="Text Box 17"/>
          <p:cNvSpPr txBox="1">
            <a:spLocks noChangeArrowheads="1"/>
          </p:cNvSpPr>
          <p:nvPr/>
        </p:nvSpPr>
        <p:spPr bwMode="auto">
          <a:xfrm>
            <a:off x="107950" y="3954463"/>
            <a:ext cx="2879725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3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(3742/3744/3745)</a:t>
            </a:r>
          </a:p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เจ้าพนักงานพัฒนาชุมชน (ปง./ชง.)    - 1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3693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)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40990" name="Group 50"/>
          <p:cNvGrpSpPr>
            <a:grpSpLocks/>
          </p:cNvGrpSpPr>
          <p:nvPr/>
        </p:nvGrpSpPr>
        <p:grpSpPr bwMode="auto">
          <a:xfrm>
            <a:off x="3132138" y="3300413"/>
            <a:ext cx="2843212" cy="652462"/>
            <a:chOff x="107503" y="3710690"/>
            <a:chExt cx="2844257" cy="652455"/>
          </a:xfrm>
        </p:grpSpPr>
        <p:sp>
          <p:nvSpPr>
            <p:cNvPr id="41001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ภักดีชุมพล</a:t>
              </a:r>
            </a:p>
          </p:txBody>
        </p:sp>
        <p:sp>
          <p:nvSpPr>
            <p:cNvPr id="41002" name="Rectangle 2"/>
            <p:cNvSpPr>
              <a:spLocks noChangeArrowheads="1"/>
            </p:cNvSpPr>
            <p:nvPr/>
          </p:nvSpPr>
          <p:spPr bwMode="auto">
            <a:xfrm>
              <a:off x="2411760" y="3710690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41003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ชพ.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(3747)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40991" name="Text Box 17"/>
          <p:cNvSpPr txBox="1">
            <a:spLocks noChangeArrowheads="1"/>
          </p:cNvSpPr>
          <p:nvPr/>
        </p:nvSpPr>
        <p:spPr bwMode="auto">
          <a:xfrm>
            <a:off x="3132138" y="3954463"/>
            <a:ext cx="2879725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3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(3749/3750/3673)</a:t>
            </a:r>
          </a:p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เจ้าพนักงานพัฒนาชุมชน (ปง./ชง.)    - 1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3748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)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40992" name="Group 55"/>
          <p:cNvGrpSpPr>
            <a:grpSpLocks/>
          </p:cNvGrpSpPr>
          <p:nvPr/>
        </p:nvGrpSpPr>
        <p:grpSpPr bwMode="auto">
          <a:xfrm>
            <a:off x="6156325" y="3300413"/>
            <a:ext cx="2844800" cy="652462"/>
            <a:chOff x="107503" y="3710690"/>
            <a:chExt cx="2844257" cy="652455"/>
          </a:xfrm>
        </p:grpSpPr>
        <p:sp>
          <p:nvSpPr>
            <p:cNvPr id="40998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เนินสง่า</a:t>
              </a:r>
            </a:p>
          </p:txBody>
        </p:sp>
        <p:sp>
          <p:nvSpPr>
            <p:cNvPr id="40999" name="Rectangle 2"/>
            <p:cNvSpPr>
              <a:spLocks noChangeArrowheads="1"/>
            </p:cNvSpPr>
            <p:nvPr/>
          </p:nvSpPr>
          <p:spPr bwMode="auto">
            <a:xfrm>
              <a:off x="2411760" y="3710690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41000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ชพ.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(3751)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40993" name="Text Box 17"/>
          <p:cNvSpPr txBox="1">
            <a:spLocks noChangeArrowheads="1"/>
          </p:cNvSpPr>
          <p:nvPr/>
        </p:nvSpPr>
        <p:spPr bwMode="auto">
          <a:xfrm>
            <a:off x="6156325" y="3954463"/>
            <a:ext cx="2879725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(3700/3707/3723/3753)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cxnSp>
        <p:nvCxnSpPr>
          <p:cNvPr id="105" name="Straight Connector 104"/>
          <p:cNvCxnSpPr/>
          <p:nvPr/>
        </p:nvCxnSpPr>
        <p:spPr>
          <a:xfrm>
            <a:off x="1404938" y="3213100"/>
            <a:ext cx="604837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6" name="Straight Connector 105"/>
          <p:cNvCxnSpPr/>
          <p:nvPr/>
        </p:nvCxnSpPr>
        <p:spPr>
          <a:xfrm>
            <a:off x="1403350" y="3213100"/>
            <a:ext cx="0" cy="9048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7" name="Straight Connector 106"/>
          <p:cNvCxnSpPr/>
          <p:nvPr/>
        </p:nvCxnSpPr>
        <p:spPr>
          <a:xfrm>
            <a:off x="7451725" y="3213100"/>
            <a:ext cx="0" cy="9048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9" name="Straight Connector 108"/>
          <p:cNvCxnSpPr/>
          <p:nvPr/>
        </p:nvCxnSpPr>
        <p:spPr>
          <a:xfrm>
            <a:off x="4356100" y="3213100"/>
            <a:ext cx="0" cy="9048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Text Box 17"/>
          <p:cNvSpPr txBox="1">
            <a:spLocks noChangeArrowheads="1"/>
          </p:cNvSpPr>
          <p:nvPr/>
        </p:nvSpPr>
        <p:spPr bwMode="auto">
          <a:xfrm>
            <a:off x="2849563" y="1412875"/>
            <a:ext cx="3017837" cy="13477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นักวิชาการตรวจสอบภายใน (ปก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.</a:t>
            </a: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/ชก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.</a:t>
            </a: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)    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- 5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(6/7/8/9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/261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)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เจ้าพนักงานธุรการ (ปง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.</a:t>
            </a: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/ชง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.</a:t>
            </a: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)                 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 </a:t>
            </a: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1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(225)</a:t>
            </a:r>
          </a:p>
          <a:p>
            <a:pPr eaLnBrk="1" hangingPunct="1"/>
            <a:r>
              <a:rPr lang="th-TH" altLang="th-TH" sz="1000" u="sng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หมายเหตุ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ภายในวงเล็บแสดงเลขที่ตำแหน่ง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endParaRPr lang="en-US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sp>
        <p:nvSpPr>
          <p:cNvPr id="5123" name="Rectangle 73"/>
          <p:cNvSpPr>
            <a:spLocks noChangeArrowheads="1"/>
          </p:cNvSpPr>
          <p:nvPr/>
        </p:nvSpPr>
        <p:spPr bwMode="auto">
          <a:xfrm>
            <a:off x="488950" y="106363"/>
            <a:ext cx="815498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/>
            <a:r>
              <a:rPr lang="th-TH" altLang="th-TH" sz="1600" b="1">
                <a:latin typeface="TH SarabunPSK" panose="020B0500040200020003" pitchFamily="34" charset="-34"/>
                <a:cs typeface="TH SarabunPSK" panose="020B0500040200020003" pitchFamily="34" charset="-34"/>
              </a:rPr>
              <a:t>แผนภูมิแสดงการแบ่งงานภายในและอัตรากำลังของกรมการพัฒนาชุมชน</a:t>
            </a:r>
            <a:r>
              <a:rPr lang="en-US" altLang="th-TH" sz="1600" b="1">
                <a:latin typeface="TH SarabunPSK" panose="020B0500040200020003" pitchFamily="34" charset="-34"/>
                <a:cs typeface="TH SarabunPSK" panose="020B0500040200020003" pitchFamily="34" charset="-34"/>
              </a:rPr>
              <a:t> </a:t>
            </a:r>
            <a:endParaRPr lang="th-TH" altLang="th-TH" sz="1600" b="1"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grpSp>
        <p:nvGrpSpPr>
          <p:cNvPr id="2" name="Group 18"/>
          <p:cNvGrpSpPr>
            <a:grpSpLocks/>
          </p:cNvGrpSpPr>
          <p:nvPr/>
        </p:nvGrpSpPr>
        <p:grpSpPr bwMode="auto">
          <a:xfrm>
            <a:off x="2771775" y="765175"/>
            <a:ext cx="3240088" cy="646113"/>
            <a:chOff x="3203848" y="3468365"/>
            <a:chExt cx="3240360" cy="646113"/>
          </a:xfrm>
          <a:solidFill>
            <a:schemeClr val="bg1"/>
          </a:solidFill>
        </p:grpSpPr>
        <p:sp>
          <p:nvSpPr>
            <p:cNvPr id="6164" name="Rectangle 2"/>
            <p:cNvSpPr>
              <a:spLocks noChangeArrowheads="1"/>
            </p:cNvSpPr>
            <p:nvPr/>
          </p:nvSpPr>
          <p:spPr bwMode="auto">
            <a:xfrm>
              <a:off x="3203848" y="3468365"/>
              <a:ext cx="2664000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th-TH" altLang="th-TH" sz="1600" b="1">
                  <a:latin typeface="TH SarabunPSK" pitchFamily="34" charset="-34"/>
                  <a:cs typeface="TH SarabunPSK" pitchFamily="34" charset="-34"/>
                </a:rPr>
                <a:t>กลุ่มตรวจสอบภายใน</a:t>
              </a:r>
            </a:p>
          </p:txBody>
        </p:sp>
        <p:sp>
          <p:nvSpPr>
            <p:cNvPr id="6165" name="Rectangle 2"/>
            <p:cNvSpPr>
              <a:spLocks noChangeArrowheads="1"/>
            </p:cNvSpPr>
            <p:nvPr/>
          </p:nvSpPr>
          <p:spPr bwMode="auto">
            <a:xfrm>
              <a:off x="5868208" y="3468365"/>
              <a:ext cx="576000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en-US" altLang="th-TH" sz="1600" b="1" dirty="0">
                  <a:latin typeface="TH SarabunPSK" pitchFamily="34" charset="-34"/>
                  <a:cs typeface="TH SarabunPSK" pitchFamily="34" charset="-34"/>
                </a:rPr>
                <a:t>7</a:t>
              </a:r>
              <a:endParaRPr lang="th-TH" altLang="th-TH" sz="1400" b="1" dirty="0">
                <a:latin typeface="TH SarabunPSK" pitchFamily="34" charset="-34"/>
                <a:cs typeface="TH SarabunPSK" pitchFamily="34" charset="-34"/>
              </a:endParaRPr>
            </a:p>
          </p:txBody>
        </p:sp>
        <p:sp>
          <p:nvSpPr>
            <p:cNvPr id="6166" name="Rectangle 2"/>
            <p:cNvSpPr>
              <a:spLocks noChangeArrowheads="1"/>
            </p:cNvSpPr>
            <p:nvPr/>
          </p:nvSpPr>
          <p:spPr bwMode="auto">
            <a:xfrm>
              <a:off x="3203848" y="3789040"/>
              <a:ext cx="3240088" cy="325438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th-TH" altLang="th-TH" sz="1600" dirty="0">
                  <a:latin typeface="TH SarabunPSK" pitchFamily="34" charset="-34"/>
                  <a:cs typeface="TH SarabunPSK" pitchFamily="34" charset="-34"/>
                </a:rPr>
                <a:t>นักวิชาการตรวจสอบภายใน </a:t>
              </a:r>
              <a:r>
                <a:rPr lang="th-TH" altLang="th-TH" sz="1600" dirty="0" err="1">
                  <a:latin typeface="TH SarabunPSK" pitchFamily="34" charset="-34"/>
                  <a:cs typeface="TH SarabunPSK" pitchFamily="34" charset="-34"/>
                </a:rPr>
                <a:t>ชพ</a:t>
              </a:r>
              <a:r>
                <a:rPr lang="en-US" altLang="th-TH" sz="1600" dirty="0">
                  <a:latin typeface="TH SarabunPSK" pitchFamily="34" charset="-34"/>
                  <a:cs typeface="TH SarabunPSK" pitchFamily="34" charset="-34"/>
                </a:rPr>
                <a:t>. </a:t>
              </a:r>
              <a:r>
                <a:rPr lang="th-TH" altLang="th-TH" sz="1000" dirty="0">
                  <a:solidFill>
                    <a:srgbClr val="FF0000"/>
                  </a:solidFill>
                  <a:latin typeface="TH SarabunPSK" pitchFamily="34" charset="-34"/>
                  <a:cs typeface="TH SarabunPSK" pitchFamily="34" charset="-34"/>
                </a:rPr>
                <a:t>(5)</a:t>
              </a:r>
              <a:endParaRPr lang="th-TH" altLang="th-TH" sz="1600" dirty="0">
                <a:solidFill>
                  <a:srgbClr val="FF0000"/>
                </a:solidFill>
                <a:latin typeface="TH SarabunPSK" pitchFamily="34" charset="-34"/>
                <a:cs typeface="TH SarabunPSK" pitchFamily="34" charset="-34"/>
              </a:endParaRPr>
            </a:p>
          </p:txBody>
        </p:sp>
      </p:grpSp>
      <p:sp>
        <p:nvSpPr>
          <p:cNvPr id="5125" name="Text Box 9"/>
          <p:cNvSpPr txBox="1">
            <a:spLocks noChangeArrowheads="1"/>
          </p:cNvSpPr>
          <p:nvPr/>
        </p:nvSpPr>
        <p:spPr bwMode="auto">
          <a:xfrm>
            <a:off x="6980238" y="6296025"/>
            <a:ext cx="2160587" cy="588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ลูกจ้างประจำ - อัตรา</a:t>
            </a:r>
          </a:p>
          <a:p>
            <a:pPr eaLnBrk="1" hangingPunct="1"/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กรอบพนักงานราชการ - อัตรา</a:t>
            </a:r>
          </a:p>
        </p:txBody>
      </p:sp>
      <p:sp>
        <p:nvSpPr>
          <p:cNvPr id="5126" name="Text Box 91"/>
          <p:cNvSpPr txBox="1">
            <a:spLocks noChangeArrowheads="1"/>
          </p:cNvSpPr>
          <p:nvPr/>
        </p:nvSpPr>
        <p:spPr bwMode="auto">
          <a:xfrm>
            <a:off x="7596188" y="128588"/>
            <a:ext cx="1368425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Update </a:t>
            </a:r>
            <a:r>
              <a:rPr lang="th-TH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26 เมษายน 2564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986" name="Rectangle 73"/>
          <p:cNvSpPr>
            <a:spLocks noChangeArrowheads="1"/>
          </p:cNvSpPr>
          <p:nvPr/>
        </p:nvSpPr>
        <p:spPr bwMode="auto">
          <a:xfrm>
            <a:off x="488950" y="106363"/>
            <a:ext cx="815498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/>
            <a:r>
              <a:rPr lang="th-TH" altLang="th-TH" sz="1600" b="1">
                <a:latin typeface="TH SarabunPSK" panose="020B0500040200020003" pitchFamily="34" charset="-34"/>
                <a:cs typeface="TH SarabunPSK" panose="020B0500040200020003" pitchFamily="34" charset="-34"/>
              </a:rPr>
              <a:t>แผนภูมิแสดงการแบ่งงานภายในและอัตรากำลังของกรมการพัฒนาชุมชน</a:t>
            </a:r>
            <a:r>
              <a:rPr lang="en-US" altLang="th-TH" sz="1600" b="1">
                <a:latin typeface="TH SarabunPSK" panose="020B0500040200020003" pitchFamily="34" charset="-34"/>
                <a:cs typeface="TH SarabunPSK" panose="020B0500040200020003" pitchFamily="34" charset="-34"/>
              </a:rPr>
              <a:t> </a:t>
            </a:r>
            <a:endParaRPr lang="th-TH" altLang="th-TH" sz="1600" b="1"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sp>
        <p:nvSpPr>
          <p:cNvPr id="41987" name="Text Box 9"/>
          <p:cNvSpPr txBox="1">
            <a:spLocks noChangeArrowheads="1"/>
          </p:cNvSpPr>
          <p:nvPr/>
        </p:nvSpPr>
        <p:spPr bwMode="auto">
          <a:xfrm>
            <a:off x="6980238" y="6269038"/>
            <a:ext cx="2160587" cy="588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ลูกจ้างประจำ 1 อัตรา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rPr>
              <a:t>(138)</a:t>
            </a:r>
            <a:endParaRPr lang="th-TH" altLang="th-TH" sz="1400">
              <a:solidFill>
                <a:srgbClr val="FF0000"/>
              </a:solidFill>
              <a:latin typeface="TH SarabunPSK" panose="020B0500040200020003" pitchFamily="34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กรอบพนักงานราชการ - อัตรา</a:t>
            </a:r>
          </a:p>
        </p:txBody>
      </p:sp>
      <p:grpSp>
        <p:nvGrpSpPr>
          <p:cNvPr id="41988" name="Group 81"/>
          <p:cNvGrpSpPr>
            <a:grpSpLocks/>
          </p:cNvGrpSpPr>
          <p:nvPr/>
        </p:nvGrpSpPr>
        <p:grpSpPr bwMode="auto">
          <a:xfrm>
            <a:off x="2843213" y="765175"/>
            <a:ext cx="3421062" cy="646113"/>
            <a:chOff x="2448080" y="857250"/>
            <a:chExt cx="3420000" cy="646113"/>
          </a:xfrm>
        </p:grpSpPr>
        <p:sp>
          <p:nvSpPr>
            <p:cNvPr id="41997" name="Rectangle 2"/>
            <p:cNvSpPr>
              <a:spLocks noChangeArrowheads="1"/>
            </p:cNvSpPr>
            <p:nvPr/>
          </p:nvSpPr>
          <p:spPr bwMode="auto">
            <a:xfrm>
              <a:off x="2448080" y="857250"/>
              <a:ext cx="2844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สำนักงานพัฒนาชุมชนจังหวัดชัยภูมิ</a:t>
              </a:r>
            </a:p>
          </p:txBody>
        </p:sp>
        <p:sp>
          <p:nvSpPr>
            <p:cNvPr id="41998" name="Rectangle 2"/>
            <p:cNvSpPr>
              <a:spLocks noChangeArrowheads="1"/>
            </p:cNvSpPr>
            <p:nvPr/>
          </p:nvSpPr>
          <p:spPr bwMode="auto">
            <a:xfrm>
              <a:off x="5290308" y="857250"/>
              <a:ext cx="575739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 eaLnBrk="1" hangingPunct="1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103</a:t>
              </a:r>
              <a:endParaRPr lang="th-TH" altLang="th-TH" sz="16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41999" name="Rectangle 2"/>
            <p:cNvSpPr>
              <a:spLocks noChangeArrowheads="1"/>
            </p:cNvSpPr>
            <p:nvPr/>
          </p:nvSpPr>
          <p:spPr bwMode="auto">
            <a:xfrm>
              <a:off x="2448080" y="1177925"/>
              <a:ext cx="3420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ผู้อำนวยการ (พัฒนาการจังหวัด) สูง</a:t>
              </a:r>
              <a:r>
                <a:rPr lang="en-US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(3651)</a:t>
              </a:r>
              <a:r>
                <a:rPr lang="en-US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endParaRPr lang="th-TH" altLang="th-TH" sz="1600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41989" name="Text Box 91"/>
          <p:cNvSpPr txBox="1">
            <a:spLocks noChangeArrowheads="1"/>
          </p:cNvSpPr>
          <p:nvPr/>
        </p:nvSpPr>
        <p:spPr bwMode="auto">
          <a:xfrm>
            <a:off x="3924300" y="404813"/>
            <a:ext cx="1368425" cy="277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Update </a:t>
            </a:r>
            <a:r>
              <a:rPr lang="th-TH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26 เมษายน 2564 </a:t>
            </a:r>
            <a:r>
              <a:rPr lang="en-US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         </a:t>
            </a:r>
            <a:endParaRPr lang="th-TH" altLang="th-TH" sz="1200"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cxnSp>
        <p:nvCxnSpPr>
          <p:cNvPr id="78" name="Straight Connector 77"/>
          <p:cNvCxnSpPr/>
          <p:nvPr/>
        </p:nvCxnSpPr>
        <p:spPr>
          <a:xfrm>
            <a:off x="4572000" y="1419225"/>
            <a:ext cx="0" cy="50482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991" name="Rectangle 78"/>
          <p:cNvSpPr>
            <a:spLocks noChangeArrowheads="1"/>
          </p:cNvSpPr>
          <p:nvPr/>
        </p:nvSpPr>
        <p:spPr bwMode="auto">
          <a:xfrm>
            <a:off x="0" y="6611938"/>
            <a:ext cx="1619250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000" u="sng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หมายเหตุ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ภายในวงเล็บแสดงเลขที่ตำแหน่ง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41992" name="Group 50"/>
          <p:cNvGrpSpPr>
            <a:grpSpLocks/>
          </p:cNvGrpSpPr>
          <p:nvPr/>
        </p:nvGrpSpPr>
        <p:grpSpPr bwMode="auto">
          <a:xfrm>
            <a:off x="3132138" y="1722438"/>
            <a:ext cx="2843212" cy="646112"/>
            <a:chOff x="107503" y="3717032"/>
            <a:chExt cx="2844257" cy="646113"/>
          </a:xfrm>
        </p:grpSpPr>
        <p:sp>
          <p:nvSpPr>
            <p:cNvPr id="41994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ซับใหญ่</a:t>
              </a:r>
            </a:p>
          </p:txBody>
        </p:sp>
        <p:sp>
          <p:nvSpPr>
            <p:cNvPr id="41995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41996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ชพ.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(3770)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41993" name="Text Box 17"/>
          <p:cNvSpPr txBox="1">
            <a:spLocks noChangeArrowheads="1"/>
          </p:cNvSpPr>
          <p:nvPr/>
        </p:nvSpPr>
        <p:spPr bwMode="auto">
          <a:xfrm>
            <a:off x="3132138" y="2370138"/>
            <a:ext cx="2879725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3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(3714/3772/3773)</a:t>
            </a:r>
          </a:p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เจ้าพนักงานพัฒนาชุมชน (ปง./ชง.)    - 1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3667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)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010" name="Rectangle 73"/>
          <p:cNvSpPr>
            <a:spLocks noChangeArrowheads="1"/>
          </p:cNvSpPr>
          <p:nvPr/>
        </p:nvSpPr>
        <p:spPr bwMode="auto">
          <a:xfrm>
            <a:off x="488950" y="106363"/>
            <a:ext cx="815498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/>
            <a:r>
              <a:rPr lang="th-TH" altLang="th-TH" sz="1600" b="1">
                <a:latin typeface="TH SarabunPSK" panose="020B0500040200020003" pitchFamily="34" charset="-34"/>
                <a:cs typeface="TH SarabunPSK" panose="020B0500040200020003" pitchFamily="34" charset="-34"/>
              </a:rPr>
              <a:t>แผนภูมิแสดงการแบ่งงานภายในและอัตรากำลังของกรมการพัฒนาชุมชน</a:t>
            </a:r>
            <a:r>
              <a:rPr lang="en-US" altLang="th-TH" sz="1600" b="1">
                <a:latin typeface="TH SarabunPSK" panose="020B0500040200020003" pitchFamily="34" charset="-34"/>
                <a:cs typeface="TH SarabunPSK" panose="020B0500040200020003" pitchFamily="34" charset="-34"/>
              </a:rPr>
              <a:t> </a:t>
            </a:r>
            <a:endParaRPr lang="th-TH" altLang="th-TH" sz="1600" b="1"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sp>
        <p:nvSpPr>
          <p:cNvPr id="43011" name="Text Box 9"/>
          <p:cNvSpPr txBox="1">
            <a:spLocks noChangeArrowheads="1"/>
          </p:cNvSpPr>
          <p:nvPr/>
        </p:nvSpPr>
        <p:spPr bwMode="auto">
          <a:xfrm>
            <a:off x="6980238" y="6269038"/>
            <a:ext cx="2160587" cy="588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ลูกจ้างประจำ - อัตรา</a:t>
            </a:r>
            <a:endParaRPr lang="th-TH" altLang="th-TH" sz="1400">
              <a:solidFill>
                <a:srgbClr val="FF0000"/>
              </a:solidFill>
              <a:latin typeface="TH SarabunPSK" panose="020B0500040200020003" pitchFamily="34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กรอบพนักงานราชการ </a:t>
            </a:r>
            <a:r>
              <a:rPr lang="en-US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2</a:t>
            </a:r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 อัตรา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rPr>
              <a:t>(117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rPr>
              <a:t>/148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rPr>
              <a:t>)</a:t>
            </a:r>
            <a:endParaRPr lang="th-TH" altLang="th-TH" sz="1400"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grpSp>
        <p:nvGrpSpPr>
          <p:cNvPr id="43012" name="Group 81"/>
          <p:cNvGrpSpPr>
            <a:grpSpLocks/>
          </p:cNvGrpSpPr>
          <p:nvPr/>
        </p:nvGrpSpPr>
        <p:grpSpPr bwMode="auto">
          <a:xfrm>
            <a:off x="2843213" y="765175"/>
            <a:ext cx="3421062" cy="646113"/>
            <a:chOff x="2448080" y="857250"/>
            <a:chExt cx="3420000" cy="646113"/>
          </a:xfrm>
        </p:grpSpPr>
        <p:sp>
          <p:nvSpPr>
            <p:cNvPr id="43069" name="Rectangle 2"/>
            <p:cNvSpPr>
              <a:spLocks noChangeArrowheads="1"/>
            </p:cNvSpPr>
            <p:nvPr/>
          </p:nvSpPr>
          <p:spPr bwMode="auto">
            <a:xfrm>
              <a:off x="2448080" y="857250"/>
              <a:ext cx="2844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สำนักงานพัฒนาชุมชนจังหวัดชุมพร</a:t>
              </a:r>
            </a:p>
          </p:txBody>
        </p:sp>
        <p:sp>
          <p:nvSpPr>
            <p:cNvPr id="43070" name="Rectangle 2"/>
            <p:cNvSpPr>
              <a:spLocks noChangeArrowheads="1"/>
            </p:cNvSpPr>
            <p:nvPr/>
          </p:nvSpPr>
          <p:spPr bwMode="auto">
            <a:xfrm>
              <a:off x="5290308" y="857250"/>
              <a:ext cx="575739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 eaLnBrk="1" hangingPunct="1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61</a:t>
              </a:r>
              <a:endParaRPr lang="th-TH" altLang="th-TH" sz="16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43071" name="Rectangle 2"/>
            <p:cNvSpPr>
              <a:spLocks noChangeArrowheads="1"/>
            </p:cNvSpPr>
            <p:nvPr/>
          </p:nvSpPr>
          <p:spPr bwMode="auto">
            <a:xfrm>
              <a:off x="2448080" y="1177925"/>
              <a:ext cx="3420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ผู้อำนวยการ (พัฒนาการจังหวัด) สูง</a:t>
              </a:r>
              <a:r>
                <a:rPr lang="en-US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(6750)</a:t>
              </a:r>
              <a:r>
                <a:rPr lang="en-US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endParaRPr lang="th-TH" altLang="th-TH" sz="1600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43013" name="Text Box 91"/>
          <p:cNvSpPr txBox="1">
            <a:spLocks noChangeArrowheads="1"/>
          </p:cNvSpPr>
          <p:nvPr/>
        </p:nvSpPr>
        <p:spPr bwMode="auto">
          <a:xfrm>
            <a:off x="3924300" y="404813"/>
            <a:ext cx="1368425" cy="277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Update </a:t>
            </a:r>
            <a:r>
              <a:rPr lang="th-TH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26 เมษายน 2564 </a:t>
            </a:r>
            <a:r>
              <a:rPr lang="en-US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         </a:t>
            </a:r>
            <a:endParaRPr lang="th-TH" altLang="th-TH" sz="1200"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sp>
        <p:nvSpPr>
          <p:cNvPr id="43014" name="Text Box 17"/>
          <p:cNvSpPr txBox="1">
            <a:spLocks noChangeArrowheads="1"/>
          </p:cNvSpPr>
          <p:nvPr/>
        </p:nvSpPr>
        <p:spPr bwMode="auto">
          <a:xfrm>
            <a:off x="107950" y="2409825"/>
            <a:ext cx="3311525" cy="628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 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- 1 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(7123)</a:t>
            </a:r>
          </a:p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นักจัดการงานทั่วไป (ปก./ชก.)   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     </a:t>
            </a: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- 1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6775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)</a:t>
            </a:r>
          </a:p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เจ้าพนักงานธุรการ (ปง./ชง.)    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      </a:t>
            </a: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3 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(681/6752/6755)</a:t>
            </a:r>
          </a:p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เจ้าพนักงานการเงินและบัญชี (ปง./ชง.)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- 1 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(6753)</a:t>
            </a:r>
          </a:p>
          <a:p>
            <a:pPr eaLnBrk="1" hangingPunct="1">
              <a:lnSpc>
                <a:spcPct val="75000"/>
              </a:lnSpc>
            </a:pPr>
            <a:r>
              <a:rPr lang="th-TH" altLang="th-TH" sz="12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นักวิชาการพัสดุ (พรก.) (กรอบ)  </a:t>
            </a:r>
            <a:r>
              <a:rPr lang="en-US" altLang="th-TH" sz="12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     </a:t>
            </a:r>
            <a:r>
              <a:rPr lang="th-TH" altLang="th-TH" sz="12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11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- 1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148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) (ไม่รวมในกรอบ ขรก.)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>
              <a:lnSpc>
                <a:spcPct val="75000"/>
              </a:lnSpc>
            </a:pPr>
            <a:r>
              <a:rPr lang="en-US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</a:t>
            </a:r>
            <a:r>
              <a:rPr lang="th-TH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ตามมาตรการฯ ปี งบฯ </a:t>
            </a:r>
            <a:r>
              <a:rPr lang="en-US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2563)</a:t>
            </a:r>
            <a:endParaRPr lang="th-TH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endParaRPr lang="en-US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sp>
        <p:nvSpPr>
          <p:cNvPr id="43015" name="Text Box 17"/>
          <p:cNvSpPr txBox="1">
            <a:spLocks noChangeArrowheads="1"/>
          </p:cNvSpPr>
          <p:nvPr/>
        </p:nvSpPr>
        <p:spPr bwMode="auto">
          <a:xfrm>
            <a:off x="2411413" y="2408238"/>
            <a:ext cx="2087562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2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(6757/6758)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3" name="Group 18"/>
          <p:cNvGrpSpPr>
            <a:grpSpLocks/>
          </p:cNvGrpSpPr>
          <p:nvPr/>
        </p:nvGrpSpPr>
        <p:grpSpPr bwMode="auto">
          <a:xfrm>
            <a:off x="2411413" y="1772816"/>
            <a:ext cx="2052637" cy="646113"/>
            <a:chOff x="3203848" y="3468365"/>
            <a:chExt cx="2052020" cy="646113"/>
          </a:xfrm>
          <a:solidFill>
            <a:schemeClr val="bg1"/>
          </a:solidFill>
        </p:grpSpPr>
        <p:sp>
          <p:nvSpPr>
            <p:cNvPr id="12367" name="Rectangle 2"/>
            <p:cNvSpPr>
              <a:spLocks noChangeArrowheads="1"/>
            </p:cNvSpPr>
            <p:nvPr/>
          </p:nvSpPr>
          <p:spPr bwMode="auto">
            <a:xfrm>
              <a:off x="3203848" y="3468365"/>
              <a:ext cx="1476000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lnSpc>
                  <a:spcPct val="70000"/>
                </a:lnSpc>
                <a:defRPr/>
              </a:pPr>
              <a:endParaRPr lang="en-US" altLang="th-TH" sz="700" b="1" dirty="0">
                <a:latin typeface="TH SarabunPSK" pitchFamily="34" charset="-34"/>
                <a:cs typeface="TH SarabunPSK" pitchFamily="34" charset="-34"/>
              </a:endParaRPr>
            </a:p>
            <a:p>
              <a:pPr algn="ctr" eaLnBrk="0" hangingPunct="0">
                <a:lnSpc>
                  <a:spcPct val="70000"/>
                </a:lnSpc>
                <a:defRPr/>
              </a:pPr>
              <a:r>
                <a:rPr lang="th-TH" altLang="th-TH" sz="1400" b="1" dirty="0">
                  <a:latin typeface="TH SarabunPSK" pitchFamily="34" charset="-34"/>
                  <a:cs typeface="TH SarabunPSK" pitchFamily="34" charset="-34"/>
                </a:rPr>
                <a:t> กลุ่มงานยุทธศาสตร์</a:t>
              </a:r>
            </a:p>
            <a:p>
              <a:pPr algn="ctr" eaLnBrk="0" hangingPunct="0">
                <a:lnSpc>
                  <a:spcPct val="70000"/>
                </a:lnSpc>
                <a:defRPr/>
              </a:pPr>
              <a:r>
                <a:rPr lang="th-TH" altLang="th-TH" sz="1400" b="1" dirty="0">
                  <a:latin typeface="TH SarabunPSK" pitchFamily="34" charset="-34"/>
                  <a:cs typeface="TH SarabunPSK" pitchFamily="34" charset="-34"/>
                </a:rPr>
                <a:t>การพัฒนาชุมชน</a:t>
              </a:r>
            </a:p>
          </p:txBody>
        </p:sp>
        <p:sp>
          <p:nvSpPr>
            <p:cNvPr id="12368" name="Rectangle 2"/>
            <p:cNvSpPr>
              <a:spLocks noChangeArrowheads="1"/>
            </p:cNvSpPr>
            <p:nvPr/>
          </p:nvSpPr>
          <p:spPr bwMode="auto">
            <a:xfrm>
              <a:off x="4679868" y="3468365"/>
              <a:ext cx="576000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en-US" altLang="th-TH" sz="1600" b="1" dirty="0">
                  <a:latin typeface="TH SarabunPSK" pitchFamily="34" charset="-34"/>
                  <a:cs typeface="TH SarabunPSK" pitchFamily="34" charset="-34"/>
                </a:rPr>
                <a:t>3</a:t>
              </a:r>
              <a:endParaRPr lang="th-TH" altLang="th-TH" sz="1400" b="1" dirty="0">
                <a:latin typeface="TH SarabunPSK" pitchFamily="34" charset="-34"/>
                <a:cs typeface="TH SarabunPSK" pitchFamily="34" charset="-34"/>
              </a:endParaRPr>
            </a:p>
          </p:txBody>
        </p:sp>
        <p:sp>
          <p:nvSpPr>
            <p:cNvPr id="12372" name="Rectangle 2"/>
            <p:cNvSpPr>
              <a:spLocks noChangeArrowheads="1"/>
            </p:cNvSpPr>
            <p:nvPr/>
          </p:nvSpPr>
          <p:spPr bwMode="auto">
            <a:xfrm>
              <a:off x="3203848" y="3789040"/>
              <a:ext cx="2052020" cy="325438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th-TH" altLang="th-TH" sz="1500" spc="-70" dirty="0">
                  <a:latin typeface="TH SarabunPSK" pitchFamily="34" charset="-34"/>
                  <a:cs typeface="TH SarabunPSK" pitchFamily="34" charset="-34"/>
                </a:rPr>
                <a:t>นักวิชาการพัฒนาชุมชน (ผอ.กง.) ชพ</a:t>
              </a:r>
              <a:r>
                <a:rPr lang="en-US" altLang="th-TH" sz="1500" spc="-70" dirty="0">
                  <a:latin typeface="TH SarabunPSK" pitchFamily="34" charset="-34"/>
                  <a:cs typeface="TH SarabunPSK" pitchFamily="34" charset="-34"/>
                </a:rPr>
                <a:t>. </a:t>
              </a:r>
              <a:r>
                <a:rPr lang="en-US" altLang="th-TH" sz="1000" spc="-70" dirty="0">
                  <a:solidFill>
                    <a:srgbClr val="FF0000"/>
                  </a:solidFill>
                  <a:latin typeface="TH SarabunPSK" pitchFamily="34" charset="-34"/>
                  <a:cs typeface="TH SarabunPSK" pitchFamily="34" charset="-34"/>
                </a:rPr>
                <a:t>(6756)</a:t>
              </a:r>
              <a:endParaRPr lang="th-TH" altLang="th-TH" sz="1000" spc="-70" dirty="0">
                <a:solidFill>
                  <a:srgbClr val="FF0000"/>
                </a:solidFill>
                <a:latin typeface="TH SarabunPSK" pitchFamily="34" charset="-34"/>
                <a:cs typeface="TH SarabunPSK" pitchFamily="34" charset="-34"/>
              </a:endParaRPr>
            </a:p>
          </p:txBody>
        </p:sp>
      </p:grpSp>
      <p:sp>
        <p:nvSpPr>
          <p:cNvPr id="43017" name="Text Box 17"/>
          <p:cNvSpPr txBox="1">
            <a:spLocks noChangeArrowheads="1"/>
          </p:cNvSpPr>
          <p:nvPr/>
        </p:nvSpPr>
        <p:spPr bwMode="auto">
          <a:xfrm>
            <a:off x="4665663" y="2420938"/>
            <a:ext cx="2570162" cy="628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(6761/6762/6763/6764)</a:t>
            </a:r>
          </a:p>
          <a:p>
            <a:pPr eaLnBrk="1" hangingPunct="1"/>
            <a:r>
              <a:rPr lang="th-TH" altLang="th-TH" sz="12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นักส่งเสริมการพัฒนาชุมชน (พรก.)</a:t>
            </a:r>
            <a:r>
              <a:rPr lang="en-US" altLang="th-TH" sz="12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12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 </a:t>
            </a:r>
            <a:r>
              <a:rPr lang="en-US" altLang="th-TH" sz="12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1</a:t>
            </a:r>
            <a:r>
              <a:rPr lang="th-TH" altLang="th-TH" sz="12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117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)</a:t>
            </a:r>
            <a:endParaRPr lang="th-TH" altLang="th-TH" sz="1000">
              <a:solidFill>
                <a:srgbClr val="0070C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th-TH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(กรอบฯ </a:t>
            </a:r>
            <a:r>
              <a:rPr lang="en-US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2564</a:t>
            </a:r>
            <a:r>
              <a:rPr lang="th-TH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en-US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</a:t>
            </a:r>
            <a:r>
              <a:rPr lang="th-TH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en-US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2567)</a:t>
            </a:r>
            <a:r>
              <a:rPr lang="th-TH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(จ้างแล้ว)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              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(ไม่รวมในกรอบ ขรก.)</a:t>
            </a:r>
            <a:r>
              <a:rPr lang="th-TH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4" name="Group 18"/>
          <p:cNvGrpSpPr>
            <a:grpSpLocks/>
          </p:cNvGrpSpPr>
          <p:nvPr/>
        </p:nvGrpSpPr>
        <p:grpSpPr bwMode="auto">
          <a:xfrm>
            <a:off x="4665274" y="1773328"/>
            <a:ext cx="2051050" cy="646110"/>
            <a:chOff x="3203848" y="3468365"/>
            <a:chExt cx="2052020" cy="646111"/>
          </a:xfrm>
          <a:solidFill>
            <a:schemeClr val="bg1"/>
          </a:solidFill>
        </p:grpSpPr>
        <p:sp>
          <p:nvSpPr>
            <p:cNvPr id="12364" name="Rectangle 2"/>
            <p:cNvSpPr>
              <a:spLocks noChangeArrowheads="1"/>
            </p:cNvSpPr>
            <p:nvPr/>
          </p:nvSpPr>
          <p:spPr bwMode="auto">
            <a:xfrm>
              <a:off x="3203848" y="3468365"/>
              <a:ext cx="1476000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lnSpc>
                  <a:spcPct val="70000"/>
                </a:lnSpc>
                <a:defRPr/>
              </a:pPr>
              <a:endParaRPr lang="th-TH" altLang="th-TH" sz="700" b="1" dirty="0">
                <a:latin typeface="TH SarabunPSK" pitchFamily="34" charset="-34"/>
                <a:cs typeface="TH SarabunPSK" pitchFamily="34" charset="-34"/>
              </a:endParaRPr>
            </a:p>
            <a:p>
              <a:pPr algn="ctr" eaLnBrk="0" hangingPunct="0">
                <a:lnSpc>
                  <a:spcPct val="70000"/>
                </a:lnSpc>
                <a:defRPr/>
              </a:pPr>
              <a:r>
                <a:rPr lang="th-TH" altLang="th-TH" sz="1400" b="1" dirty="0">
                  <a:latin typeface="TH SarabunPSK" pitchFamily="34" charset="-34"/>
                  <a:cs typeface="TH SarabunPSK" pitchFamily="34" charset="-34"/>
                </a:rPr>
                <a:t>กลุ่มงานส่งเสริม                      การพัฒนาชุมชน</a:t>
              </a:r>
            </a:p>
          </p:txBody>
        </p:sp>
        <p:sp>
          <p:nvSpPr>
            <p:cNvPr id="12365" name="Rectangle 2"/>
            <p:cNvSpPr>
              <a:spLocks noChangeArrowheads="1"/>
            </p:cNvSpPr>
            <p:nvPr/>
          </p:nvSpPr>
          <p:spPr bwMode="auto">
            <a:xfrm>
              <a:off x="4679868" y="3468365"/>
              <a:ext cx="576000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en-US" altLang="th-TH" sz="1600" b="1" dirty="0">
                  <a:latin typeface="TH SarabunPSK" pitchFamily="34" charset="-34"/>
                  <a:cs typeface="TH SarabunPSK" pitchFamily="34" charset="-34"/>
                </a:rPr>
                <a:t>5</a:t>
              </a:r>
              <a:endParaRPr lang="th-TH" altLang="th-TH" sz="1600" b="1" dirty="0">
                <a:latin typeface="TH SarabunPSK" pitchFamily="34" charset="-34"/>
                <a:cs typeface="TH SarabunPSK" pitchFamily="34" charset="-34"/>
              </a:endParaRPr>
            </a:p>
          </p:txBody>
        </p:sp>
        <p:sp>
          <p:nvSpPr>
            <p:cNvPr id="12369" name="Rectangle 2"/>
            <p:cNvSpPr>
              <a:spLocks noChangeArrowheads="1"/>
            </p:cNvSpPr>
            <p:nvPr/>
          </p:nvSpPr>
          <p:spPr bwMode="auto">
            <a:xfrm>
              <a:off x="3203848" y="3789039"/>
              <a:ext cx="2052020" cy="325437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th-TH" altLang="th-TH" sz="1500" spc="-80" dirty="0">
                  <a:latin typeface="TH SarabunPSK" pitchFamily="34" charset="-34"/>
                  <a:cs typeface="TH SarabunPSK" pitchFamily="34" charset="-34"/>
                </a:rPr>
                <a:t>นักวิชาการพัฒนาชุมชน (ผอ.กง.) ชพ</a:t>
              </a:r>
              <a:r>
                <a:rPr lang="en-US" altLang="th-TH" sz="1500" spc="-80" dirty="0">
                  <a:latin typeface="TH SarabunPSK" pitchFamily="34" charset="-34"/>
                  <a:cs typeface="TH SarabunPSK" pitchFamily="34" charset="-34"/>
                </a:rPr>
                <a:t>. </a:t>
              </a:r>
              <a:r>
                <a:rPr lang="en-US" altLang="th-TH" sz="1000" spc="-80" dirty="0">
                  <a:solidFill>
                    <a:srgbClr val="FF0000"/>
                  </a:solidFill>
                  <a:latin typeface="TH SarabunPSK" pitchFamily="34" charset="-34"/>
                  <a:cs typeface="TH SarabunPSK" pitchFamily="34" charset="-34"/>
                </a:rPr>
                <a:t>(6760)</a:t>
              </a:r>
              <a:endParaRPr lang="th-TH" altLang="th-TH" sz="1000" spc="-80" dirty="0">
                <a:solidFill>
                  <a:srgbClr val="FF0000"/>
                </a:solidFill>
                <a:latin typeface="TH SarabunPSK" pitchFamily="34" charset="-34"/>
                <a:cs typeface="TH SarabunPSK" pitchFamily="34" charset="-34"/>
              </a:endParaRPr>
            </a:p>
          </p:txBody>
        </p:sp>
      </p:grpSp>
      <p:sp>
        <p:nvSpPr>
          <p:cNvPr id="43019" name="Text Box 17"/>
          <p:cNvSpPr txBox="1">
            <a:spLocks noChangeArrowheads="1"/>
          </p:cNvSpPr>
          <p:nvPr/>
        </p:nvSpPr>
        <p:spPr bwMode="auto">
          <a:xfrm>
            <a:off x="6969125" y="2425700"/>
            <a:ext cx="2087563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(719/6759/6771/6774)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5" name="Group 18"/>
          <p:cNvGrpSpPr>
            <a:grpSpLocks/>
          </p:cNvGrpSpPr>
          <p:nvPr/>
        </p:nvGrpSpPr>
        <p:grpSpPr bwMode="auto">
          <a:xfrm>
            <a:off x="6968737" y="1778090"/>
            <a:ext cx="2052637" cy="646113"/>
            <a:chOff x="3203848" y="3468365"/>
            <a:chExt cx="2052020" cy="646113"/>
          </a:xfrm>
          <a:solidFill>
            <a:schemeClr val="bg1"/>
          </a:solidFill>
        </p:grpSpPr>
        <p:sp>
          <p:nvSpPr>
            <p:cNvPr id="12361" name="Rectangle 2"/>
            <p:cNvSpPr>
              <a:spLocks noChangeArrowheads="1"/>
            </p:cNvSpPr>
            <p:nvPr/>
          </p:nvSpPr>
          <p:spPr bwMode="auto">
            <a:xfrm>
              <a:off x="3203848" y="3468365"/>
              <a:ext cx="1476000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lnSpc>
                  <a:spcPct val="70000"/>
                </a:lnSpc>
                <a:defRPr/>
              </a:pPr>
              <a:endParaRPr lang="th-TH" altLang="th-TH" sz="700" b="1" dirty="0">
                <a:latin typeface="TH SarabunPSK" pitchFamily="34" charset="-34"/>
                <a:cs typeface="TH SarabunPSK" pitchFamily="34" charset="-34"/>
              </a:endParaRPr>
            </a:p>
            <a:p>
              <a:pPr algn="ctr" eaLnBrk="0" hangingPunct="0">
                <a:lnSpc>
                  <a:spcPct val="70000"/>
                </a:lnSpc>
                <a:defRPr/>
              </a:pPr>
              <a:r>
                <a:rPr lang="th-TH" altLang="th-TH" sz="1400" b="1" dirty="0">
                  <a:latin typeface="TH SarabunPSK" pitchFamily="34" charset="-34"/>
                  <a:cs typeface="TH SarabunPSK" pitchFamily="34" charset="-34"/>
                </a:rPr>
                <a:t>กลุ่มงานสารสนเทศ</a:t>
              </a:r>
            </a:p>
            <a:p>
              <a:pPr algn="ctr" eaLnBrk="0" hangingPunct="0">
                <a:lnSpc>
                  <a:spcPct val="70000"/>
                </a:lnSpc>
                <a:defRPr/>
              </a:pPr>
              <a:r>
                <a:rPr lang="th-TH" altLang="th-TH" sz="1400" b="1" dirty="0">
                  <a:latin typeface="TH SarabunPSK" pitchFamily="34" charset="-34"/>
                  <a:cs typeface="TH SarabunPSK" pitchFamily="34" charset="-34"/>
                </a:rPr>
                <a:t>การพัฒนาชุมชน</a:t>
              </a:r>
            </a:p>
          </p:txBody>
        </p:sp>
        <p:sp>
          <p:nvSpPr>
            <p:cNvPr id="12362" name="Rectangle 2"/>
            <p:cNvSpPr>
              <a:spLocks noChangeArrowheads="1"/>
            </p:cNvSpPr>
            <p:nvPr/>
          </p:nvSpPr>
          <p:spPr bwMode="auto">
            <a:xfrm>
              <a:off x="4679868" y="3468365"/>
              <a:ext cx="576000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en-US" altLang="th-TH" sz="1600" b="1" dirty="0">
                  <a:latin typeface="TH SarabunPSK" pitchFamily="34" charset="-34"/>
                  <a:cs typeface="TH SarabunPSK" pitchFamily="34" charset="-34"/>
                </a:rPr>
                <a:t>5</a:t>
              </a:r>
              <a:endParaRPr lang="th-TH" altLang="th-TH" sz="1400" b="1" dirty="0">
                <a:latin typeface="TH SarabunPSK" pitchFamily="34" charset="-34"/>
                <a:cs typeface="TH SarabunPSK" pitchFamily="34" charset="-34"/>
              </a:endParaRPr>
            </a:p>
          </p:txBody>
        </p:sp>
        <p:sp>
          <p:nvSpPr>
            <p:cNvPr id="11342" name="Rectangle 2"/>
            <p:cNvSpPr>
              <a:spLocks noChangeArrowheads="1"/>
            </p:cNvSpPr>
            <p:nvPr/>
          </p:nvSpPr>
          <p:spPr bwMode="auto">
            <a:xfrm>
              <a:off x="3203848" y="3789040"/>
              <a:ext cx="2052020" cy="325438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th-TH" altLang="th-TH" sz="1500" spc="-80" dirty="0">
                  <a:latin typeface="TH SarabunPSK" pitchFamily="34" charset="-34"/>
                  <a:cs typeface="TH SarabunPSK" pitchFamily="34" charset="-34"/>
                </a:rPr>
                <a:t>นักวิชาการพัฒนาชุมชน (ผอ.กง.) ชพ</a:t>
              </a:r>
              <a:r>
                <a:rPr lang="en-US" altLang="th-TH" sz="1500" spc="-80" dirty="0">
                  <a:latin typeface="TH SarabunPSK" pitchFamily="34" charset="-34"/>
                  <a:cs typeface="TH SarabunPSK" pitchFamily="34" charset="-34"/>
                </a:rPr>
                <a:t>. </a:t>
              </a:r>
              <a:r>
                <a:rPr lang="en-US" altLang="th-TH" sz="1050" spc="-60" dirty="0">
                  <a:solidFill>
                    <a:srgbClr val="FF0000"/>
                  </a:solidFill>
                  <a:latin typeface="TH SarabunPSK" pitchFamily="34" charset="-34"/>
                  <a:cs typeface="TH SarabunPSK" pitchFamily="34" charset="-34"/>
                </a:rPr>
                <a:t>(6807)</a:t>
              </a:r>
              <a:endParaRPr lang="th-TH" altLang="th-TH" sz="1050" spc="-60" dirty="0">
                <a:solidFill>
                  <a:srgbClr val="FF0000"/>
                </a:solidFill>
                <a:latin typeface="TH SarabunPSK" pitchFamily="34" charset="-34"/>
                <a:cs typeface="TH SarabunPSK" pitchFamily="34" charset="-34"/>
              </a:endParaRPr>
            </a:p>
          </p:txBody>
        </p:sp>
      </p:grpSp>
      <p:cxnSp>
        <p:nvCxnSpPr>
          <p:cNvPr id="78" name="Straight Connector 77"/>
          <p:cNvCxnSpPr/>
          <p:nvPr/>
        </p:nvCxnSpPr>
        <p:spPr>
          <a:xfrm>
            <a:off x="4572000" y="1419225"/>
            <a:ext cx="0" cy="223202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/>
          <p:cNvCxnSpPr/>
          <p:nvPr/>
        </p:nvCxnSpPr>
        <p:spPr>
          <a:xfrm>
            <a:off x="1116013" y="1628775"/>
            <a:ext cx="683895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3023" name="Rectangle 78"/>
          <p:cNvSpPr>
            <a:spLocks noChangeArrowheads="1"/>
          </p:cNvSpPr>
          <p:nvPr/>
        </p:nvSpPr>
        <p:spPr bwMode="auto">
          <a:xfrm>
            <a:off x="0" y="6611938"/>
            <a:ext cx="1619250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000" u="sng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หมายเหตุ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ภายในวงเล็บแสดงเลขที่ตำแหน่ง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43024" name="Group 49"/>
          <p:cNvGrpSpPr>
            <a:grpSpLocks/>
          </p:cNvGrpSpPr>
          <p:nvPr/>
        </p:nvGrpSpPr>
        <p:grpSpPr bwMode="auto">
          <a:xfrm>
            <a:off x="107950" y="3594100"/>
            <a:ext cx="2843213" cy="646113"/>
            <a:chOff x="107503" y="3717032"/>
            <a:chExt cx="2844257" cy="646113"/>
          </a:xfrm>
        </p:grpSpPr>
        <p:sp>
          <p:nvSpPr>
            <p:cNvPr id="43066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เมืองชุมพร</a:t>
              </a:r>
            </a:p>
          </p:txBody>
        </p:sp>
        <p:sp>
          <p:nvSpPr>
            <p:cNvPr id="43067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43068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(6765)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43025" name="Text Box 17"/>
          <p:cNvSpPr txBox="1">
            <a:spLocks noChangeArrowheads="1"/>
          </p:cNvSpPr>
          <p:nvPr/>
        </p:nvSpPr>
        <p:spPr bwMode="auto">
          <a:xfrm>
            <a:off x="107950" y="4241800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(6767/6768/6769/6773)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43026" name="Group 50"/>
          <p:cNvGrpSpPr>
            <a:grpSpLocks/>
          </p:cNvGrpSpPr>
          <p:nvPr/>
        </p:nvGrpSpPr>
        <p:grpSpPr bwMode="auto">
          <a:xfrm>
            <a:off x="3132138" y="3594100"/>
            <a:ext cx="2843212" cy="646113"/>
            <a:chOff x="107503" y="3717032"/>
            <a:chExt cx="2844257" cy="646113"/>
          </a:xfrm>
        </p:grpSpPr>
        <p:sp>
          <p:nvSpPr>
            <p:cNvPr id="43063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ท่าแซะ</a:t>
              </a:r>
            </a:p>
          </p:txBody>
        </p:sp>
        <p:sp>
          <p:nvSpPr>
            <p:cNvPr id="43064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43065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(6776)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43027" name="Text Box 17"/>
          <p:cNvSpPr txBox="1">
            <a:spLocks noChangeArrowheads="1"/>
          </p:cNvSpPr>
          <p:nvPr/>
        </p:nvSpPr>
        <p:spPr bwMode="auto">
          <a:xfrm>
            <a:off x="3132138" y="4241800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(6778/6779/6780/6781)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43028" name="Group 55"/>
          <p:cNvGrpSpPr>
            <a:grpSpLocks/>
          </p:cNvGrpSpPr>
          <p:nvPr/>
        </p:nvGrpSpPr>
        <p:grpSpPr bwMode="auto">
          <a:xfrm>
            <a:off x="6156325" y="3594100"/>
            <a:ext cx="2844800" cy="646113"/>
            <a:chOff x="107503" y="3717032"/>
            <a:chExt cx="2844257" cy="646113"/>
          </a:xfrm>
        </p:grpSpPr>
        <p:sp>
          <p:nvSpPr>
            <p:cNvPr id="43060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ปะทิว</a:t>
              </a:r>
            </a:p>
          </p:txBody>
        </p:sp>
        <p:sp>
          <p:nvSpPr>
            <p:cNvPr id="43061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43062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(6784)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43029" name="Text Box 17"/>
          <p:cNvSpPr txBox="1">
            <a:spLocks noChangeArrowheads="1"/>
          </p:cNvSpPr>
          <p:nvPr/>
        </p:nvSpPr>
        <p:spPr bwMode="auto">
          <a:xfrm>
            <a:off x="6156325" y="4241800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(6786/6787/6788/6789)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43030" name="Group 60"/>
          <p:cNvGrpSpPr>
            <a:grpSpLocks/>
          </p:cNvGrpSpPr>
          <p:nvPr/>
        </p:nvGrpSpPr>
        <p:grpSpPr bwMode="auto">
          <a:xfrm>
            <a:off x="107950" y="4962525"/>
            <a:ext cx="2843213" cy="646113"/>
            <a:chOff x="107503" y="3717032"/>
            <a:chExt cx="2844257" cy="646113"/>
          </a:xfrm>
        </p:grpSpPr>
        <p:sp>
          <p:nvSpPr>
            <p:cNvPr id="43057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หลังสวน</a:t>
              </a:r>
            </a:p>
          </p:txBody>
        </p:sp>
        <p:sp>
          <p:nvSpPr>
            <p:cNvPr id="43058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43059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(6790)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43031" name="Text Box 17"/>
          <p:cNvSpPr txBox="1">
            <a:spLocks noChangeArrowheads="1"/>
          </p:cNvSpPr>
          <p:nvPr/>
        </p:nvSpPr>
        <p:spPr bwMode="auto">
          <a:xfrm>
            <a:off x="107950" y="5610225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(6792/6793/6794/6796)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43032" name="Group 65"/>
          <p:cNvGrpSpPr>
            <a:grpSpLocks/>
          </p:cNvGrpSpPr>
          <p:nvPr/>
        </p:nvGrpSpPr>
        <p:grpSpPr bwMode="auto">
          <a:xfrm>
            <a:off x="3132138" y="4962525"/>
            <a:ext cx="2843212" cy="646113"/>
            <a:chOff x="107503" y="3717032"/>
            <a:chExt cx="2844257" cy="646113"/>
          </a:xfrm>
        </p:grpSpPr>
        <p:sp>
          <p:nvSpPr>
            <p:cNvPr id="43054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สวี</a:t>
              </a:r>
            </a:p>
          </p:txBody>
        </p:sp>
        <p:sp>
          <p:nvSpPr>
            <p:cNvPr id="43055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43056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(6799)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43033" name="Text Box 17"/>
          <p:cNvSpPr txBox="1">
            <a:spLocks noChangeArrowheads="1"/>
          </p:cNvSpPr>
          <p:nvPr/>
        </p:nvSpPr>
        <p:spPr bwMode="auto">
          <a:xfrm>
            <a:off x="3132138" y="5610225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(6801/6802/6803/6804)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43034" name="Group 70"/>
          <p:cNvGrpSpPr>
            <a:grpSpLocks/>
          </p:cNvGrpSpPr>
          <p:nvPr/>
        </p:nvGrpSpPr>
        <p:grpSpPr bwMode="auto">
          <a:xfrm>
            <a:off x="6156325" y="4962525"/>
            <a:ext cx="2844800" cy="646113"/>
            <a:chOff x="107503" y="3717032"/>
            <a:chExt cx="2844257" cy="646113"/>
          </a:xfrm>
        </p:grpSpPr>
        <p:sp>
          <p:nvSpPr>
            <p:cNvPr id="43051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พะโต๊ะ</a:t>
              </a:r>
            </a:p>
          </p:txBody>
        </p:sp>
        <p:sp>
          <p:nvSpPr>
            <p:cNvPr id="43052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43053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ชพ.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(6808)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43035" name="Text Box 17"/>
          <p:cNvSpPr txBox="1">
            <a:spLocks noChangeArrowheads="1"/>
          </p:cNvSpPr>
          <p:nvPr/>
        </p:nvSpPr>
        <p:spPr bwMode="auto">
          <a:xfrm>
            <a:off x="6156325" y="5610225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3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(6806/6810/6811)</a:t>
            </a:r>
          </a:p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เจ้าพนักงานพัฒนาชุมชน (ปง./ชง.)    - 1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6809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)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cxnSp>
        <p:nvCxnSpPr>
          <p:cNvPr id="76" name="Straight Connector 75"/>
          <p:cNvCxnSpPr/>
          <p:nvPr/>
        </p:nvCxnSpPr>
        <p:spPr>
          <a:xfrm>
            <a:off x="1404938" y="3500438"/>
            <a:ext cx="604837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9" name="Straight Connector 78"/>
          <p:cNvCxnSpPr/>
          <p:nvPr/>
        </p:nvCxnSpPr>
        <p:spPr>
          <a:xfrm>
            <a:off x="1116013" y="1628775"/>
            <a:ext cx="0" cy="14446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" name="Straight Connector 80"/>
          <p:cNvCxnSpPr/>
          <p:nvPr/>
        </p:nvCxnSpPr>
        <p:spPr>
          <a:xfrm>
            <a:off x="3348038" y="1628775"/>
            <a:ext cx="0" cy="14446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" name="Straight Connector 81"/>
          <p:cNvCxnSpPr/>
          <p:nvPr/>
        </p:nvCxnSpPr>
        <p:spPr>
          <a:xfrm>
            <a:off x="5651500" y="1628775"/>
            <a:ext cx="0" cy="14446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3" name="Straight Connector 82"/>
          <p:cNvCxnSpPr/>
          <p:nvPr/>
        </p:nvCxnSpPr>
        <p:spPr>
          <a:xfrm>
            <a:off x="7956550" y="1628775"/>
            <a:ext cx="0" cy="14446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4" name="Straight Connector 83"/>
          <p:cNvCxnSpPr/>
          <p:nvPr/>
        </p:nvCxnSpPr>
        <p:spPr>
          <a:xfrm>
            <a:off x="1403350" y="3500438"/>
            <a:ext cx="0" cy="904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/>
          <p:cNvCxnSpPr/>
          <p:nvPr/>
        </p:nvCxnSpPr>
        <p:spPr>
          <a:xfrm>
            <a:off x="7451725" y="3500438"/>
            <a:ext cx="0" cy="904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" name="Straight Connector 85"/>
          <p:cNvCxnSpPr/>
          <p:nvPr/>
        </p:nvCxnSpPr>
        <p:spPr>
          <a:xfrm>
            <a:off x="3049588" y="3500438"/>
            <a:ext cx="0" cy="136842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7" name="Straight Connector 86"/>
          <p:cNvCxnSpPr/>
          <p:nvPr/>
        </p:nvCxnSpPr>
        <p:spPr>
          <a:xfrm>
            <a:off x="1403350" y="4868863"/>
            <a:ext cx="604837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9" name="Straight Connector 88"/>
          <p:cNvCxnSpPr/>
          <p:nvPr/>
        </p:nvCxnSpPr>
        <p:spPr>
          <a:xfrm>
            <a:off x="1403350" y="4868863"/>
            <a:ext cx="0" cy="904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0" name="Straight Connector 89"/>
          <p:cNvCxnSpPr/>
          <p:nvPr/>
        </p:nvCxnSpPr>
        <p:spPr>
          <a:xfrm>
            <a:off x="4427538" y="4868863"/>
            <a:ext cx="0" cy="904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1" name="Straight Connector 90"/>
          <p:cNvCxnSpPr/>
          <p:nvPr/>
        </p:nvCxnSpPr>
        <p:spPr>
          <a:xfrm>
            <a:off x="7451725" y="4868863"/>
            <a:ext cx="0" cy="904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43048" name="Group 74"/>
          <p:cNvGrpSpPr>
            <a:grpSpLocks/>
          </p:cNvGrpSpPr>
          <p:nvPr/>
        </p:nvGrpSpPr>
        <p:grpSpPr bwMode="auto">
          <a:xfrm>
            <a:off x="107950" y="1774825"/>
            <a:ext cx="2051050" cy="646113"/>
            <a:chOff x="107950" y="1775470"/>
            <a:chExt cx="2051050" cy="646112"/>
          </a:xfrm>
        </p:grpSpPr>
        <p:grpSp>
          <p:nvGrpSpPr>
            <p:cNvPr id="13" name="Group 18"/>
            <p:cNvGrpSpPr>
              <a:grpSpLocks/>
            </p:cNvGrpSpPr>
            <p:nvPr/>
          </p:nvGrpSpPr>
          <p:grpSpPr bwMode="auto">
            <a:xfrm>
              <a:off x="107950" y="1775470"/>
              <a:ext cx="2051050" cy="646112"/>
              <a:chOff x="3203848" y="3468365"/>
              <a:chExt cx="2052020" cy="646113"/>
            </a:xfrm>
            <a:solidFill>
              <a:schemeClr val="bg1"/>
            </a:solidFill>
          </p:grpSpPr>
          <p:sp>
            <p:nvSpPr>
              <p:cNvPr id="14387" name="Rectangle 2"/>
              <p:cNvSpPr>
                <a:spLocks noChangeArrowheads="1"/>
              </p:cNvSpPr>
              <p:nvPr/>
            </p:nvSpPr>
            <p:spPr bwMode="auto">
              <a:xfrm>
                <a:off x="4679868" y="3468365"/>
                <a:ext cx="576000" cy="323850"/>
              </a:xfrm>
              <a:prstGeom prst="rect">
                <a:avLst/>
              </a:prstGeom>
              <a:grpFill/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anchor="ctr"/>
              <a:lstStyle/>
              <a:p>
                <a:pPr algn="ctr" eaLnBrk="0" hangingPunct="0">
                  <a:defRPr/>
                </a:pPr>
                <a:r>
                  <a:rPr lang="en-US" altLang="th-TH" sz="1600" b="1" dirty="0">
                    <a:latin typeface="TH SarabunPSK" pitchFamily="34" charset="-34"/>
                    <a:cs typeface="TH SarabunPSK" pitchFamily="34" charset="-34"/>
                  </a:rPr>
                  <a:t>7</a:t>
                </a:r>
                <a:endParaRPr lang="th-TH" altLang="th-TH" sz="1400" b="1" dirty="0">
                  <a:latin typeface="TH SarabunPSK" pitchFamily="34" charset="-34"/>
                  <a:cs typeface="TH SarabunPSK" pitchFamily="34" charset="-34"/>
                </a:endParaRPr>
              </a:p>
            </p:txBody>
          </p:sp>
          <p:sp>
            <p:nvSpPr>
              <p:cNvPr id="14388" name="Rectangle 2"/>
              <p:cNvSpPr>
                <a:spLocks noChangeArrowheads="1"/>
              </p:cNvSpPr>
              <p:nvPr/>
            </p:nvSpPr>
            <p:spPr bwMode="auto">
              <a:xfrm>
                <a:off x="3203848" y="3789040"/>
                <a:ext cx="2052000" cy="325438"/>
              </a:xfrm>
              <a:prstGeom prst="rect">
                <a:avLst/>
              </a:prstGeom>
              <a:grpFill/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anchor="ctr"/>
              <a:lstStyle/>
              <a:p>
                <a:pPr algn="ctr" eaLnBrk="0" hangingPunct="0">
                  <a:defRPr/>
                </a:pPr>
                <a:r>
                  <a:rPr lang="th-TH" altLang="th-TH" sz="1400" spc="-40" dirty="0">
                    <a:latin typeface="TH SarabunPSK" pitchFamily="34" charset="-34"/>
                    <a:cs typeface="TH SarabunPSK" pitchFamily="34" charset="-34"/>
                  </a:rPr>
                  <a:t>นักวิชาการพัฒนาชุมชน (ผอ.กง.) </a:t>
                </a:r>
                <a:r>
                  <a:rPr lang="th-TH" altLang="th-TH" sz="1400" spc="-40" dirty="0" err="1">
                    <a:latin typeface="TH SarabunPSK" pitchFamily="34" charset="-34"/>
                    <a:cs typeface="TH SarabunPSK" pitchFamily="34" charset="-34"/>
                  </a:rPr>
                  <a:t>ชพ.</a:t>
                </a:r>
                <a:r>
                  <a:rPr lang="en-US" altLang="th-TH" sz="1400" spc="-40" dirty="0">
                    <a:latin typeface="TH SarabunPSK" pitchFamily="34" charset="-34"/>
                    <a:cs typeface="TH SarabunPSK" pitchFamily="34" charset="-34"/>
                  </a:rPr>
                  <a:t> </a:t>
                </a:r>
                <a:r>
                  <a:rPr lang="en-US" altLang="th-TH" sz="1000" spc="-40" dirty="0">
                    <a:solidFill>
                      <a:srgbClr val="FF0000"/>
                    </a:solidFill>
                    <a:latin typeface="TH SarabunPSK" pitchFamily="34" charset="-34"/>
                    <a:cs typeface="TH SarabunPSK" pitchFamily="34" charset="-34"/>
                  </a:rPr>
                  <a:t>(6751)</a:t>
                </a:r>
                <a:endParaRPr lang="th-TH" altLang="th-TH" sz="1000" spc="-40" dirty="0">
                  <a:solidFill>
                    <a:srgbClr val="FF0000"/>
                  </a:solidFill>
                  <a:latin typeface="TH SarabunPSK" pitchFamily="34" charset="-34"/>
                  <a:cs typeface="TH SarabunPSK" pitchFamily="34" charset="-34"/>
                </a:endParaRPr>
              </a:p>
            </p:txBody>
          </p:sp>
        </p:grpSp>
        <p:sp>
          <p:nvSpPr>
            <p:cNvPr id="43050" name="Rectangle 2"/>
            <p:cNvSpPr>
              <a:spLocks noChangeArrowheads="1"/>
            </p:cNvSpPr>
            <p:nvPr/>
          </p:nvSpPr>
          <p:spPr bwMode="auto">
            <a:xfrm>
              <a:off x="107950" y="1775470"/>
              <a:ext cx="1475302" cy="323849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th-TH" altLang="th-TH" sz="12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endParaRPr lang="th-TH" altLang="th-TH" sz="8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2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กลุ่มงานประสานและสนับสนุนการบริหารงานพัฒนาชุมชน</a:t>
              </a:r>
            </a:p>
            <a:p>
              <a:pPr algn="ctr"/>
              <a:endParaRPr lang="th-TH" altLang="th-TH" sz="12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034" name="Rectangle 73"/>
          <p:cNvSpPr>
            <a:spLocks noChangeArrowheads="1"/>
          </p:cNvSpPr>
          <p:nvPr/>
        </p:nvSpPr>
        <p:spPr bwMode="auto">
          <a:xfrm>
            <a:off x="488950" y="106363"/>
            <a:ext cx="815498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/>
            <a:r>
              <a:rPr lang="th-TH" altLang="th-TH" sz="1600" b="1">
                <a:latin typeface="TH SarabunPSK" panose="020B0500040200020003" pitchFamily="34" charset="-34"/>
                <a:cs typeface="TH SarabunPSK" panose="020B0500040200020003" pitchFamily="34" charset="-34"/>
              </a:rPr>
              <a:t>แผนภูมิแสดงการแบ่งงานภายในและอัตรากำลังของกรมการพัฒนาชุมชน</a:t>
            </a:r>
            <a:r>
              <a:rPr lang="en-US" altLang="th-TH" sz="1600" b="1">
                <a:latin typeface="TH SarabunPSK" panose="020B0500040200020003" pitchFamily="34" charset="-34"/>
                <a:cs typeface="TH SarabunPSK" panose="020B0500040200020003" pitchFamily="34" charset="-34"/>
              </a:rPr>
              <a:t> </a:t>
            </a:r>
            <a:endParaRPr lang="th-TH" altLang="th-TH" sz="1600" b="1"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sp>
        <p:nvSpPr>
          <p:cNvPr id="44035" name="Text Box 9"/>
          <p:cNvSpPr txBox="1">
            <a:spLocks noChangeArrowheads="1"/>
          </p:cNvSpPr>
          <p:nvPr/>
        </p:nvSpPr>
        <p:spPr bwMode="auto">
          <a:xfrm>
            <a:off x="6980238" y="6269038"/>
            <a:ext cx="2160587" cy="588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ลูกจ้างประจำ - อัตรา</a:t>
            </a:r>
            <a:endParaRPr lang="th-TH" altLang="th-TH" sz="1400">
              <a:solidFill>
                <a:srgbClr val="FF0000"/>
              </a:solidFill>
              <a:latin typeface="TH SarabunPSK" panose="020B0500040200020003" pitchFamily="34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กรอบพนักงานราชการ </a:t>
            </a:r>
            <a:r>
              <a:rPr lang="en-US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2</a:t>
            </a:r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 อัตรา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rPr>
              <a:t>(117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rPr>
              <a:t>/148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rPr>
              <a:t>)</a:t>
            </a:r>
            <a:endParaRPr lang="th-TH" altLang="th-TH" sz="1400"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grpSp>
        <p:nvGrpSpPr>
          <p:cNvPr id="44036" name="Group 81"/>
          <p:cNvGrpSpPr>
            <a:grpSpLocks/>
          </p:cNvGrpSpPr>
          <p:nvPr/>
        </p:nvGrpSpPr>
        <p:grpSpPr bwMode="auto">
          <a:xfrm>
            <a:off x="2843213" y="765175"/>
            <a:ext cx="3421062" cy="646113"/>
            <a:chOff x="2448080" y="857250"/>
            <a:chExt cx="3420000" cy="646113"/>
          </a:xfrm>
        </p:grpSpPr>
        <p:sp>
          <p:nvSpPr>
            <p:cNvPr id="44053" name="Rectangle 2"/>
            <p:cNvSpPr>
              <a:spLocks noChangeArrowheads="1"/>
            </p:cNvSpPr>
            <p:nvPr/>
          </p:nvSpPr>
          <p:spPr bwMode="auto">
            <a:xfrm>
              <a:off x="2448080" y="857250"/>
              <a:ext cx="2844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สำนักงานพัฒนาชุมชนจังหวัดชุมพร</a:t>
              </a:r>
            </a:p>
          </p:txBody>
        </p:sp>
        <p:sp>
          <p:nvSpPr>
            <p:cNvPr id="44054" name="Rectangle 2"/>
            <p:cNvSpPr>
              <a:spLocks noChangeArrowheads="1"/>
            </p:cNvSpPr>
            <p:nvPr/>
          </p:nvSpPr>
          <p:spPr bwMode="auto">
            <a:xfrm>
              <a:off x="5290308" y="857250"/>
              <a:ext cx="575739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 eaLnBrk="1" hangingPunct="1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61</a:t>
              </a:r>
              <a:endParaRPr lang="th-TH" altLang="th-TH" sz="16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44055" name="Rectangle 2"/>
            <p:cNvSpPr>
              <a:spLocks noChangeArrowheads="1"/>
            </p:cNvSpPr>
            <p:nvPr/>
          </p:nvSpPr>
          <p:spPr bwMode="auto">
            <a:xfrm>
              <a:off x="2448080" y="1177925"/>
              <a:ext cx="3420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ผู้อำนวยการ (พัฒนาการจังหวัด) สูง</a:t>
              </a:r>
              <a:r>
                <a:rPr lang="en-US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(6750)</a:t>
              </a:r>
              <a:r>
                <a:rPr lang="en-US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endParaRPr lang="th-TH" altLang="th-TH" sz="1600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44037" name="Text Box 91"/>
          <p:cNvSpPr txBox="1">
            <a:spLocks noChangeArrowheads="1"/>
          </p:cNvSpPr>
          <p:nvPr/>
        </p:nvSpPr>
        <p:spPr bwMode="auto">
          <a:xfrm>
            <a:off x="3924300" y="404813"/>
            <a:ext cx="1368425" cy="277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Update </a:t>
            </a:r>
            <a:r>
              <a:rPr lang="th-TH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26 เมษายน 2564 </a:t>
            </a:r>
            <a:r>
              <a:rPr lang="en-US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         </a:t>
            </a:r>
            <a:endParaRPr lang="th-TH" altLang="th-TH" sz="1200"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cxnSp>
        <p:nvCxnSpPr>
          <p:cNvPr id="78" name="Straight Connector 77"/>
          <p:cNvCxnSpPr/>
          <p:nvPr/>
        </p:nvCxnSpPr>
        <p:spPr>
          <a:xfrm>
            <a:off x="4572000" y="1409700"/>
            <a:ext cx="0" cy="2159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039" name="Rectangle 78"/>
          <p:cNvSpPr>
            <a:spLocks noChangeArrowheads="1"/>
          </p:cNvSpPr>
          <p:nvPr/>
        </p:nvSpPr>
        <p:spPr bwMode="auto">
          <a:xfrm>
            <a:off x="0" y="6611938"/>
            <a:ext cx="1619250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000" u="sng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หมายเหตุ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ภายในวงเล็บแสดงเลขที่ตำแหน่ง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44040" name="Group 49"/>
          <p:cNvGrpSpPr>
            <a:grpSpLocks/>
          </p:cNvGrpSpPr>
          <p:nvPr/>
        </p:nvGrpSpPr>
        <p:grpSpPr bwMode="auto">
          <a:xfrm>
            <a:off x="1116013" y="1722438"/>
            <a:ext cx="2843212" cy="646112"/>
            <a:chOff x="107503" y="3717032"/>
            <a:chExt cx="2844257" cy="646113"/>
          </a:xfrm>
        </p:grpSpPr>
        <p:sp>
          <p:nvSpPr>
            <p:cNvPr id="44050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ละแม</a:t>
              </a:r>
            </a:p>
          </p:txBody>
        </p:sp>
        <p:sp>
          <p:nvSpPr>
            <p:cNvPr id="44051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44052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ชพ.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(6812)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44041" name="Text Box 17"/>
          <p:cNvSpPr txBox="1">
            <a:spLocks noChangeArrowheads="1"/>
          </p:cNvSpPr>
          <p:nvPr/>
        </p:nvSpPr>
        <p:spPr bwMode="auto">
          <a:xfrm>
            <a:off x="1116013" y="2370138"/>
            <a:ext cx="2879725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(6770/6798/6814/6815)</a:t>
            </a:r>
          </a:p>
          <a:p>
            <a:pPr eaLnBrk="1" hangingPunct="1"/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44042" name="Group 55"/>
          <p:cNvGrpSpPr>
            <a:grpSpLocks/>
          </p:cNvGrpSpPr>
          <p:nvPr/>
        </p:nvGrpSpPr>
        <p:grpSpPr bwMode="auto">
          <a:xfrm>
            <a:off x="5219700" y="1722438"/>
            <a:ext cx="2844800" cy="646112"/>
            <a:chOff x="107503" y="3717032"/>
            <a:chExt cx="2844257" cy="646113"/>
          </a:xfrm>
        </p:grpSpPr>
        <p:sp>
          <p:nvSpPr>
            <p:cNvPr id="44047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ทุ่งตะโก</a:t>
              </a:r>
            </a:p>
          </p:txBody>
        </p:sp>
        <p:sp>
          <p:nvSpPr>
            <p:cNvPr id="44048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44049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ชพ.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(6816)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44043" name="Text Box 17"/>
          <p:cNvSpPr txBox="1">
            <a:spLocks noChangeArrowheads="1"/>
          </p:cNvSpPr>
          <p:nvPr/>
        </p:nvSpPr>
        <p:spPr bwMode="auto">
          <a:xfrm>
            <a:off x="5219700" y="2370138"/>
            <a:ext cx="2881313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3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(6783/6818/6819)</a:t>
            </a:r>
          </a:p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เจ้าพนักงานพัฒนาชุมชน (ปง./ชง.)    - 1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6791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)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cxnSp>
        <p:nvCxnSpPr>
          <p:cNvPr id="76" name="Straight Connector 75"/>
          <p:cNvCxnSpPr/>
          <p:nvPr/>
        </p:nvCxnSpPr>
        <p:spPr>
          <a:xfrm>
            <a:off x="2339975" y="1628775"/>
            <a:ext cx="4103688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4" name="Straight Connector 83"/>
          <p:cNvCxnSpPr/>
          <p:nvPr/>
        </p:nvCxnSpPr>
        <p:spPr>
          <a:xfrm>
            <a:off x="2339975" y="1628775"/>
            <a:ext cx="0" cy="9048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/>
          <p:cNvCxnSpPr/>
          <p:nvPr/>
        </p:nvCxnSpPr>
        <p:spPr>
          <a:xfrm>
            <a:off x="6443663" y="1628775"/>
            <a:ext cx="0" cy="9048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058" name="Rectangle 73"/>
          <p:cNvSpPr>
            <a:spLocks noChangeArrowheads="1"/>
          </p:cNvSpPr>
          <p:nvPr/>
        </p:nvSpPr>
        <p:spPr bwMode="auto">
          <a:xfrm>
            <a:off x="488950" y="106363"/>
            <a:ext cx="815498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/>
            <a:r>
              <a:rPr lang="th-TH" altLang="th-TH" sz="1600" b="1">
                <a:latin typeface="TH SarabunPSK" panose="020B0500040200020003" pitchFamily="34" charset="-34"/>
                <a:cs typeface="TH SarabunPSK" panose="020B0500040200020003" pitchFamily="34" charset="-34"/>
              </a:rPr>
              <a:t>แผนภูมิแสดงการแบ่งงานภายในและอัตรากำลังของกรมการพัฒนาชุมชน</a:t>
            </a:r>
            <a:r>
              <a:rPr lang="en-US" altLang="th-TH" sz="1600" b="1">
                <a:latin typeface="TH SarabunPSK" panose="020B0500040200020003" pitchFamily="34" charset="-34"/>
                <a:cs typeface="TH SarabunPSK" panose="020B0500040200020003" pitchFamily="34" charset="-34"/>
              </a:rPr>
              <a:t> </a:t>
            </a:r>
            <a:endParaRPr lang="th-TH" altLang="th-TH" sz="1600" b="1"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sp>
        <p:nvSpPr>
          <p:cNvPr id="45059" name="Text Box 9"/>
          <p:cNvSpPr txBox="1">
            <a:spLocks noChangeArrowheads="1"/>
          </p:cNvSpPr>
          <p:nvPr/>
        </p:nvSpPr>
        <p:spPr bwMode="auto">
          <a:xfrm>
            <a:off x="6980238" y="6269038"/>
            <a:ext cx="2160587" cy="588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ลูกจ้างประจำ - อัตรา</a:t>
            </a:r>
          </a:p>
          <a:p>
            <a:pPr eaLnBrk="1" hangingPunct="1"/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กรอบพนักงานราชการ 1 อัตรา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rPr>
              <a:t> (74)</a:t>
            </a:r>
            <a:endParaRPr lang="th-TH" altLang="th-TH" sz="1400">
              <a:solidFill>
                <a:srgbClr val="FF0000"/>
              </a:solidFill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grpSp>
        <p:nvGrpSpPr>
          <p:cNvPr id="45060" name="Group 81"/>
          <p:cNvGrpSpPr>
            <a:grpSpLocks/>
          </p:cNvGrpSpPr>
          <p:nvPr/>
        </p:nvGrpSpPr>
        <p:grpSpPr bwMode="auto">
          <a:xfrm>
            <a:off x="2843213" y="765175"/>
            <a:ext cx="3421062" cy="646113"/>
            <a:chOff x="2448080" y="857250"/>
            <a:chExt cx="3420000" cy="646113"/>
          </a:xfrm>
        </p:grpSpPr>
        <p:sp>
          <p:nvSpPr>
            <p:cNvPr id="45117" name="Rectangle 2"/>
            <p:cNvSpPr>
              <a:spLocks noChangeArrowheads="1"/>
            </p:cNvSpPr>
            <p:nvPr/>
          </p:nvSpPr>
          <p:spPr bwMode="auto">
            <a:xfrm>
              <a:off x="2448080" y="857250"/>
              <a:ext cx="2844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สำนักงานพัฒนาชุมชนจังหวัดเชียงราย</a:t>
              </a:r>
            </a:p>
          </p:txBody>
        </p:sp>
        <p:sp>
          <p:nvSpPr>
            <p:cNvPr id="45118" name="Rectangle 2"/>
            <p:cNvSpPr>
              <a:spLocks noChangeArrowheads="1"/>
            </p:cNvSpPr>
            <p:nvPr/>
          </p:nvSpPr>
          <p:spPr bwMode="auto">
            <a:xfrm>
              <a:off x="5290308" y="857250"/>
              <a:ext cx="575739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 eaLnBrk="1" hangingPunct="1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113</a:t>
              </a:r>
              <a:endParaRPr lang="th-TH" altLang="th-TH" sz="16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45119" name="Rectangle 2"/>
            <p:cNvSpPr>
              <a:spLocks noChangeArrowheads="1"/>
            </p:cNvSpPr>
            <p:nvPr/>
          </p:nvSpPr>
          <p:spPr bwMode="auto">
            <a:xfrm>
              <a:off x="2448080" y="1177925"/>
              <a:ext cx="3420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ผู้อำนวยการ (พัฒนาการจังหวัด) สูง</a:t>
              </a:r>
              <a:r>
                <a:rPr lang="en-US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(4547)</a:t>
              </a:r>
              <a:r>
                <a:rPr lang="en-US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endParaRPr lang="th-TH" altLang="th-TH" sz="1600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45061" name="Text Box 91"/>
          <p:cNvSpPr txBox="1">
            <a:spLocks noChangeArrowheads="1"/>
          </p:cNvSpPr>
          <p:nvPr/>
        </p:nvSpPr>
        <p:spPr bwMode="auto">
          <a:xfrm>
            <a:off x="3924300" y="404813"/>
            <a:ext cx="1368425" cy="277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Update </a:t>
            </a:r>
            <a:r>
              <a:rPr lang="th-TH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26 เมษายน 2564 </a:t>
            </a:r>
            <a:r>
              <a:rPr lang="en-US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         </a:t>
            </a:r>
            <a:endParaRPr lang="th-TH" altLang="th-TH" sz="1200"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sp>
        <p:nvSpPr>
          <p:cNvPr id="45062" name="Text Box 17"/>
          <p:cNvSpPr txBox="1">
            <a:spLocks noChangeArrowheads="1"/>
          </p:cNvSpPr>
          <p:nvPr/>
        </p:nvSpPr>
        <p:spPr bwMode="auto">
          <a:xfrm>
            <a:off x="107950" y="2409825"/>
            <a:ext cx="2879725" cy="628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 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- 1 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(7858)</a:t>
            </a:r>
          </a:p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นักจัดการงานทั่วไป (ปก./ชก.)   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     </a:t>
            </a: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- 1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4572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)</a:t>
            </a:r>
          </a:p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เจ้าพนักงานธุรการ (ปง./ชง.)    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      </a:t>
            </a: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3 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(724/4549/4552)</a:t>
            </a:r>
          </a:p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เจ้าพนักงานการเงินและบัญชี (ปง./ชง.)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- 2 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(4550/4551)</a:t>
            </a:r>
            <a:endParaRPr lang="th-TH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endParaRPr lang="en-US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sp>
        <p:nvSpPr>
          <p:cNvPr id="45063" name="Text Box 17"/>
          <p:cNvSpPr txBox="1">
            <a:spLocks noChangeArrowheads="1"/>
          </p:cNvSpPr>
          <p:nvPr/>
        </p:nvSpPr>
        <p:spPr bwMode="auto">
          <a:xfrm>
            <a:off x="2411413" y="2408238"/>
            <a:ext cx="2087562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2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(4554/4555)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3" name="Group 18"/>
          <p:cNvGrpSpPr>
            <a:grpSpLocks/>
          </p:cNvGrpSpPr>
          <p:nvPr/>
        </p:nvGrpSpPr>
        <p:grpSpPr bwMode="auto">
          <a:xfrm>
            <a:off x="2411413" y="1772816"/>
            <a:ext cx="2052637" cy="646113"/>
            <a:chOff x="3203848" y="3468365"/>
            <a:chExt cx="2052020" cy="646113"/>
          </a:xfrm>
          <a:solidFill>
            <a:schemeClr val="bg1"/>
          </a:solidFill>
        </p:grpSpPr>
        <p:sp>
          <p:nvSpPr>
            <p:cNvPr id="12367" name="Rectangle 2"/>
            <p:cNvSpPr>
              <a:spLocks noChangeArrowheads="1"/>
            </p:cNvSpPr>
            <p:nvPr/>
          </p:nvSpPr>
          <p:spPr bwMode="auto">
            <a:xfrm>
              <a:off x="3203848" y="3468365"/>
              <a:ext cx="1476000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lnSpc>
                  <a:spcPct val="70000"/>
                </a:lnSpc>
                <a:defRPr/>
              </a:pPr>
              <a:endParaRPr lang="en-US" altLang="th-TH" sz="700" b="1" dirty="0">
                <a:latin typeface="TH SarabunPSK" pitchFamily="34" charset="-34"/>
                <a:cs typeface="TH SarabunPSK" pitchFamily="34" charset="-34"/>
              </a:endParaRPr>
            </a:p>
            <a:p>
              <a:pPr algn="ctr" eaLnBrk="0" hangingPunct="0">
                <a:lnSpc>
                  <a:spcPct val="70000"/>
                </a:lnSpc>
                <a:defRPr/>
              </a:pPr>
              <a:r>
                <a:rPr lang="th-TH" altLang="th-TH" sz="1400" b="1" dirty="0">
                  <a:latin typeface="TH SarabunPSK" pitchFamily="34" charset="-34"/>
                  <a:cs typeface="TH SarabunPSK" pitchFamily="34" charset="-34"/>
                </a:rPr>
                <a:t> กลุ่มงานยุทธศาสตร์</a:t>
              </a:r>
            </a:p>
            <a:p>
              <a:pPr algn="ctr" eaLnBrk="0" hangingPunct="0">
                <a:lnSpc>
                  <a:spcPct val="70000"/>
                </a:lnSpc>
                <a:defRPr/>
              </a:pPr>
              <a:r>
                <a:rPr lang="th-TH" altLang="th-TH" sz="1400" b="1" dirty="0">
                  <a:latin typeface="TH SarabunPSK" pitchFamily="34" charset="-34"/>
                  <a:cs typeface="TH SarabunPSK" pitchFamily="34" charset="-34"/>
                </a:rPr>
                <a:t>การพัฒนาชุมชน</a:t>
              </a:r>
            </a:p>
          </p:txBody>
        </p:sp>
        <p:sp>
          <p:nvSpPr>
            <p:cNvPr id="12368" name="Rectangle 2"/>
            <p:cNvSpPr>
              <a:spLocks noChangeArrowheads="1"/>
            </p:cNvSpPr>
            <p:nvPr/>
          </p:nvSpPr>
          <p:spPr bwMode="auto">
            <a:xfrm>
              <a:off x="4679868" y="3468365"/>
              <a:ext cx="576000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en-US" altLang="th-TH" sz="1600" b="1" dirty="0">
                  <a:latin typeface="TH SarabunPSK" pitchFamily="34" charset="-34"/>
                  <a:cs typeface="TH SarabunPSK" pitchFamily="34" charset="-34"/>
                </a:rPr>
                <a:t>3</a:t>
              </a:r>
              <a:endParaRPr lang="th-TH" altLang="th-TH" sz="1400" b="1" dirty="0">
                <a:latin typeface="TH SarabunPSK" pitchFamily="34" charset="-34"/>
                <a:cs typeface="TH SarabunPSK" pitchFamily="34" charset="-34"/>
              </a:endParaRPr>
            </a:p>
          </p:txBody>
        </p:sp>
        <p:sp>
          <p:nvSpPr>
            <p:cNvPr id="12372" name="Rectangle 2"/>
            <p:cNvSpPr>
              <a:spLocks noChangeArrowheads="1"/>
            </p:cNvSpPr>
            <p:nvPr/>
          </p:nvSpPr>
          <p:spPr bwMode="auto">
            <a:xfrm>
              <a:off x="3203848" y="3789040"/>
              <a:ext cx="2052020" cy="325438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th-TH" altLang="th-TH" sz="1500" spc="-70" dirty="0">
                  <a:latin typeface="TH SarabunPSK" pitchFamily="34" charset="-34"/>
                  <a:cs typeface="TH SarabunPSK" pitchFamily="34" charset="-34"/>
                </a:rPr>
                <a:t>นักวิชาการพัฒนาชุมชน (ผอ.กง.) ชพ</a:t>
              </a:r>
              <a:r>
                <a:rPr lang="en-US" altLang="th-TH" sz="1500" spc="-70" dirty="0">
                  <a:latin typeface="TH SarabunPSK" pitchFamily="34" charset="-34"/>
                  <a:cs typeface="TH SarabunPSK" pitchFamily="34" charset="-34"/>
                </a:rPr>
                <a:t>. </a:t>
              </a:r>
              <a:r>
                <a:rPr lang="en-US" altLang="th-TH" sz="1000" spc="-70" dirty="0">
                  <a:solidFill>
                    <a:srgbClr val="FF0000"/>
                  </a:solidFill>
                  <a:latin typeface="TH SarabunPSK" pitchFamily="34" charset="-34"/>
                  <a:cs typeface="TH SarabunPSK" pitchFamily="34" charset="-34"/>
                </a:rPr>
                <a:t>(4553)</a:t>
              </a:r>
              <a:endParaRPr lang="th-TH" altLang="th-TH" sz="1000" spc="-70" dirty="0">
                <a:solidFill>
                  <a:srgbClr val="FF0000"/>
                </a:solidFill>
                <a:latin typeface="TH SarabunPSK" pitchFamily="34" charset="-34"/>
                <a:cs typeface="TH SarabunPSK" pitchFamily="34" charset="-34"/>
              </a:endParaRPr>
            </a:p>
          </p:txBody>
        </p:sp>
      </p:grpSp>
      <p:sp>
        <p:nvSpPr>
          <p:cNvPr id="45065" name="Text Box 17"/>
          <p:cNvSpPr txBox="1">
            <a:spLocks noChangeArrowheads="1"/>
          </p:cNvSpPr>
          <p:nvPr/>
        </p:nvSpPr>
        <p:spPr bwMode="auto">
          <a:xfrm>
            <a:off x="4665663" y="2420938"/>
            <a:ext cx="2786062" cy="628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5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(4558/4559/4560/4561/4562)</a:t>
            </a:r>
          </a:p>
          <a:p>
            <a:pPr eaLnBrk="1" hangingPunct="1"/>
            <a:r>
              <a:rPr lang="th-TH" altLang="th-TH" sz="12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นักส่งเสริมการพัฒนาชุมชน (พรก.)</a:t>
            </a:r>
            <a:r>
              <a:rPr lang="en-US" altLang="th-TH" sz="12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12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 </a:t>
            </a:r>
            <a:r>
              <a:rPr lang="en-US" altLang="th-TH" sz="12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1</a:t>
            </a:r>
            <a:r>
              <a:rPr lang="th-TH" altLang="th-TH" sz="12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74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)</a:t>
            </a:r>
            <a:endParaRPr lang="th-TH" altLang="th-TH" sz="1000">
              <a:solidFill>
                <a:srgbClr val="0070C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th-TH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(กรอบฯ </a:t>
            </a:r>
            <a:r>
              <a:rPr lang="en-US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2564</a:t>
            </a:r>
            <a:r>
              <a:rPr lang="th-TH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en-US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</a:t>
            </a:r>
            <a:r>
              <a:rPr lang="th-TH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en-US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2567)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(จ้างแล้ว)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              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(ไม่รวมในกรอบ ขรก.)</a:t>
            </a:r>
            <a:r>
              <a:rPr lang="th-TH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4" name="Group 18"/>
          <p:cNvGrpSpPr>
            <a:grpSpLocks/>
          </p:cNvGrpSpPr>
          <p:nvPr/>
        </p:nvGrpSpPr>
        <p:grpSpPr bwMode="auto">
          <a:xfrm>
            <a:off x="4665274" y="1773328"/>
            <a:ext cx="2051050" cy="646110"/>
            <a:chOff x="3203848" y="3468365"/>
            <a:chExt cx="2052020" cy="646111"/>
          </a:xfrm>
          <a:solidFill>
            <a:schemeClr val="bg1"/>
          </a:solidFill>
        </p:grpSpPr>
        <p:sp>
          <p:nvSpPr>
            <p:cNvPr id="12364" name="Rectangle 2"/>
            <p:cNvSpPr>
              <a:spLocks noChangeArrowheads="1"/>
            </p:cNvSpPr>
            <p:nvPr/>
          </p:nvSpPr>
          <p:spPr bwMode="auto">
            <a:xfrm>
              <a:off x="3203848" y="3468365"/>
              <a:ext cx="1476000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lnSpc>
                  <a:spcPct val="70000"/>
                </a:lnSpc>
                <a:defRPr/>
              </a:pPr>
              <a:endParaRPr lang="th-TH" altLang="th-TH" sz="700" b="1" dirty="0">
                <a:latin typeface="TH SarabunPSK" pitchFamily="34" charset="-34"/>
                <a:cs typeface="TH SarabunPSK" pitchFamily="34" charset="-34"/>
              </a:endParaRPr>
            </a:p>
            <a:p>
              <a:pPr algn="ctr" eaLnBrk="0" hangingPunct="0">
                <a:lnSpc>
                  <a:spcPct val="70000"/>
                </a:lnSpc>
                <a:defRPr/>
              </a:pPr>
              <a:r>
                <a:rPr lang="th-TH" altLang="th-TH" sz="1400" b="1" dirty="0">
                  <a:latin typeface="TH SarabunPSK" pitchFamily="34" charset="-34"/>
                  <a:cs typeface="TH SarabunPSK" pitchFamily="34" charset="-34"/>
                </a:rPr>
                <a:t>กลุ่มงานส่งเสริม                      การพัฒนาชุมชน</a:t>
              </a:r>
            </a:p>
          </p:txBody>
        </p:sp>
        <p:sp>
          <p:nvSpPr>
            <p:cNvPr id="12365" name="Rectangle 2"/>
            <p:cNvSpPr>
              <a:spLocks noChangeArrowheads="1"/>
            </p:cNvSpPr>
            <p:nvPr/>
          </p:nvSpPr>
          <p:spPr bwMode="auto">
            <a:xfrm>
              <a:off x="4679868" y="3468365"/>
              <a:ext cx="576000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en-US" altLang="th-TH" sz="1600" b="1" dirty="0">
                  <a:latin typeface="TH SarabunPSK" pitchFamily="34" charset="-34"/>
                  <a:cs typeface="TH SarabunPSK" pitchFamily="34" charset="-34"/>
                </a:rPr>
                <a:t>6</a:t>
              </a:r>
              <a:endParaRPr lang="th-TH" altLang="th-TH" sz="1600" b="1" dirty="0">
                <a:latin typeface="TH SarabunPSK" pitchFamily="34" charset="-34"/>
                <a:cs typeface="TH SarabunPSK" pitchFamily="34" charset="-34"/>
              </a:endParaRPr>
            </a:p>
          </p:txBody>
        </p:sp>
        <p:sp>
          <p:nvSpPr>
            <p:cNvPr id="12369" name="Rectangle 2"/>
            <p:cNvSpPr>
              <a:spLocks noChangeArrowheads="1"/>
            </p:cNvSpPr>
            <p:nvPr/>
          </p:nvSpPr>
          <p:spPr bwMode="auto">
            <a:xfrm>
              <a:off x="3203848" y="3789039"/>
              <a:ext cx="2052020" cy="325437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th-TH" altLang="th-TH" sz="1500" spc="-80" dirty="0">
                  <a:latin typeface="TH SarabunPSK" pitchFamily="34" charset="-34"/>
                  <a:cs typeface="TH SarabunPSK" pitchFamily="34" charset="-34"/>
                </a:rPr>
                <a:t>นักวิชาการพัฒนาชุมชน (ผอ.กง.) ชพ</a:t>
              </a:r>
              <a:r>
                <a:rPr lang="en-US" altLang="th-TH" sz="1500" spc="-80" dirty="0">
                  <a:latin typeface="TH SarabunPSK" pitchFamily="34" charset="-34"/>
                  <a:cs typeface="TH SarabunPSK" pitchFamily="34" charset="-34"/>
                </a:rPr>
                <a:t>. </a:t>
              </a:r>
              <a:r>
                <a:rPr lang="en-US" altLang="th-TH" sz="1000" spc="-80" dirty="0">
                  <a:solidFill>
                    <a:srgbClr val="FF0000"/>
                  </a:solidFill>
                  <a:latin typeface="TH SarabunPSK" pitchFamily="34" charset="-34"/>
                  <a:cs typeface="TH SarabunPSK" pitchFamily="34" charset="-34"/>
                </a:rPr>
                <a:t>(4557)</a:t>
              </a:r>
              <a:endParaRPr lang="th-TH" altLang="th-TH" sz="1000" spc="-80" dirty="0">
                <a:solidFill>
                  <a:srgbClr val="FF0000"/>
                </a:solidFill>
                <a:latin typeface="TH SarabunPSK" pitchFamily="34" charset="-34"/>
                <a:cs typeface="TH SarabunPSK" pitchFamily="34" charset="-34"/>
              </a:endParaRPr>
            </a:p>
          </p:txBody>
        </p:sp>
      </p:grpSp>
      <p:sp>
        <p:nvSpPr>
          <p:cNvPr id="45067" name="Text Box 17"/>
          <p:cNvSpPr txBox="1">
            <a:spLocks noChangeArrowheads="1"/>
          </p:cNvSpPr>
          <p:nvPr/>
        </p:nvSpPr>
        <p:spPr bwMode="auto">
          <a:xfrm>
            <a:off x="6969125" y="2425700"/>
            <a:ext cx="2087563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(584/4556/4579/4585)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5" name="Group 18"/>
          <p:cNvGrpSpPr>
            <a:grpSpLocks/>
          </p:cNvGrpSpPr>
          <p:nvPr/>
        </p:nvGrpSpPr>
        <p:grpSpPr bwMode="auto">
          <a:xfrm>
            <a:off x="6968737" y="1778090"/>
            <a:ext cx="2052637" cy="646113"/>
            <a:chOff x="3203848" y="3468365"/>
            <a:chExt cx="2052020" cy="646113"/>
          </a:xfrm>
          <a:solidFill>
            <a:schemeClr val="bg1"/>
          </a:solidFill>
        </p:grpSpPr>
        <p:sp>
          <p:nvSpPr>
            <p:cNvPr id="12361" name="Rectangle 2"/>
            <p:cNvSpPr>
              <a:spLocks noChangeArrowheads="1"/>
            </p:cNvSpPr>
            <p:nvPr/>
          </p:nvSpPr>
          <p:spPr bwMode="auto">
            <a:xfrm>
              <a:off x="3203848" y="3468365"/>
              <a:ext cx="1476000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lnSpc>
                  <a:spcPct val="70000"/>
                </a:lnSpc>
                <a:defRPr/>
              </a:pPr>
              <a:endParaRPr lang="th-TH" altLang="th-TH" sz="700" b="1" dirty="0">
                <a:latin typeface="TH SarabunPSK" pitchFamily="34" charset="-34"/>
                <a:cs typeface="TH SarabunPSK" pitchFamily="34" charset="-34"/>
              </a:endParaRPr>
            </a:p>
            <a:p>
              <a:pPr algn="ctr" eaLnBrk="0" hangingPunct="0">
                <a:lnSpc>
                  <a:spcPct val="70000"/>
                </a:lnSpc>
                <a:defRPr/>
              </a:pPr>
              <a:r>
                <a:rPr lang="th-TH" altLang="th-TH" sz="1400" b="1" dirty="0">
                  <a:latin typeface="TH SarabunPSK" pitchFamily="34" charset="-34"/>
                  <a:cs typeface="TH SarabunPSK" pitchFamily="34" charset="-34"/>
                </a:rPr>
                <a:t>กลุ่มงานสารสนเทศ</a:t>
              </a:r>
            </a:p>
            <a:p>
              <a:pPr algn="ctr" eaLnBrk="0" hangingPunct="0">
                <a:lnSpc>
                  <a:spcPct val="70000"/>
                </a:lnSpc>
                <a:defRPr/>
              </a:pPr>
              <a:r>
                <a:rPr lang="th-TH" altLang="th-TH" sz="1400" b="1" dirty="0">
                  <a:latin typeface="TH SarabunPSK" pitchFamily="34" charset="-34"/>
                  <a:cs typeface="TH SarabunPSK" pitchFamily="34" charset="-34"/>
                </a:rPr>
                <a:t>การพัฒนาชุมชน</a:t>
              </a:r>
            </a:p>
          </p:txBody>
        </p:sp>
        <p:sp>
          <p:nvSpPr>
            <p:cNvPr id="12362" name="Rectangle 2"/>
            <p:cNvSpPr>
              <a:spLocks noChangeArrowheads="1"/>
            </p:cNvSpPr>
            <p:nvPr/>
          </p:nvSpPr>
          <p:spPr bwMode="auto">
            <a:xfrm>
              <a:off x="4679868" y="3468365"/>
              <a:ext cx="576000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en-US" altLang="th-TH" sz="1600" b="1" dirty="0">
                  <a:latin typeface="TH SarabunPSK" pitchFamily="34" charset="-34"/>
                  <a:cs typeface="TH SarabunPSK" pitchFamily="34" charset="-34"/>
                </a:rPr>
                <a:t>5</a:t>
              </a:r>
              <a:endParaRPr lang="th-TH" altLang="th-TH" sz="1400" b="1" dirty="0">
                <a:latin typeface="TH SarabunPSK" pitchFamily="34" charset="-34"/>
                <a:cs typeface="TH SarabunPSK" pitchFamily="34" charset="-34"/>
              </a:endParaRPr>
            </a:p>
          </p:txBody>
        </p:sp>
        <p:sp>
          <p:nvSpPr>
            <p:cNvPr id="11342" name="Rectangle 2"/>
            <p:cNvSpPr>
              <a:spLocks noChangeArrowheads="1"/>
            </p:cNvSpPr>
            <p:nvPr/>
          </p:nvSpPr>
          <p:spPr bwMode="auto">
            <a:xfrm>
              <a:off x="3203848" y="3789040"/>
              <a:ext cx="2052020" cy="325438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th-TH" altLang="th-TH" sz="1500" spc="-60" dirty="0">
                  <a:latin typeface="TH SarabunPSK" pitchFamily="34" charset="-34"/>
                  <a:cs typeface="TH SarabunPSK" pitchFamily="34" charset="-34"/>
                </a:rPr>
                <a:t>นักวิชาการพัฒนาชุมชน (ผอ.กง.) ชพ</a:t>
              </a:r>
              <a:r>
                <a:rPr lang="en-US" altLang="th-TH" sz="1500" spc="-60" dirty="0">
                  <a:latin typeface="TH SarabunPSK" pitchFamily="34" charset="-34"/>
                  <a:cs typeface="TH SarabunPSK" pitchFamily="34" charset="-34"/>
                </a:rPr>
                <a:t>. </a:t>
              </a:r>
              <a:r>
                <a:rPr lang="en-US" altLang="th-TH" sz="1050" spc="-60" dirty="0">
                  <a:solidFill>
                    <a:srgbClr val="FF0000"/>
                  </a:solidFill>
                  <a:latin typeface="TH SarabunPSK" pitchFamily="34" charset="-34"/>
                  <a:cs typeface="TH SarabunPSK" pitchFamily="34" charset="-34"/>
                </a:rPr>
                <a:t>(582)</a:t>
              </a:r>
              <a:endParaRPr lang="th-TH" altLang="th-TH" sz="1050" spc="-60" dirty="0">
                <a:solidFill>
                  <a:srgbClr val="FF0000"/>
                </a:solidFill>
                <a:latin typeface="TH SarabunPSK" pitchFamily="34" charset="-34"/>
                <a:cs typeface="TH SarabunPSK" pitchFamily="34" charset="-34"/>
              </a:endParaRPr>
            </a:p>
          </p:txBody>
        </p:sp>
      </p:grpSp>
      <p:cxnSp>
        <p:nvCxnSpPr>
          <p:cNvPr id="78" name="Straight Connector 77"/>
          <p:cNvCxnSpPr/>
          <p:nvPr/>
        </p:nvCxnSpPr>
        <p:spPr>
          <a:xfrm>
            <a:off x="4572000" y="1419225"/>
            <a:ext cx="0" cy="223202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/>
          <p:cNvCxnSpPr/>
          <p:nvPr/>
        </p:nvCxnSpPr>
        <p:spPr>
          <a:xfrm>
            <a:off x="1116013" y="1628775"/>
            <a:ext cx="683895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5071" name="Rectangle 78"/>
          <p:cNvSpPr>
            <a:spLocks noChangeArrowheads="1"/>
          </p:cNvSpPr>
          <p:nvPr/>
        </p:nvSpPr>
        <p:spPr bwMode="auto">
          <a:xfrm>
            <a:off x="0" y="6611938"/>
            <a:ext cx="1619250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000" u="sng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หมายเหตุ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ภายในวงเล็บแสดงเลขที่ตำแหน่ง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45072" name="Group 49"/>
          <p:cNvGrpSpPr>
            <a:grpSpLocks/>
          </p:cNvGrpSpPr>
          <p:nvPr/>
        </p:nvGrpSpPr>
        <p:grpSpPr bwMode="auto">
          <a:xfrm>
            <a:off x="107950" y="3594100"/>
            <a:ext cx="2843213" cy="646113"/>
            <a:chOff x="107503" y="3717032"/>
            <a:chExt cx="2844257" cy="646113"/>
          </a:xfrm>
        </p:grpSpPr>
        <p:sp>
          <p:nvSpPr>
            <p:cNvPr id="45114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เมืองเชียงราย</a:t>
              </a:r>
            </a:p>
          </p:txBody>
        </p:sp>
        <p:sp>
          <p:nvSpPr>
            <p:cNvPr id="45115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45116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(4563)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45073" name="Text Box 17"/>
          <p:cNvSpPr txBox="1">
            <a:spLocks noChangeArrowheads="1"/>
          </p:cNvSpPr>
          <p:nvPr/>
        </p:nvSpPr>
        <p:spPr bwMode="auto">
          <a:xfrm>
            <a:off x="107950" y="4241800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(4565/4566/4567/4568)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45074" name="Group 50"/>
          <p:cNvGrpSpPr>
            <a:grpSpLocks/>
          </p:cNvGrpSpPr>
          <p:nvPr/>
        </p:nvGrpSpPr>
        <p:grpSpPr bwMode="auto">
          <a:xfrm>
            <a:off x="3132138" y="3594100"/>
            <a:ext cx="2843212" cy="646113"/>
            <a:chOff x="107503" y="3717032"/>
            <a:chExt cx="2844257" cy="646113"/>
          </a:xfrm>
        </p:grpSpPr>
        <p:sp>
          <p:nvSpPr>
            <p:cNvPr id="45111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เชียงของ</a:t>
              </a:r>
            </a:p>
          </p:txBody>
        </p:sp>
        <p:sp>
          <p:nvSpPr>
            <p:cNvPr id="45112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45113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ชพ.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(4574)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45075" name="Text Box 17"/>
          <p:cNvSpPr txBox="1">
            <a:spLocks noChangeArrowheads="1"/>
          </p:cNvSpPr>
          <p:nvPr/>
        </p:nvSpPr>
        <p:spPr bwMode="auto">
          <a:xfrm>
            <a:off x="3132138" y="4241800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3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(4576/4577/4578)</a:t>
            </a:r>
          </a:p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เจ้าพนักงานพัฒนาชุมชน (ปง./ชง.)    - 1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4608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)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45076" name="Group 55"/>
          <p:cNvGrpSpPr>
            <a:grpSpLocks/>
          </p:cNvGrpSpPr>
          <p:nvPr/>
        </p:nvGrpSpPr>
        <p:grpSpPr bwMode="auto">
          <a:xfrm>
            <a:off x="6156325" y="3594100"/>
            <a:ext cx="2844800" cy="646113"/>
            <a:chOff x="107503" y="3717032"/>
            <a:chExt cx="2844257" cy="646113"/>
          </a:xfrm>
        </p:grpSpPr>
        <p:sp>
          <p:nvSpPr>
            <p:cNvPr id="45108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เทิง</a:t>
              </a:r>
            </a:p>
          </p:txBody>
        </p:sp>
        <p:sp>
          <p:nvSpPr>
            <p:cNvPr id="45109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45110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(4580)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45077" name="Text Box 17"/>
          <p:cNvSpPr txBox="1">
            <a:spLocks noChangeArrowheads="1"/>
          </p:cNvSpPr>
          <p:nvPr/>
        </p:nvSpPr>
        <p:spPr bwMode="auto">
          <a:xfrm>
            <a:off x="6156325" y="4241800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(4581/4582/4583/4584)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45078" name="Group 60"/>
          <p:cNvGrpSpPr>
            <a:grpSpLocks/>
          </p:cNvGrpSpPr>
          <p:nvPr/>
        </p:nvGrpSpPr>
        <p:grpSpPr bwMode="auto">
          <a:xfrm>
            <a:off x="107950" y="4962525"/>
            <a:ext cx="2843213" cy="646113"/>
            <a:chOff x="107503" y="3717032"/>
            <a:chExt cx="2844257" cy="646113"/>
          </a:xfrm>
        </p:grpSpPr>
        <p:sp>
          <p:nvSpPr>
            <p:cNvPr id="45105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พาน</a:t>
              </a:r>
            </a:p>
          </p:txBody>
        </p:sp>
        <p:sp>
          <p:nvSpPr>
            <p:cNvPr id="45106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45107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(4588)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45079" name="Text Box 17"/>
          <p:cNvSpPr txBox="1">
            <a:spLocks noChangeArrowheads="1"/>
          </p:cNvSpPr>
          <p:nvPr/>
        </p:nvSpPr>
        <p:spPr bwMode="auto">
          <a:xfrm>
            <a:off x="107950" y="5610225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(4590/4591/4592/4593)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45080" name="Group 65"/>
          <p:cNvGrpSpPr>
            <a:grpSpLocks/>
          </p:cNvGrpSpPr>
          <p:nvPr/>
        </p:nvGrpSpPr>
        <p:grpSpPr bwMode="auto">
          <a:xfrm>
            <a:off x="3132138" y="4962525"/>
            <a:ext cx="2843212" cy="646113"/>
            <a:chOff x="107503" y="3717032"/>
            <a:chExt cx="2844257" cy="646113"/>
          </a:xfrm>
        </p:grpSpPr>
        <p:sp>
          <p:nvSpPr>
            <p:cNvPr id="45102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แม่จัน</a:t>
              </a:r>
            </a:p>
          </p:txBody>
        </p:sp>
        <p:sp>
          <p:nvSpPr>
            <p:cNvPr id="45103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45104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(4599)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45081" name="Text Box 17"/>
          <p:cNvSpPr txBox="1">
            <a:spLocks noChangeArrowheads="1"/>
          </p:cNvSpPr>
          <p:nvPr/>
        </p:nvSpPr>
        <p:spPr bwMode="auto">
          <a:xfrm>
            <a:off x="3132138" y="5610225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(4601/4602/4603/4605)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45082" name="Group 70"/>
          <p:cNvGrpSpPr>
            <a:grpSpLocks/>
          </p:cNvGrpSpPr>
          <p:nvPr/>
        </p:nvGrpSpPr>
        <p:grpSpPr bwMode="auto">
          <a:xfrm>
            <a:off x="6156325" y="4962525"/>
            <a:ext cx="2844800" cy="646113"/>
            <a:chOff x="107503" y="3717032"/>
            <a:chExt cx="2844257" cy="646113"/>
          </a:xfrm>
        </p:grpSpPr>
        <p:sp>
          <p:nvSpPr>
            <p:cNvPr id="45099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เชียงแสน</a:t>
              </a:r>
            </a:p>
          </p:txBody>
        </p:sp>
        <p:sp>
          <p:nvSpPr>
            <p:cNvPr id="45100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45101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(4607)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45083" name="Text Box 17"/>
          <p:cNvSpPr txBox="1">
            <a:spLocks noChangeArrowheads="1"/>
          </p:cNvSpPr>
          <p:nvPr/>
        </p:nvSpPr>
        <p:spPr bwMode="auto">
          <a:xfrm>
            <a:off x="6156325" y="5610225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(4609/4610/4611/4612)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cxnSp>
        <p:nvCxnSpPr>
          <p:cNvPr id="76" name="Straight Connector 75"/>
          <p:cNvCxnSpPr/>
          <p:nvPr/>
        </p:nvCxnSpPr>
        <p:spPr>
          <a:xfrm>
            <a:off x="1404938" y="3500438"/>
            <a:ext cx="604837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9" name="Straight Connector 78"/>
          <p:cNvCxnSpPr/>
          <p:nvPr/>
        </p:nvCxnSpPr>
        <p:spPr>
          <a:xfrm>
            <a:off x="1116013" y="1628775"/>
            <a:ext cx="0" cy="14446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" name="Straight Connector 80"/>
          <p:cNvCxnSpPr/>
          <p:nvPr/>
        </p:nvCxnSpPr>
        <p:spPr>
          <a:xfrm>
            <a:off x="3348038" y="1628775"/>
            <a:ext cx="0" cy="14446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" name="Straight Connector 81"/>
          <p:cNvCxnSpPr/>
          <p:nvPr/>
        </p:nvCxnSpPr>
        <p:spPr>
          <a:xfrm>
            <a:off x="5651500" y="1628775"/>
            <a:ext cx="0" cy="14446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3" name="Straight Connector 82"/>
          <p:cNvCxnSpPr/>
          <p:nvPr/>
        </p:nvCxnSpPr>
        <p:spPr>
          <a:xfrm>
            <a:off x="7956550" y="1628775"/>
            <a:ext cx="0" cy="14446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4" name="Straight Connector 83"/>
          <p:cNvCxnSpPr/>
          <p:nvPr/>
        </p:nvCxnSpPr>
        <p:spPr>
          <a:xfrm>
            <a:off x="1403350" y="3500438"/>
            <a:ext cx="0" cy="904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/>
          <p:cNvCxnSpPr/>
          <p:nvPr/>
        </p:nvCxnSpPr>
        <p:spPr>
          <a:xfrm>
            <a:off x="7451725" y="3500438"/>
            <a:ext cx="0" cy="904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" name="Straight Connector 85"/>
          <p:cNvCxnSpPr/>
          <p:nvPr/>
        </p:nvCxnSpPr>
        <p:spPr>
          <a:xfrm>
            <a:off x="3049588" y="3500438"/>
            <a:ext cx="0" cy="136842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7" name="Straight Connector 86"/>
          <p:cNvCxnSpPr/>
          <p:nvPr/>
        </p:nvCxnSpPr>
        <p:spPr>
          <a:xfrm>
            <a:off x="1403350" y="4868863"/>
            <a:ext cx="604837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9" name="Straight Connector 88"/>
          <p:cNvCxnSpPr/>
          <p:nvPr/>
        </p:nvCxnSpPr>
        <p:spPr>
          <a:xfrm>
            <a:off x="1403350" y="4868863"/>
            <a:ext cx="0" cy="904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0" name="Straight Connector 89"/>
          <p:cNvCxnSpPr/>
          <p:nvPr/>
        </p:nvCxnSpPr>
        <p:spPr>
          <a:xfrm>
            <a:off x="4427538" y="4868863"/>
            <a:ext cx="0" cy="904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1" name="Straight Connector 90"/>
          <p:cNvCxnSpPr/>
          <p:nvPr/>
        </p:nvCxnSpPr>
        <p:spPr>
          <a:xfrm>
            <a:off x="7451725" y="4868863"/>
            <a:ext cx="0" cy="904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45096" name="Group 74"/>
          <p:cNvGrpSpPr>
            <a:grpSpLocks/>
          </p:cNvGrpSpPr>
          <p:nvPr/>
        </p:nvGrpSpPr>
        <p:grpSpPr bwMode="auto">
          <a:xfrm>
            <a:off x="107950" y="1774825"/>
            <a:ext cx="2051050" cy="646113"/>
            <a:chOff x="107950" y="1775470"/>
            <a:chExt cx="2051050" cy="646112"/>
          </a:xfrm>
        </p:grpSpPr>
        <p:grpSp>
          <p:nvGrpSpPr>
            <p:cNvPr id="13" name="Group 18"/>
            <p:cNvGrpSpPr>
              <a:grpSpLocks/>
            </p:cNvGrpSpPr>
            <p:nvPr/>
          </p:nvGrpSpPr>
          <p:grpSpPr bwMode="auto">
            <a:xfrm>
              <a:off x="107950" y="1775470"/>
              <a:ext cx="2051050" cy="646112"/>
              <a:chOff x="3203848" y="3468365"/>
              <a:chExt cx="2052020" cy="646113"/>
            </a:xfrm>
            <a:solidFill>
              <a:schemeClr val="bg1"/>
            </a:solidFill>
          </p:grpSpPr>
          <p:sp>
            <p:nvSpPr>
              <p:cNvPr id="14387" name="Rectangle 2"/>
              <p:cNvSpPr>
                <a:spLocks noChangeArrowheads="1"/>
              </p:cNvSpPr>
              <p:nvPr/>
            </p:nvSpPr>
            <p:spPr bwMode="auto">
              <a:xfrm>
                <a:off x="4679868" y="3468365"/>
                <a:ext cx="576000" cy="323850"/>
              </a:xfrm>
              <a:prstGeom prst="rect">
                <a:avLst/>
              </a:prstGeom>
              <a:grpFill/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anchor="ctr"/>
              <a:lstStyle/>
              <a:p>
                <a:pPr algn="ctr" eaLnBrk="0" hangingPunct="0">
                  <a:defRPr/>
                </a:pPr>
                <a:r>
                  <a:rPr lang="en-US" altLang="th-TH" sz="1600" b="1" dirty="0">
                    <a:latin typeface="TH SarabunPSK" pitchFamily="34" charset="-34"/>
                    <a:cs typeface="TH SarabunPSK" pitchFamily="34" charset="-34"/>
                  </a:rPr>
                  <a:t>8</a:t>
                </a:r>
                <a:endParaRPr lang="th-TH" altLang="th-TH" sz="1400" b="1" dirty="0">
                  <a:latin typeface="TH SarabunPSK" pitchFamily="34" charset="-34"/>
                  <a:cs typeface="TH SarabunPSK" pitchFamily="34" charset="-34"/>
                </a:endParaRPr>
              </a:p>
            </p:txBody>
          </p:sp>
          <p:sp>
            <p:nvSpPr>
              <p:cNvPr id="14388" name="Rectangle 2"/>
              <p:cNvSpPr>
                <a:spLocks noChangeArrowheads="1"/>
              </p:cNvSpPr>
              <p:nvPr/>
            </p:nvSpPr>
            <p:spPr bwMode="auto">
              <a:xfrm>
                <a:off x="3203848" y="3789040"/>
                <a:ext cx="2052000" cy="325438"/>
              </a:xfrm>
              <a:prstGeom prst="rect">
                <a:avLst/>
              </a:prstGeom>
              <a:grpFill/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anchor="ctr"/>
              <a:lstStyle/>
              <a:p>
                <a:pPr algn="ctr" eaLnBrk="0" hangingPunct="0">
                  <a:defRPr/>
                </a:pPr>
                <a:r>
                  <a:rPr lang="th-TH" altLang="th-TH" sz="1400" spc="-40" dirty="0">
                    <a:latin typeface="TH SarabunPSK" pitchFamily="34" charset="-34"/>
                    <a:cs typeface="TH SarabunPSK" pitchFamily="34" charset="-34"/>
                  </a:rPr>
                  <a:t>นักวิชาการพัฒนาชุมชน (ผอ.กง.) </a:t>
                </a:r>
                <a:r>
                  <a:rPr lang="th-TH" altLang="th-TH" sz="1400" spc="-40" dirty="0" err="1">
                    <a:latin typeface="TH SarabunPSK" pitchFamily="34" charset="-34"/>
                    <a:cs typeface="TH SarabunPSK" pitchFamily="34" charset="-34"/>
                  </a:rPr>
                  <a:t>ชพ.</a:t>
                </a:r>
                <a:r>
                  <a:rPr lang="en-US" altLang="th-TH" sz="1400" spc="-40" dirty="0">
                    <a:latin typeface="TH SarabunPSK" pitchFamily="34" charset="-34"/>
                    <a:cs typeface="TH SarabunPSK" pitchFamily="34" charset="-34"/>
                  </a:rPr>
                  <a:t> </a:t>
                </a:r>
                <a:r>
                  <a:rPr lang="en-US" altLang="th-TH" sz="1000" spc="-40" dirty="0">
                    <a:solidFill>
                      <a:srgbClr val="FF0000"/>
                    </a:solidFill>
                    <a:latin typeface="TH SarabunPSK" pitchFamily="34" charset="-34"/>
                    <a:cs typeface="TH SarabunPSK" pitchFamily="34" charset="-34"/>
                  </a:rPr>
                  <a:t>(4548)</a:t>
                </a:r>
                <a:endParaRPr lang="th-TH" altLang="th-TH" sz="1000" spc="-40" dirty="0">
                  <a:solidFill>
                    <a:srgbClr val="FF0000"/>
                  </a:solidFill>
                  <a:latin typeface="TH SarabunPSK" pitchFamily="34" charset="-34"/>
                  <a:cs typeface="TH SarabunPSK" pitchFamily="34" charset="-34"/>
                </a:endParaRPr>
              </a:p>
            </p:txBody>
          </p:sp>
        </p:grpSp>
        <p:sp>
          <p:nvSpPr>
            <p:cNvPr id="45098" name="Rectangle 2"/>
            <p:cNvSpPr>
              <a:spLocks noChangeArrowheads="1"/>
            </p:cNvSpPr>
            <p:nvPr/>
          </p:nvSpPr>
          <p:spPr bwMode="auto">
            <a:xfrm>
              <a:off x="107950" y="1775470"/>
              <a:ext cx="1475302" cy="323849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th-TH" altLang="th-TH" sz="12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endParaRPr lang="th-TH" altLang="th-TH" sz="8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2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กลุ่มงานประสานและสนับสนุนการบริหารงานพัฒนาชุมชน</a:t>
              </a:r>
            </a:p>
            <a:p>
              <a:pPr algn="ctr"/>
              <a:endParaRPr lang="th-TH" altLang="th-TH" sz="12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082" name="Rectangle 73"/>
          <p:cNvSpPr>
            <a:spLocks noChangeArrowheads="1"/>
          </p:cNvSpPr>
          <p:nvPr/>
        </p:nvSpPr>
        <p:spPr bwMode="auto">
          <a:xfrm>
            <a:off x="488950" y="106363"/>
            <a:ext cx="815498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/>
            <a:r>
              <a:rPr lang="th-TH" altLang="th-TH" sz="1600" b="1">
                <a:latin typeface="TH SarabunPSK" panose="020B0500040200020003" pitchFamily="34" charset="-34"/>
                <a:cs typeface="TH SarabunPSK" panose="020B0500040200020003" pitchFamily="34" charset="-34"/>
              </a:rPr>
              <a:t>แผนภูมิแสดงการแบ่งงานภายในและอัตรากำลังของกรมการพัฒนาชุมชน</a:t>
            </a:r>
            <a:r>
              <a:rPr lang="en-US" altLang="th-TH" sz="1600" b="1">
                <a:latin typeface="TH SarabunPSK" panose="020B0500040200020003" pitchFamily="34" charset="-34"/>
                <a:cs typeface="TH SarabunPSK" panose="020B0500040200020003" pitchFamily="34" charset="-34"/>
              </a:rPr>
              <a:t> </a:t>
            </a:r>
            <a:endParaRPr lang="th-TH" altLang="th-TH" sz="1600" b="1"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sp>
        <p:nvSpPr>
          <p:cNvPr id="46083" name="Text Box 9"/>
          <p:cNvSpPr txBox="1">
            <a:spLocks noChangeArrowheads="1"/>
          </p:cNvSpPr>
          <p:nvPr/>
        </p:nvSpPr>
        <p:spPr bwMode="auto">
          <a:xfrm>
            <a:off x="6980238" y="6269038"/>
            <a:ext cx="2160587" cy="588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ลูกจ้างประจำ - อัตรา</a:t>
            </a:r>
          </a:p>
          <a:p>
            <a:pPr eaLnBrk="1" hangingPunct="1"/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กรอบพนักงานราชการ 1 อัตรา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rPr>
              <a:t> (74)</a:t>
            </a:r>
            <a:endParaRPr lang="th-TH" altLang="th-TH" sz="1400">
              <a:solidFill>
                <a:srgbClr val="FF0000"/>
              </a:solidFill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grpSp>
        <p:nvGrpSpPr>
          <p:cNvPr id="46084" name="Group 81"/>
          <p:cNvGrpSpPr>
            <a:grpSpLocks/>
          </p:cNvGrpSpPr>
          <p:nvPr/>
        </p:nvGrpSpPr>
        <p:grpSpPr bwMode="auto">
          <a:xfrm>
            <a:off x="2843213" y="765175"/>
            <a:ext cx="3421062" cy="646113"/>
            <a:chOff x="2448080" y="857250"/>
            <a:chExt cx="3420000" cy="646113"/>
          </a:xfrm>
        </p:grpSpPr>
        <p:sp>
          <p:nvSpPr>
            <p:cNvPr id="46145" name="Rectangle 2"/>
            <p:cNvSpPr>
              <a:spLocks noChangeArrowheads="1"/>
            </p:cNvSpPr>
            <p:nvPr/>
          </p:nvSpPr>
          <p:spPr bwMode="auto">
            <a:xfrm>
              <a:off x="2448080" y="857250"/>
              <a:ext cx="2844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สำนักงานพัฒนาชุมชนจังหวัดเชียงราย</a:t>
              </a:r>
            </a:p>
          </p:txBody>
        </p:sp>
        <p:sp>
          <p:nvSpPr>
            <p:cNvPr id="46146" name="Rectangle 2"/>
            <p:cNvSpPr>
              <a:spLocks noChangeArrowheads="1"/>
            </p:cNvSpPr>
            <p:nvPr/>
          </p:nvSpPr>
          <p:spPr bwMode="auto">
            <a:xfrm>
              <a:off x="5290308" y="857250"/>
              <a:ext cx="575739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 eaLnBrk="1" hangingPunct="1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113</a:t>
              </a:r>
              <a:endParaRPr lang="th-TH" altLang="th-TH" sz="16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46147" name="Rectangle 2"/>
            <p:cNvSpPr>
              <a:spLocks noChangeArrowheads="1"/>
            </p:cNvSpPr>
            <p:nvPr/>
          </p:nvSpPr>
          <p:spPr bwMode="auto">
            <a:xfrm>
              <a:off x="2448080" y="1177925"/>
              <a:ext cx="3420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ผู้อำนวยการ (พัฒนาการจังหวัด) สูง</a:t>
              </a:r>
              <a:r>
                <a:rPr lang="en-US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(4547)</a:t>
              </a:r>
              <a:r>
                <a:rPr lang="en-US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endParaRPr lang="th-TH" altLang="th-TH" sz="1600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46085" name="Text Box 91"/>
          <p:cNvSpPr txBox="1">
            <a:spLocks noChangeArrowheads="1"/>
          </p:cNvSpPr>
          <p:nvPr/>
        </p:nvSpPr>
        <p:spPr bwMode="auto">
          <a:xfrm>
            <a:off x="3924300" y="404813"/>
            <a:ext cx="1368425" cy="277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Update </a:t>
            </a:r>
            <a:r>
              <a:rPr lang="th-TH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26 เมษายน 2564 </a:t>
            </a:r>
            <a:r>
              <a:rPr lang="en-US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         </a:t>
            </a:r>
            <a:endParaRPr lang="th-TH" altLang="th-TH" sz="1200"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cxnSp>
        <p:nvCxnSpPr>
          <p:cNvPr id="78" name="Straight Connector 77"/>
          <p:cNvCxnSpPr/>
          <p:nvPr/>
        </p:nvCxnSpPr>
        <p:spPr>
          <a:xfrm>
            <a:off x="4572000" y="1419225"/>
            <a:ext cx="0" cy="50482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6087" name="Rectangle 78"/>
          <p:cNvSpPr>
            <a:spLocks noChangeArrowheads="1"/>
          </p:cNvSpPr>
          <p:nvPr/>
        </p:nvSpPr>
        <p:spPr bwMode="auto">
          <a:xfrm>
            <a:off x="0" y="6611938"/>
            <a:ext cx="1619250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000" u="sng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หมายเหตุ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ภายในวงเล็บแสดงเลขที่ตำแหน่ง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46088" name="Group 49"/>
          <p:cNvGrpSpPr>
            <a:grpSpLocks/>
          </p:cNvGrpSpPr>
          <p:nvPr/>
        </p:nvGrpSpPr>
        <p:grpSpPr bwMode="auto">
          <a:xfrm>
            <a:off x="107950" y="1722438"/>
            <a:ext cx="2843213" cy="646112"/>
            <a:chOff x="107503" y="3717032"/>
            <a:chExt cx="2844257" cy="646113"/>
          </a:xfrm>
        </p:grpSpPr>
        <p:sp>
          <p:nvSpPr>
            <p:cNvPr id="46142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แม่สาย</a:t>
              </a:r>
            </a:p>
          </p:txBody>
        </p:sp>
        <p:sp>
          <p:nvSpPr>
            <p:cNvPr id="46143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46144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(4613)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46089" name="Text Box 17"/>
          <p:cNvSpPr txBox="1">
            <a:spLocks noChangeArrowheads="1"/>
          </p:cNvSpPr>
          <p:nvPr/>
        </p:nvSpPr>
        <p:spPr bwMode="auto">
          <a:xfrm>
            <a:off x="107950" y="2370138"/>
            <a:ext cx="2879725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(4615/4616/4618/4619)</a:t>
            </a:r>
          </a:p>
          <a:p>
            <a:pPr eaLnBrk="1" hangingPunct="1"/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46090" name="Group 50"/>
          <p:cNvGrpSpPr>
            <a:grpSpLocks/>
          </p:cNvGrpSpPr>
          <p:nvPr/>
        </p:nvGrpSpPr>
        <p:grpSpPr bwMode="auto">
          <a:xfrm>
            <a:off x="3132138" y="1722438"/>
            <a:ext cx="2843212" cy="646112"/>
            <a:chOff x="107503" y="3717032"/>
            <a:chExt cx="2844257" cy="646113"/>
          </a:xfrm>
        </p:grpSpPr>
        <p:sp>
          <p:nvSpPr>
            <p:cNvPr id="46139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แม่สรวย</a:t>
              </a:r>
            </a:p>
          </p:txBody>
        </p:sp>
        <p:sp>
          <p:nvSpPr>
            <p:cNvPr id="46140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46141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ชพ.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(4620)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46091" name="Text Box 17"/>
          <p:cNvSpPr txBox="1">
            <a:spLocks noChangeArrowheads="1"/>
          </p:cNvSpPr>
          <p:nvPr/>
        </p:nvSpPr>
        <p:spPr bwMode="auto">
          <a:xfrm>
            <a:off x="3132138" y="2370138"/>
            <a:ext cx="2879725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(4597/4622/4623/4625)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46092" name="Group 55"/>
          <p:cNvGrpSpPr>
            <a:grpSpLocks/>
          </p:cNvGrpSpPr>
          <p:nvPr/>
        </p:nvGrpSpPr>
        <p:grpSpPr bwMode="auto">
          <a:xfrm>
            <a:off x="6156325" y="1722438"/>
            <a:ext cx="2844800" cy="646112"/>
            <a:chOff x="107503" y="3717032"/>
            <a:chExt cx="2844257" cy="646113"/>
          </a:xfrm>
        </p:grpSpPr>
        <p:sp>
          <p:nvSpPr>
            <p:cNvPr id="46136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เวียงป่าเป้า</a:t>
              </a:r>
            </a:p>
          </p:txBody>
        </p:sp>
        <p:sp>
          <p:nvSpPr>
            <p:cNvPr id="46137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46138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(4626)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46093" name="Text Box 17"/>
          <p:cNvSpPr txBox="1">
            <a:spLocks noChangeArrowheads="1"/>
          </p:cNvSpPr>
          <p:nvPr/>
        </p:nvSpPr>
        <p:spPr bwMode="auto">
          <a:xfrm>
            <a:off x="6156325" y="2370138"/>
            <a:ext cx="2879725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(4628/4629/4630/4631)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46094" name="Group 60"/>
          <p:cNvGrpSpPr>
            <a:grpSpLocks/>
          </p:cNvGrpSpPr>
          <p:nvPr/>
        </p:nvGrpSpPr>
        <p:grpSpPr bwMode="auto">
          <a:xfrm>
            <a:off x="107950" y="4962525"/>
            <a:ext cx="2843213" cy="646113"/>
            <a:chOff x="107503" y="3717032"/>
            <a:chExt cx="2844257" cy="646113"/>
          </a:xfrm>
        </p:grpSpPr>
        <p:sp>
          <p:nvSpPr>
            <p:cNvPr id="46133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ขุนตาล</a:t>
              </a:r>
            </a:p>
          </p:txBody>
        </p:sp>
        <p:sp>
          <p:nvSpPr>
            <p:cNvPr id="46134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46135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ชพ.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(4646)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46095" name="Text Box 17"/>
          <p:cNvSpPr txBox="1">
            <a:spLocks noChangeArrowheads="1"/>
          </p:cNvSpPr>
          <p:nvPr/>
        </p:nvSpPr>
        <p:spPr bwMode="auto">
          <a:xfrm>
            <a:off x="107950" y="5610225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(4598/4647/4648/4649)</a:t>
            </a:r>
          </a:p>
        </p:txBody>
      </p:sp>
      <p:grpSp>
        <p:nvGrpSpPr>
          <p:cNvPr id="46096" name="Group 65"/>
          <p:cNvGrpSpPr>
            <a:grpSpLocks/>
          </p:cNvGrpSpPr>
          <p:nvPr/>
        </p:nvGrpSpPr>
        <p:grpSpPr bwMode="auto">
          <a:xfrm>
            <a:off x="3132138" y="4962525"/>
            <a:ext cx="2843212" cy="646113"/>
            <a:chOff x="107503" y="3717032"/>
            <a:chExt cx="2844257" cy="646113"/>
          </a:xfrm>
        </p:grpSpPr>
        <p:sp>
          <p:nvSpPr>
            <p:cNvPr id="46130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พญาเม็งราย</a:t>
              </a:r>
            </a:p>
          </p:txBody>
        </p:sp>
        <p:sp>
          <p:nvSpPr>
            <p:cNvPr id="46131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46132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ชพ.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(4650)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46097" name="Text Box 17"/>
          <p:cNvSpPr txBox="1">
            <a:spLocks noChangeArrowheads="1"/>
          </p:cNvSpPr>
          <p:nvPr/>
        </p:nvSpPr>
        <p:spPr bwMode="auto">
          <a:xfrm>
            <a:off x="3132138" y="5610225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(4570/4652/4653/4654)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46098" name="Group 70"/>
          <p:cNvGrpSpPr>
            <a:grpSpLocks/>
          </p:cNvGrpSpPr>
          <p:nvPr/>
        </p:nvGrpSpPr>
        <p:grpSpPr bwMode="auto">
          <a:xfrm>
            <a:off x="6156325" y="4962525"/>
            <a:ext cx="2844800" cy="646113"/>
            <a:chOff x="107503" y="3717032"/>
            <a:chExt cx="2844257" cy="646113"/>
          </a:xfrm>
        </p:grpSpPr>
        <p:sp>
          <p:nvSpPr>
            <p:cNvPr id="46127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ป่าแดด</a:t>
              </a:r>
            </a:p>
          </p:txBody>
        </p:sp>
        <p:sp>
          <p:nvSpPr>
            <p:cNvPr id="46128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46129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ชพ.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(4655)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46099" name="Text Box 17"/>
          <p:cNvSpPr txBox="1">
            <a:spLocks noChangeArrowheads="1"/>
          </p:cNvSpPr>
          <p:nvPr/>
        </p:nvSpPr>
        <p:spPr bwMode="auto">
          <a:xfrm>
            <a:off x="6156325" y="5610225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(4569/4657/4658/4659)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cxnSp>
        <p:nvCxnSpPr>
          <p:cNvPr id="76" name="Straight Connector 75"/>
          <p:cNvCxnSpPr/>
          <p:nvPr/>
        </p:nvCxnSpPr>
        <p:spPr>
          <a:xfrm>
            <a:off x="1404938" y="1628775"/>
            <a:ext cx="604837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4" name="Straight Connector 83"/>
          <p:cNvCxnSpPr/>
          <p:nvPr/>
        </p:nvCxnSpPr>
        <p:spPr>
          <a:xfrm>
            <a:off x="1403350" y="1628775"/>
            <a:ext cx="0" cy="9048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/>
          <p:cNvCxnSpPr/>
          <p:nvPr/>
        </p:nvCxnSpPr>
        <p:spPr>
          <a:xfrm>
            <a:off x="7451725" y="1628775"/>
            <a:ext cx="0" cy="9048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" name="Straight Connector 85"/>
          <p:cNvCxnSpPr/>
          <p:nvPr/>
        </p:nvCxnSpPr>
        <p:spPr>
          <a:xfrm>
            <a:off x="3049588" y="1628775"/>
            <a:ext cx="0" cy="324008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7" name="Straight Connector 86"/>
          <p:cNvCxnSpPr/>
          <p:nvPr/>
        </p:nvCxnSpPr>
        <p:spPr>
          <a:xfrm>
            <a:off x="1403350" y="4868863"/>
            <a:ext cx="604837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9" name="Straight Connector 88"/>
          <p:cNvCxnSpPr/>
          <p:nvPr/>
        </p:nvCxnSpPr>
        <p:spPr>
          <a:xfrm>
            <a:off x="1403350" y="4868863"/>
            <a:ext cx="0" cy="904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0" name="Straight Connector 89"/>
          <p:cNvCxnSpPr/>
          <p:nvPr/>
        </p:nvCxnSpPr>
        <p:spPr>
          <a:xfrm>
            <a:off x="4427538" y="4868863"/>
            <a:ext cx="0" cy="904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1" name="Straight Connector 90"/>
          <p:cNvCxnSpPr/>
          <p:nvPr/>
        </p:nvCxnSpPr>
        <p:spPr>
          <a:xfrm>
            <a:off x="7451725" y="4868863"/>
            <a:ext cx="0" cy="904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46108" name="Group 49"/>
          <p:cNvGrpSpPr>
            <a:grpSpLocks/>
          </p:cNvGrpSpPr>
          <p:nvPr/>
        </p:nvGrpSpPr>
        <p:grpSpPr bwMode="auto">
          <a:xfrm>
            <a:off x="107950" y="3300413"/>
            <a:ext cx="2843213" cy="652462"/>
            <a:chOff x="107503" y="3710690"/>
            <a:chExt cx="2844257" cy="652455"/>
          </a:xfrm>
        </p:grpSpPr>
        <p:sp>
          <p:nvSpPr>
            <p:cNvPr id="46124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แม่ลาว</a:t>
              </a:r>
            </a:p>
          </p:txBody>
        </p:sp>
        <p:sp>
          <p:nvSpPr>
            <p:cNvPr id="46125" name="Rectangle 2"/>
            <p:cNvSpPr>
              <a:spLocks noChangeArrowheads="1"/>
            </p:cNvSpPr>
            <p:nvPr/>
          </p:nvSpPr>
          <p:spPr bwMode="auto">
            <a:xfrm>
              <a:off x="2411760" y="3710690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46126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ชพ.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(4632)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46109" name="Text Box 17"/>
          <p:cNvSpPr txBox="1">
            <a:spLocks noChangeArrowheads="1"/>
          </p:cNvSpPr>
          <p:nvPr/>
        </p:nvSpPr>
        <p:spPr bwMode="auto">
          <a:xfrm>
            <a:off x="107950" y="3954463"/>
            <a:ext cx="2879725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(4596/4634/4635/4636)</a:t>
            </a:r>
          </a:p>
          <a:p>
            <a:pPr eaLnBrk="1" hangingPunct="1"/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46110" name="Group 50"/>
          <p:cNvGrpSpPr>
            <a:grpSpLocks/>
          </p:cNvGrpSpPr>
          <p:nvPr/>
        </p:nvGrpSpPr>
        <p:grpSpPr bwMode="auto">
          <a:xfrm>
            <a:off x="3132138" y="3300413"/>
            <a:ext cx="2843212" cy="652462"/>
            <a:chOff x="107503" y="3710690"/>
            <a:chExt cx="2844257" cy="652455"/>
          </a:xfrm>
        </p:grpSpPr>
        <p:sp>
          <p:nvSpPr>
            <p:cNvPr id="46121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เวียงชัย</a:t>
              </a:r>
            </a:p>
          </p:txBody>
        </p:sp>
        <p:sp>
          <p:nvSpPr>
            <p:cNvPr id="46122" name="Rectangle 2"/>
            <p:cNvSpPr>
              <a:spLocks noChangeArrowheads="1"/>
            </p:cNvSpPr>
            <p:nvPr/>
          </p:nvSpPr>
          <p:spPr bwMode="auto">
            <a:xfrm>
              <a:off x="2411760" y="3710690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46123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ชพ.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(4637)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46111" name="Text Box 17"/>
          <p:cNvSpPr txBox="1">
            <a:spLocks noChangeArrowheads="1"/>
          </p:cNvSpPr>
          <p:nvPr/>
        </p:nvSpPr>
        <p:spPr bwMode="auto">
          <a:xfrm>
            <a:off x="3132138" y="3954463"/>
            <a:ext cx="2879725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(4571/4573/4639/4640)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46112" name="Group 55"/>
          <p:cNvGrpSpPr>
            <a:grpSpLocks/>
          </p:cNvGrpSpPr>
          <p:nvPr/>
        </p:nvGrpSpPr>
        <p:grpSpPr bwMode="auto">
          <a:xfrm>
            <a:off x="6156325" y="3300413"/>
            <a:ext cx="2844800" cy="652462"/>
            <a:chOff x="107503" y="3710690"/>
            <a:chExt cx="2844257" cy="652455"/>
          </a:xfrm>
        </p:grpSpPr>
        <p:sp>
          <p:nvSpPr>
            <p:cNvPr id="46118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เวียงแก่น</a:t>
              </a:r>
            </a:p>
          </p:txBody>
        </p:sp>
        <p:sp>
          <p:nvSpPr>
            <p:cNvPr id="46119" name="Rectangle 2"/>
            <p:cNvSpPr>
              <a:spLocks noChangeArrowheads="1"/>
            </p:cNvSpPr>
            <p:nvPr/>
          </p:nvSpPr>
          <p:spPr bwMode="auto">
            <a:xfrm>
              <a:off x="2411760" y="3710690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46120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ชพ.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(4642)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46113" name="Text Box 17"/>
          <p:cNvSpPr txBox="1">
            <a:spLocks noChangeArrowheads="1"/>
          </p:cNvSpPr>
          <p:nvPr/>
        </p:nvSpPr>
        <p:spPr bwMode="auto">
          <a:xfrm>
            <a:off x="6156325" y="3954463"/>
            <a:ext cx="2879725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(4644/4735/4736/4737)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cxnSp>
        <p:nvCxnSpPr>
          <p:cNvPr id="105" name="Straight Connector 104"/>
          <p:cNvCxnSpPr/>
          <p:nvPr/>
        </p:nvCxnSpPr>
        <p:spPr>
          <a:xfrm>
            <a:off x="1404938" y="3213100"/>
            <a:ext cx="604837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6" name="Straight Connector 105"/>
          <p:cNvCxnSpPr/>
          <p:nvPr/>
        </p:nvCxnSpPr>
        <p:spPr>
          <a:xfrm>
            <a:off x="1403350" y="3213100"/>
            <a:ext cx="0" cy="9048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7" name="Straight Connector 106"/>
          <p:cNvCxnSpPr/>
          <p:nvPr/>
        </p:nvCxnSpPr>
        <p:spPr>
          <a:xfrm>
            <a:off x="7451725" y="3213100"/>
            <a:ext cx="0" cy="9048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9" name="Straight Connector 108"/>
          <p:cNvCxnSpPr/>
          <p:nvPr/>
        </p:nvCxnSpPr>
        <p:spPr>
          <a:xfrm>
            <a:off x="4356100" y="3213100"/>
            <a:ext cx="0" cy="9048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106" name="Rectangle 73"/>
          <p:cNvSpPr>
            <a:spLocks noChangeArrowheads="1"/>
          </p:cNvSpPr>
          <p:nvPr/>
        </p:nvSpPr>
        <p:spPr bwMode="auto">
          <a:xfrm>
            <a:off x="488950" y="106363"/>
            <a:ext cx="815498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/>
            <a:r>
              <a:rPr lang="th-TH" altLang="th-TH" sz="1600" b="1">
                <a:latin typeface="TH SarabunPSK" panose="020B0500040200020003" pitchFamily="34" charset="-34"/>
                <a:cs typeface="TH SarabunPSK" panose="020B0500040200020003" pitchFamily="34" charset="-34"/>
              </a:rPr>
              <a:t>แผนภูมิแสดงการแบ่งงานภายในและอัตรากำลังของกรมการพัฒนาชุมชน</a:t>
            </a:r>
            <a:r>
              <a:rPr lang="en-US" altLang="th-TH" sz="1600" b="1">
                <a:latin typeface="TH SarabunPSK" panose="020B0500040200020003" pitchFamily="34" charset="-34"/>
                <a:cs typeface="TH SarabunPSK" panose="020B0500040200020003" pitchFamily="34" charset="-34"/>
              </a:rPr>
              <a:t> </a:t>
            </a:r>
            <a:endParaRPr lang="th-TH" altLang="th-TH" sz="1600" b="1"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sp>
        <p:nvSpPr>
          <p:cNvPr id="47107" name="Text Box 9"/>
          <p:cNvSpPr txBox="1">
            <a:spLocks noChangeArrowheads="1"/>
          </p:cNvSpPr>
          <p:nvPr/>
        </p:nvSpPr>
        <p:spPr bwMode="auto">
          <a:xfrm>
            <a:off x="6980238" y="6269038"/>
            <a:ext cx="2160587" cy="588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ลูกจ้างประจำ - อัตรา</a:t>
            </a:r>
          </a:p>
          <a:p>
            <a:pPr eaLnBrk="1" hangingPunct="1"/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กรอบพนักงานราชการ 1 อัตรา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rPr>
              <a:t> (74)</a:t>
            </a:r>
            <a:endParaRPr lang="th-TH" altLang="th-TH" sz="1400">
              <a:solidFill>
                <a:srgbClr val="FF0000"/>
              </a:solidFill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grpSp>
        <p:nvGrpSpPr>
          <p:cNvPr id="47108" name="Group 81"/>
          <p:cNvGrpSpPr>
            <a:grpSpLocks/>
          </p:cNvGrpSpPr>
          <p:nvPr/>
        </p:nvGrpSpPr>
        <p:grpSpPr bwMode="auto">
          <a:xfrm>
            <a:off x="2843213" y="765175"/>
            <a:ext cx="3421062" cy="646113"/>
            <a:chOff x="2448080" y="857250"/>
            <a:chExt cx="3420000" cy="646113"/>
          </a:xfrm>
        </p:grpSpPr>
        <p:sp>
          <p:nvSpPr>
            <p:cNvPr id="47130" name="Rectangle 2"/>
            <p:cNvSpPr>
              <a:spLocks noChangeArrowheads="1"/>
            </p:cNvSpPr>
            <p:nvPr/>
          </p:nvSpPr>
          <p:spPr bwMode="auto">
            <a:xfrm>
              <a:off x="2448080" y="857250"/>
              <a:ext cx="2844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สำนักงานพัฒนาชุมชนจังหวัดเชียงราย</a:t>
              </a:r>
            </a:p>
          </p:txBody>
        </p:sp>
        <p:sp>
          <p:nvSpPr>
            <p:cNvPr id="47131" name="Rectangle 2"/>
            <p:cNvSpPr>
              <a:spLocks noChangeArrowheads="1"/>
            </p:cNvSpPr>
            <p:nvPr/>
          </p:nvSpPr>
          <p:spPr bwMode="auto">
            <a:xfrm>
              <a:off x="5290308" y="857250"/>
              <a:ext cx="575739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 eaLnBrk="1" hangingPunct="1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113</a:t>
              </a:r>
              <a:endParaRPr lang="th-TH" altLang="th-TH" sz="16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47132" name="Rectangle 2"/>
            <p:cNvSpPr>
              <a:spLocks noChangeArrowheads="1"/>
            </p:cNvSpPr>
            <p:nvPr/>
          </p:nvSpPr>
          <p:spPr bwMode="auto">
            <a:xfrm>
              <a:off x="2448080" y="1177925"/>
              <a:ext cx="3420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ผู้อำนวยการ (พัฒนาการจังหวัด) สูง</a:t>
              </a:r>
              <a:r>
                <a:rPr lang="en-US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(4547)</a:t>
              </a:r>
              <a:r>
                <a:rPr lang="en-US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endParaRPr lang="th-TH" altLang="th-TH" sz="1600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47109" name="Text Box 91"/>
          <p:cNvSpPr txBox="1">
            <a:spLocks noChangeArrowheads="1"/>
          </p:cNvSpPr>
          <p:nvPr/>
        </p:nvSpPr>
        <p:spPr bwMode="auto">
          <a:xfrm>
            <a:off x="3924300" y="404813"/>
            <a:ext cx="1368425" cy="277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Update </a:t>
            </a:r>
            <a:r>
              <a:rPr lang="th-TH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26 เมษายน 2564 </a:t>
            </a:r>
            <a:r>
              <a:rPr lang="en-US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         </a:t>
            </a:r>
            <a:endParaRPr lang="th-TH" altLang="th-TH" sz="1200"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cxnSp>
        <p:nvCxnSpPr>
          <p:cNvPr id="78" name="Straight Connector 77"/>
          <p:cNvCxnSpPr/>
          <p:nvPr/>
        </p:nvCxnSpPr>
        <p:spPr>
          <a:xfrm>
            <a:off x="4572000" y="1419225"/>
            <a:ext cx="0" cy="50482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111" name="Rectangle 78"/>
          <p:cNvSpPr>
            <a:spLocks noChangeArrowheads="1"/>
          </p:cNvSpPr>
          <p:nvPr/>
        </p:nvSpPr>
        <p:spPr bwMode="auto">
          <a:xfrm>
            <a:off x="0" y="6611938"/>
            <a:ext cx="1619250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000" u="sng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หมายเหตุ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ภายในวงเล็บแสดงเลขที่ตำแหน่ง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47112" name="Group 49"/>
          <p:cNvGrpSpPr>
            <a:grpSpLocks/>
          </p:cNvGrpSpPr>
          <p:nvPr/>
        </p:nvGrpSpPr>
        <p:grpSpPr bwMode="auto">
          <a:xfrm>
            <a:off x="107950" y="1722438"/>
            <a:ext cx="2843213" cy="646112"/>
            <a:chOff x="107503" y="3717032"/>
            <a:chExt cx="2844257" cy="646113"/>
          </a:xfrm>
        </p:grpSpPr>
        <p:sp>
          <p:nvSpPr>
            <p:cNvPr id="47127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แม่ฟ้าหลวง</a:t>
              </a:r>
            </a:p>
          </p:txBody>
        </p:sp>
        <p:sp>
          <p:nvSpPr>
            <p:cNvPr id="47128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47129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ชพ.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(4660)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47113" name="Text Box 17"/>
          <p:cNvSpPr txBox="1">
            <a:spLocks noChangeArrowheads="1"/>
          </p:cNvSpPr>
          <p:nvPr/>
        </p:nvSpPr>
        <p:spPr bwMode="auto">
          <a:xfrm>
            <a:off x="107950" y="2370138"/>
            <a:ext cx="2879725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(4594/4595/4662/4663)</a:t>
            </a:r>
          </a:p>
          <a:p>
            <a:pPr eaLnBrk="1" hangingPunct="1"/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47114" name="Group 50"/>
          <p:cNvGrpSpPr>
            <a:grpSpLocks/>
          </p:cNvGrpSpPr>
          <p:nvPr/>
        </p:nvGrpSpPr>
        <p:grpSpPr bwMode="auto">
          <a:xfrm>
            <a:off x="3132138" y="1722438"/>
            <a:ext cx="2843212" cy="646112"/>
            <a:chOff x="107503" y="3717032"/>
            <a:chExt cx="2844257" cy="646113"/>
          </a:xfrm>
        </p:grpSpPr>
        <p:sp>
          <p:nvSpPr>
            <p:cNvPr id="47124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เวียงเชียงรุ้ง</a:t>
              </a:r>
            </a:p>
          </p:txBody>
        </p:sp>
        <p:sp>
          <p:nvSpPr>
            <p:cNvPr id="47125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47126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ชพ.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(4664)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47115" name="Text Box 17"/>
          <p:cNvSpPr txBox="1">
            <a:spLocks noChangeArrowheads="1"/>
          </p:cNvSpPr>
          <p:nvPr/>
        </p:nvSpPr>
        <p:spPr bwMode="auto">
          <a:xfrm>
            <a:off x="3132138" y="2370138"/>
            <a:ext cx="2879725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(4666/4667/4822/4823)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47116" name="Group 55"/>
          <p:cNvGrpSpPr>
            <a:grpSpLocks/>
          </p:cNvGrpSpPr>
          <p:nvPr/>
        </p:nvGrpSpPr>
        <p:grpSpPr bwMode="auto">
          <a:xfrm>
            <a:off x="6156325" y="1722438"/>
            <a:ext cx="2844800" cy="646112"/>
            <a:chOff x="107503" y="3717032"/>
            <a:chExt cx="2844257" cy="646113"/>
          </a:xfrm>
        </p:grpSpPr>
        <p:sp>
          <p:nvSpPr>
            <p:cNvPr id="47121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ดอยหลวง</a:t>
              </a:r>
            </a:p>
          </p:txBody>
        </p:sp>
        <p:sp>
          <p:nvSpPr>
            <p:cNvPr id="47122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47123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ชพ.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(4668)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47117" name="Text Box 17"/>
          <p:cNvSpPr txBox="1">
            <a:spLocks noChangeArrowheads="1"/>
          </p:cNvSpPr>
          <p:nvPr/>
        </p:nvSpPr>
        <p:spPr bwMode="auto">
          <a:xfrm>
            <a:off x="6156325" y="2370138"/>
            <a:ext cx="2879725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3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(4587/4670/4671)</a:t>
            </a:r>
          </a:p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เจ้าพนักงานพัฒนาชุมชน (ปง./ชง.)    - 1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4614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)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cxnSp>
        <p:nvCxnSpPr>
          <p:cNvPr id="76" name="Straight Connector 75"/>
          <p:cNvCxnSpPr/>
          <p:nvPr/>
        </p:nvCxnSpPr>
        <p:spPr>
          <a:xfrm>
            <a:off x="1404938" y="1628775"/>
            <a:ext cx="604837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4" name="Straight Connector 83"/>
          <p:cNvCxnSpPr/>
          <p:nvPr/>
        </p:nvCxnSpPr>
        <p:spPr>
          <a:xfrm>
            <a:off x="1403350" y="1628775"/>
            <a:ext cx="0" cy="9048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/>
          <p:cNvCxnSpPr/>
          <p:nvPr/>
        </p:nvCxnSpPr>
        <p:spPr>
          <a:xfrm>
            <a:off x="7451725" y="1628775"/>
            <a:ext cx="0" cy="9048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130" name="Rectangle 73"/>
          <p:cNvSpPr>
            <a:spLocks noChangeArrowheads="1"/>
          </p:cNvSpPr>
          <p:nvPr/>
        </p:nvSpPr>
        <p:spPr bwMode="auto">
          <a:xfrm>
            <a:off x="488950" y="106363"/>
            <a:ext cx="815498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/>
            <a:r>
              <a:rPr lang="th-TH" altLang="th-TH" sz="1600" b="1">
                <a:latin typeface="TH SarabunPSK" panose="020B0500040200020003" pitchFamily="34" charset="-34"/>
                <a:cs typeface="TH SarabunPSK" panose="020B0500040200020003" pitchFamily="34" charset="-34"/>
              </a:rPr>
              <a:t>แผนภูมิแสดงการแบ่งงานภายในและอัตรากำลังของกรมการพัฒนาชุมชน</a:t>
            </a:r>
            <a:r>
              <a:rPr lang="en-US" altLang="th-TH" sz="1600" b="1">
                <a:latin typeface="TH SarabunPSK" panose="020B0500040200020003" pitchFamily="34" charset="-34"/>
                <a:cs typeface="TH SarabunPSK" panose="020B0500040200020003" pitchFamily="34" charset="-34"/>
              </a:rPr>
              <a:t> </a:t>
            </a:r>
            <a:endParaRPr lang="th-TH" altLang="th-TH" sz="1600" b="1"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sp>
        <p:nvSpPr>
          <p:cNvPr id="48131" name="Text Box 9"/>
          <p:cNvSpPr txBox="1">
            <a:spLocks noChangeArrowheads="1"/>
          </p:cNvSpPr>
          <p:nvPr/>
        </p:nvSpPr>
        <p:spPr bwMode="auto">
          <a:xfrm>
            <a:off x="6980238" y="6269038"/>
            <a:ext cx="2160587" cy="588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ลูกจ้างประจำ 1 อัตรา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rPr>
              <a:t>(165)</a:t>
            </a:r>
            <a:endParaRPr lang="th-TH" altLang="th-TH" sz="1400">
              <a:solidFill>
                <a:srgbClr val="FF0000"/>
              </a:solidFill>
              <a:latin typeface="TH SarabunPSK" panose="020B0500040200020003" pitchFamily="34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กรอบพนักงานราชการ 3 อัตรา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rPr>
              <a:t> (75/120/121)</a:t>
            </a:r>
            <a:endParaRPr lang="th-TH" altLang="th-TH" sz="1400">
              <a:solidFill>
                <a:srgbClr val="FF0000"/>
              </a:solidFill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grpSp>
        <p:nvGrpSpPr>
          <p:cNvPr id="48132" name="Group 81"/>
          <p:cNvGrpSpPr>
            <a:grpSpLocks/>
          </p:cNvGrpSpPr>
          <p:nvPr/>
        </p:nvGrpSpPr>
        <p:grpSpPr bwMode="auto">
          <a:xfrm>
            <a:off x="2843213" y="765175"/>
            <a:ext cx="3421062" cy="646113"/>
            <a:chOff x="2448080" y="857250"/>
            <a:chExt cx="3420000" cy="646113"/>
          </a:xfrm>
        </p:grpSpPr>
        <p:sp>
          <p:nvSpPr>
            <p:cNvPr id="48189" name="Rectangle 2"/>
            <p:cNvSpPr>
              <a:spLocks noChangeArrowheads="1"/>
            </p:cNvSpPr>
            <p:nvPr/>
          </p:nvSpPr>
          <p:spPr bwMode="auto">
            <a:xfrm>
              <a:off x="2448080" y="857250"/>
              <a:ext cx="2844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สำนักงานพัฒนาชุมชนจังหวัดเชียงใหม่</a:t>
              </a:r>
            </a:p>
          </p:txBody>
        </p:sp>
        <p:sp>
          <p:nvSpPr>
            <p:cNvPr id="48190" name="Rectangle 2"/>
            <p:cNvSpPr>
              <a:spLocks noChangeArrowheads="1"/>
            </p:cNvSpPr>
            <p:nvPr/>
          </p:nvSpPr>
          <p:spPr bwMode="auto">
            <a:xfrm>
              <a:off x="5290308" y="857250"/>
              <a:ext cx="575739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 eaLnBrk="1" hangingPunct="1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150</a:t>
              </a:r>
              <a:endParaRPr lang="th-TH" altLang="th-TH" sz="16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48191" name="Rectangle 2"/>
            <p:cNvSpPr>
              <a:spLocks noChangeArrowheads="1"/>
            </p:cNvSpPr>
            <p:nvPr/>
          </p:nvSpPr>
          <p:spPr bwMode="auto">
            <a:xfrm>
              <a:off x="2448080" y="1177925"/>
              <a:ext cx="3420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ผู้อำนวยการ (พัฒนาการจังหวัด) สูง</a:t>
              </a:r>
              <a:r>
                <a:rPr lang="en-US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(4672)</a:t>
              </a:r>
              <a:r>
                <a:rPr lang="en-US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endParaRPr lang="th-TH" altLang="th-TH" sz="1600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48133" name="Text Box 91"/>
          <p:cNvSpPr txBox="1">
            <a:spLocks noChangeArrowheads="1"/>
          </p:cNvSpPr>
          <p:nvPr/>
        </p:nvSpPr>
        <p:spPr bwMode="auto">
          <a:xfrm>
            <a:off x="3924300" y="404813"/>
            <a:ext cx="1368425" cy="277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Update </a:t>
            </a:r>
            <a:r>
              <a:rPr lang="th-TH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26 เมษายน 2564 </a:t>
            </a:r>
            <a:r>
              <a:rPr lang="en-US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         </a:t>
            </a:r>
            <a:endParaRPr lang="th-TH" altLang="th-TH" sz="1200"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sp>
        <p:nvSpPr>
          <p:cNvPr id="48134" name="Text Box 17"/>
          <p:cNvSpPr txBox="1">
            <a:spLocks noChangeArrowheads="1"/>
          </p:cNvSpPr>
          <p:nvPr/>
        </p:nvSpPr>
        <p:spPr bwMode="auto">
          <a:xfrm>
            <a:off x="107950" y="2409825"/>
            <a:ext cx="3168650" cy="628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 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- 1 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(7846)</a:t>
            </a:r>
          </a:p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นักจัดการงานทั่วไป (ปก./ชก.)   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     </a:t>
            </a: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- 1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4693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)</a:t>
            </a:r>
          </a:p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เจ้าพนักงานธุรการ (ปง./ชง.)    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      </a:t>
            </a: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3 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(4674/4675/4678)</a:t>
            </a:r>
          </a:p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เจ้าพนักงานการเงินและบัญชี (ปง./ชง.)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- 3</a:t>
            </a: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(4676/4677/4749)</a:t>
            </a:r>
            <a:endParaRPr lang="th-TH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th-TH" altLang="th-TH" sz="1200">
                <a:solidFill>
                  <a:srgbClr val="00B05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พนักงานพิมพ์ (ลจป.)               </a:t>
            </a:r>
            <a:r>
              <a:rPr lang="en-US" altLang="th-TH" sz="1200">
                <a:solidFill>
                  <a:srgbClr val="00B05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   </a:t>
            </a:r>
            <a:r>
              <a:rPr lang="th-TH" altLang="th-TH" sz="1200">
                <a:solidFill>
                  <a:srgbClr val="00B05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- </a:t>
            </a:r>
            <a:r>
              <a:rPr lang="en-US" altLang="th-TH" sz="1200">
                <a:solidFill>
                  <a:srgbClr val="00B05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1</a:t>
            </a:r>
            <a:r>
              <a:rPr lang="th-TH" altLang="th-TH" sz="1200">
                <a:solidFill>
                  <a:srgbClr val="00B05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165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) (ไม่รวมในกรอบ ขรก.)</a:t>
            </a:r>
            <a:endParaRPr lang="th-TH" altLang="th-TH" sz="8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endParaRPr lang="th-TH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endParaRPr lang="en-US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sp>
        <p:nvSpPr>
          <p:cNvPr id="48135" name="Text Box 17"/>
          <p:cNvSpPr txBox="1">
            <a:spLocks noChangeArrowheads="1"/>
          </p:cNvSpPr>
          <p:nvPr/>
        </p:nvSpPr>
        <p:spPr bwMode="auto">
          <a:xfrm>
            <a:off x="2411413" y="2408238"/>
            <a:ext cx="2087562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2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(4680/4681)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3" name="Group 18"/>
          <p:cNvGrpSpPr>
            <a:grpSpLocks/>
          </p:cNvGrpSpPr>
          <p:nvPr/>
        </p:nvGrpSpPr>
        <p:grpSpPr bwMode="auto">
          <a:xfrm>
            <a:off x="2411413" y="1772816"/>
            <a:ext cx="2052637" cy="646113"/>
            <a:chOff x="3203848" y="3468365"/>
            <a:chExt cx="2052020" cy="646113"/>
          </a:xfrm>
          <a:solidFill>
            <a:schemeClr val="bg1"/>
          </a:solidFill>
        </p:grpSpPr>
        <p:sp>
          <p:nvSpPr>
            <p:cNvPr id="12367" name="Rectangle 2"/>
            <p:cNvSpPr>
              <a:spLocks noChangeArrowheads="1"/>
            </p:cNvSpPr>
            <p:nvPr/>
          </p:nvSpPr>
          <p:spPr bwMode="auto">
            <a:xfrm>
              <a:off x="3203848" y="3468365"/>
              <a:ext cx="1476000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lnSpc>
                  <a:spcPct val="70000"/>
                </a:lnSpc>
                <a:defRPr/>
              </a:pPr>
              <a:endParaRPr lang="en-US" altLang="th-TH" sz="700" b="1" dirty="0">
                <a:latin typeface="TH SarabunPSK" pitchFamily="34" charset="-34"/>
                <a:cs typeface="TH SarabunPSK" pitchFamily="34" charset="-34"/>
              </a:endParaRPr>
            </a:p>
            <a:p>
              <a:pPr algn="ctr" eaLnBrk="0" hangingPunct="0">
                <a:lnSpc>
                  <a:spcPct val="70000"/>
                </a:lnSpc>
                <a:defRPr/>
              </a:pPr>
              <a:r>
                <a:rPr lang="th-TH" altLang="th-TH" sz="1400" b="1" dirty="0">
                  <a:latin typeface="TH SarabunPSK" pitchFamily="34" charset="-34"/>
                  <a:cs typeface="TH SarabunPSK" pitchFamily="34" charset="-34"/>
                </a:rPr>
                <a:t> กลุ่มงานยุทธศาสตร์</a:t>
              </a:r>
            </a:p>
            <a:p>
              <a:pPr algn="ctr" eaLnBrk="0" hangingPunct="0">
                <a:lnSpc>
                  <a:spcPct val="70000"/>
                </a:lnSpc>
                <a:defRPr/>
              </a:pPr>
              <a:r>
                <a:rPr lang="th-TH" altLang="th-TH" sz="1400" b="1" dirty="0">
                  <a:latin typeface="TH SarabunPSK" pitchFamily="34" charset="-34"/>
                  <a:cs typeface="TH SarabunPSK" pitchFamily="34" charset="-34"/>
                </a:rPr>
                <a:t>การพัฒนาชุมชน</a:t>
              </a:r>
            </a:p>
          </p:txBody>
        </p:sp>
        <p:sp>
          <p:nvSpPr>
            <p:cNvPr id="12368" name="Rectangle 2"/>
            <p:cNvSpPr>
              <a:spLocks noChangeArrowheads="1"/>
            </p:cNvSpPr>
            <p:nvPr/>
          </p:nvSpPr>
          <p:spPr bwMode="auto">
            <a:xfrm>
              <a:off x="4679868" y="3468365"/>
              <a:ext cx="576000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en-US" altLang="th-TH" sz="1600" b="1" dirty="0">
                  <a:latin typeface="TH SarabunPSK" pitchFamily="34" charset="-34"/>
                  <a:cs typeface="TH SarabunPSK" pitchFamily="34" charset="-34"/>
                </a:rPr>
                <a:t>3</a:t>
              </a:r>
              <a:endParaRPr lang="th-TH" altLang="th-TH" sz="1400" b="1" dirty="0">
                <a:latin typeface="TH SarabunPSK" pitchFamily="34" charset="-34"/>
                <a:cs typeface="TH SarabunPSK" pitchFamily="34" charset="-34"/>
              </a:endParaRPr>
            </a:p>
          </p:txBody>
        </p:sp>
        <p:sp>
          <p:nvSpPr>
            <p:cNvPr id="12372" name="Rectangle 2"/>
            <p:cNvSpPr>
              <a:spLocks noChangeArrowheads="1"/>
            </p:cNvSpPr>
            <p:nvPr/>
          </p:nvSpPr>
          <p:spPr bwMode="auto">
            <a:xfrm>
              <a:off x="3203848" y="3789040"/>
              <a:ext cx="2052020" cy="325438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th-TH" altLang="th-TH" sz="1500" spc="-70" dirty="0">
                  <a:latin typeface="TH SarabunPSK" pitchFamily="34" charset="-34"/>
                  <a:cs typeface="TH SarabunPSK" pitchFamily="34" charset="-34"/>
                </a:rPr>
                <a:t>นักวิชาการพัฒนาชุมชน (ผอ.กง.) ชพ</a:t>
              </a:r>
              <a:r>
                <a:rPr lang="en-US" altLang="th-TH" sz="1500" spc="-70" dirty="0">
                  <a:latin typeface="TH SarabunPSK" pitchFamily="34" charset="-34"/>
                  <a:cs typeface="TH SarabunPSK" pitchFamily="34" charset="-34"/>
                </a:rPr>
                <a:t>. </a:t>
              </a:r>
              <a:r>
                <a:rPr lang="en-US" altLang="th-TH" sz="1000" spc="-70" dirty="0">
                  <a:solidFill>
                    <a:srgbClr val="FF0000"/>
                  </a:solidFill>
                  <a:latin typeface="TH SarabunPSK" pitchFamily="34" charset="-34"/>
                  <a:cs typeface="TH SarabunPSK" pitchFamily="34" charset="-34"/>
                </a:rPr>
                <a:t>(4679)</a:t>
              </a:r>
              <a:endParaRPr lang="th-TH" altLang="th-TH" sz="1000" spc="-70" dirty="0">
                <a:solidFill>
                  <a:srgbClr val="FF0000"/>
                </a:solidFill>
                <a:latin typeface="TH SarabunPSK" pitchFamily="34" charset="-34"/>
                <a:cs typeface="TH SarabunPSK" pitchFamily="34" charset="-34"/>
              </a:endParaRPr>
            </a:p>
          </p:txBody>
        </p:sp>
      </p:grpSp>
      <p:sp>
        <p:nvSpPr>
          <p:cNvPr id="48137" name="Text Box 17"/>
          <p:cNvSpPr txBox="1">
            <a:spLocks noChangeArrowheads="1"/>
          </p:cNvSpPr>
          <p:nvPr/>
        </p:nvSpPr>
        <p:spPr bwMode="auto">
          <a:xfrm>
            <a:off x="4665663" y="2420938"/>
            <a:ext cx="2643187" cy="628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5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(4684/4685/4686/4687/4688)</a:t>
            </a:r>
          </a:p>
          <a:p>
            <a:pPr eaLnBrk="1" hangingPunct="1"/>
            <a:r>
              <a:rPr lang="th-TH" altLang="th-TH" sz="12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นักส่งเสริมการพัฒนาชุมชน (พรก.)</a:t>
            </a:r>
            <a:r>
              <a:rPr lang="en-US" altLang="th-TH" sz="12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12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 </a:t>
            </a:r>
            <a:r>
              <a:rPr lang="en-US" altLang="th-TH" sz="12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1</a:t>
            </a:r>
            <a:r>
              <a:rPr lang="th-TH" altLang="th-TH" sz="12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75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)</a:t>
            </a:r>
            <a:endParaRPr lang="th-TH" altLang="th-TH" sz="1000">
              <a:solidFill>
                <a:srgbClr val="0070C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th-TH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(กรอบฯ </a:t>
            </a:r>
            <a:r>
              <a:rPr lang="en-US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2564</a:t>
            </a:r>
            <a:r>
              <a:rPr lang="th-TH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en-US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</a:t>
            </a:r>
            <a:r>
              <a:rPr lang="th-TH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en-US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2567)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(จ้างแล้ว)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              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(ไม่รวมในกรอบ ขรก.)</a:t>
            </a:r>
            <a:r>
              <a:rPr lang="th-TH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4" name="Group 18"/>
          <p:cNvGrpSpPr>
            <a:grpSpLocks/>
          </p:cNvGrpSpPr>
          <p:nvPr/>
        </p:nvGrpSpPr>
        <p:grpSpPr bwMode="auto">
          <a:xfrm>
            <a:off x="4665274" y="1773328"/>
            <a:ext cx="2051050" cy="646110"/>
            <a:chOff x="3203848" y="3468365"/>
            <a:chExt cx="2052020" cy="646111"/>
          </a:xfrm>
          <a:solidFill>
            <a:schemeClr val="bg1"/>
          </a:solidFill>
        </p:grpSpPr>
        <p:sp>
          <p:nvSpPr>
            <p:cNvPr id="12364" name="Rectangle 2"/>
            <p:cNvSpPr>
              <a:spLocks noChangeArrowheads="1"/>
            </p:cNvSpPr>
            <p:nvPr/>
          </p:nvSpPr>
          <p:spPr bwMode="auto">
            <a:xfrm>
              <a:off x="3203848" y="3468365"/>
              <a:ext cx="1476000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lnSpc>
                  <a:spcPct val="70000"/>
                </a:lnSpc>
                <a:defRPr/>
              </a:pPr>
              <a:endParaRPr lang="th-TH" altLang="th-TH" sz="700" b="1" dirty="0">
                <a:latin typeface="TH SarabunPSK" pitchFamily="34" charset="-34"/>
                <a:cs typeface="TH SarabunPSK" pitchFamily="34" charset="-34"/>
              </a:endParaRPr>
            </a:p>
            <a:p>
              <a:pPr algn="ctr" eaLnBrk="0" hangingPunct="0">
                <a:lnSpc>
                  <a:spcPct val="70000"/>
                </a:lnSpc>
                <a:defRPr/>
              </a:pPr>
              <a:r>
                <a:rPr lang="th-TH" altLang="th-TH" sz="1400" b="1" dirty="0">
                  <a:latin typeface="TH SarabunPSK" pitchFamily="34" charset="-34"/>
                  <a:cs typeface="TH SarabunPSK" pitchFamily="34" charset="-34"/>
                </a:rPr>
                <a:t>กลุ่มงานส่งเสริม                      การพัฒนาชุมชน</a:t>
              </a:r>
            </a:p>
          </p:txBody>
        </p:sp>
        <p:sp>
          <p:nvSpPr>
            <p:cNvPr id="12365" name="Rectangle 2"/>
            <p:cNvSpPr>
              <a:spLocks noChangeArrowheads="1"/>
            </p:cNvSpPr>
            <p:nvPr/>
          </p:nvSpPr>
          <p:spPr bwMode="auto">
            <a:xfrm>
              <a:off x="4679868" y="3468365"/>
              <a:ext cx="576000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en-US" altLang="th-TH" sz="1600" b="1" dirty="0">
                  <a:latin typeface="TH SarabunPSK" pitchFamily="34" charset="-34"/>
                  <a:cs typeface="TH SarabunPSK" pitchFamily="34" charset="-34"/>
                </a:rPr>
                <a:t>6</a:t>
              </a:r>
              <a:endParaRPr lang="th-TH" altLang="th-TH" sz="1600" b="1" dirty="0">
                <a:latin typeface="TH SarabunPSK" pitchFamily="34" charset="-34"/>
                <a:cs typeface="TH SarabunPSK" pitchFamily="34" charset="-34"/>
              </a:endParaRPr>
            </a:p>
          </p:txBody>
        </p:sp>
        <p:sp>
          <p:nvSpPr>
            <p:cNvPr id="12369" name="Rectangle 2"/>
            <p:cNvSpPr>
              <a:spLocks noChangeArrowheads="1"/>
            </p:cNvSpPr>
            <p:nvPr/>
          </p:nvSpPr>
          <p:spPr bwMode="auto">
            <a:xfrm>
              <a:off x="3203848" y="3789039"/>
              <a:ext cx="2052020" cy="325437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th-TH" altLang="th-TH" sz="1500" spc="-80" dirty="0">
                  <a:latin typeface="TH SarabunPSK" pitchFamily="34" charset="-34"/>
                  <a:cs typeface="TH SarabunPSK" pitchFamily="34" charset="-34"/>
                </a:rPr>
                <a:t>นักวิชาการพัฒนาชุมชน (ผอ.กง.) ชพ</a:t>
              </a:r>
              <a:r>
                <a:rPr lang="en-US" altLang="th-TH" sz="1500" spc="-80" dirty="0">
                  <a:latin typeface="TH SarabunPSK" pitchFamily="34" charset="-34"/>
                  <a:cs typeface="TH SarabunPSK" pitchFamily="34" charset="-34"/>
                </a:rPr>
                <a:t>. </a:t>
              </a:r>
              <a:r>
                <a:rPr lang="en-US" altLang="th-TH" sz="1000" spc="-80" dirty="0">
                  <a:solidFill>
                    <a:srgbClr val="FF0000"/>
                  </a:solidFill>
                  <a:latin typeface="TH SarabunPSK" pitchFamily="34" charset="-34"/>
                  <a:cs typeface="TH SarabunPSK" pitchFamily="34" charset="-34"/>
                </a:rPr>
                <a:t>(4683)</a:t>
              </a:r>
              <a:endParaRPr lang="th-TH" altLang="th-TH" sz="1000" spc="-80" dirty="0">
                <a:solidFill>
                  <a:srgbClr val="FF0000"/>
                </a:solidFill>
                <a:latin typeface="TH SarabunPSK" pitchFamily="34" charset="-34"/>
                <a:cs typeface="TH SarabunPSK" pitchFamily="34" charset="-34"/>
              </a:endParaRPr>
            </a:p>
          </p:txBody>
        </p:sp>
      </p:grpSp>
      <p:sp>
        <p:nvSpPr>
          <p:cNvPr id="48139" name="Text Box 17"/>
          <p:cNvSpPr txBox="1">
            <a:spLocks noChangeArrowheads="1"/>
          </p:cNvSpPr>
          <p:nvPr/>
        </p:nvSpPr>
        <p:spPr bwMode="auto">
          <a:xfrm>
            <a:off x="6969125" y="2425700"/>
            <a:ext cx="2087563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(4682/4721/4744/4799)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5" name="Group 18"/>
          <p:cNvGrpSpPr>
            <a:grpSpLocks/>
          </p:cNvGrpSpPr>
          <p:nvPr/>
        </p:nvGrpSpPr>
        <p:grpSpPr bwMode="auto">
          <a:xfrm>
            <a:off x="6968737" y="1778090"/>
            <a:ext cx="2052637" cy="646113"/>
            <a:chOff x="3203848" y="3468365"/>
            <a:chExt cx="2052020" cy="646113"/>
          </a:xfrm>
          <a:solidFill>
            <a:schemeClr val="bg1"/>
          </a:solidFill>
        </p:grpSpPr>
        <p:sp>
          <p:nvSpPr>
            <p:cNvPr id="12361" name="Rectangle 2"/>
            <p:cNvSpPr>
              <a:spLocks noChangeArrowheads="1"/>
            </p:cNvSpPr>
            <p:nvPr/>
          </p:nvSpPr>
          <p:spPr bwMode="auto">
            <a:xfrm>
              <a:off x="3203848" y="3468365"/>
              <a:ext cx="1476000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lnSpc>
                  <a:spcPct val="70000"/>
                </a:lnSpc>
                <a:defRPr/>
              </a:pPr>
              <a:endParaRPr lang="th-TH" altLang="th-TH" sz="700" b="1" dirty="0">
                <a:latin typeface="TH SarabunPSK" pitchFamily="34" charset="-34"/>
                <a:cs typeface="TH SarabunPSK" pitchFamily="34" charset="-34"/>
              </a:endParaRPr>
            </a:p>
            <a:p>
              <a:pPr algn="ctr" eaLnBrk="0" hangingPunct="0">
                <a:lnSpc>
                  <a:spcPct val="70000"/>
                </a:lnSpc>
                <a:defRPr/>
              </a:pPr>
              <a:r>
                <a:rPr lang="th-TH" altLang="th-TH" sz="1400" b="1" dirty="0">
                  <a:latin typeface="TH SarabunPSK" pitchFamily="34" charset="-34"/>
                  <a:cs typeface="TH SarabunPSK" pitchFamily="34" charset="-34"/>
                </a:rPr>
                <a:t>กลุ่มงานสารสนเทศ</a:t>
              </a:r>
            </a:p>
            <a:p>
              <a:pPr algn="ctr" eaLnBrk="0" hangingPunct="0">
                <a:lnSpc>
                  <a:spcPct val="70000"/>
                </a:lnSpc>
                <a:defRPr/>
              </a:pPr>
              <a:r>
                <a:rPr lang="th-TH" altLang="th-TH" sz="1400" b="1" dirty="0">
                  <a:latin typeface="TH SarabunPSK" pitchFamily="34" charset="-34"/>
                  <a:cs typeface="TH SarabunPSK" pitchFamily="34" charset="-34"/>
                </a:rPr>
                <a:t>การพัฒนาชุมชน</a:t>
              </a:r>
            </a:p>
          </p:txBody>
        </p:sp>
        <p:sp>
          <p:nvSpPr>
            <p:cNvPr id="12362" name="Rectangle 2"/>
            <p:cNvSpPr>
              <a:spLocks noChangeArrowheads="1"/>
            </p:cNvSpPr>
            <p:nvPr/>
          </p:nvSpPr>
          <p:spPr bwMode="auto">
            <a:xfrm>
              <a:off x="4679868" y="3468365"/>
              <a:ext cx="576000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en-US" altLang="th-TH" sz="1600" b="1" dirty="0">
                  <a:latin typeface="TH SarabunPSK" pitchFamily="34" charset="-34"/>
                  <a:cs typeface="TH SarabunPSK" pitchFamily="34" charset="-34"/>
                </a:rPr>
                <a:t>5</a:t>
              </a:r>
              <a:endParaRPr lang="th-TH" altLang="th-TH" sz="1400" b="1" dirty="0">
                <a:latin typeface="TH SarabunPSK" pitchFamily="34" charset="-34"/>
                <a:cs typeface="TH SarabunPSK" pitchFamily="34" charset="-34"/>
              </a:endParaRPr>
            </a:p>
          </p:txBody>
        </p:sp>
        <p:sp>
          <p:nvSpPr>
            <p:cNvPr id="11342" name="Rectangle 2"/>
            <p:cNvSpPr>
              <a:spLocks noChangeArrowheads="1"/>
            </p:cNvSpPr>
            <p:nvPr/>
          </p:nvSpPr>
          <p:spPr bwMode="auto">
            <a:xfrm>
              <a:off x="3203848" y="3789040"/>
              <a:ext cx="2052020" cy="325438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th-TH" altLang="th-TH" sz="1500" spc="-60" dirty="0">
                  <a:latin typeface="TH SarabunPSK" pitchFamily="34" charset="-34"/>
                  <a:cs typeface="TH SarabunPSK" pitchFamily="34" charset="-34"/>
                </a:rPr>
                <a:t>นักวิชาการพัฒนาชุมชน (ผอ.กง.) ชพ</a:t>
              </a:r>
              <a:r>
                <a:rPr lang="en-US" altLang="th-TH" sz="1500" spc="-60" dirty="0">
                  <a:latin typeface="TH SarabunPSK" pitchFamily="34" charset="-34"/>
                  <a:cs typeface="TH SarabunPSK" pitchFamily="34" charset="-34"/>
                </a:rPr>
                <a:t>. </a:t>
              </a:r>
              <a:r>
                <a:rPr lang="en-US" altLang="th-TH" sz="1050" spc="-60" dirty="0">
                  <a:solidFill>
                    <a:srgbClr val="FF0000"/>
                  </a:solidFill>
                  <a:latin typeface="TH SarabunPSK" pitchFamily="34" charset="-34"/>
                  <a:cs typeface="TH SarabunPSK" pitchFamily="34" charset="-34"/>
                </a:rPr>
                <a:t>(287)</a:t>
              </a:r>
              <a:endParaRPr lang="th-TH" altLang="th-TH" sz="1050" spc="-60" dirty="0">
                <a:solidFill>
                  <a:srgbClr val="FF0000"/>
                </a:solidFill>
                <a:latin typeface="TH SarabunPSK" pitchFamily="34" charset="-34"/>
                <a:cs typeface="TH SarabunPSK" pitchFamily="34" charset="-34"/>
              </a:endParaRPr>
            </a:p>
          </p:txBody>
        </p:sp>
      </p:grpSp>
      <p:cxnSp>
        <p:nvCxnSpPr>
          <p:cNvPr id="78" name="Straight Connector 77"/>
          <p:cNvCxnSpPr/>
          <p:nvPr/>
        </p:nvCxnSpPr>
        <p:spPr>
          <a:xfrm>
            <a:off x="4572000" y="1419225"/>
            <a:ext cx="0" cy="223202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/>
          <p:cNvCxnSpPr/>
          <p:nvPr/>
        </p:nvCxnSpPr>
        <p:spPr>
          <a:xfrm>
            <a:off x="1116013" y="1628775"/>
            <a:ext cx="683895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8143" name="Rectangle 78"/>
          <p:cNvSpPr>
            <a:spLocks noChangeArrowheads="1"/>
          </p:cNvSpPr>
          <p:nvPr/>
        </p:nvSpPr>
        <p:spPr bwMode="auto">
          <a:xfrm>
            <a:off x="0" y="6611938"/>
            <a:ext cx="1619250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000" u="sng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หมายเหตุ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ภายในวงเล็บแสดงเลขที่ตำแหน่ง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48144" name="Group 49"/>
          <p:cNvGrpSpPr>
            <a:grpSpLocks/>
          </p:cNvGrpSpPr>
          <p:nvPr/>
        </p:nvGrpSpPr>
        <p:grpSpPr bwMode="auto">
          <a:xfrm>
            <a:off x="107950" y="3594100"/>
            <a:ext cx="2843213" cy="646113"/>
            <a:chOff x="107503" y="3717032"/>
            <a:chExt cx="2844257" cy="646113"/>
          </a:xfrm>
        </p:grpSpPr>
        <p:sp>
          <p:nvSpPr>
            <p:cNvPr id="48186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เมืองเชียงใหม่</a:t>
              </a:r>
            </a:p>
          </p:txBody>
        </p:sp>
        <p:sp>
          <p:nvSpPr>
            <p:cNvPr id="48187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6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48188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(4690)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48145" name="Text Box 17"/>
          <p:cNvSpPr txBox="1">
            <a:spLocks noChangeArrowheads="1"/>
          </p:cNvSpPr>
          <p:nvPr/>
        </p:nvSpPr>
        <p:spPr bwMode="auto">
          <a:xfrm>
            <a:off x="107950" y="4241800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- 5</a:t>
            </a:r>
            <a:endParaRPr lang="en-US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(4691/4692/4694/4695/4696)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48146" name="Group 50"/>
          <p:cNvGrpSpPr>
            <a:grpSpLocks/>
          </p:cNvGrpSpPr>
          <p:nvPr/>
        </p:nvGrpSpPr>
        <p:grpSpPr bwMode="auto">
          <a:xfrm>
            <a:off x="3132138" y="3594100"/>
            <a:ext cx="2843212" cy="646113"/>
            <a:chOff x="107503" y="3717032"/>
            <a:chExt cx="2844257" cy="646113"/>
          </a:xfrm>
        </p:grpSpPr>
        <p:sp>
          <p:nvSpPr>
            <p:cNvPr id="48183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จอมทอง</a:t>
              </a:r>
            </a:p>
          </p:txBody>
        </p:sp>
        <p:sp>
          <p:nvSpPr>
            <p:cNvPr id="48184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4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48185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(4698)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48147" name="Text Box 17"/>
          <p:cNvSpPr txBox="1">
            <a:spLocks noChangeArrowheads="1"/>
          </p:cNvSpPr>
          <p:nvPr/>
        </p:nvSpPr>
        <p:spPr bwMode="auto">
          <a:xfrm>
            <a:off x="3132138" y="4241800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     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3 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(4700/4702/4703)</a:t>
            </a:r>
          </a:p>
          <a:p>
            <a:pPr eaLnBrk="1" hangingPunct="1"/>
            <a:r>
              <a:rPr lang="th-TH" altLang="th-TH" sz="12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(พรก.) (จ้างแล้ว)     - 1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(1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20)</a:t>
            </a:r>
            <a:endParaRPr lang="th-TH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th-TH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(กรอบฯ </a:t>
            </a:r>
            <a:r>
              <a:rPr lang="en-US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2564</a:t>
            </a:r>
            <a:r>
              <a:rPr lang="th-TH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en-US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–</a:t>
            </a:r>
            <a:r>
              <a:rPr lang="th-TH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en-US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2567 </a:t>
            </a:r>
            <a:r>
              <a:rPr lang="th-TH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ตามมาตรการฯ ปี งบฯ </a:t>
            </a:r>
            <a:r>
              <a:rPr lang="en-US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2562)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 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(ไม่รวมในกรอบ ขรก.)</a:t>
            </a:r>
            <a:r>
              <a:rPr lang="th-TH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48148" name="Group 55"/>
          <p:cNvGrpSpPr>
            <a:grpSpLocks/>
          </p:cNvGrpSpPr>
          <p:nvPr/>
        </p:nvGrpSpPr>
        <p:grpSpPr bwMode="auto">
          <a:xfrm>
            <a:off x="6156325" y="3594100"/>
            <a:ext cx="2844800" cy="646113"/>
            <a:chOff x="107503" y="3717032"/>
            <a:chExt cx="2844257" cy="646113"/>
          </a:xfrm>
        </p:grpSpPr>
        <p:sp>
          <p:nvSpPr>
            <p:cNvPr id="48180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แม่แจ่ม</a:t>
              </a:r>
            </a:p>
          </p:txBody>
        </p:sp>
        <p:sp>
          <p:nvSpPr>
            <p:cNvPr id="48181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48182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(4704)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48149" name="Text Box 17"/>
          <p:cNvSpPr txBox="1">
            <a:spLocks noChangeArrowheads="1"/>
          </p:cNvSpPr>
          <p:nvPr/>
        </p:nvSpPr>
        <p:spPr bwMode="auto">
          <a:xfrm>
            <a:off x="6156325" y="4241800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(4706/4707/4708/4709)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48150" name="Group 60"/>
          <p:cNvGrpSpPr>
            <a:grpSpLocks/>
          </p:cNvGrpSpPr>
          <p:nvPr/>
        </p:nvGrpSpPr>
        <p:grpSpPr bwMode="auto">
          <a:xfrm>
            <a:off x="107950" y="4962525"/>
            <a:ext cx="2843213" cy="646113"/>
            <a:chOff x="107503" y="3717032"/>
            <a:chExt cx="2844257" cy="646113"/>
          </a:xfrm>
        </p:grpSpPr>
        <p:sp>
          <p:nvSpPr>
            <p:cNvPr id="48177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กัลยาณิวัฒนา</a:t>
              </a:r>
            </a:p>
          </p:txBody>
        </p:sp>
        <p:sp>
          <p:nvSpPr>
            <p:cNvPr id="48178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48179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ชพ.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(4817)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48151" name="Text Box 17"/>
          <p:cNvSpPr txBox="1">
            <a:spLocks noChangeArrowheads="1"/>
          </p:cNvSpPr>
          <p:nvPr/>
        </p:nvSpPr>
        <p:spPr bwMode="auto">
          <a:xfrm>
            <a:off x="107950" y="5610225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3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(4710/4711/4752)</a:t>
            </a:r>
          </a:p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เจ้าพนักงานพัฒนาชุมชน (ปง./ชง.)    - 1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4705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)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48152" name="Group 65"/>
          <p:cNvGrpSpPr>
            <a:grpSpLocks/>
          </p:cNvGrpSpPr>
          <p:nvPr/>
        </p:nvGrpSpPr>
        <p:grpSpPr bwMode="auto">
          <a:xfrm>
            <a:off x="3132138" y="4962525"/>
            <a:ext cx="2843212" cy="646113"/>
            <a:chOff x="107503" y="3717032"/>
            <a:chExt cx="2844257" cy="646113"/>
          </a:xfrm>
        </p:grpSpPr>
        <p:sp>
          <p:nvSpPr>
            <p:cNvPr id="48174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เชียงดาว</a:t>
              </a:r>
            </a:p>
          </p:txBody>
        </p:sp>
        <p:sp>
          <p:nvSpPr>
            <p:cNvPr id="48175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6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48176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(4712)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48153" name="Text Box 17"/>
          <p:cNvSpPr txBox="1">
            <a:spLocks noChangeArrowheads="1"/>
          </p:cNvSpPr>
          <p:nvPr/>
        </p:nvSpPr>
        <p:spPr bwMode="auto">
          <a:xfrm>
            <a:off x="3132138" y="5610225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     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(4714/4715/4716/4717)</a:t>
            </a:r>
          </a:p>
          <a:p>
            <a:pPr eaLnBrk="1" hangingPunct="1"/>
            <a:r>
              <a:rPr lang="th-TH" altLang="th-TH" sz="12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(พรก.) (จ้างแล้ว)     - 1</a:t>
            </a: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(1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21)</a:t>
            </a:r>
            <a:endParaRPr lang="th-TH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th-TH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(กรอบฯ </a:t>
            </a:r>
            <a:r>
              <a:rPr lang="en-US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2564</a:t>
            </a:r>
            <a:r>
              <a:rPr lang="th-TH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en-US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–</a:t>
            </a:r>
            <a:r>
              <a:rPr lang="th-TH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en-US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2567 </a:t>
            </a:r>
            <a:r>
              <a:rPr lang="th-TH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ตามมาตรการฯ ปี งบฯ </a:t>
            </a:r>
            <a:r>
              <a:rPr lang="en-US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2562)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 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(ไม่รวมในกรอบ ขรก.)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48154" name="Group 70"/>
          <p:cNvGrpSpPr>
            <a:grpSpLocks/>
          </p:cNvGrpSpPr>
          <p:nvPr/>
        </p:nvGrpSpPr>
        <p:grpSpPr bwMode="auto">
          <a:xfrm>
            <a:off x="6156325" y="4962525"/>
            <a:ext cx="2844800" cy="646113"/>
            <a:chOff x="107503" y="3717032"/>
            <a:chExt cx="2844257" cy="646113"/>
          </a:xfrm>
        </p:grpSpPr>
        <p:sp>
          <p:nvSpPr>
            <p:cNvPr id="48171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ดอยสะเก็ด</a:t>
              </a:r>
            </a:p>
          </p:txBody>
        </p:sp>
        <p:sp>
          <p:nvSpPr>
            <p:cNvPr id="48172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6</a:t>
              </a:r>
              <a:endParaRPr lang="th-TH" altLang="th-TH" sz="16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48173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(4718)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48155" name="Text Box 17"/>
          <p:cNvSpPr txBox="1">
            <a:spLocks noChangeArrowheads="1"/>
          </p:cNvSpPr>
          <p:nvPr/>
        </p:nvSpPr>
        <p:spPr bwMode="auto">
          <a:xfrm>
            <a:off x="6156325" y="5610225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5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(4720/4722/4723/4724/4725)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cxnSp>
        <p:nvCxnSpPr>
          <p:cNvPr id="76" name="Straight Connector 75"/>
          <p:cNvCxnSpPr/>
          <p:nvPr/>
        </p:nvCxnSpPr>
        <p:spPr>
          <a:xfrm>
            <a:off x="1404938" y="3500438"/>
            <a:ext cx="604837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9" name="Straight Connector 78"/>
          <p:cNvCxnSpPr/>
          <p:nvPr/>
        </p:nvCxnSpPr>
        <p:spPr>
          <a:xfrm>
            <a:off x="1116013" y="1628775"/>
            <a:ext cx="0" cy="14446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" name="Straight Connector 80"/>
          <p:cNvCxnSpPr/>
          <p:nvPr/>
        </p:nvCxnSpPr>
        <p:spPr>
          <a:xfrm>
            <a:off x="3348038" y="1628775"/>
            <a:ext cx="0" cy="14446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" name="Straight Connector 81"/>
          <p:cNvCxnSpPr/>
          <p:nvPr/>
        </p:nvCxnSpPr>
        <p:spPr>
          <a:xfrm>
            <a:off x="5651500" y="1628775"/>
            <a:ext cx="0" cy="14446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3" name="Straight Connector 82"/>
          <p:cNvCxnSpPr/>
          <p:nvPr/>
        </p:nvCxnSpPr>
        <p:spPr>
          <a:xfrm>
            <a:off x="7956550" y="1628775"/>
            <a:ext cx="0" cy="14446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4" name="Straight Connector 83"/>
          <p:cNvCxnSpPr/>
          <p:nvPr/>
        </p:nvCxnSpPr>
        <p:spPr>
          <a:xfrm>
            <a:off x="1403350" y="3500438"/>
            <a:ext cx="0" cy="904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/>
          <p:cNvCxnSpPr/>
          <p:nvPr/>
        </p:nvCxnSpPr>
        <p:spPr>
          <a:xfrm>
            <a:off x="7451725" y="3500438"/>
            <a:ext cx="0" cy="904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" name="Straight Connector 85"/>
          <p:cNvCxnSpPr/>
          <p:nvPr/>
        </p:nvCxnSpPr>
        <p:spPr>
          <a:xfrm>
            <a:off x="3049588" y="3500438"/>
            <a:ext cx="0" cy="136842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7" name="Straight Connector 86"/>
          <p:cNvCxnSpPr/>
          <p:nvPr/>
        </p:nvCxnSpPr>
        <p:spPr>
          <a:xfrm>
            <a:off x="1403350" y="4868863"/>
            <a:ext cx="604837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9" name="Straight Connector 88"/>
          <p:cNvCxnSpPr/>
          <p:nvPr/>
        </p:nvCxnSpPr>
        <p:spPr>
          <a:xfrm>
            <a:off x="1403350" y="4868863"/>
            <a:ext cx="0" cy="904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0" name="Straight Connector 89"/>
          <p:cNvCxnSpPr/>
          <p:nvPr/>
        </p:nvCxnSpPr>
        <p:spPr>
          <a:xfrm>
            <a:off x="4427538" y="4868863"/>
            <a:ext cx="0" cy="904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1" name="Straight Connector 90"/>
          <p:cNvCxnSpPr/>
          <p:nvPr/>
        </p:nvCxnSpPr>
        <p:spPr>
          <a:xfrm>
            <a:off x="7451725" y="4868863"/>
            <a:ext cx="0" cy="904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48168" name="Group 74"/>
          <p:cNvGrpSpPr>
            <a:grpSpLocks/>
          </p:cNvGrpSpPr>
          <p:nvPr/>
        </p:nvGrpSpPr>
        <p:grpSpPr bwMode="auto">
          <a:xfrm>
            <a:off x="107950" y="1774825"/>
            <a:ext cx="2051050" cy="646113"/>
            <a:chOff x="107950" y="1775470"/>
            <a:chExt cx="2051050" cy="646112"/>
          </a:xfrm>
        </p:grpSpPr>
        <p:grpSp>
          <p:nvGrpSpPr>
            <p:cNvPr id="13" name="Group 18"/>
            <p:cNvGrpSpPr>
              <a:grpSpLocks/>
            </p:cNvGrpSpPr>
            <p:nvPr/>
          </p:nvGrpSpPr>
          <p:grpSpPr bwMode="auto">
            <a:xfrm>
              <a:off x="107950" y="1775470"/>
              <a:ext cx="2051050" cy="646112"/>
              <a:chOff x="3203848" y="3468365"/>
              <a:chExt cx="2052020" cy="646113"/>
            </a:xfrm>
            <a:solidFill>
              <a:schemeClr val="bg1"/>
            </a:solidFill>
          </p:grpSpPr>
          <p:sp>
            <p:nvSpPr>
              <p:cNvPr id="14387" name="Rectangle 2"/>
              <p:cNvSpPr>
                <a:spLocks noChangeArrowheads="1"/>
              </p:cNvSpPr>
              <p:nvPr/>
            </p:nvSpPr>
            <p:spPr bwMode="auto">
              <a:xfrm>
                <a:off x="4679868" y="3468365"/>
                <a:ext cx="576000" cy="323850"/>
              </a:xfrm>
              <a:prstGeom prst="rect">
                <a:avLst/>
              </a:prstGeom>
              <a:grpFill/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anchor="ctr"/>
              <a:lstStyle/>
              <a:p>
                <a:pPr algn="ctr" eaLnBrk="0" hangingPunct="0">
                  <a:defRPr/>
                </a:pPr>
                <a:r>
                  <a:rPr lang="en-US" altLang="th-TH" sz="1600" b="1" dirty="0">
                    <a:latin typeface="TH SarabunPSK" pitchFamily="34" charset="-34"/>
                    <a:cs typeface="TH SarabunPSK" pitchFamily="34" charset="-34"/>
                  </a:rPr>
                  <a:t>9</a:t>
                </a:r>
                <a:endParaRPr lang="th-TH" altLang="th-TH" sz="1400" b="1" dirty="0">
                  <a:latin typeface="TH SarabunPSK" pitchFamily="34" charset="-34"/>
                  <a:cs typeface="TH SarabunPSK" pitchFamily="34" charset="-34"/>
                </a:endParaRPr>
              </a:p>
            </p:txBody>
          </p:sp>
          <p:sp>
            <p:nvSpPr>
              <p:cNvPr id="14388" name="Rectangle 2"/>
              <p:cNvSpPr>
                <a:spLocks noChangeArrowheads="1"/>
              </p:cNvSpPr>
              <p:nvPr/>
            </p:nvSpPr>
            <p:spPr bwMode="auto">
              <a:xfrm>
                <a:off x="3203848" y="3789040"/>
                <a:ext cx="2052000" cy="325438"/>
              </a:xfrm>
              <a:prstGeom prst="rect">
                <a:avLst/>
              </a:prstGeom>
              <a:grpFill/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anchor="ctr"/>
              <a:lstStyle/>
              <a:p>
                <a:pPr algn="ctr" eaLnBrk="0" hangingPunct="0">
                  <a:defRPr/>
                </a:pPr>
                <a:r>
                  <a:rPr lang="th-TH" altLang="th-TH" sz="1400" spc="-40" dirty="0">
                    <a:latin typeface="TH SarabunPSK" pitchFamily="34" charset="-34"/>
                    <a:cs typeface="TH SarabunPSK" pitchFamily="34" charset="-34"/>
                  </a:rPr>
                  <a:t>นักวิชาการพัฒนาชุมชน (ผอ.กง.) </a:t>
                </a:r>
                <a:r>
                  <a:rPr lang="th-TH" altLang="th-TH" sz="1400" spc="-40" dirty="0" err="1">
                    <a:latin typeface="TH SarabunPSK" pitchFamily="34" charset="-34"/>
                    <a:cs typeface="TH SarabunPSK" pitchFamily="34" charset="-34"/>
                  </a:rPr>
                  <a:t>ชพ.</a:t>
                </a:r>
                <a:r>
                  <a:rPr lang="en-US" altLang="th-TH" sz="1400" spc="-40" dirty="0">
                    <a:latin typeface="TH SarabunPSK" pitchFamily="34" charset="-34"/>
                    <a:cs typeface="TH SarabunPSK" pitchFamily="34" charset="-34"/>
                  </a:rPr>
                  <a:t> </a:t>
                </a:r>
                <a:r>
                  <a:rPr lang="en-US" altLang="th-TH" sz="1000" spc="-40" dirty="0">
                    <a:solidFill>
                      <a:srgbClr val="FF0000"/>
                    </a:solidFill>
                    <a:latin typeface="TH SarabunPSK" pitchFamily="34" charset="-34"/>
                    <a:cs typeface="TH SarabunPSK" pitchFamily="34" charset="-34"/>
                  </a:rPr>
                  <a:t>(4673)</a:t>
                </a:r>
                <a:endParaRPr lang="th-TH" altLang="th-TH" sz="1000" spc="-40" dirty="0">
                  <a:solidFill>
                    <a:srgbClr val="FF0000"/>
                  </a:solidFill>
                  <a:latin typeface="TH SarabunPSK" pitchFamily="34" charset="-34"/>
                  <a:cs typeface="TH SarabunPSK" pitchFamily="34" charset="-34"/>
                </a:endParaRPr>
              </a:p>
            </p:txBody>
          </p:sp>
        </p:grpSp>
        <p:sp>
          <p:nvSpPr>
            <p:cNvPr id="48170" name="Rectangle 2"/>
            <p:cNvSpPr>
              <a:spLocks noChangeArrowheads="1"/>
            </p:cNvSpPr>
            <p:nvPr/>
          </p:nvSpPr>
          <p:spPr bwMode="auto">
            <a:xfrm>
              <a:off x="107950" y="1775470"/>
              <a:ext cx="1475302" cy="323849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th-TH" altLang="th-TH" sz="12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endParaRPr lang="th-TH" altLang="th-TH" sz="8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2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กลุ่มงานประสานและสนับสนุนการบริหารงานพัฒนาชุมชน</a:t>
              </a:r>
            </a:p>
            <a:p>
              <a:pPr algn="ctr"/>
              <a:endParaRPr lang="th-TH" altLang="th-TH" sz="12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154" name="Rectangle 73"/>
          <p:cNvSpPr>
            <a:spLocks noChangeArrowheads="1"/>
          </p:cNvSpPr>
          <p:nvPr/>
        </p:nvSpPr>
        <p:spPr bwMode="auto">
          <a:xfrm>
            <a:off x="488950" y="106363"/>
            <a:ext cx="815498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/>
            <a:r>
              <a:rPr lang="th-TH" altLang="th-TH" sz="1600" b="1">
                <a:latin typeface="TH SarabunPSK" panose="020B0500040200020003" pitchFamily="34" charset="-34"/>
                <a:cs typeface="TH SarabunPSK" panose="020B0500040200020003" pitchFamily="34" charset="-34"/>
              </a:rPr>
              <a:t>แผนภูมิแสดงการแบ่งงานภายในและอัตรากำลังของกรมการพัฒนาชุมชน</a:t>
            </a:r>
            <a:r>
              <a:rPr lang="en-US" altLang="th-TH" sz="1600" b="1">
                <a:latin typeface="TH SarabunPSK" panose="020B0500040200020003" pitchFamily="34" charset="-34"/>
                <a:cs typeface="TH SarabunPSK" panose="020B0500040200020003" pitchFamily="34" charset="-34"/>
              </a:rPr>
              <a:t> </a:t>
            </a:r>
            <a:endParaRPr lang="th-TH" altLang="th-TH" sz="1600" b="1"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sp>
        <p:nvSpPr>
          <p:cNvPr id="49155" name="Text Box 9"/>
          <p:cNvSpPr txBox="1">
            <a:spLocks noChangeArrowheads="1"/>
          </p:cNvSpPr>
          <p:nvPr/>
        </p:nvSpPr>
        <p:spPr bwMode="auto">
          <a:xfrm>
            <a:off x="6980238" y="6269038"/>
            <a:ext cx="2160587" cy="588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ลูกจ้างประจำ 1 อัตรา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rPr>
              <a:t>(165)</a:t>
            </a:r>
            <a:endParaRPr lang="th-TH" altLang="th-TH" sz="1400">
              <a:solidFill>
                <a:srgbClr val="FF0000"/>
              </a:solidFill>
              <a:latin typeface="TH SarabunPSK" panose="020B0500040200020003" pitchFamily="34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กรอบพนักงานราชการ 3 อัตรา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rPr>
              <a:t> (75/120/121)</a:t>
            </a:r>
            <a:endParaRPr lang="th-TH" altLang="th-TH" sz="1400">
              <a:solidFill>
                <a:srgbClr val="FF0000"/>
              </a:solidFill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grpSp>
        <p:nvGrpSpPr>
          <p:cNvPr id="49156" name="Group 81"/>
          <p:cNvGrpSpPr>
            <a:grpSpLocks/>
          </p:cNvGrpSpPr>
          <p:nvPr/>
        </p:nvGrpSpPr>
        <p:grpSpPr bwMode="auto">
          <a:xfrm>
            <a:off x="2843213" y="765175"/>
            <a:ext cx="3421062" cy="646113"/>
            <a:chOff x="2448080" y="857250"/>
            <a:chExt cx="3420000" cy="646113"/>
          </a:xfrm>
        </p:grpSpPr>
        <p:sp>
          <p:nvSpPr>
            <p:cNvPr id="49217" name="Rectangle 2"/>
            <p:cNvSpPr>
              <a:spLocks noChangeArrowheads="1"/>
            </p:cNvSpPr>
            <p:nvPr/>
          </p:nvSpPr>
          <p:spPr bwMode="auto">
            <a:xfrm>
              <a:off x="2448080" y="857250"/>
              <a:ext cx="2844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สำนักงานพัฒนาชุมชนจังหวัดเชียงใหม่</a:t>
              </a:r>
            </a:p>
          </p:txBody>
        </p:sp>
        <p:sp>
          <p:nvSpPr>
            <p:cNvPr id="49218" name="Rectangle 2"/>
            <p:cNvSpPr>
              <a:spLocks noChangeArrowheads="1"/>
            </p:cNvSpPr>
            <p:nvPr/>
          </p:nvSpPr>
          <p:spPr bwMode="auto">
            <a:xfrm>
              <a:off x="5290308" y="857250"/>
              <a:ext cx="575739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 eaLnBrk="1" hangingPunct="1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150</a:t>
              </a:r>
              <a:endParaRPr lang="th-TH" altLang="th-TH" sz="16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49219" name="Rectangle 2"/>
            <p:cNvSpPr>
              <a:spLocks noChangeArrowheads="1"/>
            </p:cNvSpPr>
            <p:nvPr/>
          </p:nvSpPr>
          <p:spPr bwMode="auto">
            <a:xfrm>
              <a:off x="2448080" y="1177925"/>
              <a:ext cx="3420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ผู้อำนวยการ (พัฒนาการจังหวัด) สูง</a:t>
              </a:r>
              <a:r>
                <a:rPr lang="en-US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(4672)</a:t>
              </a:r>
              <a:r>
                <a:rPr lang="en-US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endParaRPr lang="th-TH" altLang="th-TH" sz="1600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49157" name="Text Box 91"/>
          <p:cNvSpPr txBox="1">
            <a:spLocks noChangeArrowheads="1"/>
          </p:cNvSpPr>
          <p:nvPr/>
        </p:nvSpPr>
        <p:spPr bwMode="auto">
          <a:xfrm>
            <a:off x="3924300" y="404813"/>
            <a:ext cx="1368425" cy="277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Update </a:t>
            </a:r>
            <a:r>
              <a:rPr lang="th-TH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26 เมษายน 2564 </a:t>
            </a:r>
            <a:r>
              <a:rPr lang="en-US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         </a:t>
            </a:r>
            <a:endParaRPr lang="th-TH" altLang="th-TH" sz="1200"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cxnSp>
        <p:nvCxnSpPr>
          <p:cNvPr id="78" name="Straight Connector 77"/>
          <p:cNvCxnSpPr/>
          <p:nvPr/>
        </p:nvCxnSpPr>
        <p:spPr>
          <a:xfrm>
            <a:off x="4572000" y="1419225"/>
            <a:ext cx="0" cy="50482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159" name="Rectangle 78"/>
          <p:cNvSpPr>
            <a:spLocks noChangeArrowheads="1"/>
          </p:cNvSpPr>
          <p:nvPr/>
        </p:nvSpPr>
        <p:spPr bwMode="auto">
          <a:xfrm>
            <a:off x="0" y="6611938"/>
            <a:ext cx="1619250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000" u="sng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หมายเหตุ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ภายในวงเล็บแสดงเลขที่ตำแหน่ง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49160" name="Group 49"/>
          <p:cNvGrpSpPr>
            <a:grpSpLocks/>
          </p:cNvGrpSpPr>
          <p:nvPr/>
        </p:nvGrpSpPr>
        <p:grpSpPr bwMode="auto">
          <a:xfrm>
            <a:off x="107950" y="1722438"/>
            <a:ext cx="2843213" cy="646112"/>
            <a:chOff x="107503" y="3717032"/>
            <a:chExt cx="2844257" cy="646113"/>
          </a:xfrm>
        </p:grpSpPr>
        <p:sp>
          <p:nvSpPr>
            <p:cNvPr id="49214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แม่แตง</a:t>
              </a:r>
            </a:p>
          </p:txBody>
        </p:sp>
        <p:sp>
          <p:nvSpPr>
            <p:cNvPr id="49215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49216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(4729)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49161" name="Text Box 17"/>
          <p:cNvSpPr txBox="1">
            <a:spLocks noChangeArrowheads="1"/>
          </p:cNvSpPr>
          <p:nvPr/>
        </p:nvSpPr>
        <p:spPr bwMode="auto">
          <a:xfrm>
            <a:off x="107950" y="2370138"/>
            <a:ext cx="2879725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(4731/4732/4733/4734)</a:t>
            </a:r>
          </a:p>
          <a:p>
            <a:pPr eaLnBrk="1" hangingPunct="1"/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49162" name="Group 50"/>
          <p:cNvGrpSpPr>
            <a:grpSpLocks/>
          </p:cNvGrpSpPr>
          <p:nvPr/>
        </p:nvGrpSpPr>
        <p:grpSpPr bwMode="auto">
          <a:xfrm>
            <a:off x="3132138" y="1722438"/>
            <a:ext cx="2843212" cy="646112"/>
            <a:chOff x="107503" y="3717032"/>
            <a:chExt cx="2844257" cy="646113"/>
          </a:xfrm>
        </p:grpSpPr>
        <p:sp>
          <p:nvSpPr>
            <p:cNvPr id="49211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แม่ริม</a:t>
              </a:r>
            </a:p>
          </p:txBody>
        </p:sp>
        <p:sp>
          <p:nvSpPr>
            <p:cNvPr id="49212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49213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(4738)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49163" name="Text Box 17"/>
          <p:cNvSpPr txBox="1">
            <a:spLocks noChangeArrowheads="1"/>
          </p:cNvSpPr>
          <p:nvPr/>
        </p:nvSpPr>
        <p:spPr bwMode="auto">
          <a:xfrm>
            <a:off x="3132138" y="2370138"/>
            <a:ext cx="2879725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(4740/4741/4742/4743)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49164" name="Group 55"/>
          <p:cNvGrpSpPr>
            <a:grpSpLocks/>
          </p:cNvGrpSpPr>
          <p:nvPr/>
        </p:nvGrpSpPr>
        <p:grpSpPr bwMode="auto">
          <a:xfrm>
            <a:off x="6156325" y="1722438"/>
            <a:ext cx="2844800" cy="646112"/>
            <a:chOff x="107503" y="3717032"/>
            <a:chExt cx="2844257" cy="646113"/>
          </a:xfrm>
        </p:grpSpPr>
        <p:sp>
          <p:nvSpPr>
            <p:cNvPr id="49208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ฝาง</a:t>
              </a:r>
            </a:p>
          </p:txBody>
        </p:sp>
        <p:sp>
          <p:nvSpPr>
            <p:cNvPr id="49209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49210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(4747)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49165" name="Text Box 17"/>
          <p:cNvSpPr txBox="1">
            <a:spLocks noChangeArrowheads="1"/>
          </p:cNvSpPr>
          <p:nvPr/>
        </p:nvSpPr>
        <p:spPr bwMode="auto">
          <a:xfrm>
            <a:off x="6156325" y="2370138"/>
            <a:ext cx="2879725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(4750/4751/4753/4754)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49166" name="Group 60"/>
          <p:cNvGrpSpPr>
            <a:grpSpLocks/>
          </p:cNvGrpSpPr>
          <p:nvPr/>
        </p:nvGrpSpPr>
        <p:grpSpPr bwMode="auto">
          <a:xfrm>
            <a:off x="107950" y="4962525"/>
            <a:ext cx="2843213" cy="646113"/>
            <a:chOff x="107503" y="3717032"/>
            <a:chExt cx="2844257" cy="646113"/>
          </a:xfrm>
        </p:grpSpPr>
        <p:sp>
          <p:nvSpPr>
            <p:cNvPr id="49205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สันกำแพง</a:t>
              </a:r>
            </a:p>
          </p:txBody>
        </p:sp>
        <p:sp>
          <p:nvSpPr>
            <p:cNvPr id="49206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49207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(4779)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49167" name="Text Box 17"/>
          <p:cNvSpPr txBox="1">
            <a:spLocks noChangeArrowheads="1"/>
          </p:cNvSpPr>
          <p:nvPr/>
        </p:nvSpPr>
        <p:spPr bwMode="auto">
          <a:xfrm>
            <a:off x="107950" y="5610225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(4781/4782/4783/4784)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49168" name="Group 65"/>
          <p:cNvGrpSpPr>
            <a:grpSpLocks/>
          </p:cNvGrpSpPr>
          <p:nvPr/>
        </p:nvGrpSpPr>
        <p:grpSpPr bwMode="auto">
          <a:xfrm>
            <a:off x="3132138" y="4962525"/>
            <a:ext cx="2843212" cy="646113"/>
            <a:chOff x="107503" y="3717032"/>
            <a:chExt cx="2844257" cy="646113"/>
          </a:xfrm>
        </p:grpSpPr>
        <p:sp>
          <p:nvSpPr>
            <p:cNvPr id="49202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สันทราย</a:t>
              </a:r>
            </a:p>
          </p:txBody>
        </p:sp>
        <p:sp>
          <p:nvSpPr>
            <p:cNvPr id="49203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49204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(4786)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49169" name="Text Box 17"/>
          <p:cNvSpPr txBox="1">
            <a:spLocks noChangeArrowheads="1"/>
          </p:cNvSpPr>
          <p:nvPr/>
        </p:nvSpPr>
        <p:spPr bwMode="auto">
          <a:xfrm>
            <a:off x="3132138" y="5610225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(4788/4789/4790/4791)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49170" name="Group 70"/>
          <p:cNvGrpSpPr>
            <a:grpSpLocks/>
          </p:cNvGrpSpPr>
          <p:nvPr/>
        </p:nvGrpSpPr>
        <p:grpSpPr bwMode="auto">
          <a:xfrm>
            <a:off x="6156325" y="4962525"/>
            <a:ext cx="2844800" cy="646113"/>
            <a:chOff x="107503" y="3717032"/>
            <a:chExt cx="2844257" cy="646113"/>
          </a:xfrm>
        </p:grpSpPr>
        <p:sp>
          <p:nvSpPr>
            <p:cNvPr id="49199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หางดง</a:t>
              </a:r>
            </a:p>
          </p:txBody>
        </p:sp>
        <p:sp>
          <p:nvSpPr>
            <p:cNvPr id="49200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49201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(4794)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49171" name="Text Box 17"/>
          <p:cNvSpPr txBox="1">
            <a:spLocks noChangeArrowheads="1"/>
          </p:cNvSpPr>
          <p:nvPr/>
        </p:nvSpPr>
        <p:spPr bwMode="auto">
          <a:xfrm>
            <a:off x="6156325" y="5610225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(4796/4797/4798/4800)</a:t>
            </a:r>
          </a:p>
          <a:p>
            <a:pPr eaLnBrk="1" hangingPunct="1"/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cxnSp>
        <p:nvCxnSpPr>
          <p:cNvPr id="76" name="Straight Connector 75"/>
          <p:cNvCxnSpPr/>
          <p:nvPr/>
        </p:nvCxnSpPr>
        <p:spPr>
          <a:xfrm>
            <a:off x="1404938" y="1628775"/>
            <a:ext cx="604837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4" name="Straight Connector 83"/>
          <p:cNvCxnSpPr/>
          <p:nvPr/>
        </p:nvCxnSpPr>
        <p:spPr>
          <a:xfrm>
            <a:off x="1403350" y="1628775"/>
            <a:ext cx="0" cy="9048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/>
          <p:cNvCxnSpPr/>
          <p:nvPr/>
        </p:nvCxnSpPr>
        <p:spPr>
          <a:xfrm>
            <a:off x="7451725" y="1628775"/>
            <a:ext cx="0" cy="9048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" name="Straight Connector 85"/>
          <p:cNvCxnSpPr/>
          <p:nvPr/>
        </p:nvCxnSpPr>
        <p:spPr>
          <a:xfrm>
            <a:off x="3049588" y="1628775"/>
            <a:ext cx="0" cy="324008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7" name="Straight Connector 86"/>
          <p:cNvCxnSpPr/>
          <p:nvPr/>
        </p:nvCxnSpPr>
        <p:spPr>
          <a:xfrm>
            <a:off x="1403350" y="4868863"/>
            <a:ext cx="604837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9" name="Straight Connector 88"/>
          <p:cNvCxnSpPr/>
          <p:nvPr/>
        </p:nvCxnSpPr>
        <p:spPr>
          <a:xfrm>
            <a:off x="1403350" y="4868863"/>
            <a:ext cx="0" cy="904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0" name="Straight Connector 89"/>
          <p:cNvCxnSpPr/>
          <p:nvPr/>
        </p:nvCxnSpPr>
        <p:spPr>
          <a:xfrm>
            <a:off x="4427538" y="4868863"/>
            <a:ext cx="0" cy="904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1" name="Straight Connector 90"/>
          <p:cNvCxnSpPr/>
          <p:nvPr/>
        </p:nvCxnSpPr>
        <p:spPr>
          <a:xfrm>
            <a:off x="7451725" y="4868863"/>
            <a:ext cx="0" cy="904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49180" name="Group 49"/>
          <p:cNvGrpSpPr>
            <a:grpSpLocks/>
          </p:cNvGrpSpPr>
          <p:nvPr/>
        </p:nvGrpSpPr>
        <p:grpSpPr bwMode="auto">
          <a:xfrm>
            <a:off x="107950" y="3300413"/>
            <a:ext cx="2843213" cy="652462"/>
            <a:chOff x="107503" y="3710690"/>
            <a:chExt cx="2844257" cy="652455"/>
          </a:xfrm>
        </p:grpSpPr>
        <p:sp>
          <p:nvSpPr>
            <p:cNvPr id="49196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แม่อาย</a:t>
              </a:r>
            </a:p>
          </p:txBody>
        </p:sp>
        <p:sp>
          <p:nvSpPr>
            <p:cNvPr id="49197" name="Rectangle 2"/>
            <p:cNvSpPr>
              <a:spLocks noChangeArrowheads="1"/>
            </p:cNvSpPr>
            <p:nvPr/>
          </p:nvSpPr>
          <p:spPr bwMode="auto">
            <a:xfrm>
              <a:off x="2411760" y="3710690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49198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(4755)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49181" name="Text Box 17"/>
          <p:cNvSpPr txBox="1">
            <a:spLocks noChangeArrowheads="1"/>
          </p:cNvSpPr>
          <p:nvPr/>
        </p:nvSpPr>
        <p:spPr bwMode="auto">
          <a:xfrm>
            <a:off x="107950" y="3954463"/>
            <a:ext cx="2879725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(4757/4758/4759/4760)</a:t>
            </a:r>
          </a:p>
          <a:p>
            <a:pPr eaLnBrk="1" hangingPunct="1"/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49182" name="Group 50"/>
          <p:cNvGrpSpPr>
            <a:grpSpLocks/>
          </p:cNvGrpSpPr>
          <p:nvPr/>
        </p:nvGrpSpPr>
        <p:grpSpPr bwMode="auto">
          <a:xfrm>
            <a:off x="3132138" y="3300413"/>
            <a:ext cx="2843212" cy="652462"/>
            <a:chOff x="107503" y="3710690"/>
            <a:chExt cx="2844257" cy="652455"/>
          </a:xfrm>
        </p:grpSpPr>
        <p:sp>
          <p:nvSpPr>
            <p:cNvPr id="49193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พร้าว</a:t>
              </a:r>
            </a:p>
          </p:txBody>
        </p:sp>
        <p:sp>
          <p:nvSpPr>
            <p:cNvPr id="49194" name="Rectangle 2"/>
            <p:cNvSpPr>
              <a:spLocks noChangeArrowheads="1"/>
            </p:cNvSpPr>
            <p:nvPr/>
          </p:nvSpPr>
          <p:spPr bwMode="auto">
            <a:xfrm>
              <a:off x="2411760" y="3710690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49195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(4761)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49183" name="Text Box 17"/>
          <p:cNvSpPr txBox="1">
            <a:spLocks noChangeArrowheads="1"/>
          </p:cNvSpPr>
          <p:nvPr/>
        </p:nvSpPr>
        <p:spPr bwMode="auto">
          <a:xfrm>
            <a:off x="3132138" y="3954463"/>
            <a:ext cx="2879725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(4763/4764/4765/4766)</a:t>
            </a:r>
          </a:p>
        </p:txBody>
      </p:sp>
      <p:grpSp>
        <p:nvGrpSpPr>
          <p:cNvPr id="49184" name="Group 55"/>
          <p:cNvGrpSpPr>
            <a:grpSpLocks/>
          </p:cNvGrpSpPr>
          <p:nvPr/>
        </p:nvGrpSpPr>
        <p:grpSpPr bwMode="auto">
          <a:xfrm>
            <a:off x="6156325" y="3300413"/>
            <a:ext cx="2844800" cy="652462"/>
            <a:chOff x="107503" y="3710690"/>
            <a:chExt cx="2844257" cy="652455"/>
          </a:xfrm>
        </p:grpSpPr>
        <p:sp>
          <p:nvSpPr>
            <p:cNvPr id="49190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สันป่าตอง</a:t>
              </a:r>
            </a:p>
          </p:txBody>
        </p:sp>
        <p:sp>
          <p:nvSpPr>
            <p:cNvPr id="49191" name="Rectangle 2"/>
            <p:cNvSpPr>
              <a:spLocks noChangeArrowheads="1"/>
            </p:cNvSpPr>
            <p:nvPr/>
          </p:nvSpPr>
          <p:spPr bwMode="auto">
            <a:xfrm>
              <a:off x="2411760" y="3710690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49192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(4770)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49185" name="Text Box 17"/>
          <p:cNvSpPr txBox="1">
            <a:spLocks noChangeArrowheads="1"/>
          </p:cNvSpPr>
          <p:nvPr/>
        </p:nvSpPr>
        <p:spPr bwMode="auto">
          <a:xfrm>
            <a:off x="6156325" y="3954463"/>
            <a:ext cx="2879725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(4772/4773/4774/4775)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cxnSp>
        <p:nvCxnSpPr>
          <p:cNvPr id="105" name="Straight Connector 104"/>
          <p:cNvCxnSpPr/>
          <p:nvPr/>
        </p:nvCxnSpPr>
        <p:spPr>
          <a:xfrm>
            <a:off x="1404938" y="3213100"/>
            <a:ext cx="604837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6" name="Straight Connector 105"/>
          <p:cNvCxnSpPr/>
          <p:nvPr/>
        </p:nvCxnSpPr>
        <p:spPr>
          <a:xfrm>
            <a:off x="1403350" y="3213100"/>
            <a:ext cx="0" cy="9048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7" name="Straight Connector 106"/>
          <p:cNvCxnSpPr/>
          <p:nvPr/>
        </p:nvCxnSpPr>
        <p:spPr>
          <a:xfrm>
            <a:off x="7451725" y="3213100"/>
            <a:ext cx="0" cy="9048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9" name="Straight Connector 108"/>
          <p:cNvCxnSpPr/>
          <p:nvPr/>
        </p:nvCxnSpPr>
        <p:spPr>
          <a:xfrm>
            <a:off x="4356100" y="3213100"/>
            <a:ext cx="0" cy="9048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178" name="Rectangle 73"/>
          <p:cNvSpPr>
            <a:spLocks noChangeArrowheads="1"/>
          </p:cNvSpPr>
          <p:nvPr/>
        </p:nvSpPr>
        <p:spPr bwMode="auto">
          <a:xfrm>
            <a:off x="488950" y="106363"/>
            <a:ext cx="815498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/>
            <a:r>
              <a:rPr lang="th-TH" altLang="th-TH" sz="1600" b="1">
                <a:latin typeface="TH SarabunPSK" panose="020B0500040200020003" pitchFamily="34" charset="-34"/>
                <a:cs typeface="TH SarabunPSK" panose="020B0500040200020003" pitchFamily="34" charset="-34"/>
              </a:rPr>
              <a:t>แผนภูมิแสดงการแบ่งงานภายในและอัตรากำลังของกรมการพัฒนาชุมชน</a:t>
            </a:r>
            <a:r>
              <a:rPr lang="en-US" altLang="th-TH" sz="1600" b="1">
                <a:latin typeface="TH SarabunPSK" panose="020B0500040200020003" pitchFamily="34" charset="-34"/>
                <a:cs typeface="TH SarabunPSK" panose="020B0500040200020003" pitchFamily="34" charset="-34"/>
              </a:rPr>
              <a:t> </a:t>
            </a:r>
            <a:endParaRPr lang="th-TH" altLang="th-TH" sz="1600" b="1"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sp>
        <p:nvSpPr>
          <p:cNvPr id="50179" name="Text Box 9"/>
          <p:cNvSpPr txBox="1">
            <a:spLocks noChangeArrowheads="1"/>
          </p:cNvSpPr>
          <p:nvPr/>
        </p:nvSpPr>
        <p:spPr bwMode="auto">
          <a:xfrm>
            <a:off x="6980238" y="6269038"/>
            <a:ext cx="2160587" cy="588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ลูกจ้างประจำ 1 อัตรา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rPr>
              <a:t>(165)</a:t>
            </a:r>
            <a:endParaRPr lang="th-TH" altLang="th-TH" sz="1400">
              <a:solidFill>
                <a:srgbClr val="FF0000"/>
              </a:solidFill>
              <a:latin typeface="TH SarabunPSK" panose="020B0500040200020003" pitchFamily="34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กรอบพนักงานราชการ 3 อัตรา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rPr>
              <a:t> (75/120/121)</a:t>
            </a:r>
            <a:endParaRPr lang="th-TH" altLang="th-TH" sz="1400">
              <a:solidFill>
                <a:srgbClr val="FF0000"/>
              </a:solidFill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grpSp>
        <p:nvGrpSpPr>
          <p:cNvPr id="50180" name="Group 81"/>
          <p:cNvGrpSpPr>
            <a:grpSpLocks/>
          </p:cNvGrpSpPr>
          <p:nvPr/>
        </p:nvGrpSpPr>
        <p:grpSpPr bwMode="auto">
          <a:xfrm>
            <a:off x="2843213" y="765175"/>
            <a:ext cx="3421062" cy="646113"/>
            <a:chOff x="2448080" y="857250"/>
            <a:chExt cx="3420000" cy="646113"/>
          </a:xfrm>
        </p:grpSpPr>
        <p:sp>
          <p:nvSpPr>
            <p:cNvPr id="50241" name="Rectangle 2"/>
            <p:cNvSpPr>
              <a:spLocks noChangeArrowheads="1"/>
            </p:cNvSpPr>
            <p:nvPr/>
          </p:nvSpPr>
          <p:spPr bwMode="auto">
            <a:xfrm>
              <a:off x="2448080" y="857250"/>
              <a:ext cx="2844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สำนักงานพัฒนาชุมชนจังหวัดเชียงใหม่</a:t>
              </a:r>
            </a:p>
          </p:txBody>
        </p:sp>
        <p:sp>
          <p:nvSpPr>
            <p:cNvPr id="50242" name="Rectangle 2"/>
            <p:cNvSpPr>
              <a:spLocks noChangeArrowheads="1"/>
            </p:cNvSpPr>
            <p:nvPr/>
          </p:nvSpPr>
          <p:spPr bwMode="auto">
            <a:xfrm>
              <a:off x="5290308" y="857250"/>
              <a:ext cx="575739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 eaLnBrk="1" hangingPunct="1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150</a:t>
              </a:r>
              <a:endParaRPr lang="th-TH" altLang="th-TH" sz="16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50243" name="Rectangle 2"/>
            <p:cNvSpPr>
              <a:spLocks noChangeArrowheads="1"/>
            </p:cNvSpPr>
            <p:nvPr/>
          </p:nvSpPr>
          <p:spPr bwMode="auto">
            <a:xfrm>
              <a:off x="2448080" y="1177925"/>
              <a:ext cx="3420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ผู้อำนวยการ (พัฒนาการจังหวัด) สูง</a:t>
              </a:r>
              <a:r>
                <a:rPr lang="en-US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(4672)</a:t>
              </a:r>
              <a:r>
                <a:rPr lang="en-US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endParaRPr lang="th-TH" altLang="th-TH" sz="1600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50181" name="Text Box 91"/>
          <p:cNvSpPr txBox="1">
            <a:spLocks noChangeArrowheads="1"/>
          </p:cNvSpPr>
          <p:nvPr/>
        </p:nvSpPr>
        <p:spPr bwMode="auto">
          <a:xfrm>
            <a:off x="3924300" y="404813"/>
            <a:ext cx="1368425" cy="277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Update </a:t>
            </a:r>
            <a:r>
              <a:rPr lang="th-TH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26 เมษายน 2564 </a:t>
            </a:r>
            <a:r>
              <a:rPr lang="en-US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         </a:t>
            </a:r>
            <a:endParaRPr lang="th-TH" altLang="th-TH" sz="1200"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cxnSp>
        <p:nvCxnSpPr>
          <p:cNvPr id="78" name="Straight Connector 77"/>
          <p:cNvCxnSpPr/>
          <p:nvPr/>
        </p:nvCxnSpPr>
        <p:spPr>
          <a:xfrm>
            <a:off x="4572000" y="1419225"/>
            <a:ext cx="0" cy="50482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0183" name="Rectangle 78"/>
          <p:cNvSpPr>
            <a:spLocks noChangeArrowheads="1"/>
          </p:cNvSpPr>
          <p:nvPr/>
        </p:nvSpPr>
        <p:spPr bwMode="auto">
          <a:xfrm>
            <a:off x="0" y="6611938"/>
            <a:ext cx="1619250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000" u="sng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หมายเหตุ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ภายในวงเล็บแสดงเลขที่ตำแหน่ง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50184" name="Group 49"/>
          <p:cNvGrpSpPr>
            <a:grpSpLocks/>
          </p:cNvGrpSpPr>
          <p:nvPr/>
        </p:nvGrpSpPr>
        <p:grpSpPr bwMode="auto">
          <a:xfrm>
            <a:off x="107950" y="1722438"/>
            <a:ext cx="2843213" cy="646112"/>
            <a:chOff x="107503" y="3717032"/>
            <a:chExt cx="2844257" cy="646113"/>
          </a:xfrm>
        </p:grpSpPr>
        <p:sp>
          <p:nvSpPr>
            <p:cNvPr id="50238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ฮอด</a:t>
              </a:r>
            </a:p>
          </p:txBody>
        </p:sp>
        <p:sp>
          <p:nvSpPr>
            <p:cNvPr id="50239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50240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(4803)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50185" name="Text Box 17"/>
          <p:cNvSpPr txBox="1">
            <a:spLocks noChangeArrowheads="1"/>
          </p:cNvSpPr>
          <p:nvPr/>
        </p:nvSpPr>
        <p:spPr bwMode="auto">
          <a:xfrm>
            <a:off x="107950" y="2370138"/>
            <a:ext cx="2879725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(4805/4806/4807/4808)</a:t>
            </a:r>
          </a:p>
        </p:txBody>
      </p:sp>
      <p:grpSp>
        <p:nvGrpSpPr>
          <p:cNvPr id="50186" name="Group 50"/>
          <p:cNvGrpSpPr>
            <a:grpSpLocks/>
          </p:cNvGrpSpPr>
          <p:nvPr/>
        </p:nvGrpSpPr>
        <p:grpSpPr bwMode="auto">
          <a:xfrm>
            <a:off x="3132138" y="1722438"/>
            <a:ext cx="2843212" cy="646112"/>
            <a:chOff x="107503" y="3717032"/>
            <a:chExt cx="2844257" cy="646113"/>
          </a:xfrm>
        </p:grpSpPr>
        <p:sp>
          <p:nvSpPr>
            <p:cNvPr id="50235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ดอยเต่า</a:t>
              </a:r>
            </a:p>
          </p:txBody>
        </p:sp>
        <p:sp>
          <p:nvSpPr>
            <p:cNvPr id="50236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50237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(4809)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50187" name="Text Box 17"/>
          <p:cNvSpPr txBox="1">
            <a:spLocks noChangeArrowheads="1"/>
          </p:cNvSpPr>
          <p:nvPr/>
        </p:nvSpPr>
        <p:spPr bwMode="auto">
          <a:xfrm>
            <a:off x="3132138" y="2370138"/>
            <a:ext cx="2879725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(4811/4812/4813/8414)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50188" name="Group 55"/>
          <p:cNvGrpSpPr>
            <a:grpSpLocks/>
          </p:cNvGrpSpPr>
          <p:nvPr/>
        </p:nvGrpSpPr>
        <p:grpSpPr bwMode="auto">
          <a:xfrm>
            <a:off x="6156325" y="1722438"/>
            <a:ext cx="2844800" cy="646112"/>
            <a:chOff x="107503" y="3717032"/>
            <a:chExt cx="2844257" cy="646113"/>
          </a:xfrm>
        </p:grpSpPr>
        <p:sp>
          <p:nvSpPr>
            <p:cNvPr id="50232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สารภี</a:t>
              </a:r>
            </a:p>
          </p:txBody>
        </p:sp>
        <p:sp>
          <p:nvSpPr>
            <p:cNvPr id="50233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50234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(4815)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50189" name="Text Box 17"/>
          <p:cNvSpPr txBox="1">
            <a:spLocks noChangeArrowheads="1"/>
          </p:cNvSpPr>
          <p:nvPr/>
        </p:nvSpPr>
        <p:spPr bwMode="auto">
          <a:xfrm>
            <a:off x="6156325" y="2370138"/>
            <a:ext cx="2879725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(4818/4819/4820/4821)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50190" name="Group 60"/>
          <p:cNvGrpSpPr>
            <a:grpSpLocks/>
          </p:cNvGrpSpPr>
          <p:nvPr/>
        </p:nvGrpSpPr>
        <p:grpSpPr bwMode="auto">
          <a:xfrm>
            <a:off x="107950" y="4962525"/>
            <a:ext cx="2843213" cy="646113"/>
            <a:chOff x="107503" y="3717032"/>
            <a:chExt cx="2844257" cy="646113"/>
          </a:xfrm>
        </p:grpSpPr>
        <p:sp>
          <p:nvSpPr>
            <p:cNvPr id="50229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แม่วาง</a:t>
              </a:r>
            </a:p>
          </p:txBody>
        </p:sp>
        <p:sp>
          <p:nvSpPr>
            <p:cNvPr id="50230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50231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ชพ.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(4837)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50191" name="Text Box 17"/>
          <p:cNvSpPr txBox="1">
            <a:spLocks noChangeArrowheads="1"/>
          </p:cNvSpPr>
          <p:nvPr/>
        </p:nvSpPr>
        <p:spPr bwMode="auto">
          <a:xfrm>
            <a:off x="107950" y="5610225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(4768/4839/4840/4841)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50192" name="Group 65"/>
          <p:cNvGrpSpPr>
            <a:grpSpLocks/>
          </p:cNvGrpSpPr>
          <p:nvPr/>
        </p:nvGrpSpPr>
        <p:grpSpPr bwMode="auto">
          <a:xfrm>
            <a:off x="3132138" y="4962525"/>
            <a:ext cx="2843212" cy="646113"/>
            <a:chOff x="107503" y="3717032"/>
            <a:chExt cx="2844257" cy="646113"/>
          </a:xfrm>
        </p:grpSpPr>
        <p:sp>
          <p:nvSpPr>
            <p:cNvPr id="50226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อมก๋อย</a:t>
              </a:r>
            </a:p>
          </p:txBody>
        </p:sp>
        <p:sp>
          <p:nvSpPr>
            <p:cNvPr id="50227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50228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ชพ.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(4842)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50193" name="Text Box 17"/>
          <p:cNvSpPr txBox="1">
            <a:spLocks noChangeArrowheads="1"/>
          </p:cNvSpPr>
          <p:nvPr/>
        </p:nvSpPr>
        <p:spPr bwMode="auto">
          <a:xfrm>
            <a:off x="3132138" y="5610225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3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(4844/4845/4846)</a:t>
            </a:r>
          </a:p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เจ้าพนักงานพัฒนาชุมชน (ปง./ชง.)    - 1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4780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)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50194" name="Group 70"/>
          <p:cNvGrpSpPr>
            <a:grpSpLocks/>
          </p:cNvGrpSpPr>
          <p:nvPr/>
        </p:nvGrpSpPr>
        <p:grpSpPr bwMode="auto">
          <a:xfrm>
            <a:off x="6156325" y="4962525"/>
            <a:ext cx="2844800" cy="646113"/>
            <a:chOff x="107503" y="3717032"/>
            <a:chExt cx="2844257" cy="646113"/>
          </a:xfrm>
        </p:grpSpPr>
        <p:sp>
          <p:nvSpPr>
            <p:cNvPr id="50223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ดอยหล่อ</a:t>
              </a:r>
            </a:p>
          </p:txBody>
        </p:sp>
        <p:sp>
          <p:nvSpPr>
            <p:cNvPr id="50224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50225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ชพ.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(4847)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50195" name="Text Box 17"/>
          <p:cNvSpPr txBox="1">
            <a:spLocks noChangeArrowheads="1"/>
          </p:cNvSpPr>
          <p:nvPr/>
        </p:nvSpPr>
        <p:spPr bwMode="auto">
          <a:xfrm>
            <a:off x="6156325" y="5610225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3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(4727/4849/4850)</a:t>
            </a:r>
          </a:p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เจ้าพนักงานพัฒนาชุมชน (ปง./ชง.)    - 1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4719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)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cxnSp>
        <p:nvCxnSpPr>
          <p:cNvPr id="76" name="Straight Connector 75"/>
          <p:cNvCxnSpPr/>
          <p:nvPr/>
        </p:nvCxnSpPr>
        <p:spPr>
          <a:xfrm>
            <a:off x="1404938" y="1628775"/>
            <a:ext cx="604837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4" name="Straight Connector 83"/>
          <p:cNvCxnSpPr/>
          <p:nvPr/>
        </p:nvCxnSpPr>
        <p:spPr>
          <a:xfrm>
            <a:off x="1403350" y="1628775"/>
            <a:ext cx="0" cy="9048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/>
          <p:cNvCxnSpPr/>
          <p:nvPr/>
        </p:nvCxnSpPr>
        <p:spPr>
          <a:xfrm>
            <a:off x="7451725" y="1628775"/>
            <a:ext cx="0" cy="9048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" name="Straight Connector 85"/>
          <p:cNvCxnSpPr/>
          <p:nvPr/>
        </p:nvCxnSpPr>
        <p:spPr>
          <a:xfrm>
            <a:off x="3049588" y="1628775"/>
            <a:ext cx="0" cy="324008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7" name="Straight Connector 86"/>
          <p:cNvCxnSpPr/>
          <p:nvPr/>
        </p:nvCxnSpPr>
        <p:spPr>
          <a:xfrm>
            <a:off x="1403350" y="4868863"/>
            <a:ext cx="604837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9" name="Straight Connector 88"/>
          <p:cNvCxnSpPr/>
          <p:nvPr/>
        </p:nvCxnSpPr>
        <p:spPr>
          <a:xfrm>
            <a:off x="1403350" y="4868863"/>
            <a:ext cx="0" cy="904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0" name="Straight Connector 89"/>
          <p:cNvCxnSpPr/>
          <p:nvPr/>
        </p:nvCxnSpPr>
        <p:spPr>
          <a:xfrm>
            <a:off x="4427538" y="4868863"/>
            <a:ext cx="0" cy="904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1" name="Straight Connector 90"/>
          <p:cNvCxnSpPr/>
          <p:nvPr/>
        </p:nvCxnSpPr>
        <p:spPr>
          <a:xfrm>
            <a:off x="7451725" y="4868863"/>
            <a:ext cx="0" cy="904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50204" name="Group 49"/>
          <p:cNvGrpSpPr>
            <a:grpSpLocks/>
          </p:cNvGrpSpPr>
          <p:nvPr/>
        </p:nvGrpSpPr>
        <p:grpSpPr bwMode="auto">
          <a:xfrm>
            <a:off x="107950" y="3300413"/>
            <a:ext cx="2843213" cy="652462"/>
            <a:chOff x="107503" y="3710690"/>
            <a:chExt cx="2844257" cy="652455"/>
          </a:xfrm>
        </p:grpSpPr>
        <p:sp>
          <p:nvSpPr>
            <p:cNvPr id="50220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เวียงแหง</a:t>
              </a:r>
            </a:p>
          </p:txBody>
        </p:sp>
        <p:sp>
          <p:nvSpPr>
            <p:cNvPr id="50221" name="Rectangle 2"/>
            <p:cNvSpPr>
              <a:spLocks noChangeArrowheads="1"/>
            </p:cNvSpPr>
            <p:nvPr/>
          </p:nvSpPr>
          <p:spPr bwMode="auto">
            <a:xfrm>
              <a:off x="2411760" y="3710690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50222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ชพ.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(4824)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50205" name="Text Box 17"/>
          <p:cNvSpPr txBox="1">
            <a:spLocks noChangeArrowheads="1"/>
          </p:cNvSpPr>
          <p:nvPr/>
        </p:nvSpPr>
        <p:spPr bwMode="auto">
          <a:xfrm>
            <a:off x="107950" y="3954463"/>
            <a:ext cx="2879725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(4777/4793/4826/4827)</a:t>
            </a:r>
          </a:p>
          <a:p>
            <a:pPr eaLnBrk="1" hangingPunct="1"/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50206" name="Group 50"/>
          <p:cNvGrpSpPr>
            <a:grpSpLocks/>
          </p:cNvGrpSpPr>
          <p:nvPr/>
        </p:nvGrpSpPr>
        <p:grpSpPr bwMode="auto">
          <a:xfrm>
            <a:off x="3132138" y="3300413"/>
            <a:ext cx="2843212" cy="652462"/>
            <a:chOff x="107503" y="3710690"/>
            <a:chExt cx="2844257" cy="652455"/>
          </a:xfrm>
        </p:grpSpPr>
        <p:sp>
          <p:nvSpPr>
            <p:cNvPr id="50217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สะเมิง</a:t>
              </a:r>
            </a:p>
          </p:txBody>
        </p:sp>
        <p:sp>
          <p:nvSpPr>
            <p:cNvPr id="50218" name="Rectangle 2"/>
            <p:cNvSpPr>
              <a:spLocks noChangeArrowheads="1"/>
            </p:cNvSpPr>
            <p:nvPr/>
          </p:nvSpPr>
          <p:spPr bwMode="auto">
            <a:xfrm>
              <a:off x="2411760" y="3710690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50219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(4828)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50207" name="Text Box 17"/>
          <p:cNvSpPr txBox="1">
            <a:spLocks noChangeArrowheads="1"/>
          </p:cNvSpPr>
          <p:nvPr/>
        </p:nvSpPr>
        <p:spPr bwMode="auto">
          <a:xfrm>
            <a:off x="3132138" y="3954463"/>
            <a:ext cx="2879725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3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(4830/4831/4832)</a:t>
            </a:r>
          </a:p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เจ้าพนักงานพัฒนาชุมชน (ปง./ชง.)    - 1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4829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)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50208" name="Group 55"/>
          <p:cNvGrpSpPr>
            <a:grpSpLocks/>
          </p:cNvGrpSpPr>
          <p:nvPr/>
        </p:nvGrpSpPr>
        <p:grpSpPr bwMode="auto">
          <a:xfrm>
            <a:off x="6156325" y="3300413"/>
            <a:ext cx="2844800" cy="652462"/>
            <a:chOff x="107503" y="3710690"/>
            <a:chExt cx="2844257" cy="652455"/>
          </a:xfrm>
        </p:grpSpPr>
        <p:sp>
          <p:nvSpPr>
            <p:cNvPr id="50214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ไชยปราการ</a:t>
              </a:r>
            </a:p>
          </p:txBody>
        </p:sp>
        <p:sp>
          <p:nvSpPr>
            <p:cNvPr id="50215" name="Rectangle 2"/>
            <p:cNvSpPr>
              <a:spLocks noChangeArrowheads="1"/>
            </p:cNvSpPr>
            <p:nvPr/>
          </p:nvSpPr>
          <p:spPr bwMode="auto">
            <a:xfrm>
              <a:off x="2411760" y="3710690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50216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ชพ.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(4833)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50209" name="Text Box 17"/>
          <p:cNvSpPr txBox="1">
            <a:spLocks noChangeArrowheads="1"/>
          </p:cNvSpPr>
          <p:nvPr/>
        </p:nvSpPr>
        <p:spPr bwMode="auto">
          <a:xfrm>
            <a:off x="6156325" y="3954463"/>
            <a:ext cx="2879725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3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(4746/4835/4836)</a:t>
            </a:r>
          </a:p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เจ้าพนักงานพัฒนาชุมชน (ปง./ชง.)    - 1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4834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)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cxnSp>
        <p:nvCxnSpPr>
          <p:cNvPr id="105" name="Straight Connector 104"/>
          <p:cNvCxnSpPr/>
          <p:nvPr/>
        </p:nvCxnSpPr>
        <p:spPr>
          <a:xfrm>
            <a:off x="1404938" y="3213100"/>
            <a:ext cx="604837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6" name="Straight Connector 105"/>
          <p:cNvCxnSpPr/>
          <p:nvPr/>
        </p:nvCxnSpPr>
        <p:spPr>
          <a:xfrm>
            <a:off x="1403350" y="3213100"/>
            <a:ext cx="0" cy="9048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7" name="Straight Connector 106"/>
          <p:cNvCxnSpPr/>
          <p:nvPr/>
        </p:nvCxnSpPr>
        <p:spPr>
          <a:xfrm>
            <a:off x="7451725" y="3213100"/>
            <a:ext cx="0" cy="9048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9" name="Straight Connector 108"/>
          <p:cNvCxnSpPr/>
          <p:nvPr/>
        </p:nvCxnSpPr>
        <p:spPr>
          <a:xfrm>
            <a:off x="4356100" y="3213100"/>
            <a:ext cx="0" cy="9048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02" name="Rectangle 73"/>
          <p:cNvSpPr>
            <a:spLocks noChangeArrowheads="1"/>
          </p:cNvSpPr>
          <p:nvPr/>
        </p:nvSpPr>
        <p:spPr bwMode="auto">
          <a:xfrm>
            <a:off x="488950" y="106363"/>
            <a:ext cx="815498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/>
            <a:r>
              <a:rPr lang="th-TH" altLang="th-TH" sz="1600" b="1">
                <a:latin typeface="TH SarabunPSK" panose="020B0500040200020003" pitchFamily="34" charset="-34"/>
                <a:cs typeface="TH SarabunPSK" panose="020B0500040200020003" pitchFamily="34" charset="-34"/>
              </a:rPr>
              <a:t>แผนภูมิแสดงการแบ่งงานภายในและอัตรากำลังของกรมการพัฒนาชุมชน</a:t>
            </a:r>
            <a:r>
              <a:rPr lang="en-US" altLang="th-TH" sz="1600" b="1">
                <a:latin typeface="TH SarabunPSK" panose="020B0500040200020003" pitchFamily="34" charset="-34"/>
                <a:cs typeface="TH SarabunPSK" panose="020B0500040200020003" pitchFamily="34" charset="-34"/>
              </a:rPr>
              <a:t> </a:t>
            </a:r>
            <a:endParaRPr lang="th-TH" altLang="th-TH" sz="1600" b="1"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sp>
        <p:nvSpPr>
          <p:cNvPr id="51203" name="Text Box 9"/>
          <p:cNvSpPr txBox="1">
            <a:spLocks noChangeArrowheads="1"/>
          </p:cNvSpPr>
          <p:nvPr/>
        </p:nvSpPr>
        <p:spPr bwMode="auto">
          <a:xfrm>
            <a:off x="6980238" y="6269038"/>
            <a:ext cx="2160587" cy="588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ลูกจ้างประจำ 1 อัตรา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rPr>
              <a:t>(165)</a:t>
            </a:r>
            <a:endParaRPr lang="th-TH" altLang="th-TH" sz="1400">
              <a:solidFill>
                <a:srgbClr val="FF0000"/>
              </a:solidFill>
              <a:latin typeface="TH SarabunPSK" panose="020B0500040200020003" pitchFamily="34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กรอบพนักงานราชการ 3 อัตรา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rPr>
              <a:t> (75/120/121)</a:t>
            </a:r>
            <a:endParaRPr lang="th-TH" altLang="th-TH" sz="1400">
              <a:solidFill>
                <a:srgbClr val="FF0000"/>
              </a:solidFill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grpSp>
        <p:nvGrpSpPr>
          <p:cNvPr id="51204" name="Group 81"/>
          <p:cNvGrpSpPr>
            <a:grpSpLocks/>
          </p:cNvGrpSpPr>
          <p:nvPr/>
        </p:nvGrpSpPr>
        <p:grpSpPr bwMode="auto">
          <a:xfrm>
            <a:off x="2843213" y="765175"/>
            <a:ext cx="3421062" cy="646113"/>
            <a:chOff x="2448080" y="857250"/>
            <a:chExt cx="3420000" cy="646113"/>
          </a:xfrm>
        </p:grpSpPr>
        <p:sp>
          <p:nvSpPr>
            <p:cNvPr id="51213" name="Rectangle 2"/>
            <p:cNvSpPr>
              <a:spLocks noChangeArrowheads="1"/>
            </p:cNvSpPr>
            <p:nvPr/>
          </p:nvSpPr>
          <p:spPr bwMode="auto">
            <a:xfrm>
              <a:off x="2448080" y="857250"/>
              <a:ext cx="2844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สำนักงานพัฒนาชุมชนจังหวัดเชียงใหม่</a:t>
              </a:r>
            </a:p>
          </p:txBody>
        </p:sp>
        <p:sp>
          <p:nvSpPr>
            <p:cNvPr id="51214" name="Rectangle 2"/>
            <p:cNvSpPr>
              <a:spLocks noChangeArrowheads="1"/>
            </p:cNvSpPr>
            <p:nvPr/>
          </p:nvSpPr>
          <p:spPr bwMode="auto">
            <a:xfrm>
              <a:off x="5290308" y="857250"/>
              <a:ext cx="575739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 eaLnBrk="1" hangingPunct="1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150</a:t>
              </a:r>
              <a:endParaRPr lang="th-TH" altLang="th-TH" sz="16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51215" name="Rectangle 2"/>
            <p:cNvSpPr>
              <a:spLocks noChangeArrowheads="1"/>
            </p:cNvSpPr>
            <p:nvPr/>
          </p:nvSpPr>
          <p:spPr bwMode="auto">
            <a:xfrm>
              <a:off x="2448080" y="1177925"/>
              <a:ext cx="3420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ผู้อำนวยการ (พัฒนาการจังหวัด) สูง</a:t>
              </a:r>
              <a:r>
                <a:rPr lang="en-US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(4672)</a:t>
              </a:r>
              <a:r>
                <a:rPr lang="en-US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endParaRPr lang="th-TH" altLang="th-TH" sz="1600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51205" name="Text Box 91"/>
          <p:cNvSpPr txBox="1">
            <a:spLocks noChangeArrowheads="1"/>
          </p:cNvSpPr>
          <p:nvPr/>
        </p:nvSpPr>
        <p:spPr bwMode="auto">
          <a:xfrm>
            <a:off x="3924300" y="404813"/>
            <a:ext cx="1368425" cy="277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Update </a:t>
            </a:r>
            <a:r>
              <a:rPr lang="th-TH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26 เมษายน 2564 </a:t>
            </a:r>
            <a:r>
              <a:rPr lang="en-US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         </a:t>
            </a:r>
            <a:endParaRPr lang="th-TH" altLang="th-TH" sz="1200"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cxnSp>
        <p:nvCxnSpPr>
          <p:cNvPr id="78" name="Straight Connector 77"/>
          <p:cNvCxnSpPr/>
          <p:nvPr/>
        </p:nvCxnSpPr>
        <p:spPr>
          <a:xfrm>
            <a:off x="4572000" y="1419225"/>
            <a:ext cx="0" cy="50482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207" name="Rectangle 78"/>
          <p:cNvSpPr>
            <a:spLocks noChangeArrowheads="1"/>
          </p:cNvSpPr>
          <p:nvPr/>
        </p:nvSpPr>
        <p:spPr bwMode="auto">
          <a:xfrm>
            <a:off x="0" y="6611938"/>
            <a:ext cx="1619250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000" u="sng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หมายเหตุ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ภายในวงเล็บแสดงเลขที่ตำแหน่ง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51208" name="Group 50"/>
          <p:cNvGrpSpPr>
            <a:grpSpLocks/>
          </p:cNvGrpSpPr>
          <p:nvPr/>
        </p:nvGrpSpPr>
        <p:grpSpPr bwMode="auto">
          <a:xfrm>
            <a:off x="3132138" y="1722438"/>
            <a:ext cx="2843212" cy="646112"/>
            <a:chOff x="107503" y="3717032"/>
            <a:chExt cx="2844257" cy="646113"/>
          </a:xfrm>
        </p:grpSpPr>
        <p:sp>
          <p:nvSpPr>
            <p:cNvPr id="51210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แม่ออน</a:t>
              </a:r>
            </a:p>
          </p:txBody>
        </p:sp>
        <p:sp>
          <p:nvSpPr>
            <p:cNvPr id="51211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51212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(4851)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51209" name="Text Box 17"/>
          <p:cNvSpPr txBox="1">
            <a:spLocks noChangeArrowheads="1"/>
          </p:cNvSpPr>
          <p:nvPr/>
        </p:nvSpPr>
        <p:spPr bwMode="auto">
          <a:xfrm>
            <a:off x="3132138" y="2370138"/>
            <a:ext cx="2879725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(4853/4854/4855/4856)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6" name="Text Box 17"/>
          <p:cNvSpPr txBox="1">
            <a:spLocks noChangeArrowheads="1"/>
          </p:cNvSpPr>
          <p:nvPr/>
        </p:nvSpPr>
        <p:spPr bwMode="auto">
          <a:xfrm>
            <a:off x="2849563" y="1412875"/>
            <a:ext cx="3017837" cy="13477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.</a:t>
            </a: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/ชก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.</a:t>
            </a: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)    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- 7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(11/12/13/14/256/481/628)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เจ้าพนักงานธุรการ (ปง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.</a:t>
            </a: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/ชง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.</a:t>
            </a: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)            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 </a:t>
            </a: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1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(96)</a:t>
            </a:r>
          </a:p>
          <a:p>
            <a:pPr eaLnBrk="1" hangingPunct="1"/>
            <a:r>
              <a:rPr lang="th-TH" altLang="th-TH" sz="1000" u="sng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หมายเหตุ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ภายในวงเล็บแสดงเลขที่ตำแหน่ง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endParaRPr lang="en-US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sp>
        <p:nvSpPr>
          <p:cNvPr id="6147" name="Rectangle 73"/>
          <p:cNvSpPr>
            <a:spLocks noChangeArrowheads="1"/>
          </p:cNvSpPr>
          <p:nvPr/>
        </p:nvSpPr>
        <p:spPr bwMode="auto">
          <a:xfrm>
            <a:off x="488950" y="106363"/>
            <a:ext cx="815498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/>
            <a:r>
              <a:rPr lang="th-TH" altLang="th-TH" sz="1600" b="1">
                <a:latin typeface="TH SarabunPSK" panose="020B0500040200020003" pitchFamily="34" charset="-34"/>
                <a:cs typeface="TH SarabunPSK" panose="020B0500040200020003" pitchFamily="34" charset="-34"/>
              </a:rPr>
              <a:t>แผนภูมิแสดงการแบ่งงานภายในและอัตรากำลังของกรมการพัฒนาชุมชน</a:t>
            </a:r>
            <a:r>
              <a:rPr lang="en-US" altLang="th-TH" sz="1600" b="1">
                <a:latin typeface="TH SarabunPSK" panose="020B0500040200020003" pitchFamily="34" charset="-34"/>
                <a:cs typeface="TH SarabunPSK" panose="020B0500040200020003" pitchFamily="34" charset="-34"/>
              </a:rPr>
              <a:t> </a:t>
            </a:r>
            <a:endParaRPr lang="th-TH" altLang="th-TH" sz="1600" b="1"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grpSp>
        <p:nvGrpSpPr>
          <p:cNvPr id="6148" name="Group 18"/>
          <p:cNvGrpSpPr>
            <a:grpSpLocks/>
          </p:cNvGrpSpPr>
          <p:nvPr/>
        </p:nvGrpSpPr>
        <p:grpSpPr bwMode="auto">
          <a:xfrm>
            <a:off x="2771775" y="765175"/>
            <a:ext cx="3240088" cy="646113"/>
            <a:chOff x="3203848" y="3468365"/>
            <a:chExt cx="3240360" cy="646113"/>
          </a:xfrm>
        </p:grpSpPr>
        <p:sp>
          <p:nvSpPr>
            <p:cNvPr id="6151" name="Rectangle 2"/>
            <p:cNvSpPr>
              <a:spLocks noChangeArrowheads="1"/>
            </p:cNvSpPr>
            <p:nvPr/>
          </p:nvSpPr>
          <p:spPr bwMode="auto">
            <a:xfrm>
              <a:off x="3203848" y="3468365"/>
              <a:ext cx="2664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กลุ่มพัฒนาระบบบริหาร</a:t>
              </a:r>
            </a:p>
          </p:txBody>
        </p:sp>
        <p:sp>
          <p:nvSpPr>
            <p:cNvPr id="6152" name="Rectangle 2"/>
            <p:cNvSpPr>
              <a:spLocks noChangeArrowheads="1"/>
            </p:cNvSpPr>
            <p:nvPr/>
          </p:nvSpPr>
          <p:spPr bwMode="auto">
            <a:xfrm>
              <a:off x="5868208" y="3468365"/>
              <a:ext cx="576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9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6153" name="Rectangle 2"/>
            <p:cNvSpPr>
              <a:spLocks noChangeArrowheads="1"/>
            </p:cNvSpPr>
            <p:nvPr/>
          </p:nvSpPr>
          <p:spPr bwMode="auto">
            <a:xfrm>
              <a:off x="3203848" y="3789040"/>
              <a:ext cx="3240088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ชพ</a:t>
              </a:r>
              <a:r>
                <a:rPr lang="en-US" altLang="th-TH" sz="18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th-TH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(10)</a:t>
              </a:r>
              <a:endParaRPr lang="th-TH" altLang="th-TH" sz="1000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6149" name="Text Box 9"/>
          <p:cNvSpPr txBox="1">
            <a:spLocks noChangeArrowheads="1"/>
          </p:cNvSpPr>
          <p:nvPr/>
        </p:nvSpPr>
        <p:spPr bwMode="auto">
          <a:xfrm>
            <a:off x="6980238" y="6296025"/>
            <a:ext cx="2160587" cy="588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ลูกจ้างประจำ - อัตรา</a:t>
            </a:r>
          </a:p>
          <a:p>
            <a:pPr eaLnBrk="1" hangingPunct="1"/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กรอบพนักงานราชการ - อัตรา</a:t>
            </a:r>
          </a:p>
        </p:txBody>
      </p:sp>
      <p:sp>
        <p:nvSpPr>
          <p:cNvPr id="6150" name="Text Box 91"/>
          <p:cNvSpPr txBox="1">
            <a:spLocks noChangeArrowheads="1"/>
          </p:cNvSpPr>
          <p:nvPr/>
        </p:nvSpPr>
        <p:spPr bwMode="auto">
          <a:xfrm>
            <a:off x="7596188" y="127000"/>
            <a:ext cx="1368425" cy="277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Update </a:t>
            </a:r>
            <a:r>
              <a:rPr lang="th-TH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26 เมษายน 2564 </a:t>
            </a:r>
            <a:r>
              <a:rPr lang="en-US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         </a:t>
            </a:r>
            <a:endParaRPr lang="th-TH" altLang="th-TH" sz="1200"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226" name="Rectangle 73"/>
          <p:cNvSpPr>
            <a:spLocks noChangeArrowheads="1"/>
          </p:cNvSpPr>
          <p:nvPr/>
        </p:nvSpPr>
        <p:spPr bwMode="auto">
          <a:xfrm>
            <a:off x="488950" y="106363"/>
            <a:ext cx="815498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/>
            <a:r>
              <a:rPr lang="th-TH" altLang="th-TH" sz="1600" b="1">
                <a:latin typeface="TH SarabunPSK" panose="020B0500040200020003" pitchFamily="34" charset="-34"/>
                <a:cs typeface="TH SarabunPSK" panose="020B0500040200020003" pitchFamily="34" charset="-34"/>
              </a:rPr>
              <a:t>แผนภูมิแสดงการแบ่งงานภายในและอัตรากำลังของกรมการพัฒนาชุมชน</a:t>
            </a:r>
            <a:r>
              <a:rPr lang="en-US" altLang="th-TH" sz="1600" b="1">
                <a:latin typeface="TH SarabunPSK" panose="020B0500040200020003" pitchFamily="34" charset="-34"/>
                <a:cs typeface="TH SarabunPSK" panose="020B0500040200020003" pitchFamily="34" charset="-34"/>
              </a:rPr>
              <a:t> </a:t>
            </a:r>
            <a:endParaRPr lang="th-TH" altLang="th-TH" sz="1600" b="1"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sp>
        <p:nvSpPr>
          <p:cNvPr id="52227" name="Text Box 9"/>
          <p:cNvSpPr txBox="1">
            <a:spLocks noChangeArrowheads="1"/>
          </p:cNvSpPr>
          <p:nvPr/>
        </p:nvSpPr>
        <p:spPr bwMode="auto">
          <a:xfrm>
            <a:off x="6980238" y="6269038"/>
            <a:ext cx="2160587" cy="588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ลูกจ้างประจำ 1 อัตรา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rPr>
              <a:t>(255)</a:t>
            </a:r>
            <a:endParaRPr lang="th-TH" altLang="th-TH" sz="1400">
              <a:solidFill>
                <a:srgbClr val="FF0000"/>
              </a:solidFill>
              <a:latin typeface="TH SarabunPSK" panose="020B0500040200020003" pitchFamily="34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กรอบพนักงานราชการ 2 อัตรา</a:t>
            </a:r>
            <a:r>
              <a:rPr lang="th-TH" altLang="th-TH" sz="14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rPr>
              <a:t>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rPr>
              <a:t>(122/123)</a:t>
            </a:r>
          </a:p>
        </p:txBody>
      </p:sp>
      <p:grpSp>
        <p:nvGrpSpPr>
          <p:cNvPr id="52228" name="Group 81"/>
          <p:cNvGrpSpPr>
            <a:grpSpLocks/>
          </p:cNvGrpSpPr>
          <p:nvPr/>
        </p:nvGrpSpPr>
        <p:grpSpPr bwMode="auto">
          <a:xfrm>
            <a:off x="2843213" y="765175"/>
            <a:ext cx="3421062" cy="646113"/>
            <a:chOff x="2448080" y="857250"/>
            <a:chExt cx="3420000" cy="646113"/>
          </a:xfrm>
        </p:grpSpPr>
        <p:sp>
          <p:nvSpPr>
            <p:cNvPr id="52285" name="Rectangle 2"/>
            <p:cNvSpPr>
              <a:spLocks noChangeArrowheads="1"/>
            </p:cNvSpPr>
            <p:nvPr/>
          </p:nvSpPr>
          <p:spPr bwMode="auto">
            <a:xfrm>
              <a:off x="2448080" y="857250"/>
              <a:ext cx="2844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สำนักงานพัฒนาชุมชนจังหวัดตรัง</a:t>
              </a:r>
            </a:p>
          </p:txBody>
        </p:sp>
        <p:sp>
          <p:nvSpPr>
            <p:cNvPr id="52286" name="Rectangle 2"/>
            <p:cNvSpPr>
              <a:spLocks noChangeArrowheads="1"/>
            </p:cNvSpPr>
            <p:nvPr/>
          </p:nvSpPr>
          <p:spPr bwMode="auto">
            <a:xfrm>
              <a:off x="5290308" y="857250"/>
              <a:ext cx="575739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 eaLnBrk="1" hangingPunct="1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71</a:t>
              </a:r>
              <a:endParaRPr lang="th-TH" altLang="th-TH" sz="16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52287" name="Rectangle 2"/>
            <p:cNvSpPr>
              <a:spLocks noChangeArrowheads="1"/>
            </p:cNvSpPr>
            <p:nvPr/>
          </p:nvSpPr>
          <p:spPr bwMode="auto">
            <a:xfrm>
              <a:off x="2448080" y="1177925"/>
              <a:ext cx="3420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ผู้อำนวยการ (พัฒนาการจังหวัด) สูง</a:t>
              </a:r>
              <a:r>
                <a:rPr lang="en-US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(7237)</a:t>
              </a:r>
              <a:r>
                <a:rPr lang="en-US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endParaRPr lang="th-TH" altLang="th-TH" sz="1600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52229" name="Text Box 91"/>
          <p:cNvSpPr txBox="1">
            <a:spLocks noChangeArrowheads="1"/>
          </p:cNvSpPr>
          <p:nvPr/>
        </p:nvSpPr>
        <p:spPr bwMode="auto">
          <a:xfrm>
            <a:off x="3924300" y="404813"/>
            <a:ext cx="1368425" cy="277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Update </a:t>
            </a:r>
            <a:r>
              <a:rPr lang="th-TH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26 เมษายน 2564 </a:t>
            </a:r>
            <a:r>
              <a:rPr lang="en-US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         </a:t>
            </a:r>
            <a:endParaRPr lang="th-TH" altLang="th-TH" sz="1200"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sp>
        <p:nvSpPr>
          <p:cNvPr id="52230" name="Text Box 17"/>
          <p:cNvSpPr txBox="1">
            <a:spLocks noChangeArrowheads="1"/>
          </p:cNvSpPr>
          <p:nvPr/>
        </p:nvSpPr>
        <p:spPr bwMode="auto">
          <a:xfrm>
            <a:off x="107950" y="2409825"/>
            <a:ext cx="2951163" cy="628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 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- 1 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(7718)</a:t>
            </a:r>
          </a:p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นักจัดการงานทั่วไป (ปก./ชก.)   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     </a:t>
            </a: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- 1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7262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)</a:t>
            </a:r>
          </a:p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เจ้าพนักงานธุรการ (ปง./ชง.)    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      </a:t>
            </a: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3 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(84/7239/7242)</a:t>
            </a:r>
          </a:p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เจ้าพนักงานการเงินและบัญชี (ปง./ชง.)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- 2 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(7240/7241)</a:t>
            </a:r>
            <a:endParaRPr lang="th-TH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th-TH" altLang="th-TH" sz="1200">
                <a:solidFill>
                  <a:srgbClr val="00B05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พนักงานขับรถยนต์ (ลจป.)         </a:t>
            </a:r>
            <a:r>
              <a:rPr lang="en-US" altLang="th-TH" sz="1200">
                <a:solidFill>
                  <a:srgbClr val="00B05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   </a:t>
            </a:r>
            <a:r>
              <a:rPr lang="th-TH" altLang="th-TH" sz="1200">
                <a:solidFill>
                  <a:srgbClr val="00B05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- </a:t>
            </a:r>
            <a:r>
              <a:rPr lang="en-US" altLang="th-TH" sz="1200">
                <a:solidFill>
                  <a:srgbClr val="00B05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1</a:t>
            </a:r>
            <a:r>
              <a:rPr lang="th-TH" altLang="th-TH" sz="1200">
                <a:solidFill>
                  <a:srgbClr val="00B05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255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) (ไม่รวมในกรอบ ขรก.)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sp>
        <p:nvSpPr>
          <p:cNvPr id="52231" name="Text Box 17"/>
          <p:cNvSpPr txBox="1">
            <a:spLocks noChangeArrowheads="1"/>
          </p:cNvSpPr>
          <p:nvPr/>
        </p:nvSpPr>
        <p:spPr bwMode="auto">
          <a:xfrm>
            <a:off x="2411413" y="2408238"/>
            <a:ext cx="2087562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2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(7244/7245)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3" name="Group 18"/>
          <p:cNvGrpSpPr>
            <a:grpSpLocks/>
          </p:cNvGrpSpPr>
          <p:nvPr/>
        </p:nvGrpSpPr>
        <p:grpSpPr bwMode="auto">
          <a:xfrm>
            <a:off x="2411413" y="1772816"/>
            <a:ext cx="2052637" cy="646113"/>
            <a:chOff x="3203848" y="3468365"/>
            <a:chExt cx="2052020" cy="646113"/>
          </a:xfrm>
          <a:solidFill>
            <a:schemeClr val="bg1"/>
          </a:solidFill>
        </p:grpSpPr>
        <p:sp>
          <p:nvSpPr>
            <p:cNvPr id="12367" name="Rectangle 2"/>
            <p:cNvSpPr>
              <a:spLocks noChangeArrowheads="1"/>
            </p:cNvSpPr>
            <p:nvPr/>
          </p:nvSpPr>
          <p:spPr bwMode="auto">
            <a:xfrm>
              <a:off x="3203848" y="3468365"/>
              <a:ext cx="1476000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lnSpc>
                  <a:spcPct val="70000"/>
                </a:lnSpc>
                <a:defRPr/>
              </a:pPr>
              <a:endParaRPr lang="en-US" altLang="th-TH" sz="700" b="1" dirty="0">
                <a:latin typeface="TH SarabunPSK" pitchFamily="34" charset="-34"/>
                <a:cs typeface="TH SarabunPSK" pitchFamily="34" charset="-34"/>
              </a:endParaRPr>
            </a:p>
            <a:p>
              <a:pPr algn="ctr" eaLnBrk="0" hangingPunct="0">
                <a:lnSpc>
                  <a:spcPct val="70000"/>
                </a:lnSpc>
                <a:defRPr/>
              </a:pPr>
              <a:r>
                <a:rPr lang="th-TH" altLang="th-TH" sz="1400" b="1" dirty="0">
                  <a:latin typeface="TH SarabunPSK" pitchFamily="34" charset="-34"/>
                  <a:cs typeface="TH SarabunPSK" pitchFamily="34" charset="-34"/>
                </a:rPr>
                <a:t> กลุ่มงานยุทธศาสตร์</a:t>
              </a:r>
            </a:p>
            <a:p>
              <a:pPr algn="ctr" eaLnBrk="0" hangingPunct="0">
                <a:lnSpc>
                  <a:spcPct val="70000"/>
                </a:lnSpc>
                <a:defRPr/>
              </a:pPr>
              <a:r>
                <a:rPr lang="th-TH" altLang="th-TH" sz="1400" b="1" dirty="0">
                  <a:latin typeface="TH SarabunPSK" pitchFamily="34" charset="-34"/>
                  <a:cs typeface="TH SarabunPSK" pitchFamily="34" charset="-34"/>
                </a:rPr>
                <a:t>การพัฒนาชุมชน</a:t>
              </a:r>
            </a:p>
          </p:txBody>
        </p:sp>
        <p:sp>
          <p:nvSpPr>
            <p:cNvPr id="12368" name="Rectangle 2"/>
            <p:cNvSpPr>
              <a:spLocks noChangeArrowheads="1"/>
            </p:cNvSpPr>
            <p:nvPr/>
          </p:nvSpPr>
          <p:spPr bwMode="auto">
            <a:xfrm>
              <a:off x="4679868" y="3468365"/>
              <a:ext cx="576000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en-US" altLang="th-TH" sz="1600" b="1" dirty="0">
                  <a:latin typeface="TH SarabunPSK" pitchFamily="34" charset="-34"/>
                  <a:cs typeface="TH SarabunPSK" pitchFamily="34" charset="-34"/>
                </a:rPr>
                <a:t>3</a:t>
              </a:r>
              <a:endParaRPr lang="th-TH" altLang="th-TH" sz="1400" b="1" dirty="0">
                <a:latin typeface="TH SarabunPSK" pitchFamily="34" charset="-34"/>
                <a:cs typeface="TH SarabunPSK" pitchFamily="34" charset="-34"/>
              </a:endParaRPr>
            </a:p>
          </p:txBody>
        </p:sp>
        <p:sp>
          <p:nvSpPr>
            <p:cNvPr id="12372" name="Rectangle 2"/>
            <p:cNvSpPr>
              <a:spLocks noChangeArrowheads="1"/>
            </p:cNvSpPr>
            <p:nvPr/>
          </p:nvSpPr>
          <p:spPr bwMode="auto">
            <a:xfrm>
              <a:off x="3203848" y="3789040"/>
              <a:ext cx="2052020" cy="325438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th-TH" altLang="th-TH" sz="1500" spc="-70" dirty="0">
                  <a:latin typeface="TH SarabunPSK" pitchFamily="34" charset="-34"/>
                  <a:cs typeface="TH SarabunPSK" pitchFamily="34" charset="-34"/>
                </a:rPr>
                <a:t>นักวิชาการพัฒนาชุมชน (ผอ.กง.) ชพ</a:t>
              </a:r>
              <a:r>
                <a:rPr lang="en-US" altLang="th-TH" sz="1500" spc="-70" dirty="0">
                  <a:latin typeface="TH SarabunPSK" pitchFamily="34" charset="-34"/>
                  <a:cs typeface="TH SarabunPSK" pitchFamily="34" charset="-34"/>
                </a:rPr>
                <a:t>. </a:t>
              </a:r>
              <a:r>
                <a:rPr lang="en-US" altLang="th-TH" sz="1000" spc="-70" dirty="0">
                  <a:solidFill>
                    <a:srgbClr val="FF0000"/>
                  </a:solidFill>
                  <a:latin typeface="TH SarabunPSK" pitchFamily="34" charset="-34"/>
                  <a:cs typeface="TH SarabunPSK" pitchFamily="34" charset="-34"/>
                </a:rPr>
                <a:t>(7243)</a:t>
              </a:r>
              <a:endParaRPr lang="th-TH" altLang="th-TH" sz="1000" spc="-70" dirty="0">
                <a:solidFill>
                  <a:srgbClr val="FF0000"/>
                </a:solidFill>
                <a:latin typeface="TH SarabunPSK" pitchFamily="34" charset="-34"/>
                <a:cs typeface="TH SarabunPSK" pitchFamily="34" charset="-34"/>
              </a:endParaRPr>
            </a:p>
          </p:txBody>
        </p:sp>
      </p:grpSp>
      <p:sp>
        <p:nvSpPr>
          <p:cNvPr id="52233" name="Text Box 17"/>
          <p:cNvSpPr txBox="1">
            <a:spLocks noChangeArrowheads="1"/>
          </p:cNvSpPr>
          <p:nvPr/>
        </p:nvSpPr>
        <p:spPr bwMode="auto">
          <a:xfrm>
            <a:off x="4665663" y="2420938"/>
            <a:ext cx="2087562" cy="628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(7248/7249/7250/7251)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4" name="Group 18"/>
          <p:cNvGrpSpPr>
            <a:grpSpLocks/>
          </p:cNvGrpSpPr>
          <p:nvPr/>
        </p:nvGrpSpPr>
        <p:grpSpPr bwMode="auto">
          <a:xfrm>
            <a:off x="4665274" y="1773328"/>
            <a:ext cx="2051050" cy="646110"/>
            <a:chOff x="3203848" y="3468365"/>
            <a:chExt cx="2052020" cy="646111"/>
          </a:xfrm>
          <a:solidFill>
            <a:schemeClr val="bg1"/>
          </a:solidFill>
        </p:grpSpPr>
        <p:sp>
          <p:nvSpPr>
            <p:cNvPr id="12364" name="Rectangle 2"/>
            <p:cNvSpPr>
              <a:spLocks noChangeArrowheads="1"/>
            </p:cNvSpPr>
            <p:nvPr/>
          </p:nvSpPr>
          <p:spPr bwMode="auto">
            <a:xfrm>
              <a:off x="3203848" y="3468365"/>
              <a:ext cx="1476000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lnSpc>
                  <a:spcPct val="70000"/>
                </a:lnSpc>
                <a:defRPr/>
              </a:pPr>
              <a:endParaRPr lang="th-TH" altLang="th-TH" sz="700" b="1" dirty="0">
                <a:latin typeface="TH SarabunPSK" pitchFamily="34" charset="-34"/>
                <a:cs typeface="TH SarabunPSK" pitchFamily="34" charset="-34"/>
              </a:endParaRPr>
            </a:p>
            <a:p>
              <a:pPr algn="ctr" eaLnBrk="0" hangingPunct="0">
                <a:lnSpc>
                  <a:spcPct val="70000"/>
                </a:lnSpc>
                <a:defRPr/>
              </a:pPr>
              <a:r>
                <a:rPr lang="th-TH" altLang="th-TH" sz="1400" b="1" dirty="0">
                  <a:latin typeface="TH SarabunPSK" pitchFamily="34" charset="-34"/>
                  <a:cs typeface="TH SarabunPSK" pitchFamily="34" charset="-34"/>
                </a:rPr>
                <a:t>กลุ่มงานส่งเสริม                      การพัฒนาชุมชน</a:t>
              </a:r>
            </a:p>
          </p:txBody>
        </p:sp>
        <p:sp>
          <p:nvSpPr>
            <p:cNvPr id="12365" name="Rectangle 2"/>
            <p:cNvSpPr>
              <a:spLocks noChangeArrowheads="1"/>
            </p:cNvSpPr>
            <p:nvPr/>
          </p:nvSpPr>
          <p:spPr bwMode="auto">
            <a:xfrm>
              <a:off x="4679868" y="3468365"/>
              <a:ext cx="576000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en-US" altLang="th-TH" sz="1600" b="1" dirty="0">
                  <a:latin typeface="TH SarabunPSK" pitchFamily="34" charset="-34"/>
                  <a:cs typeface="TH SarabunPSK" pitchFamily="34" charset="-34"/>
                </a:rPr>
                <a:t>5</a:t>
              </a:r>
              <a:endParaRPr lang="th-TH" altLang="th-TH" sz="1600" b="1" dirty="0">
                <a:latin typeface="TH SarabunPSK" pitchFamily="34" charset="-34"/>
                <a:cs typeface="TH SarabunPSK" pitchFamily="34" charset="-34"/>
              </a:endParaRPr>
            </a:p>
          </p:txBody>
        </p:sp>
        <p:sp>
          <p:nvSpPr>
            <p:cNvPr id="12369" name="Rectangle 2"/>
            <p:cNvSpPr>
              <a:spLocks noChangeArrowheads="1"/>
            </p:cNvSpPr>
            <p:nvPr/>
          </p:nvSpPr>
          <p:spPr bwMode="auto">
            <a:xfrm>
              <a:off x="3203848" y="3789039"/>
              <a:ext cx="2052020" cy="325437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th-TH" altLang="th-TH" sz="1500" spc="-80" dirty="0">
                  <a:latin typeface="TH SarabunPSK" pitchFamily="34" charset="-34"/>
                  <a:cs typeface="TH SarabunPSK" pitchFamily="34" charset="-34"/>
                </a:rPr>
                <a:t>นักวิชาการพัฒนาชุมชน (ผอ.กง.) ชพ</a:t>
              </a:r>
              <a:r>
                <a:rPr lang="en-US" altLang="th-TH" sz="1500" spc="-80" dirty="0">
                  <a:latin typeface="TH SarabunPSK" pitchFamily="34" charset="-34"/>
                  <a:cs typeface="TH SarabunPSK" pitchFamily="34" charset="-34"/>
                </a:rPr>
                <a:t>. </a:t>
              </a:r>
              <a:r>
                <a:rPr lang="en-US" altLang="th-TH" sz="1000" spc="-80" dirty="0">
                  <a:solidFill>
                    <a:srgbClr val="FF0000"/>
                  </a:solidFill>
                  <a:latin typeface="TH SarabunPSK" pitchFamily="34" charset="-34"/>
                  <a:cs typeface="TH SarabunPSK" pitchFamily="34" charset="-34"/>
                </a:rPr>
                <a:t>(7247)</a:t>
              </a:r>
              <a:endParaRPr lang="th-TH" altLang="th-TH" sz="1000" spc="-80" dirty="0">
                <a:solidFill>
                  <a:srgbClr val="FF0000"/>
                </a:solidFill>
                <a:latin typeface="TH SarabunPSK" pitchFamily="34" charset="-34"/>
                <a:cs typeface="TH SarabunPSK" pitchFamily="34" charset="-34"/>
              </a:endParaRPr>
            </a:p>
          </p:txBody>
        </p:sp>
      </p:grpSp>
      <p:sp>
        <p:nvSpPr>
          <p:cNvPr id="52235" name="Text Box 17"/>
          <p:cNvSpPr txBox="1">
            <a:spLocks noChangeArrowheads="1"/>
          </p:cNvSpPr>
          <p:nvPr/>
        </p:nvSpPr>
        <p:spPr bwMode="auto">
          <a:xfrm>
            <a:off x="6969125" y="2425700"/>
            <a:ext cx="2087563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(755/7246/7260/7261)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5" name="Group 18"/>
          <p:cNvGrpSpPr>
            <a:grpSpLocks/>
          </p:cNvGrpSpPr>
          <p:nvPr/>
        </p:nvGrpSpPr>
        <p:grpSpPr bwMode="auto">
          <a:xfrm>
            <a:off x="6968737" y="1778090"/>
            <a:ext cx="2052637" cy="646113"/>
            <a:chOff x="3203848" y="3468365"/>
            <a:chExt cx="2052020" cy="646113"/>
          </a:xfrm>
          <a:solidFill>
            <a:schemeClr val="bg1"/>
          </a:solidFill>
        </p:grpSpPr>
        <p:sp>
          <p:nvSpPr>
            <p:cNvPr id="12361" name="Rectangle 2"/>
            <p:cNvSpPr>
              <a:spLocks noChangeArrowheads="1"/>
            </p:cNvSpPr>
            <p:nvPr/>
          </p:nvSpPr>
          <p:spPr bwMode="auto">
            <a:xfrm>
              <a:off x="3203848" y="3468365"/>
              <a:ext cx="1476000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lnSpc>
                  <a:spcPct val="70000"/>
                </a:lnSpc>
                <a:defRPr/>
              </a:pPr>
              <a:endParaRPr lang="th-TH" altLang="th-TH" sz="700" b="1" dirty="0">
                <a:latin typeface="TH SarabunPSK" pitchFamily="34" charset="-34"/>
                <a:cs typeface="TH SarabunPSK" pitchFamily="34" charset="-34"/>
              </a:endParaRPr>
            </a:p>
            <a:p>
              <a:pPr algn="ctr" eaLnBrk="0" hangingPunct="0">
                <a:lnSpc>
                  <a:spcPct val="70000"/>
                </a:lnSpc>
                <a:defRPr/>
              </a:pPr>
              <a:r>
                <a:rPr lang="th-TH" altLang="th-TH" sz="1400" b="1" dirty="0">
                  <a:latin typeface="TH SarabunPSK" pitchFamily="34" charset="-34"/>
                  <a:cs typeface="TH SarabunPSK" pitchFamily="34" charset="-34"/>
                </a:rPr>
                <a:t>กลุ่มงานสารสนเทศ</a:t>
              </a:r>
            </a:p>
            <a:p>
              <a:pPr algn="ctr" eaLnBrk="0" hangingPunct="0">
                <a:lnSpc>
                  <a:spcPct val="70000"/>
                </a:lnSpc>
                <a:defRPr/>
              </a:pPr>
              <a:r>
                <a:rPr lang="th-TH" altLang="th-TH" sz="1400" b="1" dirty="0">
                  <a:latin typeface="TH SarabunPSK" pitchFamily="34" charset="-34"/>
                  <a:cs typeface="TH SarabunPSK" pitchFamily="34" charset="-34"/>
                </a:rPr>
                <a:t>การพัฒนาชุมชน</a:t>
              </a:r>
            </a:p>
          </p:txBody>
        </p:sp>
        <p:sp>
          <p:nvSpPr>
            <p:cNvPr id="12362" name="Rectangle 2"/>
            <p:cNvSpPr>
              <a:spLocks noChangeArrowheads="1"/>
            </p:cNvSpPr>
            <p:nvPr/>
          </p:nvSpPr>
          <p:spPr bwMode="auto">
            <a:xfrm>
              <a:off x="4679868" y="3468365"/>
              <a:ext cx="576000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en-US" altLang="th-TH" sz="1600" b="1" dirty="0">
                  <a:latin typeface="TH SarabunPSK" pitchFamily="34" charset="-34"/>
                  <a:cs typeface="TH SarabunPSK" pitchFamily="34" charset="-34"/>
                </a:rPr>
                <a:t>5</a:t>
              </a:r>
              <a:endParaRPr lang="th-TH" altLang="th-TH" sz="1400" b="1" dirty="0">
                <a:latin typeface="TH SarabunPSK" pitchFamily="34" charset="-34"/>
                <a:cs typeface="TH SarabunPSK" pitchFamily="34" charset="-34"/>
              </a:endParaRPr>
            </a:p>
          </p:txBody>
        </p:sp>
        <p:sp>
          <p:nvSpPr>
            <p:cNvPr id="11342" name="Rectangle 2"/>
            <p:cNvSpPr>
              <a:spLocks noChangeArrowheads="1"/>
            </p:cNvSpPr>
            <p:nvPr/>
          </p:nvSpPr>
          <p:spPr bwMode="auto">
            <a:xfrm>
              <a:off x="3203848" y="3789040"/>
              <a:ext cx="2052020" cy="325438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th-TH" altLang="th-TH" sz="1500" spc="-60" dirty="0">
                  <a:latin typeface="TH SarabunPSK" pitchFamily="34" charset="-34"/>
                  <a:cs typeface="TH SarabunPSK" pitchFamily="34" charset="-34"/>
                </a:rPr>
                <a:t>นักวิชาการพัฒนาชุมชน (ผอ.กง.) ชพ</a:t>
              </a:r>
              <a:r>
                <a:rPr lang="en-US" altLang="th-TH" sz="1500" spc="-60" dirty="0">
                  <a:latin typeface="TH SarabunPSK" pitchFamily="34" charset="-34"/>
                  <a:cs typeface="TH SarabunPSK" pitchFamily="34" charset="-34"/>
                </a:rPr>
                <a:t>. </a:t>
              </a:r>
              <a:r>
                <a:rPr lang="en-US" altLang="th-TH" sz="1050" spc="-60" dirty="0">
                  <a:solidFill>
                    <a:srgbClr val="FF0000"/>
                  </a:solidFill>
                  <a:latin typeface="TH SarabunPSK" pitchFamily="34" charset="-34"/>
                  <a:cs typeface="TH SarabunPSK" pitchFamily="34" charset="-34"/>
                </a:rPr>
                <a:t>(734)</a:t>
              </a:r>
              <a:endParaRPr lang="th-TH" altLang="th-TH" sz="1050" spc="-60" dirty="0">
                <a:solidFill>
                  <a:srgbClr val="FF0000"/>
                </a:solidFill>
                <a:latin typeface="TH SarabunPSK" pitchFamily="34" charset="-34"/>
                <a:cs typeface="TH SarabunPSK" pitchFamily="34" charset="-34"/>
              </a:endParaRPr>
            </a:p>
          </p:txBody>
        </p:sp>
      </p:grpSp>
      <p:cxnSp>
        <p:nvCxnSpPr>
          <p:cNvPr id="78" name="Straight Connector 77"/>
          <p:cNvCxnSpPr/>
          <p:nvPr/>
        </p:nvCxnSpPr>
        <p:spPr>
          <a:xfrm>
            <a:off x="4572000" y="1419225"/>
            <a:ext cx="0" cy="223202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/>
          <p:cNvCxnSpPr/>
          <p:nvPr/>
        </p:nvCxnSpPr>
        <p:spPr>
          <a:xfrm>
            <a:off x="1116013" y="1628775"/>
            <a:ext cx="683895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2239" name="Rectangle 78"/>
          <p:cNvSpPr>
            <a:spLocks noChangeArrowheads="1"/>
          </p:cNvSpPr>
          <p:nvPr/>
        </p:nvSpPr>
        <p:spPr bwMode="auto">
          <a:xfrm>
            <a:off x="0" y="6611938"/>
            <a:ext cx="1619250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000" u="sng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หมายเหตุ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ภายในวงเล็บแสดงเลขที่ตำแหน่ง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52240" name="Group 49"/>
          <p:cNvGrpSpPr>
            <a:grpSpLocks/>
          </p:cNvGrpSpPr>
          <p:nvPr/>
        </p:nvGrpSpPr>
        <p:grpSpPr bwMode="auto">
          <a:xfrm>
            <a:off x="107950" y="3594100"/>
            <a:ext cx="2843213" cy="646113"/>
            <a:chOff x="107503" y="3717032"/>
            <a:chExt cx="2844257" cy="646113"/>
          </a:xfrm>
        </p:grpSpPr>
        <p:sp>
          <p:nvSpPr>
            <p:cNvPr id="52282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เมืองตรัง</a:t>
              </a:r>
            </a:p>
          </p:txBody>
        </p:sp>
        <p:sp>
          <p:nvSpPr>
            <p:cNvPr id="52283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52284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(7252)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52241" name="Text Box 17"/>
          <p:cNvSpPr txBox="1">
            <a:spLocks noChangeArrowheads="1"/>
          </p:cNvSpPr>
          <p:nvPr/>
        </p:nvSpPr>
        <p:spPr bwMode="auto">
          <a:xfrm>
            <a:off x="107950" y="4241800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(7254/7255/7256/7257)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52242" name="Group 50"/>
          <p:cNvGrpSpPr>
            <a:grpSpLocks/>
          </p:cNvGrpSpPr>
          <p:nvPr/>
        </p:nvGrpSpPr>
        <p:grpSpPr bwMode="auto">
          <a:xfrm>
            <a:off x="3132138" y="3594100"/>
            <a:ext cx="2843212" cy="646113"/>
            <a:chOff x="107503" y="3717032"/>
            <a:chExt cx="2844257" cy="646113"/>
          </a:xfrm>
        </p:grpSpPr>
        <p:sp>
          <p:nvSpPr>
            <p:cNvPr id="52279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นาโยง</a:t>
              </a:r>
            </a:p>
          </p:txBody>
        </p:sp>
        <p:sp>
          <p:nvSpPr>
            <p:cNvPr id="52280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52281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(7263)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52243" name="Text Box 17"/>
          <p:cNvSpPr txBox="1">
            <a:spLocks noChangeArrowheads="1"/>
          </p:cNvSpPr>
          <p:nvPr/>
        </p:nvSpPr>
        <p:spPr bwMode="auto">
          <a:xfrm>
            <a:off x="3132138" y="4241800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(7265/7266/7267/7268)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52244" name="Group 55"/>
          <p:cNvGrpSpPr>
            <a:grpSpLocks/>
          </p:cNvGrpSpPr>
          <p:nvPr/>
        </p:nvGrpSpPr>
        <p:grpSpPr bwMode="auto">
          <a:xfrm>
            <a:off x="6156325" y="3594100"/>
            <a:ext cx="2844800" cy="646113"/>
            <a:chOff x="107503" y="3717032"/>
            <a:chExt cx="2844257" cy="646113"/>
          </a:xfrm>
        </p:grpSpPr>
        <p:sp>
          <p:nvSpPr>
            <p:cNvPr id="52276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กันตัง</a:t>
              </a:r>
            </a:p>
          </p:txBody>
        </p:sp>
        <p:sp>
          <p:nvSpPr>
            <p:cNvPr id="52277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52278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(7269)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52245" name="Text Box 17"/>
          <p:cNvSpPr txBox="1">
            <a:spLocks noChangeArrowheads="1"/>
          </p:cNvSpPr>
          <p:nvPr/>
        </p:nvSpPr>
        <p:spPr bwMode="auto">
          <a:xfrm>
            <a:off x="6156325" y="4241800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(7271/7272/7273/7274)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52246" name="Group 60"/>
          <p:cNvGrpSpPr>
            <a:grpSpLocks/>
          </p:cNvGrpSpPr>
          <p:nvPr/>
        </p:nvGrpSpPr>
        <p:grpSpPr bwMode="auto">
          <a:xfrm>
            <a:off x="107950" y="4962525"/>
            <a:ext cx="2843213" cy="646113"/>
            <a:chOff x="107503" y="3717032"/>
            <a:chExt cx="2844257" cy="646113"/>
          </a:xfrm>
        </p:grpSpPr>
        <p:sp>
          <p:nvSpPr>
            <p:cNvPr id="52273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ย่านตาขาว</a:t>
              </a:r>
            </a:p>
          </p:txBody>
        </p:sp>
        <p:sp>
          <p:nvSpPr>
            <p:cNvPr id="52274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52275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(7279)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52247" name="Text Box 17"/>
          <p:cNvSpPr txBox="1">
            <a:spLocks noChangeArrowheads="1"/>
          </p:cNvSpPr>
          <p:nvPr/>
        </p:nvSpPr>
        <p:spPr bwMode="auto">
          <a:xfrm>
            <a:off x="107950" y="5610225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(7281/7283/7284/7285)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52248" name="Group 65"/>
          <p:cNvGrpSpPr>
            <a:grpSpLocks/>
          </p:cNvGrpSpPr>
          <p:nvPr/>
        </p:nvGrpSpPr>
        <p:grpSpPr bwMode="auto">
          <a:xfrm>
            <a:off x="3132138" y="4962525"/>
            <a:ext cx="2843212" cy="646113"/>
            <a:chOff x="107503" y="3717032"/>
            <a:chExt cx="2844257" cy="646113"/>
          </a:xfrm>
        </p:grpSpPr>
        <p:sp>
          <p:nvSpPr>
            <p:cNvPr id="52270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ปะเหลียน</a:t>
              </a:r>
            </a:p>
          </p:txBody>
        </p:sp>
        <p:sp>
          <p:nvSpPr>
            <p:cNvPr id="52271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52272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(7286)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52249" name="Text Box 17"/>
          <p:cNvSpPr txBox="1">
            <a:spLocks noChangeArrowheads="1"/>
          </p:cNvSpPr>
          <p:nvPr/>
        </p:nvSpPr>
        <p:spPr bwMode="auto">
          <a:xfrm>
            <a:off x="3132138" y="5610225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(7288/7289/7290/7291)</a:t>
            </a:r>
          </a:p>
          <a:p>
            <a:pPr eaLnBrk="1" hangingPunct="1"/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52250" name="Group 70"/>
          <p:cNvGrpSpPr>
            <a:grpSpLocks/>
          </p:cNvGrpSpPr>
          <p:nvPr/>
        </p:nvGrpSpPr>
        <p:grpSpPr bwMode="auto">
          <a:xfrm>
            <a:off x="6156325" y="4962525"/>
            <a:ext cx="2844800" cy="646113"/>
            <a:chOff x="107503" y="3717032"/>
            <a:chExt cx="2844257" cy="646113"/>
          </a:xfrm>
        </p:grpSpPr>
        <p:sp>
          <p:nvSpPr>
            <p:cNvPr id="52267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ห้วยยอด</a:t>
              </a:r>
            </a:p>
          </p:txBody>
        </p:sp>
        <p:sp>
          <p:nvSpPr>
            <p:cNvPr id="52268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52269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(7294)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52251" name="Text Box 17"/>
          <p:cNvSpPr txBox="1">
            <a:spLocks noChangeArrowheads="1"/>
          </p:cNvSpPr>
          <p:nvPr/>
        </p:nvSpPr>
        <p:spPr bwMode="auto">
          <a:xfrm>
            <a:off x="6156325" y="5610225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     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(7296/7297/7298/7299)</a:t>
            </a:r>
          </a:p>
          <a:p>
            <a:pPr eaLnBrk="1" hangingPunct="1"/>
            <a:r>
              <a:rPr lang="th-TH" altLang="th-TH" sz="12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(พรก.) (กรอบ)       - 1</a:t>
            </a: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(122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)</a:t>
            </a:r>
            <a:endParaRPr lang="th-TH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th-TH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(กรอบฯ </a:t>
            </a:r>
            <a:r>
              <a:rPr lang="en-US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2564</a:t>
            </a:r>
            <a:r>
              <a:rPr lang="th-TH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en-US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–</a:t>
            </a:r>
            <a:r>
              <a:rPr lang="th-TH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en-US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2567 </a:t>
            </a:r>
            <a:r>
              <a:rPr lang="th-TH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ตามมาตรการฯ ปี งบฯ </a:t>
            </a:r>
            <a:r>
              <a:rPr lang="en-US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2562)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 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(ไม่รวมในกรอบ ขรก.)</a:t>
            </a:r>
            <a:r>
              <a:rPr lang="th-TH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cxnSp>
        <p:nvCxnSpPr>
          <p:cNvPr id="76" name="Straight Connector 75"/>
          <p:cNvCxnSpPr/>
          <p:nvPr/>
        </p:nvCxnSpPr>
        <p:spPr>
          <a:xfrm>
            <a:off x="1404938" y="3500438"/>
            <a:ext cx="604837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9" name="Straight Connector 78"/>
          <p:cNvCxnSpPr/>
          <p:nvPr/>
        </p:nvCxnSpPr>
        <p:spPr>
          <a:xfrm>
            <a:off x="1116013" y="1628775"/>
            <a:ext cx="0" cy="14446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" name="Straight Connector 80"/>
          <p:cNvCxnSpPr/>
          <p:nvPr/>
        </p:nvCxnSpPr>
        <p:spPr>
          <a:xfrm>
            <a:off x="3348038" y="1628775"/>
            <a:ext cx="0" cy="14446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" name="Straight Connector 81"/>
          <p:cNvCxnSpPr/>
          <p:nvPr/>
        </p:nvCxnSpPr>
        <p:spPr>
          <a:xfrm>
            <a:off x="5651500" y="1628775"/>
            <a:ext cx="0" cy="14446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3" name="Straight Connector 82"/>
          <p:cNvCxnSpPr/>
          <p:nvPr/>
        </p:nvCxnSpPr>
        <p:spPr>
          <a:xfrm>
            <a:off x="7956550" y="1628775"/>
            <a:ext cx="0" cy="14446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4" name="Straight Connector 83"/>
          <p:cNvCxnSpPr/>
          <p:nvPr/>
        </p:nvCxnSpPr>
        <p:spPr>
          <a:xfrm>
            <a:off x="1403350" y="3500438"/>
            <a:ext cx="0" cy="904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/>
          <p:cNvCxnSpPr/>
          <p:nvPr/>
        </p:nvCxnSpPr>
        <p:spPr>
          <a:xfrm>
            <a:off x="7451725" y="3500438"/>
            <a:ext cx="0" cy="904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" name="Straight Connector 85"/>
          <p:cNvCxnSpPr/>
          <p:nvPr/>
        </p:nvCxnSpPr>
        <p:spPr>
          <a:xfrm>
            <a:off x="3049588" y="3500438"/>
            <a:ext cx="0" cy="136842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7" name="Straight Connector 86"/>
          <p:cNvCxnSpPr/>
          <p:nvPr/>
        </p:nvCxnSpPr>
        <p:spPr>
          <a:xfrm>
            <a:off x="1403350" y="4868863"/>
            <a:ext cx="604837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9" name="Straight Connector 88"/>
          <p:cNvCxnSpPr/>
          <p:nvPr/>
        </p:nvCxnSpPr>
        <p:spPr>
          <a:xfrm>
            <a:off x="1403350" y="4868863"/>
            <a:ext cx="0" cy="904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0" name="Straight Connector 89"/>
          <p:cNvCxnSpPr/>
          <p:nvPr/>
        </p:nvCxnSpPr>
        <p:spPr>
          <a:xfrm>
            <a:off x="4427538" y="4868863"/>
            <a:ext cx="0" cy="904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1" name="Straight Connector 90"/>
          <p:cNvCxnSpPr/>
          <p:nvPr/>
        </p:nvCxnSpPr>
        <p:spPr>
          <a:xfrm>
            <a:off x="7451725" y="4868863"/>
            <a:ext cx="0" cy="904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52264" name="Group 74"/>
          <p:cNvGrpSpPr>
            <a:grpSpLocks/>
          </p:cNvGrpSpPr>
          <p:nvPr/>
        </p:nvGrpSpPr>
        <p:grpSpPr bwMode="auto">
          <a:xfrm>
            <a:off x="107950" y="1774825"/>
            <a:ext cx="2051050" cy="646113"/>
            <a:chOff x="107950" y="1775470"/>
            <a:chExt cx="2051050" cy="646112"/>
          </a:xfrm>
        </p:grpSpPr>
        <p:grpSp>
          <p:nvGrpSpPr>
            <p:cNvPr id="13" name="Group 18"/>
            <p:cNvGrpSpPr>
              <a:grpSpLocks/>
            </p:cNvGrpSpPr>
            <p:nvPr/>
          </p:nvGrpSpPr>
          <p:grpSpPr bwMode="auto">
            <a:xfrm>
              <a:off x="107950" y="1775470"/>
              <a:ext cx="2051050" cy="646112"/>
              <a:chOff x="3203848" y="3468365"/>
              <a:chExt cx="2052020" cy="646113"/>
            </a:xfrm>
            <a:solidFill>
              <a:schemeClr val="bg1"/>
            </a:solidFill>
          </p:grpSpPr>
          <p:sp>
            <p:nvSpPr>
              <p:cNvPr id="14387" name="Rectangle 2"/>
              <p:cNvSpPr>
                <a:spLocks noChangeArrowheads="1"/>
              </p:cNvSpPr>
              <p:nvPr/>
            </p:nvSpPr>
            <p:spPr bwMode="auto">
              <a:xfrm>
                <a:off x="4679868" y="3468365"/>
                <a:ext cx="576000" cy="323850"/>
              </a:xfrm>
              <a:prstGeom prst="rect">
                <a:avLst/>
              </a:prstGeom>
              <a:grpFill/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anchor="ctr"/>
              <a:lstStyle/>
              <a:p>
                <a:pPr algn="ctr" eaLnBrk="0" hangingPunct="0">
                  <a:defRPr/>
                </a:pPr>
                <a:r>
                  <a:rPr lang="en-US" altLang="th-TH" sz="1600" b="1" dirty="0">
                    <a:latin typeface="TH SarabunPSK" pitchFamily="34" charset="-34"/>
                    <a:cs typeface="TH SarabunPSK" pitchFamily="34" charset="-34"/>
                  </a:rPr>
                  <a:t>8</a:t>
                </a:r>
                <a:endParaRPr lang="th-TH" altLang="th-TH" sz="1400" b="1" dirty="0">
                  <a:latin typeface="TH SarabunPSK" pitchFamily="34" charset="-34"/>
                  <a:cs typeface="TH SarabunPSK" pitchFamily="34" charset="-34"/>
                </a:endParaRPr>
              </a:p>
            </p:txBody>
          </p:sp>
          <p:sp>
            <p:nvSpPr>
              <p:cNvPr id="14388" name="Rectangle 2"/>
              <p:cNvSpPr>
                <a:spLocks noChangeArrowheads="1"/>
              </p:cNvSpPr>
              <p:nvPr/>
            </p:nvSpPr>
            <p:spPr bwMode="auto">
              <a:xfrm>
                <a:off x="3203848" y="3789040"/>
                <a:ext cx="2052000" cy="325438"/>
              </a:xfrm>
              <a:prstGeom prst="rect">
                <a:avLst/>
              </a:prstGeom>
              <a:grpFill/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anchor="ctr"/>
              <a:lstStyle/>
              <a:p>
                <a:pPr algn="ctr" eaLnBrk="0" hangingPunct="0">
                  <a:defRPr/>
                </a:pPr>
                <a:r>
                  <a:rPr lang="th-TH" altLang="th-TH" sz="1400" spc="-40" dirty="0">
                    <a:latin typeface="TH SarabunPSK" pitchFamily="34" charset="-34"/>
                    <a:cs typeface="TH SarabunPSK" pitchFamily="34" charset="-34"/>
                  </a:rPr>
                  <a:t>นักวิชาการพัฒนาชุมชน (ผอ.กง.) </a:t>
                </a:r>
                <a:r>
                  <a:rPr lang="th-TH" altLang="th-TH" sz="1400" spc="-40" dirty="0" err="1">
                    <a:latin typeface="TH SarabunPSK" pitchFamily="34" charset="-34"/>
                    <a:cs typeface="TH SarabunPSK" pitchFamily="34" charset="-34"/>
                  </a:rPr>
                  <a:t>ชพ.</a:t>
                </a:r>
                <a:r>
                  <a:rPr lang="en-US" altLang="th-TH" sz="1400" spc="-40" dirty="0">
                    <a:latin typeface="TH SarabunPSK" pitchFamily="34" charset="-34"/>
                    <a:cs typeface="TH SarabunPSK" pitchFamily="34" charset="-34"/>
                  </a:rPr>
                  <a:t> </a:t>
                </a:r>
                <a:r>
                  <a:rPr lang="en-US" altLang="th-TH" sz="1000" spc="-40" dirty="0">
                    <a:solidFill>
                      <a:srgbClr val="FF0000"/>
                    </a:solidFill>
                    <a:latin typeface="TH SarabunPSK" pitchFamily="34" charset="-34"/>
                    <a:cs typeface="TH SarabunPSK" pitchFamily="34" charset="-34"/>
                  </a:rPr>
                  <a:t>(7238</a:t>
                </a:r>
                <a:r>
                  <a:rPr lang="en-US" altLang="th-TH" sz="1000" spc="-30" dirty="0">
                    <a:solidFill>
                      <a:srgbClr val="FF0000"/>
                    </a:solidFill>
                    <a:latin typeface="TH SarabunPSK" pitchFamily="34" charset="-34"/>
                    <a:cs typeface="TH SarabunPSK" pitchFamily="34" charset="-34"/>
                  </a:rPr>
                  <a:t>)</a:t>
                </a:r>
                <a:endParaRPr lang="th-TH" altLang="th-TH" sz="1000" spc="-30" dirty="0">
                  <a:solidFill>
                    <a:srgbClr val="FF0000"/>
                  </a:solidFill>
                  <a:latin typeface="TH SarabunPSK" pitchFamily="34" charset="-34"/>
                  <a:cs typeface="TH SarabunPSK" pitchFamily="34" charset="-34"/>
                </a:endParaRPr>
              </a:p>
            </p:txBody>
          </p:sp>
        </p:grpSp>
        <p:sp>
          <p:nvSpPr>
            <p:cNvPr id="52266" name="Rectangle 2"/>
            <p:cNvSpPr>
              <a:spLocks noChangeArrowheads="1"/>
            </p:cNvSpPr>
            <p:nvPr/>
          </p:nvSpPr>
          <p:spPr bwMode="auto">
            <a:xfrm>
              <a:off x="107950" y="1775470"/>
              <a:ext cx="1475302" cy="323849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th-TH" altLang="th-TH" sz="12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endParaRPr lang="th-TH" altLang="th-TH" sz="8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2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กลุ่มงานประสานและสนับสนุนการบริหารงานพัฒนาชุมชน</a:t>
              </a:r>
            </a:p>
            <a:p>
              <a:pPr algn="ctr"/>
              <a:endParaRPr lang="th-TH" altLang="th-TH" sz="12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250" name="Rectangle 73"/>
          <p:cNvSpPr>
            <a:spLocks noChangeArrowheads="1"/>
          </p:cNvSpPr>
          <p:nvPr/>
        </p:nvSpPr>
        <p:spPr bwMode="auto">
          <a:xfrm>
            <a:off x="488950" y="106363"/>
            <a:ext cx="815498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/>
            <a:r>
              <a:rPr lang="th-TH" altLang="th-TH" sz="1600" b="1">
                <a:latin typeface="TH SarabunPSK" panose="020B0500040200020003" pitchFamily="34" charset="-34"/>
                <a:cs typeface="TH SarabunPSK" panose="020B0500040200020003" pitchFamily="34" charset="-34"/>
              </a:rPr>
              <a:t>แผนภูมิแสดงการแบ่งงานภายในและอัตรากำลังของกรมการพัฒนาชุมชน</a:t>
            </a:r>
            <a:r>
              <a:rPr lang="en-US" altLang="th-TH" sz="1600" b="1">
                <a:latin typeface="TH SarabunPSK" panose="020B0500040200020003" pitchFamily="34" charset="-34"/>
                <a:cs typeface="TH SarabunPSK" panose="020B0500040200020003" pitchFamily="34" charset="-34"/>
              </a:rPr>
              <a:t> </a:t>
            </a:r>
            <a:endParaRPr lang="th-TH" altLang="th-TH" sz="1600" b="1"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sp>
        <p:nvSpPr>
          <p:cNvPr id="53251" name="Text Box 9"/>
          <p:cNvSpPr txBox="1">
            <a:spLocks noChangeArrowheads="1"/>
          </p:cNvSpPr>
          <p:nvPr/>
        </p:nvSpPr>
        <p:spPr bwMode="auto">
          <a:xfrm>
            <a:off x="6980238" y="6269038"/>
            <a:ext cx="2160587" cy="588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ลูกจ้างประจำ 1 อัตรา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rPr>
              <a:t>(255)</a:t>
            </a:r>
            <a:endParaRPr lang="th-TH" altLang="th-TH" sz="1400">
              <a:solidFill>
                <a:srgbClr val="FF0000"/>
              </a:solidFill>
              <a:latin typeface="TH SarabunPSK" panose="020B0500040200020003" pitchFamily="34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กรอบพนักงานราชการ 2 อัตรา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rPr>
              <a:t>(122/123)</a:t>
            </a:r>
            <a:endParaRPr lang="th-TH" altLang="th-TH" sz="1400">
              <a:solidFill>
                <a:srgbClr val="FF0000"/>
              </a:solidFill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grpSp>
        <p:nvGrpSpPr>
          <p:cNvPr id="53252" name="Group 81"/>
          <p:cNvGrpSpPr>
            <a:grpSpLocks/>
          </p:cNvGrpSpPr>
          <p:nvPr/>
        </p:nvGrpSpPr>
        <p:grpSpPr bwMode="auto">
          <a:xfrm>
            <a:off x="2843213" y="765175"/>
            <a:ext cx="3421062" cy="646113"/>
            <a:chOff x="2448080" y="857250"/>
            <a:chExt cx="3420000" cy="646113"/>
          </a:xfrm>
        </p:grpSpPr>
        <p:sp>
          <p:nvSpPr>
            <p:cNvPr id="53280" name="Rectangle 2"/>
            <p:cNvSpPr>
              <a:spLocks noChangeArrowheads="1"/>
            </p:cNvSpPr>
            <p:nvPr/>
          </p:nvSpPr>
          <p:spPr bwMode="auto">
            <a:xfrm>
              <a:off x="2448080" y="857250"/>
              <a:ext cx="2844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สำนักงานพัฒนาชุมชนจังหวัดตรัง</a:t>
              </a:r>
            </a:p>
          </p:txBody>
        </p:sp>
        <p:sp>
          <p:nvSpPr>
            <p:cNvPr id="53281" name="Rectangle 2"/>
            <p:cNvSpPr>
              <a:spLocks noChangeArrowheads="1"/>
            </p:cNvSpPr>
            <p:nvPr/>
          </p:nvSpPr>
          <p:spPr bwMode="auto">
            <a:xfrm>
              <a:off x="5290308" y="857250"/>
              <a:ext cx="575739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 eaLnBrk="1" hangingPunct="1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71</a:t>
              </a:r>
              <a:endParaRPr lang="th-TH" altLang="th-TH" sz="16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53282" name="Rectangle 2"/>
            <p:cNvSpPr>
              <a:spLocks noChangeArrowheads="1"/>
            </p:cNvSpPr>
            <p:nvPr/>
          </p:nvSpPr>
          <p:spPr bwMode="auto">
            <a:xfrm>
              <a:off x="2448080" y="1177925"/>
              <a:ext cx="3420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ผู้อำนวยการ (พัฒนาการจังหวัด) สูง</a:t>
              </a:r>
              <a:r>
                <a:rPr lang="en-US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(7237)</a:t>
              </a:r>
              <a:r>
                <a:rPr lang="en-US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endParaRPr lang="th-TH" altLang="th-TH" sz="1600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53253" name="Text Box 91"/>
          <p:cNvSpPr txBox="1">
            <a:spLocks noChangeArrowheads="1"/>
          </p:cNvSpPr>
          <p:nvPr/>
        </p:nvSpPr>
        <p:spPr bwMode="auto">
          <a:xfrm>
            <a:off x="3924300" y="404813"/>
            <a:ext cx="1368425" cy="277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Update </a:t>
            </a:r>
            <a:r>
              <a:rPr lang="th-TH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26 เมษายน 2564 </a:t>
            </a:r>
            <a:r>
              <a:rPr lang="en-US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         </a:t>
            </a:r>
            <a:endParaRPr lang="th-TH" altLang="th-TH" sz="1200"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cxnSp>
        <p:nvCxnSpPr>
          <p:cNvPr id="78" name="Straight Connector 77"/>
          <p:cNvCxnSpPr/>
          <p:nvPr/>
        </p:nvCxnSpPr>
        <p:spPr>
          <a:xfrm>
            <a:off x="4572000" y="1419225"/>
            <a:ext cx="0" cy="50482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3255" name="Rectangle 78"/>
          <p:cNvSpPr>
            <a:spLocks noChangeArrowheads="1"/>
          </p:cNvSpPr>
          <p:nvPr/>
        </p:nvSpPr>
        <p:spPr bwMode="auto">
          <a:xfrm>
            <a:off x="0" y="6611938"/>
            <a:ext cx="1619250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000" u="sng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หมายเหตุ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ภายในวงเล็บแสดงเลขที่ตำแหน่ง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53256" name="Group 49"/>
          <p:cNvGrpSpPr>
            <a:grpSpLocks/>
          </p:cNvGrpSpPr>
          <p:nvPr/>
        </p:nvGrpSpPr>
        <p:grpSpPr bwMode="auto">
          <a:xfrm>
            <a:off x="107950" y="1722438"/>
            <a:ext cx="2843213" cy="646112"/>
            <a:chOff x="107503" y="3717032"/>
            <a:chExt cx="2844257" cy="646113"/>
          </a:xfrm>
        </p:grpSpPr>
        <p:sp>
          <p:nvSpPr>
            <p:cNvPr id="53277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สิเกา</a:t>
              </a:r>
            </a:p>
          </p:txBody>
        </p:sp>
        <p:sp>
          <p:nvSpPr>
            <p:cNvPr id="53278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53279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(7305)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53257" name="Text Box 17"/>
          <p:cNvSpPr txBox="1">
            <a:spLocks noChangeArrowheads="1"/>
          </p:cNvSpPr>
          <p:nvPr/>
        </p:nvSpPr>
        <p:spPr bwMode="auto">
          <a:xfrm>
            <a:off x="107950" y="2370138"/>
            <a:ext cx="2879725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3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(7307/7308/7309)</a:t>
            </a:r>
          </a:p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เจ้าพนักงานพัฒนาชุมชน (ปง./ชง.)    - 1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7306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)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53258" name="Group 50"/>
          <p:cNvGrpSpPr>
            <a:grpSpLocks/>
          </p:cNvGrpSpPr>
          <p:nvPr/>
        </p:nvGrpSpPr>
        <p:grpSpPr bwMode="auto">
          <a:xfrm>
            <a:off x="3132138" y="1722438"/>
            <a:ext cx="2843212" cy="646112"/>
            <a:chOff x="107503" y="3717032"/>
            <a:chExt cx="2844257" cy="646113"/>
          </a:xfrm>
        </p:grpSpPr>
        <p:sp>
          <p:nvSpPr>
            <p:cNvPr id="53274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วังวิเศษ</a:t>
              </a:r>
            </a:p>
          </p:txBody>
        </p:sp>
        <p:sp>
          <p:nvSpPr>
            <p:cNvPr id="53275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53276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ชพ.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(7310)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53259" name="Text Box 17"/>
          <p:cNvSpPr txBox="1">
            <a:spLocks noChangeArrowheads="1"/>
          </p:cNvSpPr>
          <p:nvPr/>
        </p:nvSpPr>
        <p:spPr bwMode="auto">
          <a:xfrm>
            <a:off x="3132138" y="2370138"/>
            <a:ext cx="2879725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(7293/7312/7313/7314)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53260" name="Group 55"/>
          <p:cNvGrpSpPr>
            <a:grpSpLocks/>
          </p:cNvGrpSpPr>
          <p:nvPr/>
        </p:nvGrpSpPr>
        <p:grpSpPr bwMode="auto">
          <a:xfrm>
            <a:off x="6156325" y="1722438"/>
            <a:ext cx="2844800" cy="646112"/>
            <a:chOff x="107503" y="3717032"/>
            <a:chExt cx="2844257" cy="646113"/>
          </a:xfrm>
        </p:grpSpPr>
        <p:sp>
          <p:nvSpPr>
            <p:cNvPr id="53271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รัษฎา</a:t>
              </a:r>
            </a:p>
          </p:txBody>
        </p:sp>
        <p:sp>
          <p:nvSpPr>
            <p:cNvPr id="53272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4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53273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(7315)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53261" name="Text Box 17"/>
          <p:cNvSpPr txBox="1">
            <a:spLocks noChangeArrowheads="1"/>
          </p:cNvSpPr>
          <p:nvPr/>
        </p:nvSpPr>
        <p:spPr bwMode="auto">
          <a:xfrm>
            <a:off x="6156325" y="2370138"/>
            <a:ext cx="2879725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     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2 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(7317/7318)</a:t>
            </a:r>
          </a:p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เจ้าพนักงานพัฒนาชุมชน (ปง./ชง.)         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1</a:t>
            </a: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7316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)</a:t>
            </a:r>
          </a:p>
          <a:p>
            <a:pPr eaLnBrk="1" hangingPunct="1"/>
            <a:r>
              <a:rPr lang="th-TH" altLang="th-TH" sz="12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(พรก.) (กรอบ)        - 1</a:t>
            </a: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12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(12</a:t>
            </a:r>
            <a:r>
              <a:rPr lang="en-US" altLang="th-TH" sz="12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3)</a:t>
            </a:r>
            <a:endParaRPr lang="th-TH" altLang="th-TH" sz="12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th-TH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(กรอบฯ </a:t>
            </a:r>
            <a:r>
              <a:rPr lang="en-US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2564</a:t>
            </a:r>
            <a:r>
              <a:rPr lang="th-TH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en-US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–</a:t>
            </a:r>
            <a:r>
              <a:rPr lang="th-TH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en-US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2567 </a:t>
            </a:r>
            <a:r>
              <a:rPr lang="th-TH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ตามมาตรการฯ ปี งบฯ </a:t>
            </a:r>
            <a:r>
              <a:rPr lang="en-US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2562)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 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(ไม่รวมในกรอบ ขรก.)</a:t>
            </a:r>
            <a:r>
              <a:rPr lang="th-TH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cxnSp>
        <p:nvCxnSpPr>
          <p:cNvPr id="76" name="Straight Connector 75"/>
          <p:cNvCxnSpPr/>
          <p:nvPr/>
        </p:nvCxnSpPr>
        <p:spPr>
          <a:xfrm>
            <a:off x="1404938" y="1628775"/>
            <a:ext cx="604837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4" name="Straight Connector 83"/>
          <p:cNvCxnSpPr/>
          <p:nvPr/>
        </p:nvCxnSpPr>
        <p:spPr>
          <a:xfrm>
            <a:off x="1403350" y="1628775"/>
            <a:ext cx="0" cy="9048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/>
          <p:cNvCxnSpPr/>
          <p:nvPr/>
        </p:nvCxnSpPr>
        <p:spPr>
          <a:xfrm>
            <a:off x="7451725" y="1628775"/>
            <a:ext cx="0" cy="9048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" name="Straight Connector 85"/>
          <p:cNvCxnSpPr/>
          <p:nvPr/>
        </p:nvCxnSpPr>
        <p:spPr>
          <a:xfrm>
            <a:off x="3049588" y="1628775"/>
            <a:ext cx="0" cy="187166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53266" name="Group 49"/>
          <p:cNvGrpSpPr>
            <a:grpSpLocks/>
          </p:cNvGrpSpPr>
          <p:nvPr/>
        </p:nvGrpSpPr>
        <p:grpSpPr bwMode="auto">
          <a:xfrm>
            <a:off x="1641475" y="3300413"/>
            <a:ext cx="2843213" cy="652462"/>
            <a:chOff x="107503" y="3710690"/>
            <a:chExt cx="2844257" cy="652455"/>
          </a:xfrm>
        </p:grpSpPr>
        <p:sp>
          <p:nvSpPr>
            <p:cNvPr id="53268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หาดสำราญ</a:t>
              </a:r>
            </a:p>
          </p:txBody>
        </p:sp>
        <p:sp>
          <p:nvSpPr>
            <p:cNvPr id="53269" name="Rectangle 2"/>
            <p:cNvSpPr>
              <a:spLocks noChangeArrowheads="1"/>
            </p:cNvSpPr>
            <p:nvPr/>
          </p:nvSpPr>
          <p:spPr bwMode="auto">
            <a:xfrm>
              <a:off x="2411760" y="3710690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53270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ชพ.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(7320)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53267" name="Text Box 17"/>
          <p:cNvSpPr txBox="1">
            <a:spLocks noChangeArrowheads="1"/>
          </p:cNvSpPr>
          <p:nvPr/>
        </p:nvSpPr>
        <p:spPr bwMode="auto">
          <a:xfrm>
            <a:off x="1641475" y="3954463"/>
            <a:ext cx="2879725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(7278/7304/7322/7323)</a:t>
            </a:r>
          </a:p>
          <a:p>
            <a:pPr eaLnBrk="1" hangingPunct="1"/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274" name="Rectangle 73"/>
          <p:cNvSpPr>
            <a:spLocks noChangeArrowheads="1"/>
          </p:cNvSpPr>
          <p:nvPr/>
        </p:nvSpPr>
        <p:spPr bwMode="auto">
          <a:xfrm>
            <a:off x="488950" y="106363"/>
            <a:ext cx="815498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/>
            <a:r>
              <a:rPr lang="th-TH" altLang="th-TH" sz="1600" b="1">
                <a:latin typeface="TH SarabunPSK" panose="020B0500040200020003" pitchFamily="34" charset="-34"/>
                <a:cs typeface="TH SarabunPSK" panose="020B0500040200020003" pitchFamily="34" charset="-34"/>
              </a:rPr>
              <a:t>แผนภูมิแสดงการแบ่งงานภายในและอัตรากำลังของกรมการพัฒนาชุมชน</a:t>
            </a:r>
            <a:r>
              <a:rPr lang="en-US" altLang="th-TH" sz="1600" b="1">
                <a:latin typeface="TH SarabunPSK" panose="020B0500040200020003" pitchFamily="34" charset="-34"/>
                <a:cs typeface="TH SarabunPSK" panose="020B0500040200020003" pitchFamily="34" charset="-34"/>
              </a:rPr>
              <a:t> </a:t>
            </a:r>
            <a:endParaRPr lang="th-TH" altLang="th-TH" sz="1600" b="1"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sp>
        <p:nvSpPr>
          <p:cNvPr id="54275" name="Text Box 9"/>
          <p:cNvSpPr txBox="1">
            <a:spLocks noChangeArrowheads="1"/>
          </p:cNvSpPr>
          <p:nvPr/>
        </p:nvSpPr>
        <p:spPr bwMode="auto">
          <a:xfrm>
            <a:off x="6980238" y="6269038"/>
            <a:ext cx="2160587" cy="588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ลูกจ้างประจำ - อัตรา</a:t>
            </a:r>
            <a:endParaRPr lang="th-TH" altLang="th-TH" sz="1400">
              <a:solidFill>
                <a:srgbClr val="FF0000"/>
              </a:solidFill>
              <a:latin typeface="TH SarabunPSK" panose="020B0500040200020003" pitchFamily="34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กรอบพนักงานราชการ 1 อัตรา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rPr>
              <a:t>(76)</a:t>
            </a:r>
          </a:p>
        </p:txBody>
      </p:sp>
      <p:grpSp>
        <p:nvGrpSpPr>
          <p:cNvPr id="54276" name="Group 81"/>
          <p:cNvGrpSpPr>
            <a:grpSpLocks/>
          </p:cNvGrpSpPr>
          <p:nvPr/>
        </p:nvGrpSpPr>
        <p:grpSpPr bwMode="auto">
          <a:xfrm>
            <a:off x="2843213" y="765175"/>
            <a:ext cx="3421062" cy="646113"/>
            <a:chOff x="2448080" y="857250"/>
            <a:chExt cx="3420000" cy="646113"/>
          </a:xfrm>
        </p:grpSpPr>
        <p:sp>
          <p:nvSpPr>
            <p:cNvPr id="54333" name="Rectangle 2"/>
            <p:cNvSpPr>
              <a:spLocks noChangeArrowheads="1"/>
            </p:cNvSpPr>
            <p:nvPr/>
          </p:nvSpPr>
          <p:spPr bwMode="auto">
            <a:xfrm>
              <a:off x="2448080" y="857250"/>
              <a:ext cx="2844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สำนักงานพัฒนาชุมชนจังหวัดตราด</a:t>
              </a:r>
            </a:p>
          </p:txBody>
        </p:sp>
        <p:sp>
          <p:nvSpPr>
            <p:cNvPr id="54334" name="Rectangle 2"/>
            <p:cNvSpPr>
              <a:spLocks noChangeArrowheads="1"/>
            </p:cNvSpPr>
            <p:nvPr/>
          </p:nvSpPr>
          <p:spPr bwMode="auto">
            <a:xfrm>
              <a:off x="5290308" y="857250"/>
              <a:ext cx="575739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 eaLnBrk="1" hangingPunct="1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55</a:t>
              </a:r>
              <a:endParaRPr lang="th-TH" altLang="th-TH" sz="16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54335" name="Rectangle 2"/>
            <p:cNvSpPr>
              <a:spLocks noChangeArrowheads="1"/>
            </p:cNvSpPr>
            <p:nvPr/>
          </p:nvSpPr>
          <p:spPr bwMode="auto">
            <a:xfrm>
              <a:off x="2448080" y="1177925"/>
              <a:ext cx="3420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ผู้อำนวยการ (พัฒนาการจังหวัด) สูง</a:t>
              </a:r>
              <a:r>
                <a:rPr lang="en-US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(1634)</a:t>
              </a:r>
              <a:r>
                <a:rPr lang="en-US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endParaRPr lang="th-TH" altLang="th-TH" sz="1600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54277" name="Text Box 91"/>
          <p:cNvSpPr txBox="1">
            <a:spLocks noChangeArrowheads="1"/>
          </p:cNvSpPr>
          <p:nvPr/>
        </p:nvSpPr>
        <p:spPr bwMode="auto">
          <a:xfrm>
            <a:off x="3924300" y="404813"/>
            <a:ext cx="1368425" cy="277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Update </a:t>
            </a:r>
            <a:r>
              <a:rPr lang="th-TH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26 เมษายน 2564 </a:t>
            </a:r>
            <a:r>
              <a:rPr lang="en-US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         </a:t>
            </a:r>
            <a:endParaRPr lang="th-TH" altLang="th-TH" sz="1200"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sp>
        <p:nvSpPr>
          <p:cNvPr id="54278" name="Text Box 17"/>
          <p:cNvSpPr txBox="1">
            <a:spLocks noChangeArrowheads="1"/>
          </p:cNvSpPr>
          <p:nvPr/>
        </p:nvSpPr>
        <p:spPr bwMode="auto">
          <a:xfrm>
            <a:off x="107950" y="2409825"/>
            <a:ext cx="2376488" cy="628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 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- 1 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(5923)</a:t>
            </a:r>
          </a:p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นักจัดการงานทั่วไป (ปก./ชก.)   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     </a:t>
            </a: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- 1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1648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)</a:t>
            </a:r>
          </a:p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เจ้าพนักงานธุรการ (ปง./ชง.)    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      </a:t>
            </a: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2 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(1636/1638)</a:t>
            </a:r>
          </a:p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เจ้าพนักงานการเงินและบัญชี (ปง./ชง.)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- 1 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(1637)</a:t>
            </a:r>
            <a:endParaRPr lang="th-TH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endParaRPr lang="en-US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sp>
        <p:nvSpPr>
          <p:cNvPr id="54279" name="Text Box 17"/>
          <p:cNvSpPr txBox="1">
            <a:spLocks noChangeArrowheads="1"/>
          </p:cNvSpPr>
          <p:nvPr/>
        </p:nvSpPr>
        <p:spPr bwMode="auto">
          <a:xfrm>
            <a:off x="2411413" y="2408238"/>
            <a:ext cx="2087562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2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(1640/1641)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3" name="Group 18"/>
          <p:cNvGrpSpPr>
            <a:grpSpLocks/>
          </p:cNvGrpSpPr>
          <p:nvPr/>
        </p:nvGrpSpPr>
        <p:grpSpPr bwMode="auto">
          <a:xfrm>
            <a:off x="2411413" y="1772816"/>
            <a:ext cx="2052637" cy="646113"/>
            <a:chOff x="3203848" y="3468365"/>
            <a:chExt cx="2052020" cy="646113"/>
          </a:xfrm>
          <a:solidFill>
            <a:schemeClr val="bg1"/>
          </a:solidFill>
        </p:grpSpPr>
        <p:sp>
          <p:nvSpPr>
            <p:cNvPr id="12367" name="Rectangle 2"/>
            <p:cNvSpPr>
              <a:spLocks noChangeArrowheads="1"/>
            </p:cNvSpPr>
            <p:nvPr/>
          </p:nvSpPr>
          <p:spPr bwMode="auto">
            <a:xfrm>
              <a:off x="3203848" y="3468365"/>
              <a:ext cx="1476000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lnSpc>
                  <a:spcPct val="70000"/>
                </a:lnSpc>
                <a:defRPr/>
              </a:pPr>
              <a:endParaRPr lang="en-US" altLang="th-TH" sz="700" b="1" dirty="0">
                <a:latin typeface="TH SarabunPSK" pitchFamily="34" charset="-34"/>
                <a:cs typeface="TH SarabunPSK" pitchFamily="34" charset="-34"/>
              </a:endParaRPr>
            </a:p>
            <a:p>
              <a:pPr algn="ctr" eaLnBrk="0" hangingPunct="0">
                <a:lnSpc>
                  <a:spcPct val="70000"/>
                </a:lnSpc>
                <a:defRPr/>
              </a:pPr>
              <a:r>
                <a:rPr lang="th-TH" altLang="th-TH" sz="1400" b="1" dirty="0">
                  <a:latin typeface="TH SarabunPSK" pitchFamily="34" charset="-34"/>
                  <a:cs typeface="TH SarabunPSK" pitchFamily="34" charset="-34"/>
                </a:rPr>
                <a:t> กลุ่มงานยุทธศาสตร์</a:t>
              </a:r>
            </a:p>
            <a:p>
              <a:pPr algn="ctr" eaLnBrk="0" hangingPunct="0">
                <a:lnSpc>
                  <a:spcPct val="70000"/>
                </a:lnSpc>
                <a:defRPr/>
              </a:pPr>
              <a:r>
                <a:rPr lang="th-TH" altLang="th-TH" sz="1400" b="1" dirty="0">
                  <a:latin typeface="TH SarabunPSK" pitchFamily="34" charset="-34"/>
                  <a:cs typeface="TH SarabunPSK" pitchFamily="34" charset="-34"/>
                </a:rPr>
                <a:t>การพัฒนาชุมชน</a:t>
              </a:r>
            </a:p>
          </p:txBody>
        </p:sp>
        <p:sp>
          <p:nvSpPr>
            <p:cNvPr id="12368" name="Rectangle 2"/>
            <p:cNvSpPr>
              <a:spLocks noChangeArrowheads="1"/>
            </p:cNvSpPr>
            <p:nvPr/>
          </p:nvSpPr>
          <p:spPr bwMode="auto">
            <a:xfrm>
              <a:off x="4679868" y="3468365"/>
              <a:ext cx="576000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en-US" altLang="th-TH" sz="1600" b="1" dirty="0">
                  <a:latin typeface="TH SarabunPSK" pitchFamily="34" charset="-34"/>
                  <a:cs typeface="TH SarabunPSK" pitchFamily="34" charset="-34"/>
                </a:rPr>
                <a:t>3</a:t>
              </a:r>
              <a:endParaRPr lang="th-TH" altLang="th-TH" sz="1400" b="1" dirty="0">
                <a:latin typeface="TH SarabunPSK" pitchFamily="34" charset="-34"/>
                <a:cs typeface="TH SarabunPSK" pitchFamily="34" charset="-34"/>
              </a:endParaRPr>
            </a:p>
          </p:txBody>
        </p:sp>
        <p:sp>
          <p:nvSpPr>
            <p:cNvPr id="12372" name="Rectangle 2"/>
            <p:cNvSpPr>
              <a:spLocks noChangeArrowheads="1"/>
            </p:cNvSpPr>
            <p:nvPr/>
          </p:nvSpPr>
          <p:spPr bwMode="auto">
            <a:xfrm>
              <a:off x="3203848" y="3789040"/>
              <a:ext cx="2052020" cy="325438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th-TH" altLang="th-TH" sz="1500" spc="-70" dirty="0">
                  <a:latin typeface="TH SarabunPSK" pitchFamily="34" charset="-34"/>
                  <a:cs typeface="TH SarabunPSK" pitchFamily="34" charset="-34"/>
                </a:rPr>
                <a:t>นักวิชาการพัฒนาชุมชน (ผอ.กง.) ชพ</a:t>
              </a:r>
              <a:r>
                <a:rPr lang="en-US" altLang="th-TH" sz="1500" spc="-70" dirty="0">
                  <a:latin typeface="TH SarabunPSK" pitchFamily="34" charset="-34"/>
                  <a:cs typeface="TH SarabunPSK" pitchFamily="34" charset="-34"/>
                </a:rPr>
                <a:t>. </a:t>
              </a:r>
              <a:r>
                <a:rPr lang="en-US" altLang="th-TH" sz="1000" spc="-70" dirty="0">
                  <a:solidFill>
                    <a:srgbClr val="FF0000"/>
                  </a:solidFill>
                  <a:latin typeface="TH SarabunPSK" pitchFamily="34" charset="-34"/>
                  <a:cs typeface="TH SarabunPSK" pitchFamily="34" charset="-34"/>
                </a:rPr>
                <a:t>(1639)</a:t>
              </a:r>
              <a:endParaRPr lang="th-TH" altLang="th-TH" sz="1000" spc="-70" dirty="0">
                <a:solidFill>
                  <a:srgbClr val="FF0000"/>
                </a:solidFill>
                <a:latin typeface="TH SarabunPSK" pitchFamily="34" charset="-34"/>
                <a:cs typeface="TH SarabunPSK" pitchFamily="34" charset="-34"/>
              </a:endParaRPr>
            </a:p>
          </p:txBody>
        </p:sp>
      </p:grpSp>
      <p:sp>
        <p:nvSpPr>
          <p:cNvPr id="54281" name="Text Box 17"/>
          <p:cNvSpPr txBox="1">
            <a:spLocks noChangeArrowheads="1"/>
          </p:cNvSpPr>
          <p:nvPr/>
        </p:nvSpPr>
        <p:spPr bwMode="auto">
          <a:xfrm>
            <a:off x="4665663" y="2420938"/>
            <a:ext cx="2498725" cy="628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(270/1643/1644/1645)</a:t>
            </a:r>
          </a:p>
          <a:p>
            <a:pPr eaLnBrk="1" hangingPunct="1"/>
            <a:r>
              <a:rPr lang="th-TH" altLang="th-TH" sz="12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นักส่งเสริมการพัฒนาชุมชน (พรก.)</a:t>
            </a:r>
            <a:r>
              <a:rPr lang="en-US" altLang="th-TH" sz="12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12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 </a:t>
            </a:r>
            <a:r>
              <a:rPr lang="en-US" altLang="th-TH" sz="12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1</a:t>
            </a:r>
            <a:r>
              <a:rPr lang="th-TH" altLang="th-TH" sz="12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76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)</a:t>
            </a:r>
            <a:endParaRPr lang="th-TH" altLang="th-TH" sz="1000">
              <a:solidFill>
                <a:srgbClr val="0070C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th-TH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(กรอบฯ </a:t>
            </a:r>
            <a:r>
              <a:rPr lang="en-US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2564</a:t>
            </a:r>
            <a:r>
              <a:rPr lang="th-TH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en-US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</a:t>
            </a:r>
            <a:r>
              <a:rPr lang="th-TH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en-US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2567)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(จ้างแล้ว)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              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(ไม่รวมในกรอบ ขรก.)</a:t>
            </a:r>
            <a:r>
              <a:rPr lang="th-TH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4" name="Group 18"/>
          <p:cNvGrpSpPr>
            <a:grpSpLocks/>
          </p:cNvGrpSpPr>
          <p:nvPr/>
        </p:nvGrpSpPr>
        <p:grpSpPr bwMode="auto">
          <a:xfrm>
            <a:off x="4665274" y="1773328"/>
            <a:ext cx="2051050" cy="646110"/>
            <a:chOff x="3203848" y="3468365"/>
            <a:chExt cx="2052020" cy="646111"/>
          </a:xfrm>
          <a:solidFill>
            <a:schemeClr val="bg1"/>
          </a:solidFill>
        </p:grpSpPr>
        <p:sp>
          <p:nvSpPr>
            <p:cNvPr id="12364" name="Rectangle 2"/>
            <p:cNvSpPr>
              <a:spLocks noChangeArrowheads="1"/>
            </p:cNvSpPr>
            <p:nvPr/>
          </p:nvSpPr>
          <p:spPr bwMode="auto">
            <a:xfrm>
              <a:off x="3203848" y="3468365"/>
              <a:ext cx="1476000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lnSpc>
                  <a:spcPct val="70000"/>
                </a:lnSpc>
                <a:defRPr/>
              </a:pPr>
              <a:endParaRPr lang="th-TH" altLang="th-TH" sz="700" b="1" dirty="0">
                <a:latin typeface="TH SarabunPSK" pitchFamily="34" charset="-34"/>
                <a:cs typeface="TH SarabunPSK" pitchFamily="34" charset="-34"/>
              </a:endParaRPr>
            </a:p>
            <a:p>
              <a:pPr algn="ctr" eaLnBrk="0" hangingPunct="0">
                <a:lnSpc>
                  <a:spcPct val="70000"/>
                </a:lnSpc>
                <a:defRPr/>
              </a:pPr>
              <a:r>
                <a:rPr lang="th-TH" altLang="th-TH" sz="1400" b="1" dirty="0">
                  <a:latin typeface="TH SarabunPSK" pitchFamily="34" charset="-34"/>
                  <a:cs typeface="TH SarabunPSK" pitchFamily="34" charset="-34"/>
                </a:rPr>
                <a:t>กลุ่มงานส่งเสริม                      การพัฒนาชุมชน</a:t>
              </a:r>
            </a:p>
          </p:txBody>
        </p:sp>
        <p:sp>
          <p:nvSpPr>
            <p:cNvPr id="12365" name="Rectangle 2"/>
            <p:cNvSpPr>
              <a:spLocks noChangeArrowheads="1"/>
            </p:cNvSpPr>
            <p:nvPr/>
          </p:nvSpPr>
          <p:spPr bwMode="auto">
            <a:xfrm>
              <a:off x="4679868" y="3468365"/>
              <a:ext cx="576000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en-US" altLang="th-TH" sz="1600" b="1" dirty="0">
                  <a:latin typeface="TH SarabunPSK" pitchFamily="34" charset="-34"/>
                  <a:cs typeface="TH SarabunPSK" pitchFamily="34" charset="-34"/>
                </a:rPr>
                <a:t>5</a:t>
              </a:r>
              <a:endParaRPr lang="th-TH" altLang="th-TH" sz="1600" b="1" dirty="0">
                <a:latin typeface="TH SarabunPSK" pitchFamily="34" charset="-34"/>
                <a:cs typeface="TH SarabunPSK" pitchFamily="34" charset="-34"/>
              </a:endParaRPr>
            </a:p>
          </p:txBody>
        </p:sp>
        <p:sp>
          <p:nvSpPr>
            <p:cNvPr id="12369" name="Rectangle 2"/>
            <p:cNvSpPr>
              <a:spLocks noChangeArrowheads="1"/>
            </p:cNvSpPr>
            <p:nvPr/>
          </p:nvSpPr>
          <p:spPr bwMode="auto">
            <a:xfrm>
              <a:off x="3203848" y="3789039"/>
              <a:ext cx="2052020" cy="325437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th-TH" altLang="th-TH" sz="1500" spc="-80" dirty="0">
                  <a:latin typeface="TH SarabunPSK" pitchFamily="34" charset="-34"/>
                  <a:cs typeface="TH SarabunPSK" pitchFamily="34" charset="-34"/>
                </a:rPr>
                <a:t>นักวิชาการพัฒนาชุมชน (ผอ.กง.) ชพ</a:t>
              </a:r>
              <a:r>
                <a:rPr lang="en-US" altLang="th-TH" sz="1500" spc="-80" dirty="0">
                  <a:latin typeface="TH SarabunPSK" pitchFamily="34" charset="-34"/>
                  <a:cs typeface="TH SarabunPSK" pitchFamily="34" charset="-34"/>
                </a:rPr>
                <a:t>. </a:t>
              </a:r>
              <a:r>
                <a:rPr lang="en-US" altLang="th-TH" sz="1000" spc="-80" dirty="0">
                  <a:solidFill>
                    <a:srgbClr val="FF0000"/>
                  </a:solidFill>
                  <a:latin typeface="TH SarabunPSK" pitchFamily="34" charset="-34"/>
                  <a:cs typeface="TH SarabunPSK" pitchFamily="34" charset="-34"/>
                </a:rPr>
                <a:t>(1642)</a:t>
              </a:r>
              <a:endParaRPr lang="th-TH" altLang="th-TH" sz="1000" spc="-80" dirty="0">
                <a:solidFill>
                  <a:srgbClr val="FF0000"/>
                </a:solidFill>
                <a:latin typeface="TH SarabunPSK" pitchFamily="34" charset="-34"/>
                <a:cs typeface="TH SarabunPSK" pitchFamily="34" charset="-34"/>
              </a:endParaRPr>
            </a:p>
          </p:txBody>
        </p:sp>
      </p:grpSp>
      <p:sp>
        <p:nvSpPr>
          <p:cNvPr id="54283" name="Text Box 17"/>
          <p:cNvSpPr txBox="1">
            <a:spLocks noChangeArrowheads="1"/>
          </p:cNvSpPr>
          <p:nvPr/>
        </p:nvSpPr>
        <p:spPr bwMode="auto">
          <a:xfrm>
            <a:off x="6969125" y="2425700"/>
            <a:ext cx="2087563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(700/545/1653/1660)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5" name="Group 18"/>
          <p:cNvGrpSpPr>
            <a:grpSpLocks/>
          </p:cNvGrpSpPr>
          <p:nvPr/>
        </p:nvGrpSpPr>
        <p:grpSpPr bwMode="auto">
          <a:xfrm>
            <a:off x="6968737" y="1778090"/>
            <a:ext cx="2052637" cy="646113"/>
            <a:chOff x="3203848" y="3468365"/>
            <a:chExt cx="2052020" cy="646113"/>
          </a:xfrm>
          <a:solidFill>
            <a:schemeClr val="bg1"/>
          </a:solidFill>
        </p:grpSpPr>
        <p:sp>
          <p:nvSpPr>
            <p:cNvPr id="12361" name="Rectangle 2"/>
            <p:cNvSpPr>
              <a:spLocks noChangeArrowheads="1"/>
            </p:cNvSpPr>
            <p:nvPr/>
          </p:nvSpPr>
          <p:spPr bwMode="auto">
            <a:xfrm>
              <a:off x="3203848" y="3468365"/>
              <a:ext cx="1476000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lnSpc>
                  <a:spcPct val="70000"/>
                </a:lnSpc>
                <a:defRPr/>
              </a:pPr>
              <a:endParaRPr lang="th-TH" altLang="th-TH" sz="700" b="1" dirty="0">
                <a:latin typeface="TH SarabunPSK" pitchFamily="34" charset="-34"/>
                <a:cs typeface="TH SarabunPSK" pitchFamily="34" charset="-34"/>
              </a:endParaRPr>
            </a:p>
            <a:p>
              <a:pPr algn="ctr" eaLnBrk="0" hangingPunct="0">
                <a:lnSpc>
                  <a:spcPct val="70000"/>
                </a:lnSpc>
                <a:defRPr/>
              </a:pPr>
              <a:r>
                <a:rPr lang="th-TH" altLang="th-TH" sz="1400" b="1" dirty="0">
                  <a:latin typeface="TH SarabunPSK" pitchFamily="34" charset="-34"/>
                  <a:cs typeface="TH SarabunPSK" pitchFamily="34" charset="-34"/>
                </a:rPr>
                <a:t>กลุ่มงานสารสนเทศ</a:t>
              </a:r>
            </a:p>
            <a:p>
              <a:pPr algn="ctr" eaLnBrk="0" hangingPunct="0">
                <a:lnSpc>
                  <a:spcPct val="70000"/>
                </a:lnSpc>
                <a:defRPr/>
              </a:pPr>
              <a:r>
                <a:rPr lang="th-TH" altLang="th-TH" sz="1400" b="1" dirty="0">
                  <a:latin typeface="TH SarabunPSK" pitchFamily="34" charset="-34"/>
                  <a:cs typeface="TH SarabunPSK" pitchFamily="34" charset="-34"/>
                </a:rPr>
                <a:t>การพัฒนาชุมชน</a:t>
              </a:r>
            </a:p>
          </p:txBody>
        </p:sp>
        <p:sp>
          <p:nvSpPr>
            <p:cNvPr id="12362" name="Rectangle 2"/>
            <p:cNvSpPr>
              <a:spLocks noChangeArrowheads="1"/>
            </p:cNvSpPr>
            <p:nvPr/>
          </p:nvSpPr>
          <p:spPr bwMode="auto">
            <a:xfrm>
              <a:off x="4679868" y="3468365"/>
              <a:ext cx="576000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en-US" altLang="th-TH" sz="1600" b="1" dirty="0">
                  <a:latin typeface="TH SarabunPSK" pitchFamily="34" charset="-34"/>
                  <a:cs typeface="TH SarabunPSK" pitchFamily="34" charset="-34"/>
                </a:rPr>
                <a:t>5</a:t>
              </a:r>
              <a:endParaRPr lang="th-TH" altLang="th-TH" sz="1400" b="1" dirty="0">
                <a:latin typeface="TH SarabunPSK" pitchFamily="34" charset="-34"/>
                <a:cs typeface="TH SarabunPSK" pitchFamily="34" charset="-34"/>
              </a:endParaRPr>
            </a:p>
          </p:txBody>
        </p:sp>
        <p:sp>
          <p:nvSpPr>
            <p:cNvPr id="11342" name="Rectangle 2"/>
            <p:cNvSpPr>
              <a:spLocks noChangeArrowheads="1"/>
            </p:cNvSpPr>
            <p:nvPr/>
          </p:nvSpPr>
          <p:spPr bwMode="auto">
            <a:xfrm>
              <a:off x="3203848" y="3789040"/>
              <a:ext cx="2052020" cy="325438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th-TH" altLang="th-TH" sz="1500" spc="-80" dirty="0">
                  <a:latin typeface="TH SarabunPSK" pitchFamily="34" charset="-34"/>
                  <a:cs typeface="TH SarabunPSK" pitchFamily="34" charset="-34"/>
                </a:rPr>
                <a:t>นักวิชาการพัฒนาชุมชน (ผอ.กง.) ชพ</a:t>
              </a:r>
              <a:r>
                <a:rPr lang="en-US" altLang="th-TH" sz="1500" spc="-80" dirty="0">
                  <a:latin typeface="TH SarabunPSK" pitchFamily="34" charset="-34"/>
                  <a:cs typeface="TH SarabunPSK" pitchFamily="34" charset="-34"/>
                </a:rPr>
                <a:t>. </a:t>
              </a:r>
              <a:r>
                <a:rPr lang="en-US" altLang="th-TH" sz="1050" spc="-60" dirty="0">
                  <a:solidFill>
                    <a:srgbClr val="FF0000"/>
                  </a:solidFill>
                  <a:latin typeface="TH SarabunPSK" pitchFamily="34" charset="-34"/>
                  <a:cs typeface="TH SarabunPSK" pitchFamily="34" charset="-34"/>
                </a:rPr>
                <a:t>(443)</a:t>
              </a:r>
              <a:endParaRPr lang="th-TH" altLang="th-TH" sz="1050" spc="-60" dirty="0">
                <a:solidFill>
                  <a:srgbClr val="FF0000"/>
                </a:solidFill>
                <a:latin typeface="TH SarabunPSK" pitchFamily="34" charset="-34"/>
                <a:cs typeface="TH SarabunPSK" pitchFamily="34" charset="-34"/>
              </a:endParaRPr>
            </a:p>
          </p:txBody>
        </p:sp>
      </p:grpSp>
      <p:cxnSp>
        <p:nvCxnSpPr>
          <p:cNvPr id="78" name="Straight Connector 77"/>
          <p:cNvCxnSpPr/>
          <p:nvPr/>
        </p:nvCxnSpPr>
        <p:spPr>
          <a:xfrm>
            <a:off x="4572000" y="1419225"/>
            <a:ext cx="0" cy="223202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/>
          <p:cNvCxnSpPr/>
          <p:nvPr/>
        </p:nvCxnSpPr>
        <p:spPr>
          <a:xfrm>
            <a:off x="1116013" y="1628775"/>
            <a:ext cx="683895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4287" name="Rectangle 78"/>
          <p:cNvSpPr>
            <a:spLocks noChangeArrowheads="1"/>
          </p:cNvSpPr>
          <p:nvPr/>
        </p:nvSpPr>
        <p:spPr bwMode="auto">
          <a:xfrm>
            <a:off x="0" y="6611938"/>
            <a:ext cx="1619250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000" u="sng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หมายเหตุ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ภายในวงเล็บแสดงเลขที่ตำแหน่ง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54288" name="Group 49"/>
          <p:cNvGrpSpPr>
            <a:grpSpLocks/>
          </p:cNvGrpSpPr>
          <p:nvPr/>
        </p:nvGrpSpPr>
        <p:grpSpPr bwMode="auto">
          <a:xfrm>
            <a:off x="107950" y="3594100"/>
            <a:ext cx="2843213" cy="646113"/>
            <a:chOff x="107503" y="3717032"/>
            <a:chExt cx="2844257" cy="646113"/>
          </a:xfrm>
        </p:grpSpPr>
        <p:sp>
          <p:nvSpPr>
            <p:cNvPr id="54330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เมืองตราด</a:t>
              </a:r>
            </a:p>
          </p:txBody>
        </p:sp>
        <p:sp>
          <p:nvSpPr>
            <p:cNvPr id="54331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54332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(1646)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54289" name="Text Box 17"/>
          <p:cNvSpPr txBox="1">
            <a:spLocks noChangeArrowheads="1"/>
          </p:cNvSpPr>
          <p:nvPr/>
        </p:nvSpPr>
        <p:spPr bwMode="auto">
          <a:xfrm>
            <a:off x="107950" y="4241800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(1649/1650/1651/1652)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54290" name="Group 50"/>
          <p:cNvGrpSpPr>
            <a:grpSpLocks/>
          </p:cNvGrpSpPr>
          <p:nvPr/>
        </p:nvGrpSpPr>
        <p:grpSpPr bwMode="auto">
          <a:xfrm>
            <a:off x="3132138" y="3594100"/>
            <a:ext cx="2843212" cy="646113"/>
            <a:chOff x="107503" y="3717032"/>
            <a:chExt cx="2844257" cy="646113"/>
          </a:xfrm>
        </p:grpSpPr>
        <p:sp>
          <p:nvSpPr>
            <p:cNvPr id="54327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เขาสมิง</a:t>
              </a:r>
            </a:p>
          </p:txBody>
        </p:sp>
        <p:sp>
          <p:nvSpPr>
            <p:cNvPr id="54328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54329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(1656)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54291" name="Text Box 17"/>
          <p:cNvSpPr txBox="1">
            <a:spLocks noChangeArrowheads="1"/>
          </p:cNvSpPr>
          <p:nvPr/>
        </p:nvSpPr>
        <p:spPr bwMode="auto">
          <a:xfrm>
            <a:off x="3132138" y="4241800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3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(1658/1659/1661)</a:t>
            </a:r>
          </a:p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เจ้าพนักงานพัฒนาชุมชน (ปง./ชง.)    - 1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1677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)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54292" name="Group 55"/>
          <p:cNvGrpSpPr>
            <a:grpSpLocks/>
          </p:cNvGrpSpPr>
          <p:nvPr/>
        </p:nvGrpSpPr>
        <p:grpSpPr bwMode="auto">
          <a:xfrm>
            <a:off x="6156325" y="3594100"/>
            <a:ext cx="2844800" cy="646113"/>
            <a:chOff x="107503" y="3717032"/>
            <a:chExt cx="2844257" cy="646113"/>
          </a:xfrm>
        </p:grpSpPr>
        <p:sp>
          <p:nvSpPr>
            <p:cNvPr id="54324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คลองใหญ่</a:t>
              </a:r>
            </a:p>
          </p:txBody>
        </p:sp>
        <p:sp>
          <p:nvSpPr>
            <p:cNvPr id="54325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54326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ชพ.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(1663)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54293" name="Text Box 17"/>
          <p:cNvSpPr txBox="1">
            <a:spLocks noChangeArrowheads="1"/>
          </p:cNvSpPr>
          <p:nvPr/>
        </p:nvSpPr>
        <p:spPr bwMode="auto">
          <a:xfrm>
            <a:off x="6156325" y="4241800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3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(1665/2149/2158)</a:t>
            </a:r>
          </a:p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เจ้าพนักงานพัฒนาชุมชน (ปง./ชง.)    - 1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2050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)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54294" name="Group 60"/>
          <p:cNvGrpSpPr>
            <a:grpSpLocks/>
          </p:cNvGrpSpPr>
          <p:nvPr/>
        </p:nvGrpSpPr>
        <p:grpSpPr bwMode="auto">
          <a:xfrm>
            <a:off x="107950" y="4962525"/>
            <a:ext cx="2843213" cy="646113"/>
            <a:chOff x="107503" y="3717032"/>
            <a:chExt cx="2844257" cy="646113"/>
          </a:xfrm>
        </p:grpSpPr>
        <p:sp>
          <p:nvSpPr>
            <p:cNvPr id="54321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บ่อไร่</a:t>
              </a:r>
            </a:p>
          </p:txBody>
        </p:sp>
        <p:sp>
          <p:nvSpPr>
            <p:cNvPr id="54322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54323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ชพ.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(1667)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54295" name="Text Box 17"/>
          <p:cNvSpPr txBox="1">
            <a:spLocks noChangeArrowheads="1"/>
          </p:cNvSpPr>
          <p:nvPr/>
        </p:nvSpPr>
        <p:spPr bwMode="auto">
          <a:xfrm>
            <a:off x="107950" y="5610225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(1670/1671/2031/2033)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54296" name="Group 65"/>
          <p:cNvGrpSpPr>
            <a:grpSpLocks/>
          </p:cNvGrpSpPr>
          <p:nvPr/>
        </p:nvGrpSpPr>
        <p:grpSpPr bwMode="auto">
          <a:xfrm>
            <a:off x="3132138" y="4962525"/>
            <a:ext cx="2843212" cy="646113"/>
            <a:chOff x="107503" y="3717032"/>
            <a:chExt cx="2844257" cy="646113"/>
          </a:xfrm>
        </p:grpSpPr>
        <p:sp>
          <p:nvSpPr>
            <p:cNvPr id="54318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แหลมงอบ</a:t>
              </a:r>
            </a:p>
          </p:txBody>
        </p:sp>
        <p:sp>
          <p:nvSpPr>
            <p:cNvPr id="54319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54320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ชพ.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(1672)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54297" name="Text Box 17"/>
          <p:cNvSpPr txBox="1">
            <a:spLocks noChangeArrowheads="1"/>
          </p:cNvSpPr>
          <p:nvPr/>
        </p:nvSpPr>
        <p:spPr bwMode="auto">
          <a:xfrm>
            <a:off x="3132138" y="5610225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3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(1674/2083/2195)</a:t>
            </a:r>
          </a:p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เจ้าพนักงานพัฒนาชุมชน (ปง./ชง.)    - 1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1673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)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54298" name="Group 70"/>
          <p:cNvGrpSpPr>
            <a:grpSpLocks/>
          </p:cNvGrpSpPr>
          <p:nvPr/>
        </p:nvGrpSpPr>
        <p:grpSpPr bwMode="auto">
          <a:xfrm>
            <a:off x="6156325" y="4962525"/>
            <a:ext cx="2844800" cy="646113"/>
            <a:chOff x="107503" y="3717032"/>
            <a:chExt cx="2844257" cy="646113"/>
          </a:xfrm>
        </p:grpSpPr>
        <p:sp>
          <p:nvSpPr>
            <p:cNvPr id="54315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เกาะช้าง</a:t>
              </a:r>
            </a:p>
          </p:txBody>
        </p:sp>
        <p:sp>
          <p:nvSpPr>
            <p:cNvPr id="54316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54317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ชพ.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(1676)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54299" name="Text Box 17"/>
          <p:cNvSpPr txBox="1">
            <a:spLocks noChangeArrowheads="1"/>
          </p:cNvSpPr>
          <p:nvPr/>
        </p:nvSpPr>
        <p:spPr bwMode="auto">
          <a:xfrm>
            <a:off x="6156325" y="5610225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(1654/1679/2137/2334)</a:t>
            </a:r>
          </a:p>
        </p:txBody>
      </p:sp>
      <p:cxnSp>
        <p:nvCxnSpPr>
          <p:cNvPr id="76" name="Straight Connector 75"/>
          <p:cNvCxnSpPr/>
          <p:nvPr/>
        </p:nvCxnSpPr>
        <p:spPr>
          <a:xfrm>
            <a:off x="1404938" y="3500438"/>
            <a:ext cx="604837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9" name="Straight Connector 78"/>
          <p:cNvCxnSpPr/>
          <p:nvPr/>
        </p:nvCxnSpPr>
        <p:spPr>
          <a:xfrm>
            <a:off x="1116013" y="1628775"/>
            <a:ext cx="0" cy="14446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" name="Straight Connector 80"/>
          <p:cNvCxnSpPr/>
          <p:nvPr/>
        </p:nvCxnSpPr>
        <p:spPr>
          <a:xfrm>
            <a:off x="3348038" y="1628775"/>
            <a:ext cx="0" cy="14446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" name="Straight Connector 81"/>
          <p:cNvCxnSpPr/>
          <p:nvPr/>
        </p:nvCxnSpPr>
        <p:spPr>
          <a:xfrm>
            <a:off x="5651500" y="1628775"/>
            <a:ext cx="0" cy="14446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3" name="Straight Connector 82"/>
          <p:cNvCxnSpPr/>
          <p:nvPr/>
        </p:nvCxnSpPr>
        <p:spPr>
          <a:xfrm>
            <a:off x="7956550" y="1628775"/>
            <a:ext cx="0" cy="14446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4" name="Straight Connector 83"/>
          <p:cNvCxnSpPr/>
          <p:nvPr/>
        </p:nvCxnSpPr>
        <p:spPr>
          <a:xfrm>
            <a:off x="1403350" y="3500438"/>
            <a:ext cx="0" cy="904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/>
          <p:cNvCxnSpPr/>
          <p:nvPr/>
        </p:nvCxnSpPr>
        <p:spPr>
          <a:xfrm>
            <a:off x="7451725" y="3500438"/>
            <a:ext cx="0" cy="904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" name="Straight Connector 85"/>
          <p:cNvCxnSpPr/>
          <p:nvPr/>
        </p:nvCxnSpPr>
        <p:spPr>
          <a:xfrm>
            <a:off x="3049588" y="3500438"/>
            <a:ext cx="0" cy="136842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7" name="Straight Connector 86"/>
          <p:cNvCxnSpPr/>
          <p:nvPr/>
        </p:nvCxnSpPr>
        <p:spPr>
          <a:xfrm>
            <a:off x="1403350" y="4868863"/>
            <a:ext cx="604837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9" name="Straight Connector 88"/>
          <p:cNvCxnSpPr/>
          <p:nvPr/>
        </p:nvCxnSpPr>
        <p:spPr>
          <a:xfrm>
            <a:off x="1403350" y="4868863"/>
            <a:ext cx="0" cy="904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0" name="Straight Connector 89"/>
          <p:cNvCxnSpPr/>
          <p:nvPr/>
        </p:nvCxnSpPr>
        <p:spPr>
          <a:xfrm>
            <a:off x="4427538" y="4868863"/>
            <a:ext cx="0" cy="904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1" name="Straight Connector 90"/>
          <p:cNvCxnSpPr/>
          <p:nvPr/>
        </p:nvCxnSpPr>
        <p:spPr>
          <a:xfrm>
            <a:off x="7451725" y="4868863"/>
            <a:ext cx="0" cy="904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54312" name="Group 74"/>
          <p:cNvGrpSpPr>
            <a:grpSpLocks/>
          </p:cNvGrpSpPr>
          <p:nvPr/>
        </p:nvGrpSpPr>
        <p:grpSpPr bwMode="auto">
          <a:xfrm>
            <a:off x="107950" y="1774825"/>
            <a:ext cx="2051050" cy="646113"/>
            <a:chOff x="107950" y="1775470"/>
            <a:chExt cx="2051050" cy="646112"/>
          </a:xfrm>
        </p:grpSpPr>
        <p:grpSp>
          <p:nvGrpSpPr>
            <p:cNvPr id="13" name="Group 18"/>
            <p:cNvGrpSpPr>
              <a:grpSpLocks/>
            </p:cNvGrpSpPr>
            <p:nvPr/>
          </p:nvGrpSpPr>
          <p:grpSpPr bwMode="auto">
            <a:xfrm>
              <a:off x="107950" y="1775470"/>
              <a:ext cx="2051050" cy="646112"/>
              <a:chOff x="3203848" y="3468365"/>
              <a:chExt cx="2052020" cy="646113"/>
            </a:xfrm>
            <a:solidFill>
              <a:schemeClr val="bg1"/>
            </a:solidFill>
          </p:grpSpPr>
          <p:sp>
            <p:nvSpPr>
              <p:cNvPr id="14387" name="Rectangle 2"/>
              <p:cNvSpPr>
                <a:spLocks noChangeArrowheads="1"/>
              </p:cNvSpPr>
              <p:nvPr/>
            </p:nvSpPr>
            <p:spPr bwMode="auto">
              <a:xfrm>
                <a:off x="4679868" y="3468365"/>
                <a:ext cx="576000" cy="323850"/>
              </a:xfrm>
              <a:prstGeom prst="rect">
                <a:avLst/>
              </a:prstGeom>
              <a:grpFill/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anchor="ctr"/>
              <a:lstStyle/>
              <a:p>
                <a:pPr algn="ctr" eaLnBrk="0" hangingPunct="0">
                  <a:defRPr/>
                </a:pPr>
                <a:r>
                  <a:rPr lang="en-US" altLang="th-TH" sz="1400" b="1" dirty="0">
                    <a:latin typeface="TH SarabunPSK" pitchFamily="34" charset="-34"/>
                    <a:cs typeface="TH SarabunPSK" pitchFamily="34" charset="-34"/>
                  </a:rPr>
                  <a:t>6</a:t>
                </a:r>
                <a:endParaRPr lang="th-TH" altLang="th-TH" sz="1400" b="1" dirty="0">
                  <a:latin typeface="TH SarabunPSK" pitchFamily="34" charset="-34"/>
                  <a:cs typeface="TH SarabunPSK" pitchFamily="34" charset="-34"/>
                </a:endParaRPr>
              </a:p>
            </p:txBody>
          </p:sp>
          <p:sp>
            <p:nvSpPr>
              <p:cNvPr id="14388" name="Rectangle 2"/>
              <p:cNvSpPr>
                <a:spLocks noChangeArrowheads="1"/>
              </p:cNvSpPr>
              <p:nvPr/>
            </p:nvSpPr>
            <p:spPr bwMode="auto">
              <a:xfrm>
                <a:off x="3203848" y="3789040"/>
                <a:ext cx="2052000" cy="325438"/>
              </a:xfrm>
              <a:prstGeom prst="rect">
                <a:avLst/>
              </a:prstGeom>
              <a:grpFill/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anchor="ctr"/>
              <a:lstStyle/>
              <a:p>
                <a:pPr algn="ctr" eaLnBrk="0" hangingPunct="0">
                  <a:defRPr/>
                </a:pPr>
                <a:r>
                  <a:rPr lang="th-TH" altLang="th-TH" sz="1400" spc="-40" dirty="0">
                    <a:latin typeface="TH SarabunPSK" pitchFamily="34" charset="-34"/>
                    <a:cs typeface="TH SarabunPSK" pitchFamily="34" charset="-34"/>
                  </a:rPr>
                  <a:t>นักวิชาการพัฒนาชุมชน (ผอ.กง.) </a:t>
                </a:r>
                <a:r>
                  <a:rPr lang="th-TH" altLang="th-TH" sz="1400" spc="-40" dirty="0" err="1">
                    <a:latin typeface="TH SarabunPSK" pitchFamily="34" charset="-34"/>
                    <a:cs typeface="TH SarabunPSK" pitchFamily="34" charset="-34"/>
                  </a:rPr>
                  <a:t>ชพ.</a:t>
                </a:r>
                <a:r>
                  <a:rPr lang="en-US" altLang="th-TH" sz="1400" spc="-40" dirty="0">
                    <a:latin typeface="TH SarabunPSK" pitchFamily="34" charset="-34"/>
                    <a:cs typeface="TH SarabunPSK" pitchFamily="34" charset="-34"/>
                  </a:rPr>
                  <a:t> </a:t>
                </a:r>
                <a:r>
                  <a:rPr lang="en-US" altLang="th-TH" sz="1000" spc="-40" dirty="0">
                    <a:solidFill>
                      <a:srgbClr val="FF0000"/>
                    </a:solidFill>
                    <a:latin typeface="TH SarabunPSK" pitchFamily="34" charset="-34"/>
                    <a:cs typeface="TH SarabunPSK" pitchFamily="34" charset="-34"/>
                  </a:rPr>
                  <a:t>(1635)</a:t>
                </a:r>
                <a:endParaRPr lang="th-TH" altLang="th-TH" sz="1000" spc="-40" dirty="0">
                  <a:solidFill>
                    <a:srgbClr val="FF0000"/>
                  </a:solidFill>
                  <a:latin typeface="TH SarabunPSK" pitchFamily="34" charset="-34"/>
                  <a:cs typeface="TH SarabunPSK" pitchFamily="34" charset="-34"/>
                </a:endParaRPr>
              </a:p>
            </p:txBody>
          </p:sp>
        </p:grpSp>
        <p:sp>
          <p:nvSpPr>
            <p:cNvPr id="54314" name="Rectangle 2"/>
            <p:cNvSpPr>
              <a:spLocks noChangeArrowheads="1"/>
            </p:cNvSpPr>
            <p:nvPr/>
          </p:nvSpPr>
          <p:spPr bwMode="auto">
            <a:xfrm>
              <a:off x="107950" y="1775470"/>
              <a:ext cx="1475302" cy="323849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th-TH" altLang="th-TH" sz="12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endParaRPr lang="th-TH" altLang="th-TH" sz="8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2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กลุ่มงานประสานและสนับสนุนการบริหารงานพัฒนาชุมชน</a:t>
              </a:r>
            </a:p>
            <a:p>
              <a:pPr algn="ctr"/>
              <a:endParaRPr lang="th-TH" altLang="th-TH" sz="12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298" name="Rectangle 73"/>
          <p:cNvSpPr>
            <a:spLocks noChangeArrowheads="1"/>
          </p:cNvSpPr>
          <p:nvPr/>
        </p:nvSpPr>
        <p:spPr bwMode="auto">
          <a:xfrm>
            <a:off x="488950" y="106363"/>
            <a:ext cx="815498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/>
            <a:r>
              <a:rPr lang="th-TH" altLang="th-TH" sz="1600" b="1">
                <a:latin typeface="TH SarabunPSK" panose="020B0500040200020003" pitchFamily="34" charset="-34"/>
                <a:cs typeface="TH SarabunPSK" panose="020B0500040200020003" pitchFamily="34" charset="-34"/>
              </a:rPr>
              <a:t>แผนภูมิแสดงการแบ่งงานภายในและอัตรากำลังของกรมการพัฒนาชุมชน</a:t>
            </a:r>
            <a:r>
              <a:rPr lang="en-US" altLang="th-TH" sz="1600" b="1">
                <a:latin typeface="TH SarabunPSK" panose="020B0500040200020003" pitchFamily="34" charset="-34"/>
                <a:cs typeface="TH SarabunPSK" panose="020B0500040200020003" pitchFamily="34" charset="-34"/>
              </a:rPr>
              <a:t> </a:t>
            </a:r>
            <a:endParaRPr lang="th-TH" altLang="th-TH" sz="1600" b="1"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sp>
        <p:nvSpPr>
          <p:cNvPr id="55299" name="Text Box 9"/>
          <p:cNvSpPr txBox="1">
            <a:spLocks noChangeArrowheads="1"/>
          </p:cNvSpPr>
          <p:nvPr/>
        </p:nvSpPr>
        <p:spPr bwMode="auto">
          <a:xfrm>
            <a:off x="6980238" y="6269038"/>
            <a:ext cx="2160587" cy="588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ลูกจ้างประจำ - อัตรา</a:t>
            </a:r>
            <a:endParaRPr lang="th-TH" altLang="th-TH" sz="1400">
              <a:solidFill>
                <a:srgbClr val="FF0000"/>
              </a:solidFill>
              <a:latin typeface="TH SarabunPSK" panose="020B0500040200020003" pitchFamily="34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กรอบพนักงานราชการ 1 อัตรา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rPr>
              <a:t>(76)</a:t>
            </a:r>
          </a:p>
        </p:txBody>
      </p:sp>
      <p:grpSp>
        <p:nvGrpSpPr>
          <p:cNvPr id="55300" name="Group 81"/>
          <p:cNvGrpSpPr>
            <a:grpSpLocks/>
          </p:cNvGrpSpPr>
          <p:nvPr/>
        </p:nvGrpSpPr>
        <p:grpSpPr bwMode="auto">
          <a:xfrm>
            <a:off x="2843213" y="765175"/>
            <a:ext cx="3421062" cy="646113"/>
            <a:chOff x="2448080" y="857250"/>
            <a:chExt cx="3420000" cy="646113"/>
          </a:xfrm>
        </p:grpSpPr>
        <p:sp>
          <p:nvSpPr>
            <p:cNvPr id="55309" name="Rectangle 2"/>
            <p:cNvSpPr>
              <a:spLocks noChangeArrowheads="1"/>
            </p:cNvSpPr>
            <p:nvPr/>
          </p:nvSpPr>
          <p:spPr bwMode="auto">
            <a:xfrm>
              <a:off x="2448080" y="857250"/>
              <a:ext cx="2844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สำนักงานพัฒนาชุมชนจังหวัดตราด</a:t>
              </a:r>
            </a:p>
          </p:txBody>
        </p:sp>
        <p:sp>
          <p:nvSpPr>
            <p:cNvPr id="55310" name="Rectangle 2"/>
            <p:cNvSpPr>
              <a:spLocks noChangeArrowheads="1"/>
            </p:cNvSpPr>
            <p:nvPr/>
          </p:nvSpPr>
          <p:spPr bwMode="auto">
            <a:xfrm>
              <a:off x="5290308" y="857250"/>
              <a:ext cx="575739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 eaLnBrk="1" hangingPunct="1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55</a:t>
              </a:r>
              <a:endParaRPr lang="th-TH" altLang="th-TH" sz="16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55311" name="Rectangle 2"/>
            <p:cNvSpPr>
              <a:spLocks noChangeArrowheads="1"/>
            </p:cNvSpPr>
            <p:nvPr/>
          </p:nvSpPr>
          <p:spPr bwMode="auto">
            <a:xfrm>
              <a:off x="2448080" y="1177925"/>
              <a:ext cx="3420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ผู้อำนวยการ (พัฒนาการจังหวัด) สูง</a:t>
              </a:r>
              <a:r>
                <a:rPr lang="en-US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(1634)</a:t>
              </a:r>
              <a:r>
                <a:rPr lang="en-US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endParaRPr lang="th-TH" altLang="th-TH" sz="1600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55301" name="Text Box 91"/>
          <p:cNvSpPr txBox="1">
            <a:spLocks noChangeArrowheads="1"/>
          </p:cNvSpPr>
          <p:nvPr/>
        </p:nvSpPr>
        <p:spPr bwMode="auto">
          <a:xfrm>
            <a:off x="3924300" y="404813"/>
            <a:ext cx="1368425" cy="277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Update </a:t>
            </a:r>
            <a:r>
              <a:rPr lang="th-TH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26 เมษายน 2564 </a:t>
            </a:r>
            <a:r>
              <a:rPr lang="en-US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         </a:t>
            </a:r>
            <a:endParaRPr lang="th-TH" altLang="th-TH" sz="1200"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cxnSp>
        <p:nvCxnSpPr>
          <p:cNvPr id="78" name="Straight Connector 77"/>
          <p:cNvCxnSpPr/>
          <p:nvPr/>
        </p:nvCxnSpPr>
        <p:spPr>
          <a:xfrm>
            <a:off x="4572000" y="1419225"/>
            <a:ext cx="0" cy="50482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5303" name="Rectangle 78"/>
          <p:cNvSpPr>
            <a:spLocks noChangeArrowheads="1"/>
          </p:cNvSpPr>
          <p:nvPr/>
        </p:nvSpPr>
        <p:spPr bwMode="auto">
          <a:xfrm>
            <a:off x="0" y="6611938"/>
            <a:ext cx="1619250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000" u="sng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หมายเหตุ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ภายในวงเล็บแสดงเลขที่ตำแหน่ง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55304" name="Group 50"/>
          <p:cNvGrpSpPr>
            <a:grpSpLocks/>
          </p:cNvGrpSpPr>
          <p:nvPr/>
        </p:nvGrpSpPr>
        <p:grpSpPr bwMode="auto">
          <a:xfrm>
            <a:off x="3132138" y="1722438"/>
            <a:ext cx="2843212" cy="646112"/>
            <a:chOff x="107503" y="3717032"/>
            <a:chExt cx="2844257" cy="646113"/>
          </a:xfrm>
        </p:grpSpPr>
        <p:sp>
          <p:nvSpPr>
            <p:cNvPr id="55306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เกาะกูด</a:t>
              </a:r>
            </a:p>
          </p:txBody>
        </p:sp>
        <p:sp>
          <p:nvSpPr>
            <p:cNvPr id="55307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55308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ชพ.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(1680)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55305" name="Text Box 17"/>
          <p:cNvSpPr txBox="1">
            <a:spLocks noChangeArrowheads="1"/>
          </p:cNvSpPr>
          <p:nvPr/>
        </p:nvSpPr>
        <p:spPr bwMode="auto">
          <a:xfrm>
            <a:off x="3132138" y="2370138"/>
            <a:ext cx="2879725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(1655/1662/2348/2349)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322" name="Rectangle 73"/>
          <p:cNvSpPr>
            <a:spLocks noChangeArrowheads="1"/>
          </p:cNvSpPr>
          <p:nvPr/>
        </p:nvSpPr>
        <p:spPr bwMode="auto">
          <a:xfrm>
            <a:off x="488950" y="106363"/>
            <a:ext cx="815498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/>
            <a:r>
              <a:rPr lang="th-TH" altLang="th-TH" sz="1600" b="1">
                <a:latin typeface="TH SarabunPSK" panose="020B0500040200020003" pitchFamily="34" charset="-34"/>
                <a:cs typeface="TH SarabunPSK" panose="020B0500040200020003" pitchFamily="34" charset="-34"/>
              </a:rPr>
              <a:t>แผนภูมิแสดงการแบ่งงานภายในและอัตรากำลังของกรมการพัฒนาชุมชน</a:t>
            </a:r>
            <a:r>
              <a:rPr lang="en-US" altLang="th-TH" sz="1600" b="1">
                <a:latin typeface="TH SarabunPSK" panose="020B0500040200020003" pitchFamily="34" charset="-34"/>
                <a:cs typeface="TH SarabunPSK" panose="020B0500040200020003" pitchFamily="34" charset="-34"/>
              </a:rPr>
              <a:t> </a:t>
            </a:r>
            <a:endParaRPr lang="th-TH" altLang="th-TH" sz="1600" b="1"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sp>
        <p:nvSpPr>
          <p:cNvPr id="56323" name="Text Box 9"/>
          <p:cNvSpPr txBox="1">
            <a:spLocks noChangeArrowheads="1"/>
          </p:cNvSpPr>
          <p:nvPr/>
        </p:nvSpPr>
        <p:spPr bwMode="auto">
          <a:xfrm>
            <a:off x="6980238" y="6269038"/>
            <a:ext cx="2160587" cy="588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ลูกจ้างประจำ - อัตรา</a:t>
            </a:r>
            <a:endParaRPr lang="th-TH" altLang="th-TH" sz="1400">
              <a:solidFill>
                <a:srgbClr val="FF0000"/>
              </a:solidFill>
              <a:latin typeface="TH SarabunPSK" panose="020B0500040200020003" pitchFamily="34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กรอบพนักงานราชการ 1 อัตรา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rPr>
              <a:t>(77)</a:t>
            </a:r>
          </a:p>
        </p:txBody>
      </p:sp>
      <p:grpSp>
        <p:nvGrpSpPr>
          <p:cNvPr id="56324" name="Group 81"/>
          <p:cNvGrpSpPr>
            <a:grpSpLocks/>
          </p:cNvGrpSpPr>
          <p:nvPr/>
        </p:nvGrpSpPr>
        <p:grpSpPr bwMode="auto">
          <a:xfrm>
            <a:off x="2843213" y="765175"/>
            <a:ext cx="3421062" cy="646113"/>
            <a:chOff x="2448080" y="857250"/>
            <a:chExt cx="3420000" cy="646113"/>
          </a:xfrm>
        </p:grpSpPr>
        <p:sp>
          <p:nvSpPr>
            <p:cNvPr id="56381" name="Rectangle 2"/>
            <p:cNvSpPr>
              <a:spLocks noChangeArrowheads="1"/>
            </p:cNvSpPr>
            <p:nvPr/>
          </p:nvSpPr>
          <p:spPr bwMode="auto">
            <a:xfrm>
              <a:off x="2448080" y="857250"/>
              <a:ext cx="2844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สำนักงานพัฒนาชุมชนจังหวัดตาก</a:t>
              </a:r>
            </a:p>
          </p:txBody>
        </p:sp>
        <p:sp>
          <p:nvSpPr>
            <p:cNvPr id="56382" name="Rectangle 2"/>
            <p:cNvSpPr>
              <a:spLocks noChangeArrowheads="1"/>
            </p:cNvSpPr>
            <p:nvPr/>
          </p:nvSpPr>
          <p:spPr bwMode="auto">
            <a:xfrm>
              <a:off x="5290308" y="857250"/>
              <a:ext cx="575739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 eaLnBrk="1" hangingPunct="1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66</a:t>
              </a:r>
              <a:endParaRPr lang="th-TH" altLang="th-TH" sz="16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56383" name="Rectangle 2"/>
            <p:cNvSpPr>
              <a:spLocks noChangeArrowheads="1"/>
            </p:cNvSpPr>
            <p:nvPr/>
          </p:nvSpPr>
          <p:spPr bwMode="auto">
            <a:xfrm>
              <a:off x="2448080" y="1177925"/>
              <a:ext cx="3420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ผู้อำนวยการ (พัฒนาการจังหวัด) สูง</a:t>
              </a:r>
              <a:r>
                <a:rPr lang="en-US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(5468)</a:t>
              </a:r>
              <a:r>
                <a:rPr lang="en-US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endParaRPr lang="th-TH" altLang="th-TH" sz="1600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56325" name="Text Box 91"/>
          <p:cNvSpPr txBox="1">
            <a:spLocks noChangeArrowheads="1"/>
          </p:cNvSpPr>
          <p:nvPr/>
        </p:nvSpPr>
        <p:spPr bwMode="auto">
          <a:xfrm>
            <a:off x="3924300" y="404813"/>
            <a:ext cx="1368425" cy="277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Update </a:t>
            </a:r>
            <a:r>
              <a:rPr lang="th-TH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26 เมษายน 2564 </a:t>
            </a:r>
            <a:r>
              <a:rPr lang="en-US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         </a:t>
            </a:r>
            <a:endParaRPr lang="th-TH" altLang="th-TH" sz="1200"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sp>
        <p:nvSpPr>
          <p:cNvPr id="56326" name="Text Box 17"/>
          <p:cNvSpPr txBox="1">
            <a:spLocks noChangeArrowheads="1"/>
          </p:cNvSpPr>
          <p:nvPr/>
        </p:nvSpPr>
        <p:spPr bwMode="auto">
          <a:xfrm>
            <a:off x="107950" y="2409825"/>
            <a:ext cx="2160588" cy="628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 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- 1 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(4726)</a:t>
            </a:r>
          </a:p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นักจัดการงานทั่วไป (ปก./ชก.)   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     </a:t>
            </a: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- 1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5483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)</a:t>
            </a:r>
          </a:p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เจ้าพนักงานธุรการ (ปง./ชง.)    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      </a:t>
            </a: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2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(5470/5472)</a:t>
            </a:r>
          </a:p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เจ้าพนักงานการเงินและบัญชี (ปง./ชง.)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- 2 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(5471/5514)</a:t>
            </a:r>
            <a:endParaRPr lang="th-TH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endParaRPr lang="en-US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sp>
        <p:nvSpPr>
          <p:cNvPr id="56327" name="Text Box 17"/>
          <p:cNvSpPr txBox="1">
            <a:spLocks noChangeArrowheads="1"/>
          </p:cNvSpPr>
          <p:nvPr/>
        </p:nvSpPr>
        <p:spPr bwMode="auto">
          <a:xfrm>
            <a:off x="2411413" y="2408238"/>
            <a:ext cx="2087562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2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(5474/5475)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3" name="Group 18"/>
          <p:cNvGrpSpPr>
            <a:grpSpLocks/>
          </p:cNvGrpSpPr>
          <p:nvPr/>
        </p:nvGrpSpPr>
        <p:grpSpPr bwMode="auto">
          <a:xfrm>
            <a:off x="2411413" y="1772816"/>
            <a:ext cx="2052637" cy="646113"/>
            <a:chOff x="3203848" y="3468365"/>
            <a:chExt cx="2052020" cy="646113"/>
          </a:xfrm>
          <a:solidFill>
            <a:schemeClr val="bg1"/>
          </a:solidFill>
        </p:grpSpPr>
        <p:sp>
          <p:nvSpPr>
            <p:cNvPr id="12367" name="Rectangle 2"/>
            <p:cNvSpPr>
              <a:spLocks noChangeArrowheads="1"/>
            </p:cNvSpPr>
            <p:nvPr/>
          </p:nvSpPr>
          <p:spPr bwMode="auto">
            <a:xfrm>
              <a:off x="3203848" y="3468365"/>
              <a:ext cx="1476000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lnSpc>
                  <a:spcPct val="70000"/>
                </a:lnSpc>
                <a:defRPr/>
              </a:pPr>
              <a:endParaRPr lang="en-US" altLang="th-TH" sz="700" b="1" dirty="0">
                <a:latin typeface="TH SarabunPSK" pitchFamily="34" charset="-34"/>
                <a:cs typeface="TH SarabunPSK" pitchFamily="34" charset="-34"/>
              </a:endParaRPr>
            </a:p>
            <a:p>
              <a:pPr algn="ctr" eaLnBrk="0" hangingPunct="0">
                <a:lnSpc>
                  <a:spcPct val="70000"/>
                </a:lnSpc>
                <a:defRPr/>
              </a:pPr>
              <a:r>
                <a:rPr lang="th-TH" altLang="th-TH" sz="1400" b="1" dirty="0">
                  <a:latin typeface="TH SarabunPSK" pitchFamily="34" charset="-34"/>
                  <a:cs typeface="TH SarabunPSK" pitchFamily="34" charset="-34"/>
                </a:rPr>
                <a:t> กลุ่มงานยุทธศาสตร์</a:t>
              </a:r>
            </a:p>
            <a:p>
              <a:pPr algn="ctr" eaLnBrk="0" hangingPunct="0">
                <a:lnSpc>
                  <a:spcPct val="70000"/>
                </a:lnSpc>
                <a:defRPr/>
              </a:pPr>
              <a:r>
                <a:rPr lang="th-TH" altLang="th-TH" sz="1400" b="1" dirty="0">
                  <a:latin typeface="TH SarabunPSK" pitchFamily="34" charset="-34"/>
                  <a:cs typeface="TH SarabunPSK" pitchFamily="34" charset="-34"/>
                </a:rPr>
                <a:t>การพัฒนาชุมชน</a:t>
              </a:r>
            </a:p>
          </p:txBody>
        </p:sp>
        <p:sp>
          <p:nvSpPr>
            <p:cNvPr id="12368" name="Rectangle 2"/>
            <p:cNvSpPr>
              <a:spLocks noChangeArrowheads="1"/>
            </p:cNvSpPr>
            <p:nvPr/>
          </p:nvSpPr>
          <p:spPr bwMode="auto">
            <a:xfrm>
              <a:off x="4679868" y="3468365"/>
              <a:ext cx="576000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en-US" altLang="th-TH" sz="1600" b="1" dirty="0">
                  <a:latin typeface="TH SarabunPSK" pitchFamily="34" charset="-34"/>
                  <a:cs typeface="TH SarabunPSK" pitchFamily="34" charset="-34"/>
                </a:rPr>
                <a:t>3</a:t>
              </a:r>
              <a:endParaRPr lang="th-TH" altLang="th-TH" sz="1400" b="1" dirty="0">
                <a:latin typeface="TH SarabunPSK" pitchFamily="34" charset="-34"/>
                <a:cs typeface="TH SarabunPSK" pitchFamily="34" charset="-34"/>
              </a:endParaRPr>
            </a:p>
          </p:txBody>
        </p:sp>
        <p:sp>
          <p:nvSpPr>
            <p:cNvPr id="12372" name="Rectangle 2"/>
            <p:cNvSpPr>
              <a:spLocks noChangeArrowheads="1"/>
            </p:cNvSpPr>
            <p:nvPr/>
          </p:nvSpPr>
          <p:spPr bwMode="auto">
            <a:xfrm>
              <a:off x="3203848" y="3789040"/>
              <a:ext cx="2052020" cy="325438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th-TH" altLang="th-TH" sz="1500" spc="-70" dirty="0">
                  <a:latin typeface="TH SarabunPSK" pitchFamily="34" charset="-34"/>
                  <a:cs typeface="TH SarabunPSK" pitchFamily="34" charset="-34"/>
                </a:rPr>
                <a:t>นักวิชาการพัฒนาชุมชน (ผอ.กง.) ชพ</a:t>
              </a:r>
              <a:r>
                <a:rPr lang="en-US" altLang="th-TH" sz="1500" spc="-70" dirty="0">
                  <a:latin typeface="TH SarabunPSK" pitchFamily="34" charset="-34"/>
                  <a:cs typeface="TH SarabunPSK" pitchFamily="34" charset="-34"/>
                </a:rPr>
                <a:t>. </a:t>
              </a:r>
              <a:r>
                <a:rPr lang="en-US" altLang="th-TH" sz="1000" spc="-70" dirty="0">
                  <a:solidFill>
                    <a:srgbClr val="FF0000"/>
                  </a:solidFill>
                  <a:latin typeface="TH SarabunPSK" pitchFamily="34" charset="-34"/>
                  <a:cs typeface="TH SarabunPSK" pitchFamily="34" charset="-34"/>
                </a:rPr>
                <a:t>(5473)</a:t>
              </a:r>
              <a:endParaRPr lang="th-TH" altLang="th-TH" sz="1000" spc="-70" dirty="0">
                <a:solidFill>
                  <a:srgbClr val="FF0000"/>
                </a:solidFill>
                <a:latin typeface="TH SarabunPSK" pitchFamily="34" charset="-34"/>
                <a:cs typeface="TH SarabunPSK" pitchFamily="34" charset="-34"/>
              </a:endParaRPr>
            </a:p>
          </p:txBody>
        </p:sp>
      </p:grpSp>
      <p:sp>
        <p:nvSpPr>
          <p:cNvPr id="56329" name="Text Box 17"/>
          <p:cNvSpPr txBox="1">
            <a:spLocks noChangeArrowheads="1"/>
          </p:cNvSpPr>
          <p:nvPr/>
        </p:nvSpPr>
        <p:spPr bwMode="auto">
          <a:xfrm>
            <a:off x="4665663" y="2420938"/>
            <a:ext cx="2570162" cy="628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- 4</a:t>
            </a:r>
            <a:endParaRPr lang="en-US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(5477/5478/5479/5988)</a:t>
            </a:r>
          </a:p>
          <a:p>
            <a:pPr eaLnBrk="1" hangingPunct="1"/>
            <a:r>
              <a:rPr lang="th-TH" altLang="th-TH" sz="12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นักส่งเสริมการพัฒนาชุมชน (พรก.)</a:t>
            </a:r>
            <a:r>
              <a:rPr lang="en-US" altLang="th-TH" sz="12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12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 </a:t>
            </a:r>
            <a:r>
              <a:rPr lang="en-US" altLang="th-TH" sz="12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1</a:t>
            </a:r>
            <a:r>
              <a:rPr lang="th-TH" altLang="th-TH" sz="12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77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)</a:t>
            </a:r>
            <a:endParaRPr lang="th-TH" altLang="th-TH" sz="1000">
              <a:solidFill>
                <a:srgbClr val="0070C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th-TH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(กรอบฯ </a:t>
            </a:r>
            <a:r>
              <a:rPr lang="en-US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2564</a:t>
            </a:r>
            <a:r>
              <a:rPr lang="th-TH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en-US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</a:t>
            </a:r>
            <a:r>
              <a:rPr lang="th-TH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en-US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2567)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(จ้างแล้ว)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              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(ไม่รวมในกรอบ ขรก.)</a:t>
            </a:r>
            <a:r>
              <a:rPr lang="th-TH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4" name="Group 18"/>
          <p:cNvGrpSpPr>
            <a:grpSpLocks/>
          </p:cNvGrpSpPr>
          <p:nvPr/>
        </p:nvGrpSpPr>
        <p:grpSpPr bwMode="auto">
          <a:xfrm>
            <a:off x="4665274" y="1773328"/>
            <a:ext cx="2051050" cy="646110"/>
            <a:chOff x="3203848" y="3468365"/>
            <a:chExt cx="2052020" cy="646111"/>
          </a:xfrm>
          <a:solidFill>
            <a:schemeClr val="bg1"/>
          </a:solidFill>
        </p:grpSpPr>
        <p:sp>
          <p:nvSpPr>
            <p:cNvPr id="12364" name="Rectangle 2"/>
            <p:cNvSpPr>
              <a:spLocks noChangeArrowheads="1"/>
            </p:cNvSpPr>
            <p:nvPr/>
          </p:nvSpPr>
          <p:spPr bwMode="auto">
            <a:xfrm>
              <a:off x="3203848" y="3468365"/>
              <a:ext cx="1476000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lnSpc>
                  <a:spcPct val="70000"/>
                </a:lnSpc>
                <a:defRPr/>
              </a:pPr>
              <a:endParaRPr lang="th-TH" altLang="th-TH" sz="700" b="1" dirty="0">
                <a:latin typeface="TH SarabunPSK" pitchFamily="34" charset="-34"/>
                <a:cs typeface="TH SarabunPSK" pitchFamily="34" charset="-34"/>
              </a:endParaRPr>
            </a:p>
            <a:p>
              <a:pPr algn="ctr" eaLnBrk="0" hangingPunct="0">
                <a:lnSpc>
                  <a:spcPct val="70000"/>
                </a:lnSpc>
                <a:defRPr/>
              </a:pPr>
              <a:r>
                <a:rPr lang="th-TH" altLang="th-TH" sz="1400" b="1" dirty="0">
                  <a:latin typeface="TH SarabunPSK" pitchFamily="34" charset="-34"/>
                  <a:cs typeface="TH SarabunPSK" pitchFamily="34" charset="-34"/>
                </a:rPr>
                <a:t>กลุ่มงานส่งเสริม                      การพัฒนาชุมชน</a:t>
              </a:r>
            </a:p>
          </p:txBody>
        </p:sp>
        <p:sp>
          <p:nvSpPr>
            <p:cNvPr id="12365" name="Rectangle 2"/>
            <p:cNvSpPr>
              <a:spLocks noChangeArrowheads="1"/>
            </p:cNvSpPr>
            <p:nvPr/>
          </p:nvSpPr>
          <p:spPr bwMode="auto">
            <a:xfrm>
              <a:off x="4679868" y="3468365"/>
              <a:ext cx="576000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en-US" altLang="th-TH" sz="1600" b="1" dirty="0">
                  <a:latin typeface="TH SarabunPSK" pitchFamily="34" charset="-34"/>
                  <a:cs typeface="TH SarabunPSK" pitchFamily="34" charset="-34"/>
                </a:rPr>
                <a:t>5</a:t>
              </a:r>
              <a:endParaRPr lang="th-TH" altLang="th-TH" sz="1600" b="1" dirty="0">
                <a:latin typeface="TH SarabunPSK" pitchFamily="34" charset="-34"/>
                <a:cs typeface="TH SarabunPSK" pitchFamily="34" charset="-34"/>
              </a:endParaRPr>
            </a:p>
          </p:txBody>
        </p:sp>
        <p:sp>
          <p:nvSpPr>
            <p:cNvPr id="12369" name="Rectangle 2"/>
            <p:cNvSpPr>
              <a:spLocks noChangeArrowheads="1"/>
            </p:cNvSpPr>
            <p:nvPr/>
          </p:nvSpPr>
          <p:spPr bwMode="auto">
            <a:xfrm>
              <a:off x="3203848" y="3789039"/>
              <a:ext cx="2052020" cy="325437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th-TH" altLang="th-TH" sz="1500" spc="-80" dirty="0">
                  <a:latin typeface="TH SarabunPSK" pitchFamily="34" charset="-34"/>
                  <a:cs typeface="TH SarabunPSK" pitchFamily="34" charset="-34"/>
                </a:rPr>
                <a:t>นักวิชาการพัฒนาชุมชน (ผอ.กง.) ชพ</a:t>
              </a:r>
              <a:r>
                <a:rPr lang="en-US" altLang="th-TH" sz="1500" spc="-80" dirty="0">
                  <a:latin typeface="TH SarabunPSK" pitchFamily="34" charset="-34"/>
                  <a:cs typeface="TH SarabunPSK" pitchFamily="34" charset="-34"/>
                </a:rPr>
                <a:t>. </a:t>
              </a:r>
              <a:r>
                <a:rPr lang="en-US" altLang="th-TH" sz="1000" spc="-80" dirty="0">
                  <a:solidFill>
                    <a:srgbClr val="FF0000"/>
                  </a:solidFill>
                  <a:latin typeface="TH SarabunPSK" pitchFamily="34" charset="-34"/>
                  <a:cs typeface="TH SarabunPSK" pitchFamily="34" charset="-34"/>
                </a:rPr>
                <a:t>(5476)</a:t>
              </a:r>
              <a:endParaRPr lang="th-TH" altLang="th-TH" sz="1000" spc="-80" dirty="0">
                <a:solidFill>
                  <a:srgbClr val="FF0000"/>
                </a:solidFill>
                <a:latin typeface="TH SarabunPSK" pitchFamily="34" charset="-34"/>
                <a:cs typeface="TH SarabunPSK" pitchFamily="34" charset="-34"/>
              </a:endParaRPr>
            </a:p>
          </p:txBody>
        </p:sp>
      </p:grpSp>
      <p:sp>
        <p:nvSpPr>
          <p:cNvPr id="56331" name="Text Box 17"/>
          <p:cNvSpPr txBox="1">
            <a:spLocks noChangeArrowheads="1"/>
          </p:cNvSpPr>
          <p:nvPr/>
        </p:nvSpPr>
        <p:spPr bwMode="auto">
          <a:xfrm>
            <a:off x="6969125" y="2425700"/>
            <a:ext cx="2087563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(573/589/5492/5499)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5" name="Group 18"/>
          <p:cNvGrpSpPr>
            <a:grpSpLocks/>
          </p:cNvGrpSpPr>
          <p:nvPr/>
        </p:nvGrpSpPr>
        <p:grpSpPr bwMode="auto">
          <a:xfrm>
            <a:off x="6968737" y="1778090"/>
            <a:ext cx="2052637" cy="646113"/>
            <a:chOff x="3203848" y="3468365"/>
            <a:chExt cx="2052020" cy="646113"/>
          </a:xfrm>
          <a:solidFill>
            <a:schemeClr val="bg1"/>
          </a:solidFill>
        </p:grpSpPr>
        <p:sp>
          <p:nvSpPr>
            <p:cNvPr id="12361" name="Rectangle 2"/>
            <p:cNvSpPr>
              <a:spLocks noChangeArrowheads="1"/>
            </p:cNvSpPr>
            <p:nvPr/>
          </p:nvSpPr>
          <p:spPr bwMode="auto">
            <a:xfrm>
              <a:off x="3203848" y="3468365"/>
              <a:ext cx="1476000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lnSpc>
                  <a:spcPct val="70000"/>
                </a:lnSpc>
                <a:defRPr/>
              </a:pPr>
              <a:endParaRPr lang="th-TH" altLang="th-TH" sz="700" b="1" dirty="0">
                <a:latin typeface="TH SarabunPSK" pitchFamily="34" charset="-34"/>
                <a:cs typeface="TH SarabunPSK" pitchFamily="34" charset="-34"/>
              </a:endParaRPr>
            </a:p>
            <a:p>
              <a:pPr algn="ctr" eaLnBrk="0" hangingPunct="0">
                <a:lnSpc>
                  <a:spcPct val="70000"/>
                </a:lnSpc>
                <a:defRPr/>
              </a:pPr>
              <a:r>
                <a:rPr lang="th-TH" altLang="th-TH" sz="1400" b="1" dirty="0">
                  <a:latin typeface="TH SarabunPSK" pitchFamily="34" charset="-34"/>
                  <a:cs typeface="TH SarabunPSK" pitchFamily="34" charset="-34"/>
                </a:rPr>
                <a:t>กลุ่มงานสารสนเทศ</a:t>
              </a:r>
            </a:p>
            <a:p>
              <a:pPr algn="ctr" eaLnBrk="0" hangingPunct="0">
                <a:lnSpc>
                  <a:spcPct val="70000"/>
                </a:lnSpc>
                <a:defRPr/>
              </a:pPr>
              <a:r>
                <a:rPr lang="th-TH" altLang="th-TH" sz="1400" b="1" dirty="0">
                  <a:latin typeface="TH SarabunPSK" pitchFamily="34" charset="-34"/>
                  <a:cs typeface="TH SarabunPSK" pitchFamily="34" charset="-34"/>
                </a:rPr>
                <a:t>การพัฒนาชุมชน</a:t>
              </a:r>
            </a:p>
          </p:txBody>
        </p:sp>
        <p:sp>
          <p:nvSpPr>
            <p:cNvPr id="12362" name="Rectangle 2"/>
            <p:cNvSpPr>
              <a:spLocks noChangeArrowheads="1"/>
            </p:cNvSpPr>
            <p:nvPr/>
          </p:nvSpPr>
          <p:spPr bwMode="auto">
            <a:xfrm>
              <a:off x="4679868" y="3468365"/>
              <a:ext cx="576000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en-US" altLang="th-TH" sz="1600" b="1" dirty="0">
                  <a:latin typeface="TH SarabunPSK" pitchFamily="34" charset="-34"/>
                  <a:cs typeface="TH SarabunPSK" pitchFamily="34" charset="-34"/>
                </a:rPr>
                <a:t>5</a:t>
              </a:r>
              <a:endParaRPr lang="th-TH" altLang="th-TH" sz="1400" b="1" dirty="0">
                <a:latin typeface="TH SarabunPSK" pitchFamily="34" charset="-34"/>
                <a:cs typeface="TH SarabunPSK" pitchFamily="34" charset="-34"/>
              </a:endParaRPr>
            </a:p>
          </p:txBody>
        </p:sp>
        <p:sp>
          <p:nvSpPr>
            <p:cNvPr id="11342" name="Rectangle 2"/>
            <p:cNvSpPr>
              <a:spLocks noChangeArrowheads="1"/>
            </p:cNvSpPr>
            <p:nvPr/>
          </p:nvSpPr>
          <p:spPr bwMode="auto">
            <a:xfrm>
              <a:off x="3203848" y="3789040"/>
              <a:ext cx="2052020" cy="325438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th-TH" altLang="th-TH" sz="1500" spc="-60" dirty="0">
                  <a:latin typeface="TH SarabunPSK" pitchFamily="34" charset="-34"/>
                  <a:cs typeface="TH SarabunPSK" pitchFamily="34" charset="-34"/>
                </a:rPr>
                <a:t>นักวิชาการพัฒนาชุมชน (ผอ.กง.) ชพ</a:t>
              </a:r>
              <a:r>
                <a:rPr lang="en-US" altLang="th-TH" sz="1500" spc="-60" dirty="0">
                  <a:latin typeface="TH SarabunPSK" pitchFamily="34" charset="-34"/>
                  <a:cs typeface="TH SarabunPSK" pitchFamily="34" charset="-34"/>
                </a:rPr>
                <a:t>. </a:t>
              </a:r>
              <a:r>
                <a:rPr lang="en-US" altLang="th-TH" sz="1050" spc="-60" dirty="0">
                  <a:solidFill>
                    <a:srgbClr val="FF0000"/>
                  </a:solidFill>
                  <a:latin typeface="TH SarabunPSK" pitchFamily="34" charset="-34"/>
                  <a:cs typeface="TH SarabunPSK" pitchFamily="34" charset="-34"/>
                </a:rPr>
                <a:t>(625)</a:t>
              </a:r>
              <a:endParaRPr lang="th-TH" altLang="th-TH" sz="1050" spc="-60" dirty="0">
                <a:solidFill>
                  <a:srgbClr val="FF0000"/>
                </a:solidFill>
                <a:latin typeface="TH SarabunPSK" pitchFamily="34" charset="-34"/>
                <a:cs typeface="TH SarabunPSK" pitchFamily="34" charset="-34"/>
              </a:endParaRPr>
            </a:p>
          </p:txBody>
        </p:sp>
      </p:grpSp>
      <p:cxnSp>
        <p:nvCxnSpPr>
          <p:cNvPr id="78" name="Straight Connector 77"/>
          <p:cNvCxnSpPr/>
          <p:nvPr/>
        </p:nvCxnSpPr>
        <p:spPr>
          <a:xfrm>
            <a:off x="4572000" y="1419225"/>
            <a:ext cx="0" cy="223202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/>
          <p:cNvCxnSpPr/>
          <p:nvPr/>
        </p:nvCxnSpPr>
        <p:spPr>
          <a:xfrm>
            <a:off x="1116013" y="1628775"/>
            <a:ext cx="683895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6335" name="Rectangle 78"/>
          <p:cNvSpPr>
            <a:spLocks noChangeArrowheads="1"/>
          </p:cNvSpPr>
          <p:nvPr/>
        </p:nvSpPr>
        <p:spPr bwMode="auto">
          <a:xfrm>
            <a:off x="0" y="6611938"/>
            <a:ext cx="1619250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000" u="sng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หมายเหตุ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ภายในวงเล็บแสดงเลขที่ตำแหน่ง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56336" name="Group 49"/>
          <p:cNvGrpSpPr>
            <a:grpSpLocks/>
          </p:cNvGrpSpPr>
          <p:nvPr/>
        </p:nvGrpSpPr>
        <p:grpSpPr bwMode="auto">
          <a:xfrm>
            <a:off x="107950" y="3594100"/>
            <a:ext cx="2843213" cy="646113"/>
            <a:chOff x="107503" y="3717032"/>
            <a:chExt cx="2844257" cy="646113"/>
          </a:xfrm>
        </p:grpSpPr>
        <p:sp>
          <p:nvSpPr>
            <p:cNvPr id="56378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เมืองตาก</a:t>
              </a:r>
            </a:p>
          </p:txBody>
        </p:sp>
        <p:sp>
          <p:nvSpPr>
            <p:cNvPr id="56379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56380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(5480)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56337" name="Text Box 17"/>
          <p:cNvSpPr txBox="1">
            <a:spLocks noChangeArrowheads="1"/>
          </p:cNvSpPr>
          <p:nvPr/>
        </p:nvSpPr>
        <p:spPr bwMode="auto">
          <a:xfrm>
            <a:off x="107950" y="4241800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(5482/5485/5519/5520)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56338" name="Group 50"/>
          <p:cNvGrpSpPr>
            <a:grpSpLocks/>
          </p:cNvGrpSpPr>
          <p:nvPr/>
        </p:nvGrpSpPr>
        <p:grpSpPr bwMode="auto">
          <a:xfrm>
            <a:off x="3132138" y="3594100"/>
            <a:ext cx="2843212" cy="646113"/>
            <a:chOff x="107503" y="3717032"/>
            <a:chExt cx="2844257" cy="646113"/>
          </a:xfrm>
        </p:grpSpPr>
        <p:sp>
          <p:nvSpPr>
            <p:cNvPr id="56375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บ้านตาก</a:t>
              </a:r>
            </a:p>
          </p:txBody>
        </p:sp>
        <p:sp>
          <p:nvSpPr>
            <p:cNvPr id="56376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56377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ชพ.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(5488)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56339" name="Text Box 17"/>
          <p:cNvSpPr txBox="1">
            <a:spLocks noChangeArrowheads="1"/>
          </p:cNvSpPr>
          <p:nvPr/>
        </p:nvSpPr>
        <p:spPr bwMode="auto">
          <a:xfrm>
            <a:off x="3132138" y="4241800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(5490/5491/5866/5932)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56340" name="Group 55"/>
          <p:cNvGrpSpPr>
            <a:grpSpLocks/>
          </p:cNvGrpSpPr>
          <p:nvPr/>
        </p:nvGrpSpPr>
        <p:grpSpPr bwMode="auto">
          <a:xfrm>
            <a:off x="6156325" y="3594100"/>
            <a:ext cx="2844800" cy="646113"/>
            <a:chOff x="107503" y="3717032"/>
            <a:chExt cx="2844257" cy="646113"/>
          </a:xfrm>
        </p:grpSpPr>
        <p:sp>
          <p:nvSpPr>
            <p:cNvPr id="56372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สามเงา</a:t>
              </a:r>
            </a:p>
          </p:txBody>
        </p:sp>
        <p:sp>
          <p:nvSpPr>
            <p:cNvPr id="56373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56374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ชพ.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(5494)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56341" name="Text Box 17"/>
          <p:cNvSpPr txBox="1">
            <a:spLocks noChangeArrowheads="1"/>
          </p:cNvSpPr>
          <p:nvPr/>
        </p:nvSpPr>
        <p:spPr bwMode="auto">
          <a:xfrm>
            <a:off x="6156325" y="4241800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(3698/5496/5497/5498)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56342" name="Group 60"/>
          <p:cNvGrpSpPr>
            <a:grpSpLocks/>
          </p:cNvGrpSpPr>
          <p:nvPr/>
        </p:nvGrpSpPr>
        <p:grpSpPr bwMode="auto">
          <a:xfrm>
            <a:off x="107950" y="4962525"/>
            <a:ext cx="2843213" cy="646113"/>
            <a:chOff x="107503" y="3717032"/>
            <a:chExt cx="2844257" cy="646113"/>
          </a:xfrm>
        </p:grpSpPr>
        <p:sp>
          <p:nvSpPr>
            <p:cNvPr id="56369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แม่ระมาด</a:t>
              </a:r>
            </a:p>
          </p:txBody>
        </p:sp>
        <p:sp>
          <p:nvSpPr>
            <p:cNvPr id="56370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56371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ชพ.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(5500)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56343" name="Text Box 17"/>
          <p:cNvSpPr txBox="1">
            <a:spLocks noChangeArrowheads="1"/>
          </p:cNvSpPr>
          <p:nvPr/>
        </p:nvSpPr>
        <p:spPr bwMode="auto">
          <a:xfrm>
            <a:off x="107950" y="5610225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(5502/5503/5504/5909)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56344" name="Group 65"/>
          <p:cNvGrpSpPr>
            <a:grpSpLocks/>
          </p:cNvGrpSpPr>
          <p:nvPr/>
        </p:nvGrpSpPr>
        <p:grpSpPr bwMode="auto">
          <a:xfrm>
            <a:off x="3132138" y="4962525"/>
            <a:ext cx="2843212" cy="646113"/>
            <a:chOff x="107503" y="3717032"/>
            <a:chExt cx="2844257" cy="646113"/>
          </a:xfrm>
        </p:grpSpPr>
        <p:sp>
          <p:nvSpPr>
            <p:cNvPr id="56366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ท่าสองยาง</a:t>
              </a:r>
            </a:p>
          </p:txBody>
        </p:sp>
        <p:sp>
          <p:nvSpPr>
            <p:cNvPr id="56367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56368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(5506)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56345" name="Text Box 17"/>
          <p:cNvSpPr txBox="1">
            <a:spLocks noChangeArrowheads="1"/>
          </p:cNvSpPr>
          <p:nvPr/>
        </p:nvSpPr>
        <p:spPr bwMode="auto">
          <a:xfrm>
            <a:off x="3132138" y="5610225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3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(5508/5509/5510)</a:t>
            </a:r>
          </a:p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เจ้าพนักงานพัฒนาชุมชน (ปง./ชง.)    - 1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5507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)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56346" name="Group 70"/>
          <p:cNvGrpSpPr>
            <a:grpSpLocks/>
          </p:cNvGrpSpPr>
          <p:nvPr/>
        </p:nvGrpSpPr>
        <p:grpSpPr bwMode="auto">
          <a:xfrm>
            <a:off x="6156325" y="4962525"/>
            <a:ext cx="2844800" cy="646113"/>
            <a:chOff x="107503" y="3717032"/>
            <a:chExt cx="2844257" cy="646113"/>
          </a:xfrm>
        </p:grpSpPr>
        <p:sp>
          <p:nvSpPr>
            <p:cNvPr id="56363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แม่สอด</a:t>
              </a:r>
            </a:p>
          </p:txBody>
        </p:sp>
        <p:sp>
          <p:nvSpPr>
            <p:cNvPr id="56364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56365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(5512)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56347" name="Text Box 17"/>
          <p:cNvSpPr txBox="1">
            <a:spLocks noChangeArrowheads="1"/>
          </p:cNvSpPr>
          <p:nvPr/>
        </p:nvSpPr>
        <p:spPr bwMode="auto">
          <a:xfrm>
            <a:off x="6156325" y="5610225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(5515/5516/5517/5518)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cxnSp>
        <p:nvCxnSpPr>
          <p:cNvPr id="76" name="Straight Connector 75"/>
          <p:cNvCxnSpPr/>
          <p:nvPr/>
        </p:nvCxnSpPr>
        <p:spPr>
          <a:xfrm>
            <a:off x="1404938" y="3500438"/>
            <a:ext cx="604837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9" name="Straight Connector 78"/>
          <p:cNvCxnSpPr/>
          <p:nvPr/>
        </p:nvCxnSpPr>
        <p:spPr>
          <a:xfrm>
            <a:off x="1116013" y="1628775"/>
            <a:ext cx="0" cy="14446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" name="Straight Connector 80"/>
          <p:cNvCxnSpPr/>
          <p:nvPr/>
        </p:nvCxnSpPr>
        <p:spPr>
          <a:xfrm>
            <a:off x="3348038" y="1628775"/>
            <a:ext cx="0" cy="14446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" name="Straight Connector 81"/>
          <p:cNvCxnSpPr/>
          <p:nvPr/>
        </p:nvCxnSpPr>
        <p:spPr>
          <a:xfrm>
            <a:off x="5651500" y="1628775"/>
            <a:ext cx="0" cy="14446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3" name="Straight Connector 82"/>
          <p:cNvCxnSpPr/>
          <p:nvPr/>
        </p:nvCxnSpPr>
        <p:spPr>
          <a:xfrm>
            <a:off x="7956550" y="1628775"/>
            <a:ext cx="0" cy="14446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4" name="Straight Connector 83"/>
          <p:cNvCxnSpPr/>
          <p:nvPr/>
        </p:nvCxnSpPr>
        <p:spPr>
          <a:xfrm>
            <a:off x="1403350" y="3500438"/>
            <a:ext cx="0" cy="904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/>
          <p:cNvCxnSpPr/>
          <p:nvPr/>
        </p:nvCxnSpPr>
        <p:spPr>
          <a:xfrm>
            <a:off x="7451725" y="3500438"/>
            <a:ext cx="0" cy="904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" name="Straight Connector 85"/>
          <p:cNvCxnSpPr/>
          <p:nvPr/>
        </p:nvCxnSpPr>
        <p:spPr>
          <a:xfrm>
            <a:off x="3049588" y="3500438"/>
            <a:ext cx="0" cy="136842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7" name="Straight Connector 86"/>
          <p:cNvCxnSpPr/>
          <p:nvPr/>
        </p:nvCxnSpPr>
        <p:spPr>
          <a:xfrm>
            <a:off x="1403350" y="4868863"/>
            <a:ext cx="604837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9" name="Straight Connector 88"/>
          <p:cNvCxnSpPr/>
          <p:nvPr/>
        </p:nvCxnSpPr>
        <p:spPr>
          <a:xfrm>
            <a:off x="1403350" y="4868863"/>
            <a:ext cx="0" cy="904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0" name="Straight Connector 89"/>
          <p:cNvCxnSpPr/>
          <p:nvPr/>
        </p:nvCxnSpPr>
        <p:spPr>
          <a:xfrm>
            <a:off x="4427538" y="4868863"/>
            <a:ext cx="0" cy="904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1" name="Straight Connector 90"/>
          <p:cNvCxnSpPr/>
          <p:nvPr/>
        </p:nvCxnSpPr>
        <p:spPr>
          <a:xfrm>
            <a:off x="7451725" y="4868863"/>
            <a:ext cx="0" cy="904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56360" name="Group 74"/>
          <p:cNvGrpSpPr>
            <a:grpSpLocks/>
          </p:cNvGrpSpPr>
          <p:nvPr/>
        </p:nvGrpSpPr>
        <p:grpSpPr bwMode="auto">
          <a:xfrm>
            <a:off x="107950" y="1774825"/>
            <a:ext cx="2051050" cy="646113"/>
            <a:chOff x="107950" y="1775470"/>
            <a:chExt cx="2051050" cy="646112"/>
          </a:xfrm>
        </p:grpSpPr>
        <p:grpSp>
          <p:nvGrpSpPr>
            <p:cNvPr id="13" name="Group 18"/>
            <p:cNvGrpSpPr>
              <a:grpSpLocks/>
            </p:cNvGrpSpPr>
            <p:nvPr/>
          </p:nvGrpSpPr>
          <p:grpSpPr bwMode="auto">
            <a:xfrm>
              <a:off x="107950" y="1775470"/>
              <a:ext cx="2051050" cy="646112"/>
              <a:chOff x="3203848" y="3468365"/>
              <a:chExt cx="2052020" cy="646113"/>
            </a:xfrm>
            <a:solidFill>
              <a:schemeClr val="bg1"/>
            </a:solidFill>
          </p:grpSpPr>
          <p:sp>
            <p:nvSpPr>
              <p:cNvPr id="14387" name="Rectangle 2"/>
              <p:cNvSpPr>
                <a:spLocks noChangeArrowheads="1"/>
              </p:cNvSpPr>
              <p:nvPr/>
            </p:nvSpPr>
            <p:spPr bwMode="auto">
              <a:xfrm>
                <a:off x="4679868" y="3468365"/>
                <a:ext cx="576000" cy="323850"/>
              </a:xfrm>
              <a:prstGeom prst="rect">
                <a:avLst/>
              </a:prstGeom>
              <a:grpFill/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anchor="ctr"/>
              <a:lstStyle/>
              <a:p>
                <a:pPr algn="ctr" eaLnBrk="0" hangingPunct="0">
                  <a:defRPr/>
                </a:pPr>
                <a:r>
                  <a:rPr lang="en-US" altLang="th-TH" sz="1600" b="1" dirty="0">
                    <a:latin typeface="TH SarabunPSK" pitchFamily="34" charset="-34"/>
                    <a:cs typeface="TH SarabunPSK" pitchFamily="34" charset="-34"/>
                  </a:rPr>
                  <a:t>7</a:t>
                </a:r>
                <a:endParaRPr lang="th-TH" altLang="th-TH" sz="1400" b="1" dirty="0">
                  <a:latin typeface="TH SarabunPSK" pitchFamily="34" charset="-34"/>
                  <a:cs typeface="TH SarabunPSK" pitchFamily="34" charset="-34"/>
                </a:endParaRPr>
              </a:p>
            </p:txBody>
          </p:sp>
          <p:sp>
            <p:nvSpPr>
              <p:cNvPr id="14388" name="Rectangle 2"/>
              <p:cNvSpPr>
                <a:spLocks noChangeArrowheads="1"/>
              </p:cNvSpPr>
              <p:nvPr/>
            </p:nvSpPr>
            <p:spPr bwMode="auto">
              <a:xfrm>
                <a:off x="3203848" y="3789040"/>
                <a:ext cx="2052000" cy="325438"/>
              </a:xfrm>
              <a:prstGeom prst="rect">
                <a:avLst/>
              </a:prstGeom>
              <a:grpFill/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anchor="ctr"/>
              <a:lstStyle/>
              <a:p>
                <a:pPr algn="ctr" eaLnBrk="0" hangingPunct="0">
                  <a:defRPr/>
                </a:pPr>
                <a:r>
                  <a:rPr lang="th-TH" altLang="th-TH" sz="1400" spc="-40" dirty="0">
                    <a:latin typeface="TH SarabunPSK" pitchFamily="34" charset="-34"/>
                    <a:cs typeface="TH SarabunPSK" pitchFamily="34" charset="-34"/>
                  </a:rPr>
                  <a:t>นักวิชาการพัฒนาชุมชน (ผอ.กง.) </a:t>
                </a:r>
                <a:r>
                  <a:rPr lang="th-TH" altLang="th-TH" sz="1400" spc="-40" dirty="0" err="1">
                    <a:latin typeface="TH SarabunPSK" pitchFamily="34" charset="-34"/>
                    <a:cs typeface="TH SarabunPSK" pitchFamily="34" charset="-34"/>
                  </a:rPr>
                  <a:t>ชพ.</a:t>
                </a:r>
                <a:r>
                  <a:rPr lang="en-US" altLang="th-TH" sz="1400" spc="-40" dirty="0">
                    <a:latin typeface="TH SarabunPSK" pitchFamily="34" charset="-34"/>
                    <a:cs typeface="TH SarabunPSK" pitchFamily="34" charset="-34"/>
                  </a:rPr>
                  <a:t> </a:t>
                </a:r>
                <a:r>
                  <a:rPr lang="en-US" altLang="th-TH" sz="1000" spc="-40" dirty="0">
                    <a:solidFill>
                      <a:srgbClr val="FF0000"/>
                    </a:solidFill>
                    <a:latin typeface="TH SarabunPSK" pitchFamily="34" charset="-34"/>
                    <a:cs typeface="TH SarabunPSK" pitchFamily="34" charset="-34"/>
                  </a:rPr>
                  <a:t>(5469)</a:t>
                </a:r>
                <a:endParaRPr lang="th-TH" altLang="th-TH" sz="1000" spc="-40" dirty="0">
                  <a:solidFill>
                    <a:srgbClr val="FF0000"/>
                  </a:solidFill>
                  <a:latin typeface="TH SarabunPSK" pitchFamily="34" charset="-34"/>
                  <a:cs typeface="TH SarabunPSK" pitchFamily="34" charset="-34"/>
                </a:endParaRPr>
              </a:p>
            </p:txBody>
          </p:sp>
        </p:grpSp>
        <p:sp>
          <p:nvSpPr>
            <p:cNvPr id="56362" name="Rectangle 2"/>
            <p:cNvSpPr>
              <a:spLocks noChangeArrowheads="1"/>
            </p:cNvSpPr>
            <p:nvPr/>
          </p:nvSpPr>
          <p:spPr bwMode="auto">
            <a:xfrm>
              <a:off x="107950" y="1775470"/>
              <a:ext cx="1475302" cy="323849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th-TH" altLang="th-TH" sz="12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endParaRPr lang="th-TH" altLang="th-TH" sz="8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2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กลุ่มงานประสานและสนับสนุนการบริหารงานพัฒนาชุมชน</a:t>
              </a:r>
            </a:p>
            <a:p>
              <a:pPr algn="ctr"/>
              <a:endParaRPr lang="th-TH" altLang="th-TH" sz="12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346" name="Rectangle 73"/>
          <p:cNvSpPr>
            <a:spLocks noChangeArrowheads="1"/>
          </p:cNvSpPr>
          <p:nvPr/>
        </p:nvSpPr>
        <p:spPr bwMode="auto">
          <a:xfrm>
            <a:off x="488950" y="106363"/>
            <a:ext cx="815498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/>
            <a:r>
              <a:rPr lang="th-TH" altLang="th-TH" sz="1600" b="1">
                <a:latin typeface="TH SarabunPSK" panose="020B0500040200020003" pitchFamily="34" charset="-34"/>
                <a:cs typeface="TH SarabunPSK" panose="020B0500040200020003" pitchFamily="34" charset="-34"/>
              </a:rPr>
              <a:t>แผนภูมิแสดงการแบ่งงานภายในและอัตรากำลังของกรมการพัฒนาชุมชน</a:t>
            </a:r>
            <a:r>
              <a:rPr lang="en-US" altLang="th-TH" sz="1600" b="1">
                <a:latin typeface="TH SarabunPSK" panose="020B0500040200020003" pitchFamily="34" charset="-34"/>
                <a:cs typeface="TH SarabunPSK" panose="020B0500040200020003" pitchFamily="34" charset="-34"/>
              </a:rPr>
              <a:t> </a:t>
            </a:r>
            <a:endParaRPr lang="th-TH" altLang="th-TH" sz="1600" b="1"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sp>
        <p:nvSpPr>
          <p:cNvPr id="57347" name="Text Box 9"/>
          <p:cNvSpPr txBox="1">
            <a:spLocks noChangeArrowheads="1"/>
          </p:cNvSpPr>
          <p:nvPr/>
        </p:nvSpPr>
        <p:spPr bwMode="auto">
          <a:xfrm>
            <a:off x="6980238" y="6269038"/>
            <a:ext cx="2160587" cy="588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ลูกจ้างประจำ - อัตรา</a:t>
            </a:r>
            <a:endParaRPr lang="th-TH" altLang="th-TH" sz="1400">
              <a:solidFill>
                <a:srgbClr val="FF0000"/>
              </a:solidFill>
              <a:latin typeface="TH SarabunPSK" panose="020B0500040200020003" pitchFamily="34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กรอบพนักงานราชการ 1 อัตรา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rPr>
              <a:t>(77)</a:t>
            </a:r>
          </a:p>
        </p:txBody>
      </p:sp>
      <p:grpSp>
        <p:nvGrpSpPr>
          <p:cNvPr id="57348" name="Group 81"/>
          <p:cNvGrpSpPr>
            <a:grpSpLocks/>
          </p:cNvGrpSpPr>
          <p:nvPr/>
        </p:nvGrpSpPr>
        <p:grpSpPr bwMode="auto">
          <a:xfrm>
            <a:off x="2843213" y="765175"/>
            <a:ext cx="3421062" cy="646113"/>
            <a:chOff x="2448080" y="857250"/>
            <a:chExt cx="3420000" cy="646113"/>
          </a:xfrm>
        </p:grpSpPr>
        <p:sp>
          <p:nvSpPr>
            <p:cNvPr id="57370" name="Rectangle 2"/>
            <p:cNvSpPr>
              <a:spLocks noChangeArrowheads="1"/>
            </p:cNvSpPr>
            <p:nvPr/>
          </p:nvSpPr>
          <p:spPr bwMode="auto">
            <a:xfrm>
              <a:off x="2448080" y="857250"/>
              <a:ext cx="2844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สำนักงานพัฒนาชุมชนจังหวัดตาก</a:t>
              </a:r>
            </a:p>
          </p:txBody>
        </p:sp>
        <p:sp>
          <p:nvSpPr>
            <p:cNvPr id="57371" name="Rectangle 2"/>
            <p:cNvSpPr>
              <a:spLocks noChangeArrowheads="1"/>
            </p:cNvSpPr>
            <p:nvPr/>
          </p:nvSpPr>
          <p:spPr bwMode="auto">
            <a:xfrm>
              <a:off x="5290308" y="857250"/>
              <a:ext cx="575739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 eaLnBrk="1" hangingPunct="1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66</a:t>
              </a:r>
              <a:endParaRPr lang="th-TH" altLang="th-TH" sz="16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57372" name="Rectangle 2"/>
            <p:cNvSpPr>
              <a:spLocks noChangeArrowheads="1"/>
            </p:cNvSpPr>
            <p:nvPr/>
          </p:nvSpPr>
          <p:spPr bwMode="auto">
            <a:xfrm>
              <a:off x="2448080" y="1177925"/>
              <a:ext cx="3420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ผู้อำนวยการ (พัฒนาการจังหวัด) สูง</a:t>
              </a:r>
              <a:r>
                <a:rPr lang="en-US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(5468)</a:t>
              </a:r>
              <a:r>
                <a:rPr lang="en-US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endParaRPr lang="th-TH" altLang="th-TH" sz="1600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57349" name="Text Box 91"/>
          <p:cNvSpPr txBox="1">
            <a:spLocks noChangeArrowheads="1"/>
          </p:cNvSpPr>
          <p:nvPr/>
        </p:nvSpPr>
        <p:spPr bwMode="auto">
          <a:xfrm>
            <a:off x="3924300" y="404813"/>
            <a:ext cx="1368425" cy="277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Update </a:t>
            </a:r>
            <a:r>
              <a:rPr lang="th-TH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26 เมษายน 2564 </a:t>
            </a:r>
            <a:r>
              <a:rPr lang="en-US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         </a:t>
            </a:r>
            <a:endParaRPr lang="th-TH" altLang="th-TH" sz="1200"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cxnSp>
        <p:nvCxnSpPr>
          <p:cNvPr id="78" name="Straight Connector 77"/>
          <p:cNvCxnSpPr/>
          <p:nvPr/>
        </p:nvCxnSpPr>
        <p:spPr>
          <a:xfrm>
            <a:off x="4572000" y="1419225"/>
            <a:ext cx="0" cy="50482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7351" name="Rectangle 78"/>
          <p:cNvSpPr>
            <a:spLocks noChangeArrowheads="1"/>
          </p:cNvSpPr>
          <p:nvPr/>
        </p:nvSpPr>
        <p:spPr bwMode="auto">
          <a:xfrm>
            <a:off x="0" y="6611938"/>
            <a:ext cx="1619250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000" u="sng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หมายเหตุ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ภายในวงเล็บแสดงเลขที่ตำแหน่ง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57352" name="Group 49"/>
          <p:cNvGrpSpPr>
            <a:grpSpLocks/>
          </p:cNvGrpSpPr>
          <p:nvPr/>
        </p:nvGrpSpPr>
        <p:grpSpPr bwMode="auto">
          <a:xfrm>
            <a:off x="107950" y="1722438"/>
            <a:ext cx="2843213" cy="646112"/>
            <a:chOff x="107503" y="3717032"/>
            <a:chExt cx="2844257" cy="646113"/>
          </a:xfrm>
        </p:grpSpPr>
        <p:sp>
          <p:nvSpPr>
            <p:cNvPr id="57367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อุ้มผาง</a:t>
              </a:r>
            </a:p>
          </p:txBody>
        </p:sp>
        <p:sp>
          <p:nvSpPr>
            <p:cNvPr id="57368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57369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(5521)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57353" name="Text Box 17"/>
          <p:cNvSpPr txBox="1">
            <a:spLocks noChangeArrowheads="1"/>
          </p:cNvSpPr>
          <p:nvPr/>
        </p:nvSpPr>
        <p:spPr bwMode="auto">
          <a:xfrm>
            <a:off x="107950" y="2370138"/>
            <a:ext cx="2879725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(5523/5524/5525/5526)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57354" name="Group 50"/>
          <p:cNvGrpSpPr>
            <a:grpSpLocks/>
          </p:cNvGrpSpPr>
          <p:nvPr/>
        </p:nvGrpSpPr>
        <p:grpSpPr bwMode="auto">
          <a:xfrm>
            <a:off x="3132138" y="1722438"/>
            <a:ext cx="2843212" cy="646112"/>
            <a:chOff x="107503" y="3717032"/>
            <a:chExt cx="2844257" cy="646113"/>
          </a:xfrm>
        </p:grpSpPr>
        <p:sp>
          <p:nvSpPr>
            <p:cNvPr id="57364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พบพระ</a:t>
              </a:r>
            </a:p>
          </p:txBody>
        </p:sp>
        <p:sp>
          <p:nvSpPr>
            <p:cNvPr id="57365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57366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ชพ.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(5527)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57355" name="Text Box 17"/>
          <p:cNvSpPr txBox="1">
            <a:spLocks noChangeArrowheads="1"/>
          </p:cNvSpPr>
          <p:nvPr/>
        </p:nvSpPr>
        <p:spPr bwMode="auto">
          <a:xfrm>
            <a:off x="3132138" y="2370138"/>
            <a:ext cx="2879725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(5529/5530/5531/5908)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57356" name="Group 55"/>
          <p:cNvGrpSpPr>
            <a:grpSpLocks/>
          </p:cNvGrpSpPr>
          <p:nvPr/>
        </p:nvGrpSpPr>
        <p:grpSpPr bwMode="auto">
          <a:xfrm>
            <a:off x="6156325" y="1722438"/>
            <a:ext cx="2844800" cy="646112"/>
            <a:chOff x="107503" y="3717032"/>
            <a:chExt cx="2844257" cy="646113"/>
          </a:xfrm>
        </p:grpSpPr>
        <p:sp>
          <p:nvSpPr>
            <p:cNvPr id="57361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วังเจ้า</a:t>
              </a:r>
            </a:p>
          </p:txBody>
        </p:sp>
        <p:sp>
          <p:nvSpPr>
            <p:cNvPr id="57362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57363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ชพ.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(5532)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57357" name="Text Box 17"/>
          <p:cNvSpPr txBox="1">
            <a:spLocks noChangeArrowheads="1"/>
          </p:cNvSpPr>
          <p:nvPr/>
        </p:nvSpPr>
        <p:spPr bwMode="auto">
          <a:xfrm>
            <a:off x="6156325" y="2370138"/>
            <a:ext cx="2879725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(5493/5535/5897/5925)</a:t>
            </a:r>
          </a:p>
        </p:txBody>
      </p:sp>
      <p:cxnSp>
        <p:nvCxnSpPr>
          <p:cNvPr id="76" name="Straight Connector 75"/>
          <p:cNvCxnSpPr/>
          <p:nvPr/>
        </p:nvCxnSpPr>
        <p:spPr>
          <a:xfrm>
            <a:off x="1404938" y="1628775"/>
            <a:ext cx="604837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4" name="Straight Connector 83"/>
          <p:cNvCxnSpPr/>
          <p:nvPr/>
        </p:nvCxnSpPr>
        <p:spPr>
          <a:xfrm>
            <a:off x="1403350" y="1628775"/>
            <a:ext cx="0" cy="9048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/>
          <p:cNvCxnSpPr/>
          <p:nvPr/>
        </p:nvCxnSpPr>
        <p:spPr>
          <a:xfrm>
            <a:off x="7451725" y="1628775"/>
            <a:ext cx="0" cy="9048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370" name="Rectangle 73"/>
          <p:cNvSpPr>
            <a:spLocks noChangeArrowheads="1"/>
          </p:cNvSpPr>
          <p:nvPr/>
        </p:nvSpPr>
        <p:spPr bwMode="auto">
          <a:xfrm>
            <a:off x="488950" y="106363"/>
            <a:ext cx="815498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/>
            <a:r>
              <a:rPr lang="th-TH" altLang="th-TH" sz="1600" b="1">
                <a:latin typeface="TH SarabunPSK" panose="020B0500040200020003" pitchFamily="34" charset="-34"/>
                <a:cs typeface="TH SarabunPSK" panose="020B0500040200020003" pitchFamily="34" charset="-34"/>
              </a:rPr>
              <a:t>แผนภูมิแสดงการแบ่งงานภายในและอัตรากำลังของกรมการพัฒนาชุมชน</a:t>
            </a:r>
            <a:r>
              <a:rPr lang="en-US" altLang="th-TH" sz="1600" b="1">
                <a:latin typeface="TH SarabunPSK" panose="020B0500040200020003" pitchFamily="34" charset="-34"/>
                <a:cs typeface="TH SarabunPSK" panose="020B0500040200020003" pitchFamily="34" charset="-34"/>
              </a:rPr>
              <a:t> </a:t>
            </a:r>
            <a:endParaRPr lang="th-TH" altLang="th-TH" sz="1600" b="1"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sp>
        <p:nvSpPr>
          <p:cNvPr id="58371" name="Text Box 9"/>
          <p:cNvSpPr txBox="1">
            <a:spLocks noChangeArrowheads="1"/>
          </p:cNvSpPr>
          <p:nvPr/>
        </p:nvSpPr>
        <p:spPr bwMode="auto">
          <a:xfrm>
            <a:off x="6980238" y="6269038"/>
            <a:ext cx="2160587" cy="588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ลูกจ้างประจำ 1 อัตรา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rPr>
              <a:t>(60)</a:t>
            </a:r>
            <a:endParaRPr lang="th-TH" altLang="th-TH" sz="1400">
              <a:solidFill>
                <a:srgbClr val="FF0000"/>
              </a:solidFill>
              <a:latin typeface="TH SarabunPSK" panose="020B0500040200020003" pitchFamily="34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กรอบพนักงานราชการ - อัตรา</a:t>
            </a:r>
            <a:endParaRPr lang="th-TH" altLang="th-TH" sz="1000">
              <a:solidFill>
                <a:srgbClr val="FF0000"/>
              </a:solidFill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grpSp>
        <p:nvGrpSpPr>
          <p:cNvPr id="58372" name="Group 81"/>
          <p:cNvGrpSpPr>
            <a:grpSpLocks/>
          </p:cNvGrpSpPr>
          <p:nvPr/>
        </p:nvGrpSpPr>
        <p:grpSpPr bwMode="auto">
          <a:xfrm>
            <a:off x="2843213" y="765175"/>
            <a:ext cx="3421062" cy="646113"/>
            <a:chOff x="2448080" y="857250"/>
            <a:chExt cx="3420000" cy="646113"/>
          </a:xfrm>
        </p:grpSpPr>
        <p:sp>
          <p:nvSpPr>
            <p:cNvPr id="58415" name="Rectangle 2"/>
            <p:cNvSpPr>
              <a:spLocks noChangeArrowheads="1"/>
            </p:cNvSpPr>
            <p:nvPr/>
          </p:nvSpPr>
          <p:spPr bwMode="auto">
            <a:xfrm>
              <a:off x="2448080" y="857250"/>
              <a:ext cx="2844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สำนักงานพัฒนาชุมชนจังหวัดนครนายก</a:t>
              </a:r>
            </a:p>
          </p:txBody>
        </p:sp>
        <p:sp>
          <p:nvSpPr>
            <p:cNvPr id="58416" name="Rectangle 2"/>
            <p:cNvSpPr>
              <a:spLocks noChangeArrowheads="1"/>
            </p:cNvSpPr>
            <p:nvPr/>
          </p:nvSpPr>
          <p:spPr bwMode="auto">
            <a:xfrm>
              <a:off x="5290308" y="857250"/>
              <a:ext cx="575739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 eaLnBrk="1" hangingPunct="1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40</a:t>
              </a:r>
              <a:endParaRPr lang="th-TH" altLang="th-TH" sz="16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58417" name="Rectangle 2"/>
            <p:cNvSpPr>
              <a:spLocks noChangeArrowheads="1"/>
            </p:cNvSpPr>
            <p:nvPr/>
          </p:nvSpPr>
          <p:spPr bwMode="auto">
            <a:xfrm>
              <a:off x="2448080" y="1177925"/>
              <a:ext cx="3420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ผู้อำนวยการ (พัฒนาการจังหวัด) สูง</a:t>
              </a:r>
              <a:r>
                <a:rPr lang="en-US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(822)</a:t>
              </a:r>
              <a:r>
                <a:rPr lang="en-US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endParaRPr lang="th-TH" altLang="th-TH" sz="1600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58373" name="Text Box 91"/>
          <p:cNvSpPr txBox="1">
            <a:spLocks noChangeArrowheads="1"/>
          </p:cNvSpPr>
          <p:nvPr/>
        </p:nvSpPr>
        <p:spPr bwMode="auto">
          <a:xfrm>
            <a:off x="3924300" y="404813"/>
            <a:ext cx="1368425" cy="277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Update </a:t>
            </a:r>
            <a:r>
              <a:rPr lang="th-TH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26 เมษายน 2564 </a:t>
            </a:r>
            <a:r>
              <a:rPr lang="en-US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         </a:t>
            </a:r>
            <a:endParaRPr lang="th-TH" altLang="th-TH" sz="1200"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sp>
        <p:nvSpPr>
          <p:cNvPr id="58374" name="Text Box 17"/>
          <p:cNvSpPr txBox="1">
            <a:spLocks noChangeArrowheads="1"/>
          </p:cNvSpPr>
          <p:nvPr/>
        </p:nvSpPr>
        <p:spPr bwMode="auto">
          <a:xfrm>
            <a:off x="107950" y="2409825"/>
            <a:ext cx="3024188" cy="628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 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- 1 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(2184)</a:t>
            </a:r>
          </a:p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นักจัดการงานทั่วไป (ปก./ชก.)   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     </a:t>
            </a: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- 1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842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)</a:t>
            </a:r>
          </a:p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เจ้าพนักงานธุรการ (ปง./ชง.)    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      </a:t>
            </a: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2 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(320/826)</a:t>
            </a:r>
          </a:p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เจ้าพนักงานการเงินและบัญชี (ปง./ชง.)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- 1 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(825)</a:t>
            </a:r>
          </a:p>
          <a:p>
            <a:pPr eaLnBrk="1" hangingPunct="1"/>
            <a:r>
              <a:rPr lang="th-TH" altLang="th-TH" sz="1200">
                <a:solidFill>
                  <a:srgbClr val="00B05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พนักงานขับรถยนต์ (ลจป.)         </a:t>
            </a:r>
            <a:r>
              <a:rPr lang="en-US" altLang="th-TH" sz="1200">
                <a:solidFill>
                  <a:srgbClr val="00B05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   </a:t>
            </a:r>
            <a:r>
              <a:rPr lang="th-TH" altLang="th-TH" sz="1200">
                <a:solidFill>
                  <a:srgbClr val="00B05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- </a:t>
            </a:r>
            <a:r>
              <a:rPr lang="en-US" altLang="th-TH" sz="1200">
                <a:solidFill>
                  <a:srgbClr val="00B05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1</a:t>
            </a:r>
            <a:r>
              <a:rPr lang="th-TH" altLang="th-TH" sz="1000">
                <a:solidFill>
                  <a:srgbClr val="00B05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60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) (ไม่รวมในกรอบ ขรก.)</a:t>
            </a:r>
            <a:r>
              <a:rPr lang="en-US" altLang="th-TH" sz="10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endParaRPr lang="th-TH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endParaRPr lang="en-US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sp>
        <p:nvSpPr>
          <p:cNvPr id="58375" name="Text Box 17"/>
          <p:cNvSpPr txBox="1">
            <a:spLocks noChangeArrowheads="1"/>
          </p:cNvSpPr>
          <p:nvPr/>
        </p:nvSpPr>
        <p:spPr bwMode="auto">
          <a:xfrm>
            <a:off x="2411413" y="2408238"/>
            <a:ext cx="2087562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2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(828/829)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3" name="Group 18"/>
          <p:cNvGrpSpPr>
            <a:grpSpLocks/>
          </p:cNvGrpSpPr>
          <p:nvPr/>
        </p:nvGrpSpPr>
        <p:grpSpPr bwMode="auto">
          <a:xfrm>
            <a:off x="2411413" y="1772816"/>
            <a:ext cx="2052637" cy="646113"/>
            <a:chOff x="3203848" y="3468365"/>
            <a:chExt cx="2052020" cy="646113"/>
          </a:xfrm>
          <a:solidFill>
            <a:schemeClr val="bg1"/>
          </a:solidFill>
        </p:grpSpPr>
        <p:sp>
          <p:nvSpPr>
            <p:cNvPr id="12367" name="Rectangle 2"/>
            <p:cNvSpPr>
              <a:spLocks noChangeArrowheads="1"/>
            </p:cNvSpPr>
            <p:nvPr/>
          </p:nvSpPr>
          <p:spPr bwMode="auto">
            <a:xfrm>
              <a:off x="3203848" y="3468365"/>
              <a:ext cx="1476000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lnSpc>
                  <a:spcPct val="70000"/>
                </a:lnSpc>
                <a:defRPr/>
              </a:pPr>
              <a:endParaRPr lang="en-US" altLang="th-TH" sz="700" b="1" dirty="0">
                <a:latin typeface="TH SarabunPSK" pitchFamily="34" charset="-34"/>
                <a:cs typeface="TH SarabunPSK" pitchFamily="34" charset="-34"/>
              </a:endParaRPr>
            </a:p>
            <a:p>
              <a:pPr algn="ctr" eaLnBrk="0" hangingPunct="0">
                <a:lnSpc>
                  <a:spcPct val="70000"/>
                </a:lnSpc>
                <a:defRPr/>
              </a:pPr>
              <a:r>
                <a:rPr lang="th-TH" altLang="th-TH" sz="1400" b="1" dirty="0">
                  <a:latin typeface="TH SarabunPSK" pitchFamily="34" charset="-34"/>
                  <a:cs typeface="TH SarabunPSK" pitchFamily="34" charset="-34"/>
                </a:rPr>
                <a:t> กลุ่มงานยุทธศาสตร์</a:t>
              </a:r>
            </a:p>
            <a:p>
              <a:pPr algn="ctr" eaLnBrk="0" hangingPunct="0">
                <a:lnSpc>
                  <a:spcPct val="70000"/>
                </a:lnSpc>
                <a:defRPr/>
              </a:pPr>
              <a:r>
                <a:rPr lang="th-TH" altLang="th-TH" sz="1400" b="1" dirty="0">
                  <a:latin typeface="TH SarabunPSK" pitchFamily="34" charset="-34"/>
                  <a:cs typeface="TH SarabunPSK" pitchFamily="34" charset="-34"/>
                </a:rPr>
                <a:t>การพัฒนาชุมชน</a:t>
              </a:r>
            </a:p>
          </p:txBody>
        </p:sp>
        <p:sp>
          <p:nvSpPr>
            <p:cNvPr id="12368" name="Rectangle 2"/>
            <p:cNvSpPr>
              <a:spLocks noChangeArrowheads="1"/>
            </p:cNvSpPr>
            <p:nvPr/>
          </p:nvSpPr>
          <p:spPr bwMode="auto">
            <a:xfrm>
              <a:off x="4679868" y="3468365"/>
              <a:ext cx="576000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en-US" altLang="th-TH" sz="1600" b="1" dirty="0">
                  <a:latin typeface="TH SarabunPSK" pitchFamily="34" charset="-34"/>
                  <a:cs typeface="TH SarabunPSK" pitchFamily="34" charset="-34"/>
                </a:rPr>
                <a:t>3</a:t>
              </a:r>
              <a:endParaRPr lang="th-TH" altLang="th-TH" sz="1400" b="1" dirty="0">
                <a:latin typeface="TH SarabunPSK" pitchFamily="34" charset="-34"/>
                <a:cs typeface="TH SarabunPSK" pitchFamily="34" charset="-34"/>
              </a:endParaRPr>
            </a:p>
          </p:txBody>
        </p:sp>
        <p:sp>
          <p:nvSpPr>
            <p:cNvPr id="12372" name="Rectangle 2"/>
            <p:cNvSpPr>
              <a:spLocks noChangeArrowheads="1"/>
            </p:cNvSpPr>
            <p:nvPr/>
          </p:nvSpPr>
          <p:spPr bwMode="auto">
            <a:xfrm>
              <a:off x="3203848" y="3789040"/>
              <a:ext cx="2052020" cy="325438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th-TH" altLang="th-TH" sz="1500" spc="-70" dirty="0">
                  <a:latin typeface="TH SarabunPSK" pitchFamily="34" charset="-34"/>
                  <a:cs typeface="TH SarabunPSK" pitchFamily="34" charset="-34"/>
                </a:rPr>
                <a:t>นักวิชาการพัฒนาชุมชน (ผอ.กง.) ชพ</a:t>
              </a:r>
              <a:r>
                <a:rPr lang="en-US" altLang="th-TH" sz="1500" spc="-70" dirty="0">
                  <a:latin typeface="TH SarabunPSK" pitchFamily="34" charset="-34"/>
                  <a:cs typeface="TH SarabunPSK" pitchFamily="34" charset="-34"/>
                </a:rPr>
                <a:t>. </a:t>
              </a:r>
              <a:r>
                <a:rPr lang="en-US" altLang="th-TH" sz="1000" spc="-70" dirty="0">
                  <a:solidFill>
                    <a:srgbClr val="FF0000"/>
                  </a:solidFill>
                  <a:latin typeface="TH SarabunPSK" pitchFamily="34" charset="-34"/>
                  <a:cs typeface="TH SarabunPSK" pitchFamily="34" charset="-34"/>
                </a:rPr>
                <a:t>(827)</a:t>
              </a:r>
              <a:endParaRPr lang="th-TH" altLang="th-TH" sz="1000" spc="-70" dirty="0">
                <a:solidFill>
                  <a:srgbClr val="FF0000"/>
                </a:solidFill>
                <a:latin typeface="TH SarabunPSK" pitchFamily="34" charset="-34"/>
                <a:cs typeface="TH SarabunPSK" pitchFamily="34" charset="-34"/>
              </a:endParaRPr>
            </a:p>
          </p:txBody>
        </p:sp>
      </p:grpSp>
      <p:sp>
        <p:nvSpPr>
          <p:cNvPr id="58377" name="Text Box 17"/>
          <p:cNvSpPr txBox="1">
            <a:spLocks noChangeArrowheads="1"/>
          </p:cNvSpPr>
          <p:nvPr/>
        </p:nvSpPr>
        <p:spPr bwMode="auto">
          <a:xfrm>
            <a:off x="4665663" y="2420938"/>
            <a:ext cx="2087562" cy="628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(831/832/833/836)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4" name="Group 18"/>
          <p:cNvGrpSpPr>
            <a:grpSpLocks/>
          </p:cNvGrpSpPr>
          <p:nvPr/>
        </p:nvGrpSpPr>
        <p:grpSpPr bwMode="auto">
          <a:xfrm>
            <a:off x="4665274" y="1773328"/>
            <a:ext cx="2051050" cy="646110"/>
            <a:chOff x="3203848" y="3468365"/>
            <a:chExt cx="2052020" cy="646111"/>
          </a:xfrm>
          <a:solidFill>
            <a:schemeClr val="bg1"/>
          </a:solidFill>
        </p:grpSpPr>
        <p:sp>
          <p:nvSpPr>
            <p:cNvPr id="12364" name="Rectangle 2"/>
            <p:cNvSpPr>
              <a:spLocks noChangeArrowheads="1"/>
            </p:cNvSpPr>
            <p:nvPr/>
          </p:nvSpPr>
          <p:spPr bwMode="auto">
            <a:xfrm>
              <a:off x="3203848" y="3468365"/>
              <a:ext cx="1476000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lnSpc>
                  <a:spcPct val="70000"/>
                </a:lnSpc>
                <a:defRPr/>
              </a:pPr>
              <a:endParaRPr lang="th-TH" altLang="th-TH" sz="700" b="1" dirty="0">
                <a:latin typeface="TH SarabunPSK" pitchFamily="34" charset="-34"/>
                <a:cs typeface="TH SarabunPSK" pitchFamily="34" charset="-34"/>
              </a:endParaRPr>
            </a:p>
            <a:p>
              <a:pPr algn="ctr" eaLnBrk="0" hangingPunct="0">
                <a:lnSpc>
                  <a:spcPct val="70000"/>
                </a:lnSpc>
                <a:defRPr/>
              </a:pPr>
              <a:r>
                <a:rPr lang="th-TH" altLang="th-TH" sz="1400" b="1" dirty="0">
                  <a:latin typeface="TH SarabunPSK" pitchFamily="34" charset="-34"/>
                  <a:cs typeface="TH SarabunPSK" pitchFamily="34" charset="-34"/>
                </a:rPr>
                <a:t>กลุ่มงานส่งเสริม                      การพัฒนาชุมชน</a:t>
              </a:r>
            </a:p>
          </p:txBody>
        </p:sp>
        <p:sp>
          <p:nvSpPr>
            <p:cNvPr id="12365" name="Rectangle 2"/>
            <p:cNvSpPr>
              <a:spLocks noChangeArrowheads="1"/>
            </p:cNvSpPr>
            <p:nvPr/>
          </p:nvSpPr>
          <p:spPr bwMode="auto">
            <a:xfrm>
              <a:off x="4679868" y="3468365"/>
              <a:ext cx="576000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en-US" altLang="th-TH" sz="1600" b="1" dirty="0">
                  <a:latin typeface="TH SarabunPSK" pitchFamily="34" charset="-34"/>
                  <a:cs typeface="TH SarabunPSK" pitchFamily="34" charset="-34"/>
                </a:rPr>
                <a:t>5</a:t>
              </a:r>
              <a:endParaRPr lang="th-TH" altLang="th-TH" sz="1600" b="1" dirty="0">
                <a:latin typeface="TH SarabunPSK" pitchFamily="34" charset="-34"/>
                <a:cs typeface="TH SarabunPSK" pitchFamily="34" charset="-34"/>
              </a:endParaRPr>
            </a:p>
          </p:txBody>
        </p:sp>
        <p:sp>
          <p:nvSpPr>
            <p:cNvPr id="12369" name="Rectangle 2"/>
            <p:cNvSpPr>
              <a:spLocks noChangeArrowheads="1"/>
            </p:cNvSpPr>
            <p:nvPr/>
          </p:nvSpPr>
          <p:spPr bwMode="auto">
            <a:xfrm>
              <a:off x="3203848" y="3789039"/>
              <a:ext cx="2052020" cy="325437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th-TH" altLang="th-TH" sz="1500" spc="-80" dirty="0">
                  <a:latin typeface="TH SarabunPSK" pitchFamily="34" charset="-34"/>
                  <a:cs typeface="TH SarabunPSK" pitchFamily="34" charset="-34"/>
                </a:rPr>
                <a:t>นักวิชาการพัฒนาชุมชน (ผอ.กง.) ชพ</a:t>
              </a:r>
              <a:r>
                <a:rPr lang="en-US" altLang="th-TH" sz="1500" spc="-80" dirty="0">
                  <a:latin typeface="TH SarabunPSK" pitchFamily="34" charset="-34"/>
                  <a:cs typeface="TH SarabunPSK" pitchFamily="34" charset="-34"/>
                </a:rPr>
                <a:t>. </a:t>
              </a:r>
              <a:r>
                <a:rPr lang="en-US" altLang="th-TH" sz="1000" spc="-80" dirty="0">
                  <a:solidFill>
                    <a:srgbClr val="FF0000"/>
                  </a:solidFill>
                  <a:latin typeface="TH SarabunPSK" pitchFamily="34" charset="-34"/>
                  <a:cs typeface="TH SarabunPSK" pitchFamily="34" charset="-34"/>
                </a:rPr>
                <a:t>(830)</a:t>
              </a:r>
              <a:endParaRPr lang="th-TH" altLang="th-TH" sz="1000" spc="-80" dirty="0">
                <a:solidFill>
                  <a:srgbClr val="FF0000"/>
                </a:solidFill>
                <a:latin typeface="TH SarabunPSK" pitchFamily="34" charset="-34"/>
                <a:cs typeface="TH SarabunPSK" pitchFamily="34" charset="-34"/>
              </a:endParaRPr>
            </a:p>
          </p:txBody>
        </p:sp>
      </p:grpSp>
      <p:sp>
        <p:nvSpPr>
          <p:cNvPr id="58379" name="Text Box 17"/>
          <p:cNvSpPr txBox="1">
            <a:spLocks noChangeArrowheads="1"/>
          </p:cNvSpPr>
          <p:nvPr/>
        </p:nvSpPr>
        <p:spPr bwMode="auto">
          <a:xfrm>
            <a:off x="6969125" y="2425700"/>
            <a:ext cx="2087563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(623/658/840/856)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5" name="Group 18"/>
          <p:cNvGrpSpPr>
            <a:grpSpLocks/>
          </p:cNvGrpSpPr>
          <p:nvPr/>
        </p:nvGrpSpPr>
        <p:grpSpPr bwMode="auto">
          <a:xfrm>
            <a:off x="6968737" y="1778090"/>
            <a:ext cx="2052637" cy="646113"/>
            <a:chOff x="3203848" y="3468365"/>
            <a:chExt cx="2052020" cy="646113"/>
          </a:xfrm>
          <a:solidFill>
            <a:schemeClr val="bg1"/>
          </a:solidFill>
        </p:grpSpPr>
        <p:sp>
          <p:nvSpPr>
            <p:cNvPr id="12361" name="Rectangle 2"/>
            <p:cNvSpPr>
              <a:spLocks noChangeArrowheads="1"/>
            </p:cNvSpPr>
            <p:nvPr/>
          </p:nvSpPr>
          <p:spPr bwMode="auto">
            <a:xfrm>
              <a:off x="3203848" y="3468365"/>
              <a:ext cx="1476000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lnSpc>
                  <a:spcPct val="70000"/>
                </a:lnSpc>
                <a:defRPr/>
              </a:pPr>
              <a:endParaRPr lang="th-TH" altLang="th-TH" sz="700" b="1" dirty="0">
                <a:latin typeface="TH SarabunPSK" pitchFamily="34" charset="-34"/>
                <a:cs typeface="TH SarabunPSK" pitchFamily="34" charset="-34"/>
              </a:endParaRPr>
            </a:p>
            <a:p>
              <a:pPr algn="ctr" eaLnBrk="0" hangingPunct="0">
                <a:lnSpc>
                  <a:spcPct val="70000"/>
                </a:lnSpc>
                <a:defRPr/>
              </a:pPr>
              <a:r>
                <a:rPr lang="th-TH" altLang="th-TH" sz="1400" b="1" dirty="0">
                  <a:latin typeface="TH SarabunPSK" pitchFamily="34" charset="-34"/>
                  <a:cs typeface="TH SarabunPSK" pitchFamily="34" charset="-34"/>
                </a:rPr>
                <a:t>กลุ่มงานสารสนเทศ</a:t>
              </a:r>
            </a:p>
            <a:p>
              <a:pPr algn="ctr" eaLnBrk="0" hangingPunct="0">
                <a:lnSpc>
                  <a:spcPct val="70000"/>
                </a:lnSpc>
                <a:defRPr/>
              </a:pPr>
              <a:r>
                <a:rPr lang="th-TH" altLang="th-TH" sz="1400" b="1" dirty="0">
                  <a:latin typeface="TH SarabunPSK" pitchFamily="34" charset="-34"/>
                  <a:cs typeface="TH SarabunPSK" pitchFamily="34" charset="-34"/>
                </a:rPr>
                <a:t>การพัฒนาชุมชน</a:t>
              </a:r>
            </a:p>
          </p:txBody>
        </p:sp>
        <p:sp>
          <p:nvSpPr>
            <p:cNvPr id="12362" name="Rectangle 2"/>
            <p:cNvSpPr>
              <a:spLocks noChangeArrowheads="1"/>
            </p:cNvSpPr>
            <p:nvPr/>
          </p:nvSpPr>
          <p:spPr bwMode="auto">
            <a:xfrm>
              <a:off x="4679868" y="3468365"/>
              <a:ext cx="576000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en-US" altLang="th-TH" sz="1600" b="1" dirty="0">
                  <a:latin typeface="TH SarabunPSK" pitchFamily="34" charset="-34"/>
                  <a:cs typeface="TH SarabunPSK" pitchFamily="34" charset="-34"/>
                </a:rPr>
                <a:t>5</a:t>
              </a:r>
              <a:endParaRPr lang="th-TH" altLang="th-TH" sz="1400" b="1" dirty="0">
                <a:latin typeface="TH SarabunPSK" pitchFamily="34" charset="-34"/>
                <a:cs typeface="TH SarabunPSK" pitchFamily="34" charset="-34"/>
              </a:endParaRPr>
            </a:p>
          </p:txBody>
        </p:sp>
        <p:sp>
          <p:nvSpPr>
            <p:cNvPr id="11342" name="Rectangle 2"/>
            <p:cNvSpPr>
              <a:spLocks noChangeArrowheads="1"/>
            </p:cNvSpPr>
            <p:nvPr/>
          </p:nvSpPr>
          <p:spPr bwMode="auto">
            <a:xfrm>
              <a:off x="3203848" y="3789040"/>
              <a:ext cx="2052020" cy="325438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th-TH" altLang="th-TH" sz="1500" spc="-60" dirty="0">
                  <a:latin typeface="TH SarabunPSK" pitchFamily="34" charset="-34"/>
                  <a:cs typeface="TH SarabunPSK" pitchFamily="34" charset="-34"/>
                </a:rPr>
                <a:t>นักวิชาการพัฒนาชุมชน (ผอ.กง.) ชพ</a:t>
              </a:r>
              <a:r>
                <a:rPr lang="en-US" altLang="th-TH" sz="1500" spc="-60" dirty="0">
                  <a:latin typeface="TH SarabunPSK" pitchFamily="34" charset="-34"/>
                  <a:cs typeface="TH SarabunPSK" pitchFamily="34" charset="-34"/>
                </a:rPr>
                <a:t>. </a:t>
              </a:r>
              <a:r>
                <a:rPr lang="en-US" altLang="th-TH" sz="1050" spc="-60" dirty="0">
                  <a:solidFill>
                    <a:srgbClr val="FF0000"/>
                  </a:solidFill>
                  <a:latin typeface="TH SarabunPSK" pitchFamily="34" charset="-34"/>
                  <a:cs typeface="TH SarabunPSK" pitchFamily="34" charset="-34"/>
                </a:rPr>
                <a:t>(539)</a:t>
              </a:r>
              <a:endParaRPr lang="th-TH" altLang="th-TH" sz="1050" spc="-60" dirty="0">
                <a:solidFill>
                  <a:srgbClr val="FF0000"/>
                </a:solidFill>
                <a:latin typeface="TH SarabunPSK" pitchFamily="34" charset="-34"/>
                <a:cs typeface="TH SarabunPSK" pitchFamily="34" charset="-34"/>
              </a:endParaRPr>
            </a:p>
          </p:txBody>
        </p:sp>
      </p:grpSp>
      <p:cxnSp>
        <p:nvCxnSpPr>
          <p:cNvPr id="78" name="Straight Connector 77"/>
          <p:cNvCxnSpPr/>
          <p:nvPr/>
        </p:nvCxnSpPr>
        <p:spPr>
          <a:xfrm>
            <a:off x="4572000" y="1419225"/>
            <a:ext cx="0" cy="223202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/>
          <p:cNvCxnSpPr/>
          <p:nvPr/>
        </p:nvCxnSpPr>
        <p:spPr>
          <a:xfrm>
            <a:off x="1116013" y="1628775"/>
            <a:ext cx="683895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8383" name="Rectangle 78"/>
          <p:cNvSpPr>
            <a:spLocks noChangeArrowheads="1"/>
          </p:cNvSpPr>
          <p:nvPr/>
        </p:nvSpPr>
        <p:spPr bwMode="auto">
          <a:xfrm>
            <a:off x="0" y="6611938"/>
            <a:ext cx="1619250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000" u="sng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หมายเหตุ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ภายในวงเล็บแสดงเลขที่ตำแหน่ง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58384" name="Group 49"/>
          <p:cNvGrpSpPr>
            <a:grpSpLocks/>
          </p:cNvGrpSpPr>
          <p:nvPr/>
        </p:nvGrpSpPr>
        <p:grpSpPr bwMode="auto">
          <a:xfrm>
            <a:off x="107950" y="3594100"/>
            <a:ext cx="2843213" cy="646113"/>
            <a:chOff x="107503" y="3717032"/>
            <a:chExt cx="2844257" cy="646113"/>
          </a:xfrm>
        </p:grpSpPr>
        <p:sp>
          <p:nvSpPr>
            <p:cNvPr id="58412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เมืองนครนายก</a:t>
              </a:r>
            </a:p>
          </p:txBody>
        </p:sp>
        <p:sp>
          <p:nvSpPr>
            <p:cNvPr id="58413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6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58414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(834)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58385" name="Text Box 17"/>
          <p:cNvSpPr txBox="1">
            <a:spLocks noChangeArrowheads="1"/>
          </p:cNvSpPr>
          <p:nvPr/>
        </p:nvSpPr>
        <p:spPr bwMode="auto">
          <a:xfrm>
            <a:off x="107950" y="4241800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(835/837/838/839)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58386" name="Group 50"/>
          <p:cNvGrpSpPr>
            <a:grpSpLocks/>
          </p:cNvGrpSpPr>
          <p:nvPr/>
        </p:nvGrpSpPr>
        <p:grpSpPr bwMode="auto">
          <a:xfrm>
            <a:off x="3132138" y="3594100"/>
            <a:ext cx="2843212" cy="646113"/>
            <a:chOff x="107503" y="3717032"/>
            <a:chExt cx="2844257" cy="646113"/>
          </a:xfrm>
        </p:grpSpPr>
        <p:sp>
          <p:nvSpPr>
            <p:cNvPr id="58409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บ้านนา</a:t>
              </a:r>
            </a:p>
          </p:txBody>
        </p:sp>
        <p:sp>
          <p:nvSpPr>
            <p:cNvPr id="58410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58411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(843)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58387" name="Text Box 17"/>
          <p:cNvSpPr txBox="1">
            <a:spLocks noChangeArrowheads="1"/>
          </p:cNvSpPr>
          <p:nvPr/>
        </p:nvSpPr>
        <p:spPr bwMode="auto">
          <a:xfrm>
            <a:off x="3132138" y="4241800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(844/845/846/849)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58388" name="Group 55"/>
          <p:cNvGrpSpPr>
            <a:grpSpLocks/>
          </p:cNvGrpSpPr>
          <p:nvPr/>
        </p:nvGrpSpPr>
        <p:grpSpPr bwMode="auto">
          <a:xfrm>
            <a:off x="6156325" y="3594100"/>
            <a:ext cx="2844800" cy="646113"/>
            <a:chOff x="107503" y="3717032"/>
            <a:chExt cx="2844257" cy="646113"/>
          </a:xfrm>
        </p:grpSpPr>
        <p:sp>
          <p:nvSpPr>
            <p:cNvPr id="58406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องครักษ์</a:t>
              </a:r>
            </a:p>
          </p:txBody>
        </p:sp>
        <p:sp>
          <p:nvSpPr>
            <p:cNvPr id="58407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58408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(851)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58389" name="Text Box 17"/>
          <p:cNvSpPr txBox="1">
            <a:spLocks noChangeArrowheads="1"/>
          </p:cNvSpPr>
          <p:nvPr/>
        </p:nvSpPr>
        <p:spPr bwMode="auto">
          <a:xfrm>
            <a:off x="6156325" y="4241800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(854/855/857/859)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58390" name="Group 60"/>
          <p:cNvGrpSpPr>
            <a:grpSpLocks/>
          </p:cNvGrpSpPr>
          <p:nvPr/>
        </p:nvGrpSpPr>
        <p:grpSpPr bwMode="auto">
          <a:xfrm>
            <a:off x="1633538" y="4868863"/>
            <a:ext cx="2843212" cy="646112"/>
            <a:chOff x="107503" y="3717032"/>
            <a:chExt cx="2844257" cy="646113"/>
          </a:xfrm>
        </p:grpSpPr>
        <p:sp>
          <p:nvSpPr>
            <p:cNvPr id="58403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ปากพลี</a:t>
              </a:r>
            </a:p>
          </p:txBody>
        </p:sp>
        <p:sp>
          <p:nvSpPr>
            <p:cNvPr id="58404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58405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(860)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58391" name="Text Box 17"/>
          <p:cNvSpPr txBox="1">
            <a:spLocks noChangeArrowheads="1"/>
          </p:cNvSpPr>
          <p:nvPr/>
        </p:nvSpPr>
        <p:spPr bwMode="auto">
          <a:xfrm>
            <a:off x="1633538" y="5516563"/>
            <a:ext cx="2879725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3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(862/863/865)</a:t>
            </a:r>
          </a:p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เจ้าพนักงานพัฒนาชุมชน (ปง./ชง.)    - 1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861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)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cxnSp>
        <p:nvCxnSpPr>
          <p:cNvPr id="76" name="Straight Connector 75"/>
          <p:cNvCxnSpPr/>
          <p:nvPr/>
        </p:nvCxnSpPr>
        <p:spPr>
          <a:xfrm>
            <a:off x="1404938" y="3500438"/>
            <a:ext cx="604837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9" name="Straight Connector 78"/>
          <p:cNvCxnSpPr/>
          <p:nvPr/>
        </p:nvCxnSpPr>
        <p:spPr>
          <a:xfrm>
            <a:off x="1116013" y="1628775"/>
            <a:ext cx="0" cy="14446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" name="Straight Connector 80"/>
          <p:cNvCxnSpPr/>
          <p:nvPr/>
        </p:nvCxnSpPr>
        <p:spPr>
          <a:xfrm>
            <a:off x="3348038" y="1628775"/>
            <a:ext cx="0" cy="14446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" name="Straight Connector 81"/>
          <p:cNvCxnSpPr/>
          <p:nvPr/>
        </p:nvCxnSpPr>
        <p:spPr>
          <a:xfrm>
            <a:off x="5651500" y="1628775"/>
            <a:ext cx="0" cy="14446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3" name="Straight Connector 82"/>
          <p:cNvCxnSpPr/>
          <p:nvPr/>
        </p:nvCxnSpPr>
        <p:spPr>
          <a:xfrm>
            <a:off x="7956550" y="1628775"/>
            <a:ext cx="0" cy="14446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4" name="Straight Connector 83"/>
          <p:cNvCxnSpPr/>
          <p:nvPr/>
        </p:nvCxnSpPr>
        <p:spPr>
          <a:xfrm>
            <a:off x="1403350" y="3500438"/>
            <a:ext cx="0" cy="904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/>
          <p:cNvCxnSpPr/>
          <p:nvPr/>
        </p:nvCxnSpPr>
        <p:spPr>
          <a:xfrm>
            <a:off x="7451725" y="3500438"/>
            <a:ext cx="0" cy="904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" name="Straight Connector 85"/>
          <p:cNvCxnSpPr/>
          <p:nvPr/>
        </p:nvCxnSpPr>
        <p:spPr>
          <a:xfrm>
            <a:off x="3049588" y="3500438"/>
            <a:ext cx="0" cy="136842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58400" name="Group 60"/>
          <p:cNvGrpSpPr>
            <a:grpSpLocks/>
          </p:cNvGrpSpPr>
          <p:nvPr/>
        </p:nvGrpSpPr>
        <p:grpSpPr bwMode="auto">
          <a:xfrm>
            <a:off x="107950" y="1774825"/>
            <a:ext cx="2051050" cy="646113"/>
            <a:chOff x="107950" y="1775470"/>
            <a:chExt cx="2051050" cy="646112"/>
          </a:xfrm>
        </p:grpSpPr>
        <p:grpSp>
          <p:nvGrpSpPr>
            <p:cNvPr id="11" name="Group 18"/>
            <p:cNvGrpSpPr>
              <a:grpSpLocks/>
            </p:cNvGrpSpPr>
            <p:nvPr/>
          </p:nvGrpSpPr>
          <p:grpSpPr bwMode="auto">
            <a:xfrm>
              <a:off x="107950" y="1775470"/>
              <a:ext cx="2051050" cy="646112"/>
              <a:chOff x="3203848" y="3468365"/>
              <a:chExt cx="2052020" cy="646113"/>
            </a:xfrm>
            <a:solidFill>
              <a:schemeClr val="bg1"/>
            </a:solidFill>
          </p:grpSpPr>
          <p:sp>
            <p:nvSpPr>
              <p:cNvPr id="14387" name="Rectangle 2"/>
              <p:cNvSpPr>
                <a:spLocks noChangeArrowheads="1"/>
              </p:cNvSpPr>
              <p:nvPr/>
            </p:nvSpPr>
            <p:spPr bwMode="auto">
              <a:xfrm>
                <a:off x="4679868" y="3468365"/>
                <a:ext cx="576000" cy="323850"/>
              </a:xfrm>
              <a:prstGeom prst="rect">
                <a:avLst/>
              </a:prstGeom>
              <a:grpFill/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anchor="ctr"/>
              <a:lstStyle/>
              <a:p>
                <a:pPr algn="ctr" eaLnBrk="0" hangingPunct="0">
                  <a:defRPr/>
                </a:pPr>
                <a:r>
                  <a:rPr lang="en-US" altLang="th-TH" sz="1600" b="1" dirty="0">
                    <a:latin typeface="TH SarabunPSK" pitchFamily="34" charset="-34"/>
                    <a:cs typeface="TH SarabunPSK" pitchFamily="34" charset="-34"/>
                  </a:rPr>
                  <a:t>6</a:t>
                </a:r>
                <a:endParaRPr lang="th-TH" altLang="th-TH" sz="1600" b="1" dirty="0">
                  <a:latin typeface="TH SarabunPSK" pitchFamily="34" charset="-34"/>
                  <a:cs typeface="TH SarabunPSK" pitchFamily="34" charset="-34"/>
                </a:endParaRPr>
              </a:p>
            </p:txBody>
          </p:sp>
          <p:sp>
            <p:nvSpPr>
              <p:cNvPr id="14388" name="Rectangle 2"/>
              <p:cNvSpPr>
                <a:spLocks noChangeArrowheads="1"/>
              </p:cNvSpPr>
              <p:nvPr/>
            </p:nvSpPr>
            <p:spPr bwMode="auto">
              <a:xfrm>
                <a:off x="3203848" y="3789040"/>
                <a:ext cx="2052000" cy="325438"/>
              </a:xfrm>
              <a:prstGeom prst="rect">
                <a:avLst/>
              </a:prstGeom>
              <a:grpFill/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anchor="ctr"/>
              <a:lstStyle/>
              <a:p>
                <a:pPr algn="ctr" eaLnBrk="0" hangingPunct="0">
                  <a:defRPr/>
                </a:pPr>
                <a:r>
                  <a:rPr lang="th-TH" altLang="th-TH" sz="1400" spc="-30" dirty="0">
                    <a:latin typeface="TH SarabunPSK" pitchFamily="34" charset="-34"/>
                    <a:cs typeface="TH SarabunPSK" pitchFamily="34" charset="-34"/>
                  </a:rPr>
                  <a:t>นักวิชาการพัฒนาชุมชน (ผอ.กง.) </a:t>
                </a:r>
                <a:r>
                  <a:rPr lang="th-TH" altLang="th-TH" sz="1400" spc="-30" dirty="0" err="1">
                    <a:latin typeface="TH SarabunPSK" pitchFamily="34" charset="-34"/>
                    <a:cs typeface="TH SarabunPSK" pitchFamily="34" charset="-34"/>
                  </a:rPr>
                  <a:t>ชพ.</a:t>
                </a:r>
                <a:r>
                  <a:rPr lang="en-US" altLang="th-TH" sz="1400" spc="-30" dirty="0">
                    <a:latin typeface="TH SarabunPSK" pitchFamily="34" charset="-34"/>
                    <a:cs typeface="TH SarabunPSK" pitchFamily="34" charset="-34"/>
                  </a:rPr>
                  <a:t> </a:t>
                </a:r>
                <a:r>
                  <a:rPr lang="en-US" altLang="th-TH" sz="1000" spc="-30" dirty="0">
                    <a:solidFill>
                      <a:srgbClr val="FF0000"/>
                    </a:solidFill>
                    <a:latin typeface="TH SarabunPSK" pitchFamily="34" charset="-34"/>
                    <a:cs typeface="TH SarabunPSK" pitchFamily="34" charset="-34"/>
                  </a:rPr>
                  <a:t>(823)</a:t>
                </a:r>
                <a:endParaRPr lang="th-TH" altLang="th-TH" sz="1000" spc="-30" dirty="0">
                  <a:solidFill>
                    <a:srgbClr val="FF0000"/>
                  </a:solidFill>
                  <a:latin typeface="TH SarabunPSK" pitchFamily="34" charset="-34"/>
                  <a:cs typeface="TH SarabunPSK" pitchFamily="34" charset="-34"/>
                </a:endParaRPr>
              </a:p>
            </p:txBody>
          </p:sp>
        </p:grpSp>
        <p:sp>
          <p:nvSpPr>
            <p:cNvPr id="58402" name="Rectangle 2"/>
            <p:cNvSpPr>
              <a:spLocks noChangeArrowheads="1"/>
            </p:cNvSpPr>
            <p:nvPr/>
          </p:nvSpPr>
          <p:spPr bwMode="auto">
            <a:xfrm>
              <a:off x="107950" y="1775470"/>
              <a:ext cx="1475302" cy="323849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th-TH" altLang="th-TH" sz="12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endParaRPr lang="th-TH" altLang="th-TH" sz="8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2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กลุ่มงานประสานและสนับสนุนการบริหารงานพัฒนาชุมชน</a:t>
              </a:r>
            </a:p>
            <a:p>
              <a:pPr algn="ctr"/>
              <a:endParaRPr lang="th-TH" altLang="th-TH" sz="12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394" name="Rectangle 73"/>
          <p:cNvSpPr>
            <a:spLocks noChangeArrowheads="1"/>
          </p:cNvSpPr>
          <p:nvPr/>
        </p:nvSpPr>
        <p:spPr bwMode="auto">
          <a:xfrm>
            <a:off x="488950" y="106363"/>
            <a:ext cx="815498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/>
            <a:r>
              <a:rPr lang="th-TH" altLang="th-TH" sz="1600" b="1">
                <a:latin typeface="TH SarabunPSK" panose="020B0500040200020003" pitchFamily="34" charset="-34"/>
                <a:cs typeface="TH SarabunPSK" panose="020B0500040200020003" pitchFamily="34" charset="-34"/>
              </a:rPr>
              <a:t>แผนภูมิแสดงการแบ่งงานภายในและอัตรากำลังของกรมการพัฒนาชุมชน</a:t>
            </a:r>
            <a:r>
              <a:rPr lang="en-US" altLang="th-TH" sz="1600" b="1">
                <a:latin typeface="TH SarabunPSK" panose="020B0500040200020003" pitchFamily="34" charset="-34"/>
                <a:cs typeface="TH SarabunPSK" panose="020B0500040200020003" pitchFamily="34" charset="-34"/>
              </a:rPr>
              <a:t> </a:t>
            </a:r>
            <a:endParaRPr lang="th-TH" altLang="th-TH" sz="1600" b="1"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sp>
        <p:nvSpPr>
          <p:cNvPr id="59395" name="Text Box 9"/>
          <p:cNvSpPr txBox="1">
            <a:spLocks noChangeArrowheads="1"/>
          </p:cNvSpPr>
          <p:nvPr/>
        </p:nvSpPr>
        <p:spPr bwMode="auto">
          <a:xfrm>
            <a:off x="6980238" y="6269038"/>
            <a:ext cx="2160587" cy="588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ลูกจ้างประจำ 1 อัตรา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rPr>
              <a:t>(214)</a:t>
            </a:r>
            <a:endParaRPr lang="th-TH" altLang="th-TH" sz="1400">
              <a:solidFill>
                <a:srgbClr val="FF0000"/>
              </a:solidFill>
              <a:latin typeface="TH SarabunPSK" panose="020B0500040200020003" pitchFamily="34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กรอบพนักงานราชการ 3 อัตรา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rPr>
              <a:t>(78/124/125)</a:t>
            </a:r>
          </a:p>
        </p:txBody>
      </p:sp>
      <p:grpSp>
        <p:nvGrpSpPr>
          <p:cNvPr id="59396" name="Group 81"/>
          <p:cNvGrpSpPr>
            <a:grpSpLocks/>
          </p:cNvGrpSpPr>
          <p:nvPr/>
        </p:nvGrpSpPr>
        <p:grpSpPr bwMode="auto">
          <a:xfrm>
            <a:off x="2843213" y="765175"/>
            <a:ext cx="3421062" cy="646113"/>
            <a:chOff x="2448080" y="857250"/>
            <a:chExt cx="3420000" cy="646113"/>
          </a:xfrm>
        </p:grpSpPr>
        <p:sp>
          <p:nvSpPr>
            <p:cNvPr id="59453" name="Rectangle 2"/>
            <p:cNvSpPr>
              <a:spLocks noChangeArrowheads="1"/>
            </p:cNvSpPr>
            <p:nvPr/>
          </p:nvSpPr>
          <p:spPr bwMode="auto">
            <a:xfrm>
              <a:off x="2448080" y="857250"/>
              <a:ext cx="2844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สำนักงานพัฒนาชุมชนจังหวัดนครปฐม</a:t>
              </a:r>
            </a:p>
          </p:txBody>
        </p:sp>
        <p:sp>
          <p:nvSpPr>
            <p:cNvPr id="59454" name="Rectangle 2"/>
            <p:cNvSpPr>
              <a:spLocks noChangeArrowheads="1"/>
            </p:cNvSpPr>
            <p:nvPr/>
          </p:nvSpPr>
          <p:spPr bwMode="auto">
            <a:xfrm>
              <a:off x="5290308" y="857250"/>
              <a:ext cx="575739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 eaLnBrk="1" hangingPunct="1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72</a:t>
              </a:r>
              <a:endParaRPr lang="th-TH" altLang="th-TH" sz="16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59455" name="Rectangle 2"/>
            <p:cNvSpPr>
              <a:spLocks noChangeArrowheads="1"/>
            </p:cNvSpPr>
            <p:nvPr/>
          </p:nvSpPr>
          <p:spPr bwMode="auto">
            <a:xfrm>
              <a:off x="2448080" y="1177925"/>
              <a:ext cx="3420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ผู้อำนวยการ (พัฒนาการจังหวัด) สูง</a:t>
              </a:r>
              <a:r>
                <a:rPr lang="en-US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(6095)</a:t>
              </a:r>
              <a:r>
                <a:rPr lang="en-US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endParaRPr lang="th-TH" altLang="th-TH" sz="1600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59397" name="Text Box 91"/>
          <p:cNvSpPr txBox="1">
            <a:spLocks noChangeArrowheads="1"/>
          </p:cNvSpPr>
          <p:nvPr/>
        </p:nvSpPr>
        <p:spPr bwMode="auto">
          <a:xfrm>
            <a:off x="3924300" y="404813"/>
            <a:ext cx="1368425" cy="277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Update </a:t>
            </a:r>
            <a:r>
              <a:rPr lang="th-TH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26 เมษายน 2564 </a:t>
            </a:r>
            <a:r>
              <a:rPr lang="en-US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         </a:t>
            </a:r>
            <a:endParaRPr lang="th-TH" altLang="th-TH" sz="1200"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sp>
        <p:nvSpPr>
          <p:cNvPr id="59398" name="Text Box 17"/>
          <p:cNvSpPr txBox="1">
            <a:spLocks noChangeArrowheads="1"/>
          </p:cNvSpPr>
          <p:nvPr/>
        </p:nvSpPr>
        <p:spPr bwMode="auto">
          <a:xfrm>
            <a:off x="107950" y="2409825"/>
            <a:ext cx="3024188" cy="628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 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- 1 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(7867)</a:t>
            </a:r>
          </a:p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นักจัดการงานทั่วไป (ปก./ชก.)   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     </a:t>
            </a: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- 1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645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)</a:t>
            </a:r>
          </a:p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เจ้าพนักงานธุรการ (ปง./ชง.)    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      </a:t>
            </a: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3 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(639/6097/6100)</a:t>
            </a:r>
          </a:p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เจ้าพนักงานการเงินและบัญชี (ปง./ชง.)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- 2 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(6098/6099)</a:t>
            </a:r>
            <a:endParaRPr lang="th-TH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th-TH" altLang="th-TH" sz="1200">
                <a:solidFill>
                  <a:srgbClr val="00B05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พนักงานขับรถยนต์ (ลจป.)         </a:t>
            </a:r>
            <a:r>
              <a:rPr lang="en-US" altLang="th-TH" sz="1200">
                <a:solidFill>
                  <a:srgbClr val="00B05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   </a:t>
            </a:r>
            <a:r>
              <a:rPr lang="th-TH" altLang="th-TH" sz="1200">
                <a:solidFill>
                  <a:srgbClr val="00B05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- </a:t>
            </a:r>
            <a:r>
              <a:rPr lang="en-US" altLang="th-TH" sz="1200">
                <a:solidFill>
                  <a:srgbClr val="00B05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1</a:t>
            </a:r>
            <a:r>
              <a:rPr lang="th-TH" altLang="th-TH" sz="1000">
                <a:solidFill>
                  <a:srgbClr val="00B05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214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) (ไม่รวมในกรอบ ขรก.)</a:t>
            </a:r>
            <a:endParaRPr lang="en-US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sp>
        <p:nvSpPr>
          <p:cNvPr id="59399" name="Text Box 17"/>
          <p:cNvSpPr txBox="1">
            <a:spLocks noChangeArrowheads="1"/>
          </p:cNvSpPr>
          <p:nvPr/>
        </p:nvSpPr>
        <p:spPr bwMode="auto">
          <a:xfrm>
            <a:off x="2411413" y="2408238"/>
            <a:ext cx="2087562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2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(6102/6103)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3" name="Group 18"/>
          <p:cNvGrpSpPr>
            <a:grpSpLocks/>
          </p:cNvGrpSpPr>
          <p:nvPr/>
        </p:nvGrpSpPr>
        <p:grpSpPr bwMode="auto">
          <a:xfrm>
            <a:off x="2411413" y="1772816"/>
            <a:ext cx="2052637" cy="646113"/>
            <a:chOff x="3203848" y="3468365"/>
            <a:chExt cx="2052020" cy="646113"/>
          </a:xfrm>
          <a:solidFill>
            <a:schemeClr val="bg1"/>
          </a:solidFill>
        </p:grpSpPr>
        <p:sp>
          <p:nvSpPr>
            <p:cNvPr id="12367" name="Rectangle 2"/>
            <p:cNvSpPr>
              <a:spLocks noChangeArrowheads="1"/>
            </p:cNvSpPr>
            <p:nvPr/>
          </p:nvSpPr>
          <p:spPr bwMode="auto">
            <a:xfrm>
              <a:off x="3203848" y="3468365"/>
              <a:ext cx="1476000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lnSpc>
                  <a:spcPct val="70000"/>
                </a:lnSpc>
                <a:defRPr/>
              </a:pPr>
              <a:endParaRPr lang="en-US" altLang="th-TH" sz="700" b="1" dirty="0">
                <a:latin typeface="TH SarabunPSK" pitchFamily="34" charset="-34"/>
                <a:cs typeface="TH SarabunPSK" pitchFamily="34" charset="-34"/>
              </a:endParaRPr>
            </a:p>
            <a:p>
              <a:pPr algn="ctr" eaLnBrk="0" hangingPunct="0">
                <a:lnSpc>
                  <a:spcPct val="70000"/>
                </a:lnSpc>
                <a:defRPr/>
              </a:pPr>
              <a:r>
                <a:rPr lang="th-TH" altLang="th-TH" sz="1400" b="1" dirty="0">
                  <a:latin typeface="TH SarabunPSK" pitchFamily="34" charset="-34"/>
                  <a:cs typeface="TH SarabunPSK" pitchFamily="34" charset="-34"/>
                </a:rPr>
                <a:t> กลุ่มงานยุทธศาสตร์</a:t>
              </a:r>
            </a:p>
            <a:p>
              <a:pPr algn="ctr" eaLnBrk="0" hangingPunct="0">
                <a:lnSpc>
                  <a:spcPct val="70000"/>
                </a:lnSpc>
                <a:defRPr/>
              </a:pPr>
              <a:r>
                <a:rPr lang="th-TH" altLang="th-TH" sz="1400" b="1" dirty="0">
                  <a:latin typeface="TH SarabunPSK" pitchFamily="34" charset="-34"/>
                  <a:cs typeface="TH SarabunPSK" pitchFamily="34" charset="-34"/>
                </a:rPr>
                <a:t>การพัฒนาชุมชน</a:t>
              </a:r>
            </a:p>
          </p:txBody>
        </p:sp>
        <p:sp>
          <p:nvSpPr>
            <p:cNvPr id="12368" name="Rectangle 2"/>
            <p:cNvSpPr>
              <a:spLocks noChangeArrowheads="1"/>
            </p:cNvSpPr>
            <p:nvPr/>
          </p:nvSpPr>
          <p:spPr bwMode="auto">
            <a:xfrm>
              <a:off x="4679868" y="3468365"/>
              <a:ext cx="576000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en-US" altLang="th-TH" sz="1600" b="1" dirty="0">
                  <a:latin typeface="TH SarabunPSK" pitchFamily="34" charset="-34"/>
                  <a:cs typeface="TH SarabunPSK" pitchFamily="34" charset="-34"/>
                </a:rPr>
                <a:t>3</a:t>
              </a:r>
              <a:endParaRPr lang="th-TH" altLang="th-TH" sz="1400" b="1" dirty="0">
                <a:latin typeface="TH SarabunPSK" pitchFamily="34" charset="-34"/>
                <a:cs typeface="TH SarabunPSK" pitchFamily="34" charset="-34"/>
              </a:endParaRPr>
            </a:p>
          </p:txBody>
        </p:sp>
        <p:sp>
          <p:nvSpPr>
            <p:cNvPr id="12372" name="Rectangle 2"/>
            <p:cNvSpPr>
              <a:spLocks noChangeArrowheads="1"/>
            </p:cNvSpPr>
            <p:nvPr/>
          </p:nvSpPr>
          <p:spPr bwMode="auto">
            <a:xfrm>
              <a:off x="3203848" y="3789040"/>
              <a:ext cx="2052020" cy="325438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th-TH" altLang="th-TH" sz="1500" spc="-70" dirty="0">
                  <a:latin typeface="TH SarabunPSK" pitchFamily="34" charset="-34"/>
                  <a:cs typeface="TH SarabunPSK" pitchFamily="34" charset="-34"/>
                </a:rPr>
                <a:t>นักวิชาการพัฒนาชุมชน (ผอ.กง.) ชพ</a:t>
              </a:r>
              <a:r>
                <a:rPr lang="en-US" altLang="th-TH" sz="1500" spc="-70" dirty="0">
                  <a:latin typeface="TH SarabunPSK" pitchFamily="34" charset="-34"/>
                  <a:cs typeface="TH SarabunPSK" pitchFamily="34" charset="-34"/>
                </a:rPr>
                <a:t>. </a:t>
              </a:r>
              <a:r>
                <a:rPr lang="en-US" altLang="th-TH" sz="1000" spc="-70" dirty="0">
                  <a:solidFill>
                    <a:srgbClr val="FF0000"/>
                  </a:solidFill>
                  <a:latin typeface="TH SarabunPSK" pitchFamily="34" charset="-34"/>
                  <a:cs typeface="TH SarabunPSK" pitchFamily="34" charset="-34"/>
                </a:rPr>
                <a:t>(6101)</a:t>
              </a:r>
              <a:endParaRPr lang="th-TH" altLang="th-TH" sz="1000" spc="-70" dirty="0">
                <a:solidFill>
                  <a:srgbClr val="FF0000"/>
                </a:solidFill>
                <a:latin typeface="TH SarabunPSK" pitchFamily="34" charset="-34"/>
                <a:cs typeface="TH SarabunPSK" pitchFamily="34" charset="-34"/>
              </a:endParaRPr>
            </a:p>
          </p:txBody>
        </p:sp>
      </p:grpSp>
      <p:sp>
        <p:nvSpPr>
          <p:cNvPr id="59401" name="Text Box 17"/>
          <p:cNvSpPr txBox="1">
            <a:spLocks noChangeArrowheads="1"/>
          </p:cNvSpPr>
          <p:nvPr/>
        </p:nvSpPr>
        <p:spPr bwMode="auto">
          <a:xfrm>
            <a:off x="4665663" y="2420938"/>
            <a:ext cx="2498725" cy="628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(6106/6107/6108/6109)</a:t>
            </a:r>
          </a:p>
          <a:p>
            <a:pPr eaLnBrk="1" hangingPunct="1"/>
            <a:r>
              <a:rPr lang="th-TH" altLang="th-TH" sz="12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นักส่งเสริมการพัฒนาชุมชน (พรก.)</a:t>
            </a:r>
            <a:r>
              <a:rPr lang="en-US" altLang="th-TH" sz="12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12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 </a:t>
            </a:r>
            <a:r>
              <a:rPr lang="en-US" altLang="th-TH" sz="12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1</a:t>
            </a:r>
            <a:r>
              <a:rPr lang="th-TH" altLang="th-TH" sz="12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78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)</a:t>
            </a:r>
            <a:endParaRPr lang="th-TH" altLang="th-TH" sz="1000">
              <a:solidFill>
                <a:srgbClr val="0070C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th-TH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(กรอบฯ </a:t>
            </a:r>
            <a:r>
              <a:rPr lang="en-US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2564</a:t>
            </a:r>
            <a:r>
              <a:rPr lang="th-TH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en-US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</a:t>
            </a:r>
            <a:r>
              <a:rPr lang="th-TH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en-US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2567)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(จ้างแล้ว)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              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(ไม่รวมในกรอบ ขรก.)</a:t>
            </a:r>
            <a:r>
              <a:rPr lang="th-TH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4" name="Group 18"/>
          <p:cNvGrpSpPr>
            <a:grpSpLocks/>
          </p:cNvGrpSpPr>
          <p:nvPr/>
        </p:nvGrpSpPr>
        <p:grpSpPr bwMode="auto">
          <a:xfrm>
            <a:off x="4665274" y="1773328"/>
            <a:ext cx="2051050" cy="646110"/>
            <a:chOff x="3203848" y="3468365"/>
            <a:chExt cx="2052020" cy="646111"/>
          </a:xfrm>
          <a:solidFill>
            <a:schemeClr val="bg1"/>
          </a:solidFill>
        </p:grpSpPr>
        <p:sp>
          <p:nvSpPr>
            <p:cNvPr id="12364" name="Rectangle 2"/>
            <p:cNvSpPr>
              <a:spLocks noChangeArrowheads="1"/>
            </p:cNvSpPr>
            <p:nvPr/>
          </p:nvSpPr>
          <p:spPr bwMode="auto">
            <a:xfrm>
              <a:off x="3203848" y="3468365"/>
              <a:ext cx="1476000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lnSpc>
                  <a:spcPct val="70000"/>
                </a:lnSpc>
                <a:defRPr/>
              </a:pPr>
              <a:endParaRPr lang="th-TH" altLang="th-TH" sz="700" b="1" dirty="0">
                <a:latin typeface="TH SarabunPSK" pitchFamily="34" charset="-34"/>
                <a:cs typeface="TH SarabunPSK" pitchFamily="34" charset="-34"/>
              </a:endParaRPr>
            </a:p>
            <a:p>
              <a:pPr algn="ctr" eaLnBrk="0" hangingPunct="0">
                <a:lnSpc>
                  <a:spcPct val="70000"/>
                </a:lnSpc>
                <a:defRPr/>
              </a:pPr>
              <a:r>
                <a:rPr lang="th-TH" altLang="th-TH" sz="1400" b="1" dirty="0">
                  <a:latin typeface="TH SarabunPSK" pitchFamily="34" charset="-34"/>
                  <a:cs typeface="TH SarabunPSK" pitchFamily="34" charset="-34"/>
                </a:rPr>
                <a:t>กลุ่มงานส่งเสริม                      การพัฒนาชุมชน</a:t>
              </a:r>
            </a:p>
          </p:txBody>
        </p:sp>
        <p:sp>
          <p:nvSpPr>
            <p:cNvPr id="12365" name="Rectangle 2"/>
            <p:cNvSpPr>
              <a:spLocks noChangeArrowheads="1"/>
            </p:cNvSpPr>
            <p:nvPr/>
          </p:nvSpPr>
          <p:spPr bwMode="auto">
            <a:xfrm>
              <a:off x="4679868" y="3468365"/>
              <a:ext cx="576000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en-US" altLang="th-TH" sz="1600" b="1" dirty="0">
                  <a:latin typeface="TH SarabunPSK" pitchFamily="34" charset="-34"/>
                  <a:cs typeface="TH SarabunPSK" pitchFamily="34" charset="-34"/>
                </a:rPr>
                <a:t>5</a:t>
              </a:r>
              <a:endParaRPr lang="th-TH" altLang="th-TH" sz="1600" b="1" dirty="0">
                <a:latin typeface="TH SarabunPSK" pitchFamily="34" charset="-34"/>
                <a:cs typeface="TH SarabunPSK" pitchFamily="34" charset="-34"/>
              </a:endParaRPr>
            </a:p>
          </p:txBody>
        </p:sp>
        <p:sp>
          <p:nvSpPr>
            <p:cNvPr id="12369" name="Rectangle 2"/>
            <p:cNvSpPr>
              <a:spLocks noChangeArrowheads="1"/>
            </p:cNvSpPr>
            <p:nvPr/>
          </p:nvSpPr>
          <p:spPr bwMode="auto">
            <a:xfrm>
              <a:off x="3203848" y="3789039"/>
              <a:ext cx="2052020" cy="325437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th-TH" altLang="th-TH" sz="1500" spc="-80" dirty="0">
                  <a:latin typeface="TH SarabunPSK" pitchFamily="34" charset="-34"/>
                  <a:cs typeface="TH SarabunPSK" pitchFamily="34" charset="-34"/>
                </a:rPr>
                <a:t>นักวิชาการพัฒนาชุมชน (ผอ.กง.) ชพ</a:t>
              </a:r>
              <a:r>
                <a:rPr lang="en-US" altLang="th-TH" sz="1500" spc="-80" dirty="0">
                  <a:latin typeface="TH SarabunPSK" pitchFamily="34" charset="-34"/>
                  <a:cs typeface="TH SarabunPSK" pitchFamily="34" charset="-34"/>
                </a:rPr>
                <a:t>. </a:t>
              </a:r>
              <a:r>
                <a:rPr lang="en-US" altLang="th-TH" sz="1000" spc="-80" dirty="0">
                  <a:solidFill>
                    <a:srgbClr val="FF0000"/>
                  </a:solidFill>
                  <a:latin typeface="TH SarabunPSK" pitchFamily="34" charset="-34"/>
                  <a:cs typeface="TH SarabunPSK" pitchFamily="34" charset="-34"/>
                </a:rPr>
                <a:t>(6105)</a:t>
              </a:r>
              <a:endParaRPr lang="th-TH" altLang="th-TH" sz="1000" spc="-80" dirty="0">
                <a:solidFill>
                  <a:srgbClr val="FF0000"/>
                </a:solidFill>
                <a:latin typeface="TH SarabunPSK" pitchFamily="34" charset="-34"/>
                <a:cs typeface="TH SarabunPSK" pitchFamily="34" charset="-34"/>
              </a:endParaRPr>
            </a:p>
          </p:txBody>
        </p:sp>
      </p:grpSp>
      <p:sp>
        <p:nvSpPr>
          <p:cNvPr id="59403" name="Text Box 17"/>
          <p:cNvSpPr txBox="1">
            <a:spLocks noChangeArrowheads="1"/>
          </p:cNvSpPr>
          <p:nvPr/>
        </p:nvSpPr>
        <p:spPr bwMode="auto">
          <a:xfrm>
            <a:off x="6969125" y="2425700"/>
            <a:ext cx="2087563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(6104/6123/6124/6134)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5" name="Group 18"/>
          <p:cNvGrpSpPr>
            <a:grpSpLocks/>
          </p:cNvGrpSpPr>
          <p:nvPr/>
        </p:nvGrpSpPr>
        <p:grpSpPr bwMode="auto">
          <a:xfrm>
            <a:off x="6968737" y="1778090"/>
            <a:ext cx="2052637" cy="646113"/>
            <a:chOff x="3203848" y="3468365"/>
            <a:chExt cx="2052020" cy="646113"/>
          </a:xfrm>
          <a:solidFill>
            <a:schemeClr val="bg1"/>
          </a:solidFill>
        </p:grpSpPr>
        <p:sp>
          <p:nvSpPr>
            <p:cNvPr id="12361" name="Rectangle 2"/>
            <p:cNvSpPr>
              <a:spLocks noChangeArrowheads="1"/>
            </p:cNvSpPr>
            <p:nvPr/>
          </p:nvSpPr>
          <p:spPr bwMode="auto">
            <a:xfrm>
              <a:off x="3203848" y="3468365"/>
              <a:ext cx="1476000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lnSpc>
                  <a:spcPct val="70000"/>
                </a:lnSpc>
                <a:defRPr/>
              </a:pPr>
              <a:endParaRPr lang="th-TH" altLang="th-TH" sz="700" b="1" dirty="0">
                <a:latin typeface="TH SarabunPSK" pitchFamily="34" charset="-34"/>
                <a:cs typeface="TH SarabunPSK" pitchFamily="34" charset="-34"/>
              </a:endParaRPr>
            </a:p>
            <a:p>
              <a:pPr algn="ctr" eaLnBrk="0" hangingPunct="0">
                <a:lnSpc>
                  <a:spcPct val="70000"/>
                </a:lnSpc>
                <a:defRPr/>
              </a:pPr>
              <a:r>
                <a:rPr lang="th-TH" altLang="th-TH" sz="1400" b="1" dirty="0">
                  <a:latin typeface="TH SarabunPSK" pitchFamily="34" charset="-34"/>
                  <a:cs typeface="TH SarabunPSK" pitchFamily="34" charset="-34"/>
                </a:rPr>
                <a:t>กลุ่มงานสารสนเทศ</a:t>
              </a:r>
            </a:p>
            <a:p>
              <a:pPr algn="ctr" eaLnBrk="0" hangingPunct="0">
                <a:lnSpc>
                  <a:spcPct val="70000"/>
                </a:lnSpc>
                <a:defRPr/>
              </a:pPr>
              <a:r>
                <a:rPr lang="th-TH" altLang="th-TH" sz="1400" b="1" dirty="0">
                  <a:latin typeface="TH SarabunPSK" pitchFamily="34" charset="-34"/>
                  <a:cs typeface="TH SarabunPSK" pitchFamily="34" charset="-34"/>
                </a:rPr>
                <a:t>การพัฒนาชุมชน</a:t>
              </a:r>
            </a:p>
          </p:txBody>
        </p:sp>
        <p:sp>
          <p:nvSpPr>
            <p:cNvPr id="12362" name="Rectangle 2"/>
            <p:cNvSpPr>
              <a:spLocks noChangeArrowheads="1"/>
            </p:cNvSpPr>
            <p:nvPr/>
          </p:nvSpPr>
          <p:spPr bwMode="auto">
            <a:xfrm>
              <a:off x="4679868" y="3468365"/>
              <a:ext cx="576000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en-US" altLang="th-TH" sz="1600" b="1" dirty="0">
                  <a:latin typeface="TH SarabunPSK" pitchFamily="34" charset="-34"/>
                  <a:cs typeface="TH SarabunPSK" pitchFamily="34" charset="-34"/>
                </a:rPr>
                <a:t>5</a:t>
              </a:r>
              <a:endParaRPr lang="th-TH" altLang="th-TH" sz="1400" b="1" dirty="0">
                <a:latin typeface="TH SarabunPSK" pitchFamily="34" charset="-34"/>
                <a:cs typeface="TH SarabunPSK" pitchFamily="34" charset="-34"/>
              </a:endParaRPr>
            </a:p>
          </p:txBody>
        </p:sp>
        <p:sp>
          <p:nvSpPr>
            <p:cNvPr id="11342" name="Rectangle 2"/>
            <p:cNvSpPr>
              <a:spLocks noChangeArrowheads="1"/>
            </p:cNvSpPr>
            <p:nvPr/>
          </p:nvSpPr>
          <p:spPr bwMode="auto">
            <a:xfrm>
              <a:off x="3203848" y="3789040"/>
              <a:ext cx="2052020" cy="325438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th-TH" altLang="th-TH" sz="1500" spc="-80" dirty="0">
                  <a:latin typeface="TH SarabunPSK" pitchFamily="34" charset="-34"/>
                  <a:cs typeface="TH SarabunPSK" pitchFamily="34" charset="-34"/>
                </a:rPr>
                <a:t>นักวิชาการพัฒนาชุมชน (ผอ.กง.) ชพ</a:t>
              </a:r>
              <a:r>
                <a:rPr lang="en-US" altLang="th-TH" sz="1500" spc="-80" dirty="0">
                  <a:latin typeface="TH SarabunPSK" pitchFamily="34" charset="-34"/>
                  <a:cs typeface="TH SarabunPSK" pitchFamily="34" charset="-34"/>
                </a:rPr>
                <a:t>. </a:t>
              </a:r>
              <a:r>
                <a:rPr lang="en-US" altLang="th-TH" sz="1050" spc="-60" dirty="0">
                  <a:solidFill>
                    <a:srgbClr val="FF0000"/>
                  </a:solidFill>
                  <a:latin typeface="TH SarabunPSK" pitchFamily="34" charset="-34"/>
                  <a:cs typeface="TH SarabunPSK" pitchFamily="34" charset="-34"/>
                </a:rPr>
                <a:t>(538)</a:t>
              </a:r>
              <a:endParaRPr lang="th-TH" altLang="th-TH" sz="1050" spc="-60" dirty="0">
                <a:solidFill>
                  <a:srgbClr val="FF0000"/>
                </a:solidFill>
                <a:latin typeface="TH SarabunPSK" pitchFamily="34" charset="-34"/>
                <a:cs typeface="TH SarabunPSK" pitchFamily="34" charset="-34"/>
              </a:endParaRPr>
            </a:p>
          </p:txBody>
        </p:sp>
      </p:grpSp>
      <p:cxnSp>
        <p:nvCxnSpPr>
          <p:cNvPr id="78" name="Straight Connector 77"/>
          <p:cNvCxnSpPr/>
          <p:nvPr/>
        </p:nvCxnSpPr>
        <p:spPr>
          <a:xfrm>
            <a:off x="4572000" y="1419225"/>
            <a:ext cx="0" cy="223202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/>
          <p:cNvCxnSpPr/>
          <p:nvPr/>
        </p:nvCxnSpPr>
        <p:spPr>
          <a:xfrm>
            <a:off x="1116013" y="1628775"/>
            <a:ext cx="683895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9407" name="Rectangle 78"/>
          <p:cNvSpPr>
            <a:spLocks noChangeArrowheads="1"/>
          </p:cNvSpPr>
          <p:nvPr/>
        </p:nvSpPr>
        <p:spPr bwMode="auto">
          <a:xfrm>
            <a:off x="0" y="6611938"/>
            <a:ext cx="1619250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000" u="sng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หมายเหตุ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ภายในวงเล็บแสดงเลขที่ตำแหน่ง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59408" name="Group 49"/>
          <p:cNvGrpSpPr>
            <a:grpSpLocks/>
          </p:cNvGrpSpPr>
          <p:nvPr/>
        </p:nvGrpSpPr>
        <p:grpSpPr bwMode="auto">
          <a:xfrm>
            <a:off x="107950" y="3594100"/>
            <a:ext cx="2843213" cy="646113"/>
            <a:chOff x="107503" y="3717032"/>
            <a:chExt cx="2844257" cy="646113"/>
          </a:xfrm>
        </p:grpSpPr>
        <p:sp>
          <p:nvSpPr>
            <p:cNvPr id="59450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เมืองนครปฐม</a:t>
              </a:r>
            </a:p>
          </p:txBody>
        </p:sp>
        <p:sp>
          <p:nvSpPr>
            <p:cNvPr id="59451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10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59452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(6110)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59409" name="Text Box 17"/>
          <p:cNvSpPr txBox="1">
            <a:spLocks noChangeArrowheads="1"/>
          </p:cNvSpPr>
          <p:nvPr/>
        </p:nvSpPr>
        <p:spPr bwMode="auto">
          <a:xfrm>
            <a:off x="107950" y="4241800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8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(6112/6113/6114/6115/6116/6117/6118/6122)</a:t>
            </a:r>
          </a:p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เจ้าพนักงานพัฒนาชุมชน (ปง./ชง.)    - 1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6111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)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59410" name="Group 50"/>
          <p:cNvGrpSpPr>
            <a:grpSpLocks/>
          </p:cNvGrpSpPr>
          <p:nvPr/>
        </p:nvGrpSpPr>
        <p:grpSpPr bwMode="auto">
          <a:xfrm>
            <a:off x="3132138" y="3594100"/>
            <a:ext cx="2843212" cy="646113"/>
            <a:chOff x="107503" y="3717032"/>
            <a:chExt cx="2844257" cy="646113"/>
          </a:xfrm>
        </p:grpSpPr>
        <p:sp>
          <p:nvSpPr>
            <p:cNvPr id="59447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กำแพงแสน</a:t>
              </a:r>
            </a:p>
          </p:txBody>
        </p:sp>
        <p:sp>
          <p:nvSpPr>
            <p:cNvPr id="59448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6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59449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(6126)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59411" name="Text Box 17"/>
          <p:cNvSpPr txBox="1">
            <a:spLocks noChangeArrowheads="1"/>
          </p:cNvSpPr>
          <p:nvPr/>
        </p:nvSpPr>
        <p:spPr bwMode="auto">
          <a:xfrm>
            <a:off x="3132138" y="4241800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5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(6128/6131/6132/6133/6135)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59412" name="Group 55"/>
          <p:cNvGrpSpPr>
            <a:grpSpLocks/>
          </p:cNvGrpSpPr>
          <p:nvPr/>
        </p:nvGrpSpPr>
        <p:grpSpPr bwMode="auto">
          <a:xfrm>
            <a:off x="6156325" y="3594100"/>
            <a:ext cx="2844800" cy="646113"/>
            <a:chOff x="107503" y="3717032"/>
            <a:chExt cx="2844257" cy="646113"/>
          </a:xfrm>
        </p:grpSpPr>
        <p:sp>
          <p:nvSpPr>
            <p:cNvPr id="59444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นครชัยศรี</a:t>
              </a:r>
            </a:p>
          </p:txBody>
        </p:sp>
        <p:sp>
          <p:nvSpPr>
            <p:cNvPr id="59445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8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59446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(6137)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59413" name="Text Box 17"/>
          <p:cNvSpPr txBox="1">
            <a:spLocks noChangeArrowheads="1"/>
          </p:cNvSpPr>
          <p:nvPr/>
        </p:nvSpPr>
        <p:spPr bwMode="auto">
          <a:xfrm>
            <a:off x="6156325" y="4241800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    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7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(6139/6141/6142/6144/6145/6147/6151)</a:t>
            </a:r>
          </a:p>
          <a:p>
            <a:pPr eaLnBrk="1" hangingPunct="1"/>
            <a:r>
              <a:rPr lang="th-TH" altLang="th-TH" sz="12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(พรก</a:t>
            </a:r>
            <a:r>
              <a:rPr lang="en-US" altLang="th-TH" sz="12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.</a:t>
            </a:r>
            <a:r>
              <a:rPr lang="th-TH" altLang="th-TH" sz="12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)</a:t>
            </a: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12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(จ้างแล้ว)</a:t>
            </a: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  </a:t>
            </a:r>
            <a:r>
              <a:rPr lang="th-TH" altLang="th-TH" sz="12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- 1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(1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24)</a:t>
            </a:r>
          </a:p>
          <a:p>
            <a:pPr eaLnBrk="1" hangingPunct="1"/>
            <a:r>
              <a:rPr lang="th-TH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(กรอบฯ </a:t>
            </a:r>
            <a:r>
              <a:rPr lang="en-US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2564</a:t>
            </a:r>
            <a:r>
              <a:rPr lang="th-TH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en-US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–</a:t>
            </a:r>
            <a:r>
              <a:rPr lang="th-TH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en-US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2567 </a:t>
            </a:r>
            <a:r>
              <a:rPr lang="th-TH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ตามมาตรการฯ ปี งบฯ </a:t>
            </a:r>
            <a:r>
              <a:rPr lang="en-US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2562)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 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(ไม่รวมในกรอบ ขรก.)</a:t>
            </a:r>
            <a:endParaRPr lang="en-US" altLang="th-TH" sz="12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59414" name="Group 60"/>
          <p:cNvGrpSpPr>
            <a:grpSpLocks/>
          </p:cNvGrpSpPr>
          <p:nvPr/>
        </p:nvGrpSpPr>
        <p:grpSpPr bwMode="auto">
          <a:xfrm>
            <a:off x="107950" y="5106988"/>
            <a:ext cx="2843213" cy="646112"/>
            <a:chOff x="107503" y="3717032"/>
            <a:chExt cx="2844257" cy="646113"/>
          </a:xfrm>
        </p:grpSpPr>
        <p:sp>
          <p:nvSpPr>
            <p:cNvPr id="59441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ดอนตูม</a:t>
              </a:r>
            </a:p>
          </p:txBody>
        </p:sp>
        <p:sp>
          <p:nvSpPr>
            <p:cNvPr id="59442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59443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(6153)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59415" name="Text Box 17"/>
          <p:cNvSpPr txBox="1">
            <a:spLocks noChangeArrowheads="1"/>
          </p:cNvSpPr>
          <p:nvPr/>
        </p:nvSpPr>
        <p:spPr bwMode="auto">
          <a:xfrm>
            <a:off x="107950" y="5754688"/>
            <a:ext cx="2879725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(6155/6156/6157/6158)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59416" name="Group 65"/>
          <p:cNvGrpSpPr>
            <a:grpSpLocks/>
          </p:cNvGrpSpPr>
          <p:nvPr/>
        </p:nvGrpSpPr>
        <p:grpSpPr bwMode="auto">
          <a:xfrm>
            <a:off x="3132138" y="5106988"/>
            <a:ext cx="2843212" cy="646112"/>
            <a:chOff x="107503" y="3717032"/>
            <a:chExt cx="2844257" cy="646113"/>
          </a:xfrm>
        </p:grpSpPr>
        <p:sp>
          <p:nvSpPr>
            <p:cNvPr id="59438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บางเลน</a:t>
              </a:r>
            </a:p>
          </p:txBody>
        </p:sp>
        <p:sp>
          <p:nvSpPr>
            <p:cNvPr id="59439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7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59440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(6159)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59417" name="Text Box 17"/>
          <p:cNvSpPr txBox="1">
            <a:spLocks noChangeArrowheads="1"/>
          </p:cNvSpPr>
          <p:nvPr/>
        </p:nvSpPr>
        <p:spPr bwMode="auto">
          <a:xfrm>
            <a:off x="3132138" y="5754688"/>
            <a:ext cx="2879725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     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5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(6161/6162/6163/6167/6169)</a:t>
            </a:r>
          </a:p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เจ้าพนักงานพัฒนาชุมชน (ปง./ชง.)            - 1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4923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)</a:t>
            </a:r>
          </a:p>
          <a:p>
            <a:pPr eaLnBrk="1" hangingPunct="1"/>
            <a:r>
              <a:rPr lang="th-TH" altLang="th-TH" sz="12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(พรก.) (จ้างแล้ว)    - 1 </a:t>
            </a:r>
            <a:r>
              <a:rPr lang="th-TH" altLang="th-TH" sz="8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1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25)</a:t>
            </a:r>
            <a:endParaRPr lang="th-TH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th-TH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(กรอบฯ </a:t>
            </a:r>
            <a:r>
              <a:rPr lang="en-US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2564</a:t>
            </a:r>
            <a:r>
              <a:rPr lang="th-TH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en-US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–</a:t>
            </a:r>
            <a:r>
              <a:rPr lang="th-TH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en-US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2567 </a:t>
            </a:r>
            <a:r>
              <a:rPr lang="th-TH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ตามมาตรการฯ ปี งบฯ </a:t>
            </a:r>
            <a:r>
              <a:rPr lang="en-US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2562)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 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(ไม่รวมในกรอบ ขรก.)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59418" name="Group 70"/>
          <p:cNvGrpSpPr>
            <a:grpSpLocks/>
          </p:cNvGrpSpPr>
          <p:nvPr/>
        </p:nvGrpSpPr>
        <p:grpSpPr bwMode="auto">
          <a:xfrm>
            <a:off x="6156325" y="5106988"/>
            <a:ext cx="2844800" cy="646112"/>
            <a:chOff x="107503" y="3717032"/>
            <a:chExt cx="2844257" cy="646113"/>
          </a:xfrm>
        </p:grpSpPr>
        <p:sp>
          <p:nvSpPr>
            <p:cNvPr id="59435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สามพราน</a:t>
              </a:r>
            </a:p>
          </p:txBody>
        </p:sp>
        <p:sp>
          <p:nvSpPr>
            <p:cNvPr id="59436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9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59437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(6170)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59419" name="Text Box 17"/>
          <p:cNvSpPr txBox="1">
            <a:spLocks noChangeArrowheads="1"/>
          </p:cNvSpPr>
          <p:nvPr/>
        </p:nvSpPr>
        <p:spPr bwMode="auto">
          <a:xfrm>
            <a:off x="6156325" y="5754688"/>
            <a:ext cx="2879725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8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(6172/6173/6175/6176/6177/6178/6179/6180)</a:t>
            </a:r>
          </a:p>
        </p:txBody>
      </p:sp>
      <p:cxnSp>
        <p:nvCxnSpPr>
          <p:cNvPr id="76" name="Straight Connector 75"/>
          <p:cNvCxnSpPr/>
          <p:nvPr/>
        </p:nvCxnSpPr>
        <p:spPr>
          <a:xfrm>
            <a:off x="1404938" y="3500438"/>
            <a:ext cx="604837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9" name="Straight Connector 78"/>
          <p:cNvCxnSpPr/>
          <p:nvPr/>
        </p:nvCxnSpPr>
        <p:spPr>
          <a:xfrm>
            <a:off x="1116013" y="1628775"/>
            <a:ext cx="0" cy="14446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" name="Straight Connector 80"/>
          <p:cNvCxnSpPr/>
          <p:nvPr/>
        </p:nvCxnSpPr>
        <p:spPr>
          <a:xfrm>
            <a:off x="3348038" y="1628775"/>
            <a:ext cx="0" cy="14446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" name="Straight Connector 81"/>
          <p:cNvCxnSpPr/>
          <p:nvPr/>
        </p:nvCxnSpPr>
        <p:spPr>
          <a:xfrm>
            <a:off x="5651500" y="1628775"/>
            <a:ext cx="0" cy="14446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3" name="Straight Connector 82"/>
          <p:cNvCxnSpPr/>
          <p:nvPr/>
        </p:nvCxnSpPr>
        <p:spPr>
          <a:xfrm>
            <a:off x="7956550" y="1628775"/>
            <a:ext cx="0" cy="14446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4" name="Straight Connector 83"/>
          <p:cNvCxnSpPr/>
          <p:nvPr/>
        </p:nvCxnSpPr>
        <p:spPr>
          <a:xfrm>
            <a:off x="1403350" y="3500438"/>
            <a:ext cx="0" cy="904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/>
          <p:cNvCxnSpPr/>
          <p:nvPr/>
        </p:nvCxnSpPr>
        <p:spPr>
          <a:xfrm>
            <a:off x="7451725" y="3500438"/>
            <a:ext cx="0" cy="904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" name="Straight Connector 85"/>
          <p:cNvCxnSpPr/>
          <p:nvPr/>
        </p:nvCxnSpPr>
        <p:spPr>
          <a:xfrm>
            <a:off x="3049588" y="3500438"/>
            <a:ext cx="0" cy="15113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7" name="Straight Connector 86"/>
          <p:cNvCxnSpPr/>
          <p:nvPr/>
        </p:nvCxnSpPr>
        <p:spPr>
          <a:xfrm>
            <a:off x="1403350" y="5013325"/>
            <a:ext cx="604837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9" name="Straight Connector 88"/>
          <p:cNvCxnSpPr/>
          <p:nvPr/>
        </p:nvCxnSpPr>
        <p:spPr>
          <a:xfrm>
            <a:off x="1403350" y="5013325"/>
            <a:ext cx="0" cy="9048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0" name="Straight Connector 89"/>
          <p:cNvCxnSpPr/>
          <p:nvPr/>
        </p:nvCxnSpPr>
        <p:spPr>
          <a:xfrm>
            <a:off x="4427538" y="5013325"/>
            <a:ext cx="0" cy="9048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1" name="Straight Connector 90"/>
          <p:cNvCxnSpPr/>
          <p:nvPr/>
        </p:nvCxnSpPr>
        <p:spPr>
          <a:xfrm>
            <a:off x="7451725" y="5013325"/>
            <a:ext cx="0" cy="9048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59432" name="Group 74"/>
          <p:cNvGrpSpPr>
            <a:grpSpLocks/>
          </p:cNvGrpSpPr>
          <p:nvPr/>
        </p:nvGrpSpPr>
        <p:grpSpPr bwMode="auto">
          <a:xfrm>
            <a:off x="107950" y="1774825"/>
            <a:ext cx="2051050" cy="646113"/>
            <a:chOff x="107950" y="1775470"/>
            <a:chExt cx="2051050" cy="646112"/>
          </a:xfrm>
        </p:grpSpPr>
        <p:grpSp>
          <p:nvGrpSpPr>
            <p:cNvPr id="13" name="Group 18"/>
            <p:cNvGrpSpPr>
              <a:grpSpLocks/>
            </p:cNvGrpSpPr>
            <p:nvPr/>
          </p:nvGrpSpPr>
          <p:grpSpPr bwMode="auto">
            <a:xfrm>
              <a:off x="107950" y="1775470"/>
              <a:ext cx="2051050" cy="646112"/>
              <a:chOff x="3203848" y="3468365"/>
              <a:chExt cx="2052020" cy="646113"/>
            </a:xfrm>
            <a:solidFill>
              <a:schemeClr val="bg1"/>
            </a:solidFill>
          </p:grpSpPr>
          <p:sp>
            <p:nvSpPr>
              <p:cNvPr id="14387" name="Rectangle 2"/>
              <p:cNvSpPr>
                <a:spLocks noChangeArrowheads="1"/>
              </p:cNvSpPr>
              <p:nvPr/>
            </p:nvSpPr>
            <p:spPr bwMode="auto">
              <a:xfrm>
                <a:off x="4679868" y="3468365"/>
                <a:ext cx="576000" cy="323850"/>
              </a:xfrm>
              <a:prstGeom prst="rect">
                <a:avLst/>
              </a:prstGeom>
              <a:grpFill/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anchor="ctr"/>
              <a:lstStyle/>
              <a:p>
                <a:pPr algn="ctr" eaLnBrk="0" hangingPunct="0">
                  <a:defRPr/>
                </a:pPr>
                <a:r>
                  <a:rPr lang="en-US" altLang="th-TH" sz="1600" b="1" dirty="0">
                    <a:latin typeface="TH SarabunPSK" pitchFamily="34" charset="-34"/>
                    <a:cs typeface="TH SarabunPSK" pitchFamily="34" charset="-34"/>
                  </a:rPr>
                  <a:t>8</a:t>
                </a:r>
                <a:endParaRPr lang="th-TH" altLang="th-TH" sz="1400" b="1" dirty="0">
                  <a:latin typeface="TH SarabunPSK" pitchFamily="34" charset="-34"/>
                  <a:cs typeface="TH SarabunPSK" pitchFamily="34" charset="-34"/>
                </a:endParaRPr>
              </a:p>
            </p:txBody>
          </p:sp>
          <p:sp>
            <p:nvSpPr>
              <p:cNvPr id="14388" name="Rectangle 2"/>
              <p:cNvSpPr>
                <a:spLocks noChangeArrowheads="1"/>
              </p:cNvSpPr>
              <p:nvPr/>
            </p:nvSpPr>
            <p:spPr bwMode="auto">
              <a:xfrm>
                <a:off x="3203848" y="3789040"/>
                <a:ext cx="2052000" cy="325438"/>
              </a:xfrm>
              <a:prstGeom prst="rect">
                <a:avLst/>
              </a:prstGeom>
              <a:grpFill/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anchor="ctr"/>
              <a:lstStyle/>
              <a:p>
                <a:pPr algn="ctr" eaLnBrk="0" hangingPunct="0">
                  <a:defRPr/>
                </a:pPr>
                <a:r>
                  <a:rPr lang="th-TH" altLang="th-TH" sz="1400" spc="-40" dirty="0">
                    <a:latin typeface="TH SarabunPSK" pitchFamily="34" charset="-34"/>
                    <a:cs typeface="TH SarabunPSK" pitchFamily="34" charset="-34"/>
                  </a:rPr>
                  <a:t>นักวิชาการพัฒนาชุมชน (ผอ.กง.) </a:t>
                </a:r>
                <a:r>
                  <a:rPr lang="th-TH" altLang="th-TH" sz="1400" spc="-40" dirty="0" err="1">
                    <a:latin typeface="TH SarabunPSK" pitchFamily="34" charset="-34"/>
                    <a:cs typeface="TH SarabunPSK" pitchFamily="34" charset="-34"/>
                  </a:rPr>
                  <a:t>ชพ.</a:t>
                </a:r>
                <a:r>
                  <a:rPr lang="en-US" altLang="th-TH" sz="1400" spc="-40" dirty="0">
                    <a:latin typeface="TH SarabunPSK" pitchFamily="34" charset="-34"/>
                    <a:cs typeface="TH SarabunPSK" pitchFamily="34" charset="-34"/>
                  </a:rPr>
                  <a:t> </a:t>
                </a:r>
                <a:r>
                  <a:rPr lang="en-US" altLang="th-TH" sz="1000" spc="-40" dirty="0">
                    <a:solidFill>
                      <a:srgbClr val="FF0000"/>
                    </a:solidFill>
                    <a:latin typeface="TH SarabunPSK" pitchFamily="34" charset="-34"/>
                    <a:cs typeface="TH SarabunPSK" pitchFamily="34" charset="-34"/>
                  </a:rPr>
                  <a:t>(6096)</a:t>
                </a:r>
                <a:endParaRPr lang="th-TH" altLang="th-TH" sz="1000" spc="-40" dirty="0">
                  <a:solidFill>
                    <a:srgbClr val="FF0000"/>
                  </a:solidFill>
                  <a:latin typeface="TH SarabunPSK" pitchFamily="34" charset="-34"/>
                  <a:cs typeface="TH SarabunPSK" pitchFamily="34" charset="-34"/>
                </a:endParaRPr>
              </a:p>
            </p:txBody>
          </p:sp>
        </p:grpSp>
        <p:sp>
          <p:nvSpPr>
            <p:cNvPr id="59434" name="Rectangle 2"/>
            <p:cNvSpPr>
              <a:spLocks noChangeArrowheads="1"/>
            </p:cNvSpPr>
            <p:nvPr/>
          </p:nvSpPr>
          <p:spPr bwMode="auto">
            <a:xfrm>
              <a:off x="107950" y="1775470"/>
              <a:ext cx="1475302" cy="323849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th-TH" altLang="th-TH" sz="12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endParaRPr lang="th-TH" altLang="th-TH" sz="8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2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กลุ่มงานประสานและสนับสนุนการบริหารงานพัฒนาชุมชน</a:t>
              </a:r>
            </a:p>
            <a:p>
              <a:pPr algn="ctr"/>
              <a:endParaRPr lang="th-TH" altLang="th-TH" sz="12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418" name="Rectangle 73"/>
          <p:cNvSpPr>
            <a:spLocks noChangeArrowheads="1"/>
          </p:cNvSpPr>
          <p:nvPr/>
        </p:nvSpPr>
        <p:spPr bwMode="auto">
          <a:xfrm>
            <a:off x="488950" y="106363"/>
            <a:ext cx="815498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/>
            <a:r>
              <a:rPr lang="th-TH" altLang="th-TH" sz="1600" b="1">
                <a:latin typeface="TH SarabunPSK" panose="020B0500040200020003" pitchFamily="34" charset="-34"/>
                <a:cs typeface="TH SarabunPSK" panose="020B0500040200020003" pitchFamily="34" charset="-34"/>
              </a:rPr>
              <a:t>แผนภูมิแสดงการแบ่งงานภายในและอัตรากำลังของกรมการพัฒนาชุมชน</a:t>
            </a:r>
            <a:r>
              <a:rPr lang="en-US" altLang="th-TH" sz="1600" b="1">
                <a:latin typeface="TH SarabunPSK" panose="020B0500040200020003" pitchFamily="34" charset="-34"/>
                <a:cs typeface="TH SarabunPSK" panose="020B0500040200020003" pitchFamily="34" charset="-34"/>
              </a:rPr>
              <a:t> </a:t>
            </a:r>
            <a:endParaRPr lang="th-TH" altLang="th-TH" sz="1600" b="1"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sp>
        <p:nvSpPr>
          <p:cNvPr id="60419" name="Text Box 9"/>
          <p:cNvSpPr txBox="1">
            <a:spLocks noChangeArrowheads="1"/>
          </p:cNvSpPr>
          <p:nvPr/>
        </p:nvSpPr>
        <p:spPr bwMode="auto">
          <a:xfrm>
            <a:off x="6980238" y="6269038"/>
            <a:ext cx="2160587" cy="588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ลูกจ้างประจำ 1 อัตรา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rPr>
              <a:t>(214)</a:t>
            </a:r>
            <a:endParaRPr lang="th-TH" altLang="th-TH" sz="1400">
              <a:solidFill>
                <a:srgbClr val="FF0000"/>
              </a:solidFill>
              <a:latin typeface="TH SarabunPSK" panose="020B0500040200020003" pitchFamily="34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กรอบพนักงานราชการ 3 อัตรา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rPr>
              <a:t>(78/124/125)</a:t>
            </a:r>
          </a:p>
        </p:txBody>
      </p:sp>
      <p:grpSp>
        <p:nvGrpSpPr>
          <p:cNvPr id="60420" name="Group 81"/>
          <p:cNvGrpSpPr>
            <a:grpSpLocks/>
          </p:cNvGrpSpPr>
          <p:nvPr/>
        </p:nvGrpSpPr>
        <p:grpSpPr bwMode="auto">
          <a:xfrm>
            <a:off x="2843213" y="765175"/>
            <a:ext cx="3421062" cy="646113"/>
            <a:chOff x="2448080" y="857250"/>
            <a:chExt cx="3420000" cy="646113"/>
          </a:xfrm>
        </p:grpSpPr>
        <p:sp>
          <p:nvSpPr>
            <p:cNvPr id="60429" name="Rectangle 2"/>
            <p:cNvSpPr>
              <a:spLocks noChangeArrowheads="1"/>
            </p:cNvSpPr>
            <p:nvPr/>
          </p:nvSpPr>
          <p:spPr bwMode="auto">
            <a:xfrm>
              <a:off x="2448080" y="857250"/>
              <a:ext cx="2844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สำนักงานพัฒนาชุมชนจังหวัดนครปฐม</a:t>
              </a:r>
            </a:p>
          </p:txBody>
        </p:sp>
        <p:sp>
          <p:nvSpPr>
            <p:cNvPr id="60430" name="Rectangle 2"/>
            <p:cNvSpPr>
              <a:spLocks noChangeArrowheads="1"/>
            </p:cNvSpPr>
            <p:nvPr/>
          </p:nvSpPr>
          <p:spPr bwMode="auto">
            <a:xfrm>
              <a:off x="5290308" y="857250"/>
              <a:ext cx="575739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 eaLnBrk="1" hangingPunct="1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72</a:t>
              </a:r>
              <a:endParaRPr lang="th-TH" altLang="th-TH" sz="16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60431" name="Rectangle 2"/>
            <p:cNvSpPr>
              <a:spLocks noChangeArrowheads="1"/>
            </p:cNvSpPr>
            <p:nvPr/>
          </p:nvSpPr>
          <p:spPr bwMode="auto">
            <a:xfrm>
              <a:off x="2448080" y="1177925"/>
              <a:ext cx="3420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ผู้อำนวยการ (พัฒนาการจังหวัด) สูง</a:t>
              </a:r>
              <a:r>
                <a:rPr lang="en-US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(6095)</a:t>
              </a:r>
              <a:r>
                <a:rPr lang="en-US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endParaRPr lang="th-TH" altLang="th-TH" sz="1600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60421" name="Text Box 91"/>
          <p:cNvSpPr txBox="1">
            <a:spLocks noChangeArrowheads="1"/>
          </p:cNvSpPr>
          <p:nvPr/>
        </p:nvSpPr>
        <p:spPr bwMode="auto">
          <a:xfrm>
            <a:off x="3924300" y="404813"/>
            <a:ext cx="1368425" cy="277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Update </a:t>
            </a:r>
            <a:r>
              <a:rPr lang="th-TH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26 เมษายน 2564 </a:t>
            </a:r>
            <a:r>
              <a:rPr lang="en-US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         </a:t>
            </a:r>
            <a:endParaRPr lang="th-TH" altLang="th-TH" sz="1200"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cxnSp>
        <p:nvCxnSpPr>
          <p:cNvPr id="78" name="Straight Connector 77"/>
          <p:cNvCxnSpPr/>
          <p:nvPr/>
        </p:nvCxnSpPr>
        <p:spPr>
          <a:xfrm>
            <a:off x="4572000" y="1419225"/>
            <a:ext cx="0" cy="50482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0423" name="Rectangle 78"/>
          <p:cNvSpPr>
            <a:spLocks noChangeArrowheads="1"/>
          </p:cNvSpPr>
          <p:nvPr/>
        </p:nvSpPr>
        <p:spPr bwMode="auto">
          <a:xfrm>
            <a:off x="0" y="6611938"/>
            <a:ext cx="1619250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000" u="sng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หมายเหตุ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ภายในวงเล็บแสดงเลขที่ตำแหน่ง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60424" name="Group 50"/>
          <p:cNvGrpSpPr>
            <a:grpSpLocks/>
          </p:cNvGrpSpPr>
          <p:nvPr/>
        </p:nvGrpSpPr>
        <p:grpSpPr bwMode="auto">
          <a:xfrm>
            <a:off x="3132138" y="1722438"/>
            <a:ext cx="2843212" cy="646112"/>
            <a:chOff x="107503" y="3717032"/>
            <a:chExt cx="2844257" cy="646113"/>
          </a:xfrm>
        </p:grpSpPr>
        <p:sp>
          <p:nvSpPr>
            <p:cNvPr id="60426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พุทธมณฑล</a:t>
              </a:r>
            </a:p>
          </p:txBody>
        </p:sp>
        <p:sp>
          <p:nvSpPr>
            <p:cNvPr id="60427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60428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ชพ.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(6181)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60425" name="Text Box 17"/>
          <p:cNvSpPr txBox="1">
            <a:spLocks noChangeArrowheads="1"/>
          </p:cNvSpPr>
          <p:nvPr/>
        </p:nvSpPr>
        <p:spPr bwMode="auto">
          <a:xfrm>
            <a:off x="3132138" y="2370138"/>
            <a:ext cx="2879725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2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(6183/6184)</a:t>
            </a:r>
          </a:p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เจ้าพนักงานพัฒนาชุมชน (ปง./ชง.)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2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(3222/6599)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42" name="Rectangle 73"/>
          <p:cNvSpPr>
            <a:spLocks noChangeArrowheads="1"/>
          </p:cNvSpPr>
          <p:nvPr/>
        </p:nvSpPr>
        <p:spPr bwMode="auto">
          <a:xfrm>
            <a:off x="488950" y="106363"/>
            <a:ext cx="815498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/>
            <a:r>
              <a:rPr lang="th-TH" altLang="th-TH" sz="1600" b="1">
                <a:latin typeface="TH SarabunPSK" panose="020B0500040200020003" pitchFamily="34" charset="-34"/>
                <a:cs typeface="TH SarabunPSK" panose="020B0500040200020003" pitchFamily="34" charset="-34"/>
              </a:rPr>
              <a:t>แผนภูมิแสดงการแบ่งงานภายในและอัตรากำลังของกรมการพัฒนาชุมชน</a:t>
            </a:r>
            <a:r>
              <a:rPr lang="en-US" altLang="th-TH" sz="1600" b="1">
                <a:latin typeface="TH SarabunPSK" panose="020B0500040200020003" pitchFamily="34" charset="-34"/>
                <a:cs typeface="TH SarabunPSK" panose="020B0500040200020003" pitchFamily="34" charset="-34"/>
              </a:rPr>
              <a:t> </a:t>
            </a:r>
            <a:endParaRPr lang="th-TH" altLang="th-TH" sz="1600" b="1"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sp>
        <p:nvSpPr>
          <p:cNvPr id="61443" name="Text Box 9"/>
          <p:cNvSpPr txBox="1">
            <a:spLocks noChangeArrowheads="1"/>
          </p:cNvSpPr>
          <p:nvPr/>
        </p:nvSpPr>
        <p:spPr bwMode="auto">
          <a:xfrm>
            <a:off x="6980238" y="6269038"/>
            <a:ext cx="2160587" cy="588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ลูกจ้างประจำ 1 อัตรา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rPr>
              <a:t>(139)</a:t>
            </a:r>
            <a:endParaRPr lang="th-TH" altLang="th-TH" sz="1400">
              <a:solidFill>
                <a:srgbClr val="FF0000"/>
              </a:solidFill>
              <a:latin typeface="TH SarabunPSK" panose="020B0500040200020003" pitchFamily="34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กรอบพนักงานราชการ 1 อัตรา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rPr>
              <a:t>(79)</a:t>
            </a:r>
          </a:p>
        </p:txBody>
      </p:sp>
      <p:grpSp>
        <p:nvGrpSpPr>
          <p:cNvPr id="61444" name="Group 81"/>
          <p:cNvGrpSpPr>
            <a:grpSpLocks/>
          </p:cNvGrpSpPr>
          <p:nvPr/>
        </p:nvGrpSpPr>
        <p:grpSpPr bwMode="auto">
          <a:xfrm>
            <a:off x="2843213" y="765175"/>
            <a:ext cx="3421062" cy="646113"/>
            <a:chOff x="2448080" y="857250"/>
            <a:chExt cx="3420000" cy="646113"/>
          </a:xfrm>
        </p:grpSpPr>
        <p:sp>
          <p:nvSpPr>
            <p:cNvPr id="61501" name="Rectangle 2"/>
            <p:cNvSpPr>
              <a:spLocks noChangeArrowheads="1"/>
            </p:cNvSpPr>
            <p:nvPr/>
          </p:nvSpPr>
          <p:spPr bwMode="auto">
            <a:xfrm>
              <a:off x="2448080" y="857250"/>
              <a:ext cx="2844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สำนักงานพัฒนาชุมชนจังหวัดนครพนม</a:t>
              </a:r>
            </a:p>
          </p:txBody>
        </p:sp>
        <p:sp>
          <p:nvSpPr>
            <p:cNvPr id="61502" name="Rectangle 2"/>
            <p:cNvSpPr>
              <a:spLocks noChangeArrowheads="1"/>
            </p:cNvSpPr>
            <p:nvPr/>
          </p:nvSpPr>
          <p:spPr bwMode="auto">
            <a:xfrm>
              <a:off x="5290308" y="857250"/>
              <a:ext cx="575739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 eaLnBrk="1" hangingPunct="1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82</a:t>
              </a:r>
              <a:endParaRPr lang="th-TH" altLang="th-TH" sz="16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61503" name="Rectangle 2"/>
            <p:cNvSpPr>
              <a:spLocks noChangeArrowheads="1"/>
            </p:cNvSpPr>
            <p:nvPr/>
          </p:nvSpPr>
          <p:spPr bwMode="auto">
            <a:xfrm>
              <a:off x="2448080" y="1177925"/>
              <a:ext cx="3420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ผู้อำนวยการ (พัฒนาการจังหวัด) สูง</a:t>
              </a:r>
              <a:r>
                <a:rPr lang="en-US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(3774)</a:t>
              </a:r>
              <a:r>
                <a:rPr lang="en-US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endParaRPr lang="th-TH" altLang="th-TH" sz="1600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61445" name="Text Box 91"/>
          <p:cNvSpPr txBox="1">
            <a:spLocks noChangeArrowheads="1"/>
          </p:cNvSpPr>
          <p:nvPr/>
        </p:nvSpPr>
        <p:spPr bwMode="auto">
          <a:xfrm>
            <a:off x="3924300" y="404813"/>
            <a:ext cx="1368425" cy="277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Update </a:t>
            </a:r>
            <a:r>
              <a:rPr lang="th-TH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26 เมษายน 2564 </a:t>
            </a:r>
            <a:r>
              <a:rPr lang="en-US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         </a:t>
            </a:r>
            <a:endParaRPr lang="th-TH" altLang="th-TH" sz="1200"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sp>
        <p:nvSpPr>
          <p:cNvPr id="61446" name="Text Box 17"/>
          <p:cNvSpPr txBox="1">
            <a:spLocks noChangeArrowheads="1"/>
          </p:cNvSpPr>
          <p:nvPr/>
        </p:nvSpPr>
        <p:spPr bwMode="auto">
          <a:xfrm>
            <a:off x="107950" y="2409825"/>
            <a:ext cx="2951163" cy="628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 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- 1 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(2691)</a:t>
            </a:r>
          </a:p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นักจัดการงานทั่วไป (ปก./ชก.)   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     </a:t>
            </a: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- 1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3795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)</a:t>
            </a:r>
          </a:p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เจ้าพนักงานธุรการ (ปง./ชง.)    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      </a:t>
            </a: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3 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(470/3776/3779)</a:t>
            </a:r>
          </a:p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เจ้าพนักงานการเงินและบัญชี (ปง./ชง.)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- 2</a:t>
            </a: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(3777/3778)</a:t>
            </a:r>
            <a:endParaRPr lang="th-TH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th-TH" altLang="th-TH" sz="1200">
                <a:solidFill>
                  <a:srgbClr val="00B05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พนักงานพิมพ์ (ลจป.)         </a:t>
            </a:r>
            <a:r>
              <a:rPr lang="en-US" altLang="th-TH" sz="1200">
                <a:solidFill>
                  <a:srgbClr val="00B05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   </a:t>
            </a:r>
            <a:r>
              <a:rPr lang="th-TH" altLang="th-TH" sz="1200">
                <a:solidFill>
                  <a:srgbClr val="00B05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</a:t>
            </a:r>
            <a:r>
              <a:rPr lang="en-US" altLang="th-TH" sz="1200">
                <a:solidFill>
                  <a:srgbClr val="00B05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    </a:t>
            </a:r>
            <a:r>
              <a:rPr lang="th-TH" altLang="th-TH" sz="1200">
                <a:solidFill>
                  <a:srgbClr val="00B05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 </a:t>
            </a:r>
            <a:r>
              <a:rPr lang="en-US" altLang="th-TH" sz="1200">
                <a:solidFill>
                  <a:srgbClr val="00B05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1</a:t>
            </a:r>
            <a:r>
              <a:rPr lang="th-TH" altLang="th-TH" sz="1200">
                <a:solidFill>
                  <a:srgbClr val="00B05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139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) (ไม่รวมในกรอบ ขรก.)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sp>
        <p:nvSpPr>
          <p:cNvPr id="61447" name="Text Box 17"/>
          <p:cNvSpPr txBox="1">
            <a:spLocks noChangeArrowheads="1"/>
          </p:cNvSpPr>
          <p:nvPr/>
        </p:nvSpPr>
        <p:spPr bwMode="auto">
          <a:xfrm>
            <a:off x="2411413" y="2408238"/>
            <a:ext cx="2087562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2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(3781/3782)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3" name="Group 18"/>
          <p:cNvGrpSpPr>
            <a:grpSpLocks/>
          </p:cNvGrpSpPr>
          <p:nvPr/>
        </p:nvGrpSpPr>
        <p:grpSpPr bwMode="auto">
          <a:xfrm>
            <a:off x="2411413" y="1772816"/>
            <a:ext cx="2052637" cy="646113"/>
            <a:chOff x="3203848" y="3468365"/>
            <a:chExt cx="2052020" cy="646113"/>
          </a:xfrm>
          <a:solidFill>
            <a:schemeClr val="bg1"/>
          </a:solidFill>
        </p:grpSpPr>
        <p:sp>
          <p:nvSpPr>
            <p:cNvPr id="12367" name="Rectangle 2"/>
            <p:cNvSpPr>
              <a:spLocks noChangeArrowheads="1"/>
            </p:cNvSpPr>
            <p:nvPr/>
          </p:nvSpPr>
          <p:spPr bwMode="auto">
            <a:xfrm>
              <a:off x="3203848" y="3468365"/>
              <a:ext cx="1476000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lnSpc>
                  <a:spcPct val="70000"/>
                </a:lnSpc>
                <a:defRPr/>
              </a:pPr>
              <a:endParaRPr lang="en-US" altLang="th-TH" sz="700" b="1" dirty="0">
                <a:latin typeface="TH SarabunPSK" pitchFamily="34" charset="-34"/>
                <a:cs typeface="TH SarabunPSK" pitchFamily="34" charset="-34"/>
              </a:endParaRPr>
            </a:p>
            <a:p>
              <a:pPr algn="ctr" eaLnBrk="0" hangingPunct="0">
                <a:lnSpc>
                  <a:spcPct val="70000"/>
                </a:lnSpc>
                <a:defRPr/>
              </a:pPr>
              <a:r>
                <a:rPr lang="th-TH" altLang="th-TH" sz="1400" b="1" dirty="0">
                  <a:latin typeface="TH SarabunPSK" pitchFamily="34" charset="-34"/>
                  <a:cs typeface="TH SarabunPSK" pitchFamily="34" charset="-34"/>
                </a:rPr>
                <a:t> กลุ่มงานยุทธศาสตร์</a:t>
              </a:r>
            </a:p>
            <a:p>
              <a:pPr algn="ctr" eaLnBrk="0" hangingPunct="0">
                <a:lnSpc>
                  <a:spcPct val="70000"/>
                </a:lnSpc>
                <a:defRPr/>
              </a:pPr>
              <a:r>
                <a:rPr lang="th-TH" altLang="th-TH" sz="1400" b="1" dirty="0">
                  <a:latin typeface="TH SarabunPSK" pitchFamily="34" charset="-34"/>
                  <a:cs typeface="TH SarabunPSK" pitchFamily="34" charset="-34"/>
                </a:rPr>
                <a:t>การพัฒนาชุมชน</a:t>
              </a:r>
            </a:p>
          </p:txBody>
        </p:sp>
        <p:sp>
          <p:nvSpPr>
            <p:cNvPr id="12368" name="Rectangle 2"/>
            <p:cNvSpPr>
              <a:spLocks noChangeArrowheads="1"/>
            </p:cNvSpPr>
            <p:nvPr/>
          </p:nvSpPr>
          <p:spPr bwMode="auto">
            <a:xfrm>
              <a:off x="4679868" y="3468365"/>
              <a:ext cx="576000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en-US" altLang="th-TH" sz="1600" b="1" dirty="0">
                  <a:latin typeface="TH SarabunPSK" pitchFamily="34" charset="-34"/>
                  <a:cs typeface="TH SarabunPSK" pitchFamily="34" charset="-34"/>
                </a:rPr>
                <a:t>3</a:t>
              </a:r>
              <a:endParaRPr lang="th-TH" altLang="th-TH" sz="1400" b="1" dirty="0">
                <a:latin typeface="TH SarabunPSK" pitchFamily="34" charset="-34"/>
                <a:cs typeface="TH SarabunPSK" pitchFamily="34" charset="-34"/>
              </a:endParaRPr>
            </a:p>
          </p:txBody>
        </p:sp>
        <p:sp>
          <p:nvSpPr>
            <p:cNvPr id="12372" name="Rectangle 2"/>
            <p:cNvSpPr>
              <a:spLocks noChangeArrowheads="1"/>
            </p:cNvSpPr>
            <p:nvPr/>
          </p:nvSpPr>
          <p:spPr bwMode="auto">
            <a:xfrm>
              <a:off x="3203848" y="3789040"/>
              <a:ext cx="2052020" cy="325438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th-TH" altLang="th-TH" sz="1500" spc="-70" dirty="0">
                  <a:latin typeface="TH SarabunPSK" pitchFamily="34" charset="-34"/>
                  <a:cs typeface="TH SarabunPSK" pitchFamily="34" charset="-34"/>
                </a:rPr>
                <a:t>นักวิชาการพัฒนาชุมชน (ผอ.กง.) ชพ</a:t>
              </a:r>
              <a:r>
                <a:rPr lang="en-US" altLang="th-TH" sz="1500" spc="-70" dirty="0">
                  <a:latin typeface="TH SarabunPSK" pitchFamily="34" charset="-34"/>
                  <a:cs typeface="TH SarabunPSK" pitchFamily="34" charset="-34"/>
                </a:rPr>
                <a:t>. </a:t>
              </a:r>
              <a:r>
                <a:rPr lang="en-US" altLang="th-TH" sz="1000" spc="-70" dirty="0">
                  <a:solidFill>
                    <a:srgbClr val="FF0000"/>
                  </a:solidFill>
                  <a:latin typeface="TH SarabunPSK" pitchFamily="34" charset="-34"/>
                  <a:cs typeface="TH SarabunPSK" pitchFamily="34" charset="-34"/>
                </a:rPr>
                <a:t>(3780)</a:t>
              </a:r>
              <a:endParaRPr lang="th-TH" altLang="th-TH" sz="1000" spc="-70" dirty="0">
                <a:solidFill>
                  <a:srgbClr val="FF0000"/>
                </a:solidFill>
                <a:latin typeface="TH SarabunPSK" pitchFamily="34" charset="-34"/>
                <a:cs typeface="TH SarabunPSK" pitchFamily="34" charset="-34"/>
              </a:endParaRPr>
            </a:p>
          </p:txBody>
        </p:sp>
      </p:grpSp>
      <p:sp>
        <p:nvSpPr>
          <p:cNvPr id="61449" name="Text Box 17"/>
          <p:cNvSpPr txBox="1">
            <a:spLocks noChangeArrowheads="1"/>
          </p:cNvSpPr>
          <p:nvPr/>
        </p:nvSpPr>
        <p:spPr bwMode="auto">
          <a:xfrm>
            <a:off x="4665663" y="2420938"/>
            <a:ext cx="2498725" cy="628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(492/3786/3787/3788)</a:t>
            </a:r>
          </a:p>
          <a:p>
            <a:pPr eaLnBrk="1" hangingPunct="1"/>
            <a:r>
              <a:rPr lang="th-TH" altLang="th-TH" sz="12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นักส่งเสริมการพัฒนาชุมชน (พรก.)</a:t>
            </a:r>
            <a:r>
              <a:rPr lang="en-US" altLang="th-TH" sz="12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12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 </a:t>
            </a:r>
            <a:r>
              <a:rPr lang="en-US" altLang="th-TH" sz="12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1</a:t>
            </a:r>
            <a:r>
              <a:rPr lang="th-TH" altLang="th-TH" sz="12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76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)</a:t>
            </a:r>
            <a:endParaRPr lang="th-TH" altLang="th-TH" sz="1000">
              <a:solidFill>
                <a:srgbClr val="0070C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th-TH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(กรอบฯ </a:t>
            </a:r>
            <a:r>
              <a:rPr lang="en-US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2564</a:t>
            </a:r>
            <a:r>
              <a:rPr lang="th-TH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en-US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</a:t>
            </a:r>
            <a:r>
              <a:rPr lang="th-TH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en-US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2567)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(จ้างแล้ว)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              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(ไม่รวมในกรอบ ขรก.)</a:t>
            </a:r>
            <a:r>
              <a:rPr lang="th-TH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4" name="Group 18"/>
          <p:cNvGrpSpPr>
            <a:grpSpLocks/>
          </p:cNvGrpSpPr>
          <p:nvPr/>
        </p:nvGrpSpPr>
        <p:grpSpPr bwMode="auto">
          <a:xfrm>
            <a:off x="4665274" y="1773328"/>
            <a:ext cx="2051050" cy="646110"/>
            <a:chOff x="3203848" y="3468365"/>
            <a:chExt cx="2052020" cy="646111"/>
          </a:xfrm>
          <a:solidFill>
            <a:schemeClr val="bg1"/>
          </a:solidFill>
        </p:grpSpPr>
        <p:sp>
          <p:nvSpPr>
            <p:cNvPr id="12364" name="Rectangle 2"/>
            <p:cNvSpPr>
              <a:spLocks noChangeArrowheads="1"/>
            </p:cNvSpPr>
            <p:nvPr/>
          </p:nvSpPr>
          <p:spPr bwMode="auto">
            <a:xfrm>
              <a:off x="3203848" y="3468365"/>
              <a:ext cx="1476000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lnSpc>
                  <a:spcPct val="70000"/>
                </a:lnSpc>
                <a:defRPr/>
              </a:pPr>
              <a:endParaRPr lang="th-TH" altLang="th-TH" sz="700" b="1" dirty="0">
                <a:latin typeface="TH SarabunPSK" pitchFamily="34" charset="-34"/>
                <a:cs typeface="TH SarabunPSK" pitchFamily="34" charset="-34"/>
              </a:endParaRPr>
            </a:p>
            <a:p>
              <a:pPr algn="ctr" eaLnBrk="0" hangingPunct="0">
                <a:lnSpc>
                  <a:spcPct val="70000"/>
                </a:lnSpc>
                <a:defRPr/>
              </a:pPr>
              <a:r>
                <a:rPr lang="th-TH" altLang="th-TH" sz="1400" b="1" dirty="0">
                  <a:latin typeface="TH SarabunPSK" pitchFamily="34" charset="-34"/>
                  <a:cs typeface="TH SarabunPSK" pitchFamily="34" charset="-34"/>
                </a:rPr>
                <a:t>กลุ่มงานส่งเสริม                      การพัฒนาชุมชน</a:t>
              </a:r>
            </a:p>
          </p:txBody>
        </p:sp>
        <p:sp>
          <p:nvSpPr>
            <p:cNvPr id="12365" name="Rectangle 2"/>
            <p:cNvSpPr>
              <a:spLocks noChangeArrowheads="1"/>
            </p:cNvSpPr>
            <p:nvPr/>
          </p:nvSpPr>
          <p:spPr bwMode="auto">
            <a:xfrm>
              <a:off x="4679868" y="3468365"/>
              <a:ext cx="576000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en-US" altLang="th-TH" sz="1600" b="1" dirty="0">
                  <a:latin typeface="TH SarabunPSK" pitchFamily="34" charset="-34"/>
                  <a:cs typeface="TH SarabunPSK" pitchFamily="34" charset="-34"/>
                </a:rPr>
                <a:t>5</a:t>
              </a:r>
              <a:endParaRPr lang="th-TH" altLang="th-TH" sz="1600" b="1" dirty="0">
                <a:latin typeface="TH SarabunPSK" pitchFamily="34" charset="-34"/>
                <a:cs typeface="TH SarabunPSK" pitchFamily="34" charset="-34"/>
              </a:endParaRPr>
            </a:p>
          </p:txBody>
        </p:sp>
        <p:sp>
          <p:nvSpPr>
            <p:cNvPr id="12369" name="Rectangle 2"/>
            <p:cNvSpPr>
              <a:spLocks noChangeArrowheads="1"/>
            </p:cNvSpPr>
            <p:nvPr/>
          </p:nvSpPr>
          <p:spPr bwMode="auto">
            <a:xfrm>
              <a:off x="3203848" y="3789039"/>
              <a:ext cx="2052020" cy="325437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th-TH" altLang="th-TH" sz="1500" spc="-80" dirty="0">
                  <a:latin typeface="TH SarabunPSK" pitchFamily="34" charset="-34"/>
                  <a:cs typeface="TH SarabunPSK" pitchFamily="34" charset="-34"/>
                </a:rPr>
                <a:t>นักวิชาการพัฒนาชุมชน (ผอ.กง.) ชพ</a:t>
              </a:r>
              <a:r>
                <a:rPr lang="en-US" altLang="th-TH" sz="1500" spc="-80" dirty="0">
                  <a:latin typeface="TH SarabunPSK" pitchFamily="34" charset="-34"/>
                  <a:cs typeface="TH SarabunPSK" pitchFamily="34" charset="-34"/>
                </a:rPr>
                <a:t>. </a:t>
              </a:r>
              <a:r>
                <a:rPr lang="en-US" altLang="th-TH" sz="1000" spc="-80" dirty="0">
                  <a:solidFill>
                    <a:srgbClr val="FF0000"/>
                  </a:solidFill>
                  <a:latin typeface="TH SarabunPSK" pitchFamily="34" charset="-34"/>
                  <a:cs typeface="TH SarabunPSK" pitchFamily="34" charset="-34"/>
                </a:rPr>
                <a:t>(3784)</a:t>
              </a:r>
              <a:endParaRPr lang="th-TH" altLang="th-TH" sz="1000" spc="-80" dirty="0">
                <a:solidFill>
                  <a:srgbClr val="FF0000"/>
                </a:solidFill>
                <a:latin typeface="TH SarabunPSK" pitchFamily="34" charset="-34"/>
                <a:cs typeface="TH SarabunPSK" pitchFamily="34" charset="-34"/>
              </a:endParaRPr>
            </a:p>
          </p:txBody>
        </p:sp>
      </p:grpSp>
      <p:sp>
        <p:nvSpPr>
          <p:cNvPr id="61451" name="Text Box 17"/>
          <p:cNvSpPr txBox="1">
            <a:spLocks noChangeArrowheads="1"/>
          </p:cNvSpPr>
          <p:nvPr/>
        </p:nvSpPr>
        <p:spPr bwMode="auto">
          <a:xfrm>
            <a:off x="6969125" y="2425700"/>
            <a:ext cx="2087563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(3783/3798/3806/3814)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5" name="Group 18"/>
          <p:cNvGrpSpPr>
            <a:grpSpLocks/>
          </p:cNvGrpSpPr>
          <p:nvPr/>
        </p:nvGrpSpPr>
        <p:grpSpPr bwMode="auto">
          <a:xfrm>
            <a:off x="6968737" y="1778090"/>
            <a:ext cx="2052637" cy="646113"/>
            <a:chOff x="3203848" y="3468365"/>
            <a:chExt cx="2052020" cy="646113"/>
          </a:xfrm>
          <a:solidFill>
            <a:schemeClr val="bg1"/>
          </a:solidFill>
        </p:grpSpPr>
        <p:sp>
          <p:nvSpPr>
            <p:cNvPr id="12361" name="Rectangle 2"/>
            <p:cNvSpPr>
              <a:spLocks noChangeArrowheads="1"/>
            </p:cNvSpPr>
            <p:nvPr/>
          </p:nvSpPr>
          <p:spPr bwMode="auto">
            <a:xfrm>
              <a:off x="3203848" y="3468365"/>
              <a:ext cx="1476000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lnSpc>
                  <a:spcPct val="70000"/>
                </a:lnSpc>
                <a:defRPr/>
              </a:pPr>
              <a:endParaRPr lang="th-TH" altLang="th-TH" sz="700" b="1" dirty="0">
                <a:latin typeface="TH SarabunPSK" pitchFamily="34" charset="-34"/>
                <a:cs typeface="TH SarabunPSK" pitchFamily="34" charset="-34"/>
              </a:endParaRPr>
            </a:p>
            <a:p>
              <a:pPr algn="ctr" eaLnBrk="0" hangingPunct="0">
                <a:lnSpc>
                  <a:spcPct val="70000"/>
                </a:lnSpc>
                <a:defRPr/>
              </a:pPr>
              <a:r>
                <a:rPr lang="th-TH" altLang="th-TH" sz="1400" b="1" dirty="0">
                  <a:latin typeface="TH SarabunPSK" pitchFamily="34" charset="-34"/>
                  <a:cs typeface="TH SarabunPSK" pitchFamily="34" charset="-34"/>
                </a:rPr>
                <a:t>กลุ่มงานสารสนเทศ</a:t>
              </a:r>
            </a:p>
            <a:p>
              <a:pPr algn="ctr" eaLnBrk="0" hangingPunct="0">
                <a:lnSpc>
                  <a:spcPct val="70000"/>
                </a:lnSpc>
                <a:defRPr/>
              </a:pPr>
              <a:r>
                <a:rPr lang="th-TH" altLang="th-TH" sz="1400" b="1" dirty="0">
                  <a:latin typeface="TH SarabunPSK" pitchFamily="34" charset="-34"/>
                  <a:cs typeface="TH SarabunPSK" pitchFamily="34" charset="-34"/>
                </a:rPr>
                <a:t>การพัฒนาชุมชน</a:t>
              </a:r>
            </a:p>
          </p:txBody>
        </p:sp>
        <p:sp>
          <p:nvSpPr>
            <p:cNvPr id="12362" name="Rectangle 2"/>
            <p:cNvSpPr>
              <a:spLocks noChangeArrowheads="1"/>
            </p:cNvSpPr>
            <p:nvPr/>
          </p:nvSpPr>
          <p:spPr bwMode="auto">
            <a:xfrm>
              <a:off x="4679868" y="3468365"/>
              <a:ext cx="576000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en-US" altLang="th-TH" sz="1600" b="1" dirty="0">
                  <a:latin typeface="TH SarabunPSK" pitchFamily="34" charset="-34"/>
                  <a:cs typeface="TH SarabunPSK" pitchFamily="34" charset="-34"/>
                </a:rPr>
                <a:t>5</a:t>
              </a:r>
              <a:endParaRPr lang="th-TH" altLang="th-TH" sz="1400" b="1" dirty="0">
                <a:latin typeface="TH SarabunPSK" pitchFamily="34" charset="-34"/>
                <a:cs typeface="TH SarabunPSK" pitchFamily="34" charset="-34"/>
              </a:endParaRPr>
            </a:p>
          </p:txBody>
        </p:sp>
        <p:sp>
          <p:nvSpPr>
            <p:cNvPr id="11342" name="Rectangle 2"/>
            <p:cNvSpPr>
              <a:spLocks noChangeArrowheads="1"/>
            </p:cNvSpPr>
            <p:nvPr/>
          </p:nvSpPr>
          <p:spPr bwMode="auto">
            <a:xfrm>
              <a:off x="3203848" y="3789040"/>
              <a:ext cx="2052020" cy="325438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th-TH" altLang="th-TH" sz="1500" spc="-80" dirty="0">
                  <a:latin typeface="TH SarabunPSK" pitchFamily="34" charset="-34"/>
                  <a:cs typeface="TH SarabunPSK" pitchFamily="34" charset="-34"/>
                </a:rPr>
                <a:t>นักวิชาการพัฒนาชุมชน (ผอ.กง.) ชพ</a:t>
              </a:r>
              <a:r>
                <a:rPr lang="en-US" altLang="th-TH" sz="1500" spc="-80" dirty="0">
                  <a:latin typeface="TH SarabunPSK" pitchFamily="34" charset="-34"/>
                  <a:cs typeface="TH SarabunPSK" pitchFamily="34" charset="-34"/>
                </a:rPr>
                <a:t>. </a:t>
              </a:r>
              <a:r>
                <a:rPr lang="en-US" altLang="th-TH" sz="1050" spc="-60" dirty="0">
                  <a:solidFill>
                    <a:srgbClr val="FF0000"/>
                  </a:solidFill>
                  <a:latin typeface="TH SarabunPSK" pitchFamily="34" charset="-34"/>
                  <a:cs typeface="TH SarabunPSK" pitchFamily="34" charset="-34"/>
                </a:rPr>
                <a:t>(3785)</a:t>
              </a:r>
              <a:endParaRPr lang="th-TH" altLang="th-TH" sz="1050" spc="-60" dirty="0">
                <a:solidFill>
                  <a:srgbClr val="FF0000"/>
                </a:solidFill>
                <a:latin typeface="TH SarabunPSK" pitchFamily="34" charset="-34"/>
                <a:cs typeface="TH SarabunPSK" pitchFamily="34" charset="-34"/>
              </a:endParaRPr>
            </a:p>
          </p:txBody>
        </p:sp>
      </p:grpSp>
      <p:cxnSp>
        <p:nvCxnSpPr>
          <p:cNvPr id="78" name="Straight Connector 77"/>
          <p:cNvCxnSpPr/>
          <p:nvPr/>
        </p:nvCxnSpPr>
        <p:spPr>
          <a:xfrm>
            <a:off x="4572000" y="1419225"/>
            <a:ext cx="0" cy="223202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/>
          <p:cNvCxnSpPr/>
          <p:nvPr/>
        </p:nvCxnSpPr>
        <p:spPr>
          <a:xfrm>
            <a:off x="1116013" y="1628775"/>
            <a:ext cx="683895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1455" name="Rectangle 78"/>
          <p:cNvSpPr>
            <a:spLocks noChangeArrowheads="1"/>
          </p:cNvSpPr>
          <p:nvPr/>
        </p:nvSpPr>
        <p:spPr bwMode="auto">
          <a:xfrm>
            <a:off x="0" y="6611938"/>
            <a:ext cx="1619250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000" u="sng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หมายเหตุ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ภายในวงเล็บแสดงเลขที่ตำแหน่ง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61456" name="Group 49"/>
          <p:cNvGrpSpPr>
            <a:grpSpLocks/>
          </p:cNvGrpSpPr>
          <p:nvPr/>
        </p:nvGrpSpPr>
        <p:grpSpPr bwMode="auto">
          <a:xfrm>
            <a:off x="107950" y="3594100"/>
            <a:ext cx="2843213" cy="646113"/>
            <a:chOff x="107503" y="3717032"/>
            <a:chExt cx="2844257" cy="646113"/>
          </a:xfrm>
        </p:grpSpPr>
        <p:sp>
          <p:nvSpPr>
            <p:cNvPr id="61498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เมืองนครพนม</a:t>
              </a:r>
            </a:p>
          </p:txBody>
        </p:sp>
        <p:sp>
          <p:nvSpPr>
            <p:cNvPr id="61499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61500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(3789)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61457" name="Text Box 17"/>
          <p:cNvSpPr txBox="1">
            <a:spLocks noChangeArrowheads="1"/>
          </p:cNvSpPr>
          <p:nvPr/>
        </p:nvSpPr>
        <p:spPr bwMode="auto">
          <a:xfrm>
            <a:off x="107950" y="4241800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(3791/3792/3793/3794)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61458" name="Group 50"/>
          <p:cNvGrpSpPr>
            <a:grpSpLocks/>
          </p:cNvGrpSpPr>
          <p:nvPr/>
        </p:nvGrpSpPr>
        <p:grpSpPr bwMode="auto">
          <a:xfrm>
            <a:off x="3132138" y="3594100"/>
            <a:ext cx="2843212" cy="646113"/>
            <a:chOff x="107503" y="3717032"/>
            <a:chExt cx="2844257" cy="646113"/>
          </a:xfrm>
        </p:grpSpPr>
        <p:sp>
          <p:nvSpPr>
            <p:cNvPr id="61495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ท่าอุเทน</a:t>
              </a:r>
            </a:p>
          </p:txBody>
        </p:sp>
        <p:sp>
          <p:nvSpPr>
            <p:cNvPr id="61496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61497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(3799)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61459" name="Text Box 17"/>
          <p:cNvSpPr txBox="1">
            <a:spLocks noChangeArrowheads="1"/>
          </p:cNvSpPr>
          <p:nvPr/>
        </p:nvSpPr>
        <p:spPr bwMode="auto">
          <a:xfrm>
            <a:off x="3132138" y="4241800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(3802/3803/3804/3805)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61460" name="Group 55"/>
          <p:cNvGrpSpPr>
            <a:grpSpLocks/>
          </p:cNvGrpSpPr>
          <p:nvPr/>
        </p:nvGrpSpPr>
        <p:grpSpPr bwMode="auto">
          <a:xfrm>
            <a:off x="6156325" y="3594100"/>
            <a:ext cx="2844800" cy="646113"/>
            <a:chOff x="107503" y="3717032"/>
            <a:chExt cx="2844257" cy="646113"/>
          </a:xfrm>
        </p:grpSpPr>
        <p:sp>
          <p:nvSpPr>
            <p:cNvPr id="61492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ธาตุพนม</a:t>
              </a:r>
            </a:p>
          </p:txBody>
        </p:sp>
        <p:sp>
          <p:nvSpPr>
            <p:cNvPr id="61493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61494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(3807)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61461" name="Text Box 17"/>
          <p:cNvSpPr txBox="1">
            <a:spLocks noChangeArrowheads="1"/>
          </p:cNvSpPr>
          <p:nvPr/>
        </p:nvSpPr>
        <p:spPr bwMode="auto">
          <a:xfrm>
            <a:off x="6156325" y="4241800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(3809/3810/3811/3813)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61462" name="Group 60"/>
          <p:cNvGrpSpPr>
            <a:grpSpLocks/>
          </p:cNvGrpSpPr>
          <p:nvPr/>
        </p:nvGrpSpPr>
        <p:grpSpPr bwMode="auto">
          <a:xfrm>
            <a:off x="107950" y="4962525"/>
            <a:ext cx="2843213" cy="646113"/>
            <a:chOff x="107503" y="3717032"/>
            <a:chExt cx="2844257" cy="646113"/>
          </a:xfrm>
        </p:grpSpPr>
        <p:sp>
          <p:nvSpPr>
            <p:cNvPr id="61489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นาแก</a:t>
              </a:r>
            </a:p>
          </p:txBody>
        </p:sp>
        <p:sp>
          <p:nvSpPr>
            <p:cNvPr id="61490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61491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(3816)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61463" name="Text Box 17"/>
          <p:cNvSpPr txBox="1">
            <a:spLocks noChangeArrowheads="1"/>
          </p:cNvSpPr>
          <p:nvPr/>
        </p:nvSpPr>
        <p:spPr bwMode="auto">
          <a:xfrm>
            <a:off x="107950" y="5610225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(3818/3819/3821/3823)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61464" name="Group 65"/>
          <p:cNvGrpSpPr>
            <a:grpSpLocks/>
          </p:cNvGrpSpPr>
          <p:nvPr/>
        </p:nvGrpSpPr>
        <p:grpSpPr bwMode="auto">
          <a:xfrm>
            <a:off x="3132138" y="4962525"/>
            <a:ext cx="2843212" cy="646113"/>
            <a:chOff x="107503" y="3717032"/>
            <a:chExt cx="2844257" cy="646113"/>
          </a:xfrm>
        </p:grpSpPr>
        <p:sp>
          <p:nvSpPr>
            <p:cNvPr id="61486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นาหว้า</a:t>
              </a:r>
            </a:p>
          </p:txBody>
        </p:sp>
        <p:sp>
          <p:nvSpPr>
            <p:cNvPr id="61487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61488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(3825)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61465" name="Text Box 17"/>
          <p:cNvSpPr txBox="1">
            <a:spLocks noChangeArrowheads="1"/>
          </p:cNvSpPr>
          <p:nvPr/>
        </p:nvSpPr>
        <p:spPr bwMode="auto">
          <a:xfrm>
            <a:off x="3132138" y="5610225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(3827/3828/3829/3830)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61466" name="Group 70"/>
          <p:cNvGrpSpPr>
            <a:grpSpLocks/>
          </p:cNvGrpSpPr>
          <p:nvPr/>
        </p:nvGrpSpPr>
        <p:grpSpPr bwMode="auto">
          <a:xfrm>
            <a:off x="6156325" y="4962525"/>
            <a:ext cx="2844800" cy="646113"/>
            <a:chOff x="107503" y="3717032"/>
            <a:chExt cx="2844257" cy="646113"/>
          </a:xfrm>
        </p:grpSpPr>
        <p:sp>
          <p:nvSpPr>
            <p:cNvPr id="61483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บ้านแพง</a:t>
              </a:r>
            </a:p>
          </p:txBody>
        </p:sp>
        <p:sp>
          <p:nvSpPr>
            <p:cNvPr id="61484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61485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(3831)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61467" name="Text Box 17"/>
          <p:cNvSpPr txBox="1">
            <a:spLocks noChangeArrowheads="1"/>
          </p:cNvSpPr>
          <p:nvPr/>
        </p:nvSpPr>
        <p:spPr bwMode="auto">
          <a:xfrm>
            <a:off x="6156325" y="5610225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- 4</a:t>
            </a:r>
            <a:endParaRPr lang="en-US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(3833/3834/3835/3836)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cxnSp>
        <p:nvCxnSpPr>
          <p:cNvPr id="76" name="Straight Connector 75"/>
          <p:cNvCxnSpPr/>
          <p:nvPr/>
        </p:nvCxnSpPr>
        <p:spPr>
          <a:xfrm>
            <a:off x="1404938" y="3500438"/>
            <a:ext cx="604837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9" name="Straight Connector 78"/>
          <p:cNvCxnSpPr/>
          <p:nvPr/>
        </p:nvCxnSpPr>
        <p:spPr>
          <a:xfrm>
            <a:off x="1116013" y="1628775"/>
            <a:ext cx="0" cy="14446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" name="Straight Connector 80"/>
          <p:cNvCxnSpPr/>
          <p:nvPr/>
        </p:nvCxnSpPr>
        <p:spPr>
          <a:xfrm>
            <a:off x="3348038" y="1628775"/>
            <a:ext cx="0" cy="14446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" name="Straight Connector 81"/>
          <p:cNvCxnSpPr/>
          <p:nvPr/>
        </p:nvCxnSpPr>
        <p:spPr>
          <a:xfrm>
            <a:off x="5651500" y="1628775"/>
            <a:ext cx="0" cy="14446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3" name="Straight Connector 82"/>
          <p:cNvCxnSpPr/>
          <p:nvPr/>
        </p:nvCxnSpPr>
        <p:spPr>
          <a:xfrm>
            <a:off x="7956550" y="1628775"/>
            <a:ext cx="0" cy="14446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4" name="Straight Connector 83"/>
          <p:cNvCxnSpPr/>
          <p:nvPr/>
        </p:nvCxnSpPr>
        <p:spPr>
          <a:xfrm>
            <a:off x="1403350" y="3500438"/>
            <a:ext cx="0" cy="904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/>
          <p:cNvCxnSpPr/>
          <p:nvPr/>
        </p:nvCxnSpPr>
        <p:spPr>
          <a:xfrm>
            <a:off x="7451725" y="3500438"/>
            <a:ext cx="0" cy="904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" name="Straight Connector 85"/>
          <p:cNvCxnSpPr/>
          <p:nvPr/>
        </p:nvCxnSpPr>
        <p:spPr>
          <a:xfrm>
            <a:off x="3049588" y="3500438"/>
            <a:ext cx="0" cy="136842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7" name="Straight Connector 86"/>
          <p:cNvCxnSpPr/>
          <p:nvPr/>
        </p:nvCxnSpPr>
        <p:spPr>
          <a:xfrm>
            <a:off x="1403350" y="4868863"/>
            <a:ext cx="604837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9" name="Straight Connector 88"/>
          <p:cNvCxnSpPr/>
          <p:nvPr/>
        </p:nvCxnSpPr>
        <p:spPr>
          <a:xfrm>
            <a:off x="1403350" y="4868863"/>
            <a:ext cx="0" cy="904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0" name="Straight Connector 89"/>
          <p:cNvCxnSpPr/>
          <p:nvPr/>
        </p:nvCxnSpPr>
        <p:spPr>
          <a:xfrm>
            <a:off x="4427538" y="4868863"/>
            <a:ext cx="0" cy="904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1" name="Straight Connector 90"/>
          <p:cNvCxnSpPr/>
          <p:nvPr/>
        </p:nvCxnSpPr>
        <p:spPr>
          <a:xfrm>
            <a:off x="7451725" y="4868863"/>
            <a:ext cx="0" cy="904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61480" name="Group 74"/>
          <p:cNvGrpSpPr>
            <a:grpSpLocks/>
          </p:cNvGrpSpPr>
          <p:nvPr/>
        </p:nvGrpSpPr>
        <p:grpSpPr bwMode="auto">
          <a:xfrm>
            <a:off x="107950" y="1774825"/>
            <a:ext cx="2051050" cy="646113"/>
            <a:chOff x="107950" y="1775470"/>
            <a:chExt cx="2051050" cy="646112"/>
          </a:xfrm>
        </p:grpSpPr>
        <p:grpSp>
          <p:nvGrpSpPr>
            <p:cNvPr id="13" name="Group 18"/>
            <p:cNvGrpSpPr>
              <a:grpSpLocks/>
            </p:cNvGrpSpPr>
            <p:nvPr/>
          </p:nvGrpSpPr>
          <p:grpSpPr bwMode="auto">
            <a:xfrm>
              <a:off x="107950" y="1775470"/>
              <a:ext cx="2051050" cy="646112"/>
              <a:chOff x="3203848" y="3468365"/>
              <a:chExt cx="2052020" cy="646113"/>
            </a:xfrm>
            <a:solidFill>
              <a:schemeClr val="bg1"/>
            </a:solidFill>
          </p:grpSpPr>
          <p:sp>
            <p:nvSpPr>
              <p:cNvPr id="14387" name="Rectangle 2"/>
              <p:cNvSpPr>
                <a:spLocks noChangeArrowheads="1"/>
              </p:cNvSpPr>
              <p:nvPr/>
            </p:nvSpPr>
            <p:spPr bwMode="auto">
              <a:xfrm>
                <a:off x="4679868" y="3468365"/>
                <a:ext cx="576000" cy="323850"/>
              </a:xfrm>
              <a:prstGeom prst="rect">
                <a:avLst/>
              </a:prstGeom>
              <a:grpFill/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anchor="ctr"/>
              <a:lstStyle/>
              <a:p>
                <a:pPr algn="ctr" eaLnBrk="0" hangingPunct="0">
                  <a:defRPr/>
                </a:pPr>
                <a:r>
                  <a:rPr lang="en-US" altLang="th-TH" sz="1600" b="1" dirty="0">
                    <a:latin typeface="TH SarabunPSK" pitchFamily="34" charset="-34"/>
                    <a:cs typeface="TH SarabunPSK" pitchFamily="34" charset="-34"/>
                  </a:rPr>
                  <a:t>8</a:t>
                </a:r>
                <a:endParaRPr lang="th-TH" altLang="th-TH" sz="1400" b="1" dirty="0">
                  <a:latin typeface="TH SarabunPSK" pitchFamily="34" charset="-34"/>
                  <a:cs typeface="TH SarabunPSK" pitchFamily="34" charset="-34"/>
                </a:endParaRPr>
              </a:p>
            </p:txBody>
          </p:sp>
          <p:sp>
            <p:nvSpPr>
              <p:cNvPr id="14388" name="Rectangle 2"/>
              <p:cNvSpPr>
                <a:spLocks noChangeArrowheads="1"/>
              </p:cNvSpPr>
              <p:nvPr/>
            </p:nvSpPr>
            <p:spPr bwMode="auto">
              <a:xfrm>
                <a:off x="3203848" y="3789040"/>
                <a:ext cx="2052000" cy="325438"/>
              </a:xfrm>
              <a:prstGeom prst="rect">
                <a:avLst/>
              </a:prstGeom>
              <a:grpFill/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anchor="ctr"/>
              <a:lstStyle/>
              <a:p>
                <a:pPr algn="ctr" eaLnBrk="0" hangingPunct="0">
                  <a:defRPr/>
                </a:pPr>
                <a:r>
                  <a:rPr lang="th-TH" altLang="th-TH" sz="1400" spc="-40" dirty="0">
                    <a:latin typeface="TH SarabunPSK" pitchFamily="34" charset="-34"/>
                    <a:cs typeface="TH SarabunPSK" pitchFamily="34" charset="-34"/>
                  </a:rPr>
                  <a:t>นักวิชาการพัฒนาชุมชน (ผอ.กง.) </a:t>
                </a:r>
                <a:r>
                  <a:rPr lang="th-TH" altLang="th-TH" sz="1400" spc="-40" dirty="0" err="1">
                    <a:latin typeface="TH SarabunPSK" pitchFamily="34" charset="-34"/>
                    <a:cs typeface="TH SarabunPSK" pitchFamily="34" charset="-34"/>
                  </a:rPr>
                  <a:t>ชพ.</a:t>
                </a:r>
                <a:r>
                  <a:rPr lang="en-US" altLang="th-TH" sz="1400" spc="-40" dirty="0">
                    <a:latin typeface="TH SarabunPSK" pitchFamily="34" charset="-34"/>
                    <a:cs typeface="TH SarabunPSK" pitchFamily="34" charset="-34"/>
                  </a:rPr>
                  <a:t> </a:t>
                </a:r>
                <a:r>
                  <a:rPr lang="en-US" altLang="th-TH" sz="1000" spc="-40" dirty="0">
                    <a:solidFill>
                      <a:srgbClr val="FF0000"/>
                    </a:solidFill>
                    <a:latin typeface="TH SarabunPSK" pitchFamily="34" charset="-34"/>
                    <a:cs typeface="TH SarabunPSK" pitchFamily="34" charset="-34"/>
                  </a:rPr>
                  <a:t>(3775)</a:t>
                </a:r>
                <a:endParaRPr lang="th-TH" altLang="th-TH" sz="1000" spc="-40" dirty="0">
                  <a:solidFill>
                    <a:srgbClr val="FF0000"/>
                  </a:solidFill>
                  <a:latin typeface="TH SarabunPSK" pitchFamily="34" charset="-34"/>
                  <a:cs typeface="TH SarabunPSK" pitchFamily="34" charset="-34"/>
                </a:endParaRPr>
              </a:p>
            </p:txBody>
          </p:sp>
        </p:grpSp>
        <p:sp>
          <p:nvSpPr>
            <p:cNvPr id="61482" name="Rectangle 2"/>
            <p:cNvSpPr>
              <a:spLocks noChangeArrowheads="1"/>
            </p:cNvSpPr>
            <p:nvPr/>
          </p:nvSpPr>
          <p:spPr bwMode="auto">
            <a:xfrm>
              <a:off x="107950" y="1775470"/>
              <a:ext cx="1475302" cy="323849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th-TH" altLang="th-TH" sz="12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endParaRPr lang="th-TH" altLang="th-TH" sz="8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2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กลุ่มงานประสานและสนับสนุนการบริหารงานพัฒนาชุมชน</a:t>
              </a:r>
            </a:p>
            <a:p>
              <a:pPr algn="ctr"/>
              <a:endParaRPr lang="th-TH" altLang="th-TH" sz="12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70" name="Text Box 17"/>
          <p:cNvSpPr txBox="1">
            <a:spLocks noChangeArrowheads="1"/>
          </p:cNvSpPr>
          <p:nvPr/>
        </p:nvSpPr>
        <p:spPr bwMode="auto">
          <a:xfrm>
            <a:off x="107950" y="2598738"/>
            <a:ext cx="3024188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นักจัดการงานทั่วไป (ปก./ชก.)        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2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(17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/24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)</a:t>
            </a:r>
            <a:endParaRPr lang="th-TH" altLang="th-TH" sz="10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เจ้าพนักงานธุรการ  (ปง./ชง.)         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5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(18/19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/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25/26/27)</a:t>
            </a:r>
            <a:endParaRPr lang="en-US" altLang="th-TH" sz="10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th-TH" altLang="th-TH" sz="1200">
                <a:solidFill>
                  <a:srgbClr val="00B05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พนักงานเข้าเล่ม (ลจป.)             </a:t>
            </a:r>
            <a:r>
              <a:rPr lang="en-US" altLang="th-TH" sz="1200">
                <a:solidFill>
                  <a:srgbClr val="00B05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   </a:t>
            </a:r>
            <a:r>
              <a:rPr lang="th-TH" altLang="th-TH" sz="1200">
                <a:solidFill>
                  <a:srgbClr val="00B05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- </a:t>
            </a:r>
            <a:r>
              <a:rPr lang="en-US" altLang="th-TH" sz="1200">
                <a:solidFill>
                  <a:srgbClr val="00B05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1</a:t>
            </a:r>
            <a:r>
              <a:rPr lang="th-TH" altLang="th-TH" sz="1200">
                <a:solidFill>
                  <a:srgbClr val="00B05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5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) (ไม่รวมในกรอบ ขรก.)</a:t>
            </a:r>
            <a:endParaRPr lang="en-US" altLang="th-TH" sz="11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th-TH" altLang="th-TH" sz="1200">
                <a:solidFill>
                  <a:srgbClr val="00B05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พนักงานสถานที่ (ลจป.)            </a:t>
            </a:r>
            <a:r>
              <a:rPr lang="en-US" altLang="th-TH" sz="1200">
                <a:solidFill>
                  <a:srgbClr val="00B05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  </a:t>
            </a:r>
            <a:r>
              <a:rPr lang="th-TH" altLang="th-TH" sz="1200">
                <a:solidFill>
                  <a:srgbClr val="00B05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  - </a:t>
            </a:r>
            <a:r>
              <a:rPr lang="en-US" altLang="th-TH" sz="1200">
                <a:solidFill>
                  <a:srgbClr val="00B05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1</a:t>
            </a:r>
            <a:r>
              <a:rPr lang="th-TH" altLang="th-TH" sz="1200">
                <a:solidFill>
                  <a:srgbClr val="00B05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6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) (ไม่รวมในกรอบ ขรก.)</a:t>
            </a:r>
            <a:endParaRPr lang="en-US" altLang="th-TH" sz="11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cxnSp>
        <p:nvCxnSpPr>
          <p:cNvPr id="67" name="Straight Connector 66"/>
          <p:cNvCxnSpPr/>
          <p:nvPr/>
        </p:nvCxnSpPr>
        <p:spPr>
          <a:xfrm>
            <a:off x="7596188" y="3429000"/>
            <a:ext cx="0" cy="215900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8" name="Straight Connector 67"/>
          <p:cNvCxnSpPr/>
          <p:nvPr/>
        </p:nvCxnSpPr>
        <p:spPr>
          <a:xfrm>
            <a:off x="1403350" y="3406775"/>
            <a:ext cx="0" cy="215900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" name="Straight Connector 68"/>
          <p:cNvCxnSpPr/>
          <p:nvPr/>
        </p:nvCxnSpPr>
        <p:spPr>
          <a:xfrm>
            <a:off x="4468813" y="3429000"/>
            <a:ext cx="0" cy="2159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Straight Connector 69"/>
          <p:cNvCxnSpPr/>
          <p:nvPr/>
        </p:nvCxnSpPr>
        <p:spPr>
          <a:xfrm>
            <a:off x="1403350" y="3421063"/>
            <a:ext cx="6192838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4" name="Straight Connector 63"/>
          <p:cNvCxnSpPr/>
          <p:nvPr/>
        </p:nvCxnSpPr>
        <p:spPr>
          <a:xfrm>
            <a:off x="7596188" y="1773238"/>
            <a:ext cx="0" cy="215900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3" name="Straight Connector 62"/>
          <p:cNvCxnSpPr/>
          <p:nvPr/>
        </p:nvCxnSpPr>
        <p:spPr>
          <a:xfrm>
            <a:off x="1403350" y="1773238"/>
            <a:ext cx="0" cy="215900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9" name="Straight Connector 58"/>
          <p:cNvCxnSpPr/>
          <p:nvPr/>
        </p:nvCxnSpPr>
        <p:spPr>
          <a:xfrm>
            <a:off x="4468813" y="1492250"/>
            <a:ext cx="0" cy="50323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7178" name="Group 18"/>
          <p:cNvGrpSpPr>
            <a:grpSpLocks/>
          </p:cNvGrpSpPr>
          <p:nvPr/>
        </p:nvGrpSpPr>
        <p:grpSpPr bwMode="auto">
          <a:xfrm>
            <a:off x="2843213" y="860425"/>
            <a:ext cx="3240087" cy="646113"/>
            <a:chOff x="3203848" y="3468365"/>
            <a:chExt cx="3240360" cy="646113"/>
          </a:xfrm>
        </p:grpSpPr>
        <p:sp>
          <p:nvSpPr>
            <p:cNvPr id="7196" name="Rectangle 2"/>
            <p:cNvSpPr>
              <a:spLocks noChangeArrowheads="1"/>
            </p:cNvSpPr>
            <p:nvPr/>
          </p:nvSpPr>
          <p:spPr bwMode="auto">
            <a:xfrm>
              <a:off x="3203848" y="3468365"/>
              <a:ext cx="2664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สำนักงานเลขานุการกรม</a:t>
              </a:r>
            </a:p>
          </p:txBody>
        </p:sp>
        <p:sp>
          <p:nvSpPr>
            <p:cNvPr id="7197" name="Rectangle 2"/>
            <p:cNvSpPr>
              <a:spLocks noChangeArrowheads="1"/>
            </p:cNvSpPr>
            <p:nvPr/>
          </p:nvSpPr>
          <p:spPr bwMode="auto">
            <a:xfrm>
              <a:off x="5868208" y="3468365"/>
              <a:ext cx="576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38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7198" name="Rectangle 2"/>
            <p:cNvSpPr>
              <a:spLocks noChangeArrowheads="1"/>
            </p:cNvSpPr>
            <p:nvPr/>
          </p:nvSpPr>
          <p:spPr bwMode="auto">
            <a:xfrm>
              <a:off x="3203848" y="3789040"/>
              <a:ext cx="3240088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ผู้อำนวยการ (เลขานุการกรม) ต้น </a:t>
              </a:r>
              <a:r>
                <a:rPr lang="th-TH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15)</a:t>
              </a:r>
              <a:endParaRPr lang="th-TH" altLang="th-TH" sz="16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7179" name="Rectangle 73"/>
          <p:cNvSpPr>
            <a:spLocks noChangeArrowheads="1"/>
          </p:cNvSpPr>
          <p:nvPr/>
        </p:nvSpPr>
        <p:spPr bwMode="auto">
          <a:xfrm>
            <a:off x="488950" y="106363"/>
            <a:ext cx="815498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/>
            <a:r>
              <a:rPr lang="th-TH" altLang="th-TH" sz="1600" b="1">
                <a:latin typeface="TH SarabunPSK" panose="020B0500040200020003" pitchFamily="34" charset="-34"/>
                <a:cs typeface="TH SarabunPSK" panose="020B0500040200020003" pitchFamily="34" charset="-34"/>
              </a:rPr>
              <a:t>แผนภูมิแสดงการแบ่งงานภายในและอัตรากำลังของกรมการพัฒนาชุมชน</a:t>
            </a:r>
            <a:r>
              <a:rPr lang="en-US" altLang="th-TH" sz="1600" b="1">
                <a:latin typeface="TH SarabunPSK" panose="020B0500040200020003" pitchFamily="34" charset="-34"/>
                <a:cs typeface="TH SarabunPSK" panose="020B0500040200020003" pitchFamily="34" charset="-34"/>
              </a:rPr>
              <a:t> </a:t>
            </a:r>
            <a:endParaRPr lang="th-TH" altLang="th-TH" sz="1600" b="1"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sp>
        <p:nvSpPr>
          <p:cNvPr id="7180" name="Text Box 9"/>
          <p:cNvSpPr txBox="1">
            <a:spLocks noChangeArrowheads="1"/>
          </p:cNvSpPr>
          <p:nvPr/>
        </p:nvSpPr>
        <p:spPr bwMode="auto">
          <a:xfrm>
            <a:off x="6980238" y="6296025"/>
            <a:ext cx="2160587" cy="588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ลูกจ้างประจำ 2 อัตรา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rPr>
              <a:t>(5/6)</a:t>
            </a:r>
            <a:endParaRPr lang="th-TH" altLang="th-TH" sz="1400">
              <a:solidFill>
                <a:srgbClr val="FF0000"/>
              </a:solidFill>
              <a:latin typeface="TH SarabunPSK" panose="020B0500040200020003" pitchFamily="34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กรอบพนักงานราชการ 1 อัตรา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rPr>
              <a:t>(2)</a:t>
            </a:r>
            <a:endParaRPr lang="th-TH" altLang="th-TH" sz="1400">
              <a:solidFill>
                <a:srgbClr val="FF0000"/>
              </a:solidFill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sp>
        <p:nvSpPr>
          <p:cNvPr id="7181" name="Text Box 91"/>
          <p:cNvSpPr txBox="1">
            <a:spLocks noChangeArrowheads="1"/>
          </p:cNvSpPr>
          <p:nvPr/>
        </p:nvSpPr>
        <p:spPr bwMode="auto">
          <a:xfrm>
            <a:off x="3851275" y="476250"/>
            <a:ext cx="1368425" cy="277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Update </a:t>
            </a:r>
            <a:r>
              <a:rPr lang="th-TH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26 เมษายน 2564 </a:t>
            </a:r>
            <a:r>
              <a:rPr lang="en-US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         </a:t>
            </a:r>
            <a:endParaRPr lang="th-TH" altLang="th-TH" sz="1200"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grpSp>
        <p:nvGrpSpPr>
          <p:cNvPr id="3" name="Group 18"/>
          <p:cNvGrpSpPr>
            <a:grpSpLocks/>
          </p:cNvGrpSpPr>
          <p:nvPr/>
        </p:nvGrpSpPr>
        <p:grpSpPr bwMode="auto">
          <a:xfrm>
            <a:off x="107504" y="1949782"/>
            <a:ext cx="2844571" cy="646113"/>
            <a:chOff x="3203847" y="3468365"/>
            <a:chExt cx="2843712" cy="646113"/>
          </a:xfrm>
          <a:solidFill>
            <a:schemeClr val="bg1"/>
          </a:solidFill>
        </p:grpSpPr>
        <p:sp>
          <p:nvSpPr>
            <p:cNvPr id="8248" name="Rectangle 2"/>
            <p:cNvSpPr>
              <a:spLocks noChangeArrowheads="1"/>
            </p:cNvSpPr>
            <p:nvPr/>
          </p:nvSpPr>
          <p:spPr bwMode="auto">
            <a:xfrm>
              <a:off x="3203847" y="3468365"/>
              <a:ext cx="2303304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>
                <a:lnSpc>
                  <a:spcPct val="70000"/>
                </a:lnSpc>
                <a:defRPr/>
              </a:pPr>
              <a:endParaRPr lang="en-US" altLang="th-TH" sz="700" b="1" dirty="0">
                <a:latin typeface="TH SarabunPSK" pitchFamily="34" charset="-34"/>
                <a:cs typeface="TH SarabunPSK" pitchFamily="34" charset="-34"/>
              </a:endParaRPr>
            </a:p>
            <a:p>
              <a:pPr algn="ctr">
                <a:lnSpc>
                  <a:spcPct val="70000"/>
                </a:lnSpc>
                <a:defRPr/>
              </a:pPr>
              <a:r>
                <a:rPr lang="th-TH" altLang="th-TH" sz="1400" b="1" dirty="0">
                  <a:latin typeface="TH SarabunPSK" pitchFamily="34" charset="-34"/>
                  <a:cs typeface="TH SarabunPSK" pitchFamily="34" charset="-34"/>
                </a:rPr>
                <a:t>กลุ่มงานสารบรรณกลาง</a:t>
              </a:r>
            </a:p>
            <a:p>
              <a:pPr algn="ctr">
                <a:lnSpc>
                  <a:spcPct val="70000"/>
                </a:lnSpc>
                <a:defRPr/>
              </a:pPr>
              <a:r>
                <a:rPr lang="th-TH" altLang="th-TH" sz="1400" b="1" dirty="0">
                  <a:latin typeface="TH SarabunPSK" pitchFamily="34" charset="-34"/>
                  <a:cs typeface="TH SarabunPSK" pitchFamily="34" charset="-34"/>
                </a:rPr>
                <a:t>และอำนวยการ</a:t>
              </a:r>
            </a:p>
          </p:txBody>
        </p:sp>
        <p:sp>
          <p:nvSpPr>
            <p:cNvPr id="8249" name="Rectangle 2"/>
            <p:cNvSpPr>
              <a:spLocks noChangeArrowheads="1"/>
            </p:cNvSpPr>
            <p:nvPr/>
          </p:nvSpPr>
          <p:spPr bwMode="auto">
            <a:xfrm>
              <a:off x="5507407" y="3468365"/>
              <a:ext cx="539837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en-US" altLang="th-TH" sz="1600" b="1">
                  <a:latin typeface="TH SarabunPSK" pitchFamily="34" charset="-34"/>
                  <a:cs typeface="TH SarabunPSK" pitchFamily="34" charset="-34"/>
                </a:rPr>
                <a:t>8</a:t>
              </a:r>
              <a:endParaRPr lang="th-TH" altLang="th-TH" sz="1400" b="1">
                <a:latin typeface="TH SarabunPSK" pitchFamily="34" charset="-34"/>
                <a:cs typeface="TH SarabunPSK" pitchFamily="34" charset="-34"/>
              </a:endParaRPr>
            </a:p>
          </p:txBody>
        </p:sp>
        <p:sp>
          <p:nvSpPr>
            <p:cNvPr id="8250" name="Rectangle 2"/>
            <p:cNvSpPr>
              <a:spLocks noChangeArrowheads="1"/>
            </p:cNvSpPr>
            <p:nvPr/>
          </p:nvSpPr>
          <p:spPr bwMode="auto">
            <a:xfrm>
              <a:off x="3204418" y="3789040"/>
              <a:ext cx="2843141" cy="325438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th-TH" altLang="th-TH" sz="1600" spc="-10" dirty="0">
                  <a:latin typeface="TH SarabunPSK" pitchFamily="34" charset="-34"/>
                  <a:cs typeface="TH SarabunPSK" pitchFamily="34" charset="-34"/>
                </a:rPr>
                <a:t>นักจัดการงานทั่วไป</a:t>
              </a:r>
              <a:r>
                <a:rPr lang="en-US" altLang="th-TH" sz="1600" spc="-10" dirty="0">
                  <a:latin typeface="TH SarabunPSK" pitchFamily="34" charset="-34"/>
                  <a:cs typeface="TH SarabunPSK" pitchFamily="34" charset="-34"/>
                </a:rPr>
                <a:t> </a:t>
              </a:r>
              <a:r>
                <a:rPr lang="th-TH" altLang="th-TH" sz="1600" spc="-10" dirty="0">
                  <a:latin typeface="TH SarabunPSK" pitchFamily="34" charset="-34"/>
                  <a:cs typeface="TH SarabunPSK" pitchFamily="34" charset="-34"/>
                </a:rPr>
                <a:t>(ผอ.กง.) ชก</a:t>
              </a:r>
              <a:r>
                <a:rPr lang="en-US" altLang="th-TH" sz="1600" spc="-10" dirty="0">
                  <a:latin typeface="TH SarabunPSK" pitchFamily="34" charset="-34"/>
                  <a:cs typeface="TH SarabunPSK" pitchFamily="34" charset="-34"/>
                </a:rPr>
                <a:t>. </a:t>
              </a:r>
              <a:r>
                <a:rPr lang="th-TH" altLang="th-TH" sz="1000" spc="-10" dirty="0">
                  <a:solidFill>
                    <a:srgbClr val="FF0000"/>
                  </a:solidFill>
                  <a:latin typeface="TH SarabunPSK" pitchFamily="34" charset="-34"/>
                  <a:cs typeface="TH SarabunPSK" pitchFamily="34" charset="-34"/>
                </a:rPr>
                <a:t>(16)</a:t>
              </a:r>
            </a:p>
          </p:txBody>
        </p:sp>
      </p:grpSp>
      <p:sp>
        <p:nvSpPr>
          <p:cNvPr id="7183" name="Text Box 17"/>
          <p:cNvSpPr txBox="1">
            <a:spLocks noChangeArrowheads="1"/>
          </p:cNvSpPr>
          <p:nvPr/>
        </p:nvSpPr>
        <p:spPr bwMode="auto">
          <a:xfrm>
            <a:off x="3240088" y="2595563"/>
            <a:ext cx="2844800" cy="628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นักจัดการงานทั่วไป (ปก./ชก.)       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3</a:t>
            </a: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(34/36/37)</a:t>
            </a:r>
            <a:endParaRPr lang="th-TH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เจ้าพนักงานธุรการ (ปง./ชง.)             - 2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(22/23)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4" name="Group 18"/>
          <p:cNvGrpSpPr>
            <a:grpSpLocks/>
          </p:cNvGrpSpPr>
          <p:nvPr/>
        </p:nvGrpSpPr>
        <p:grpSpPr bwMode="auto">
          <a:xfrm>
            <a:off x="3239912" y="1948195"/>
            <a:ext cx="2844256" cy="646112"/>
            <a:chOff x="3203847" y="3468365"/>
            <a:chExt cx="2845600" cy="646113"/>
          </a:xfrm>
          <a:solidFill>
            <a:schemeClr val="bg1"/>
          </a:solidFill>
        </p:grpSpPr>
        <p:sp>
          <p:nvSpPr>
            <p:cNvPr id="8245" name="Rectangle 2"/>
            <p:cNvSpPr>
              <a:spLocks noChangeArrowheads="1"/>
            </p:cNvSpPr>
            <p:nvPr/>
          </p:nvSpPr>
          <p:spPr bwMode="auto">
            <a:xfrm>
              <a:off x="3203847" y="3468365"/>
              <a:ext cx="2305089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lnSpc>
                  <a:spcPct val="70000"/>
                </a:lnSpc>
                <a:defRPr/>
              </a:pPr>
              <a:endParaRPr lang="en-US" altLang="th-TH" sz="700" b="1" dirty="0">
                <a:latin typeface="TH SarabunPSK" pitchFamily="34" charset="-34"/>
                <a:cs typeface="TH SarabunPSK" pitchFamily="34" charset="-34"/>
              </a:endParaRPr>
            </a:p>
            <a:p>
              <a:pPr algn="ctr" eaLnBrk="0" hangingPunct="0">
                <a:lnSpc>
                  <a:spcPct val="70000"/>
                </a:lnSpc>
                <a:defRPr/>
              </a:pPr>
              <a:r>
                <a:rPr lang="th-TH" altLang="th-TH" sz="1400" b="1" dirty="0">
                  <a:latin typeface="TH SarabunPSK" pitchFamily="34" charset="-34"/>
                  <a:cs typeface="TH SarabunPSK" pitchFamily="34" charset="-34"/>
                </a:rPr>
                <a:t>กลุ่มงานช่วยอำนวยการ</a:t>
              </a:r>
            </a:p>
            <a:p>
              <a:pPr algn="ctr" eaLnBrk="0" hangingPunct="0">
                <a:lnSpc>
                  <a:spcPct val="70000"/>
                </a:lnSpc>
                <a:defRPr/>
              </a:pPr>
              <a:r>
                <a:rPr lang="th-TH" altLang="th-TH" sz="1400" b="1" dirty="0">
                  <a:latin typeface="TH SarabunPSK" pitchFamily="34" charset="-34"/>
                  <a:cs typeface="TH SarabunPSK" pitchFamily="34" charset="-34"/>
                </a:rPr>
                <a:t>และประสานราชการ</a:t>
              </a:r>
            </a:p>
          </p:txBody>
        </p:sp>
        <p:sp>
          <p:nvSpPr>
            <p:cNvPr id="8246" name="Rectangle 2"/>
            <p:cNvSpPr>
              <a:spLocks noChangeArrowheads="1"/>
            </p:cNvSpPr>
            <p:nvPr/>
          </p:nvSpPr>
          <p:spPr bwMode="auto">
            <a:xfrm>
              <a:off x="5509192" y="3468365"/>
              <a:ext cx="540255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en-US" altLang="th-TH" sz="1600" b="1" dirty="0">
                  <a:latin typeface="TH SarabunPSK" pitchFamily="34" charset="-34"/>
                  <a:cs typeface="TH SarabunPSK" pitchFamily="34" charset="-34"/>
                </a:rPr>
                <a:t>6</a:t>
              </a:r>
              <a:endParaRPr lang="th-TH" altLang="th-TH" sz="1400" b="1" dirty="0">
                <a:latin typeface="TH SarabunPSK" pitchFamily="34" charset="-34"/>
                <a:cs typeface="TH SarabunPSK" pitchFamily="34" charset="-34"/>
              </a:endParaRPr>
            </a:p>
          </p:txBody>
        </p:sp>
        <p:sp>
          <p:nvSpPr>
            <p:cNvPr id="8247" name="Rectangle 2"/>
            <p:cNvSpPr>
              <a:spLocks noChangeArrowheads="1"/>
            </p:cNvSpPr>
            <p:nvPr/>
          </p:nvSpPr>
          <p:spPr bwMode="auto">
            <a:xfrm>
              <a:off x="3203847" y="3789040"/>
              <a:ext cx="2845344" cy="325438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th-TH" altLang="th-TH" sz="1600" dirty="0">
                  <a:latin typeface="TH SarabunPSK" pitchFamily="34" charset="-34"/>
                  <a:cs typeface="TH SarabunPSK" pitchFamily="34" charset="-34"/>
                </a:rPr>
                <a:t>นักจัดการงานทั่วไป (ผอ.กง.) ชพ</a:t>
              </a:r>
              <a:r>
                <a:rPr lang="en-US" altLang="th-TH" sz="1600" dirty="0">
                  <a:latin typeface="TH SarabunPSK" pitchFamily="34" charset="-34"/>
                  <a:cs typeface="TH SarabunPSK" pitchFamily="34" charset="-34"/>
                </a:rPr>
                <a:t>.</a:t>
              </a:r>
              <a:r>
                <a:rPr lang="en-US" altLang="th-TH" sz="1000" dirty="0">
                  <a:solidFill>
                    <a:srgbClr val="FF0000"/>
                  </a:solidFill>
                  <a:latin typeface="TH SarabunPSK" pitchFamily="34" charset="-34"/>
                  <a:cs typeface="TH SarabunPSK" pitchFamily="34" charset="-34"/>
                </a:rPr>
                <a:t> (29)</a:t>
              </a:r>
              <a:endParaRPr lang="th-TH" altLang="th-TH" sz="1000" dirty="0">
                <a:solidFill>
                  <a:srgbClr val="FF0000"/>
                </a:solidFill>
                <a:latin typeface="TH SarabunPSK" pitchFamily="34" charset="-34"/>
                <a:cs typeface="TH SarabunPSK" pitchFamily="34" charset="-34"/>
              </a:endParaRPr>
            </a:p>
          </p:txBody>
        </p:sp>
      </p:grpSp>
      <p:sp>
        <p:nvSpPr>
          <p:cNvPr id="7185" name="Text Box 17"/>
          <p:cNvSpPr txBox="1">
            <a:spLocks noChangeArrowheads="1"/>
          </p:cNvSpPr>
          <p:nvPr/>
        </p:nvSpPr>
        <p:spPr bwMode="auto">
          <a:xfrm>
            <a:off x="6113463" y="2595563"/>
            <a:ext cx="2916237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นักจัดการงานทั่วไป (ปก./ชก.)           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- 4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(32/35/264/702) 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th-TH" altLang="th-TH" sz="12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นักจัดการงานทั่วไป (พรก.)</a:t>
            </a:r>
            <a:r>
              <a:rPr lang="en-US" altLang="th-TH" sz="12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12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(จ้างแล้ว)       - </a:t>
            </a:r>
            <a:r>
              <a:rPr lang="en-US" altLang="th-TH" sz="12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1</a:t>
            </a:r>
            <a:r>
              <a:rPr lang="th-TH" altLang="th-TH" sz="12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(2) (ไม่รวมในกรอบ ขรก.)</a:t>
            </a:r>
            <a:r>
              <a:rPr lang="th-TH" altLang="th-TH" sz="11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</a:p>
          <a:p>
            <a:pPr eaLnBrk="1" hangingPunct="1"/>
            <a:r>
              <a:rPr lang="th-TH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(กรอบฯ </a:t>
            </a:r>
            <a:r>
              <a:rPr lang="en-US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2564 - 2567)</a:t>
            </a:r>
            <a:r>
              <a:rPr lang="th-TH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5" name="Group 18"/>
          <p:cNvGrpSpPr>
            <a:grpSpLocks/>
          </p:cNvGrpSpPr>
          <p:nvPr/>
        </p:nvGrpSpPr>
        <p:grpSpPr bwMode="auto">
          <a:xfrm>
            <a:off x="6192240" y="1947947"/>
            <a:ext cx="2844256" cy="646112"/>
            <a:chOff x="3203846" y="3468365"/>
            <a:chExt cx="2843397" cy="646113"/>
          </a:xfrm>
          <a:solidFill>
            <a:schemeClr val="bg1"/>
          </a:solidFill>
        </p:grpSpPr>
        <p:sp>
          <p:nvSpPr>
            <p:cNvPr id="8239" name="Rectangle 2"/>
            <p:cNvSpPr>
              <a:spLocks noChangeArrowheads="1"/>
            </p:cNvSpPr>
            <p:nvPr/>
          </p:nvSpPr>
          <p:spPr bwMode="auto">
            <a:xfrm>
              <a:off x="3203848" y="3468365"/>
              <a:ext cx="2303304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th-TH" altLang="th-TH" sz="1600" b="1">
                  <a:latin typeface="TH SarabunPSK" pitchFamily="34" charset="-34"/>
                  <a:cs typeface="TH SarabunPSK" pitchFamily="34" charset="-34"/>
                </a:rPr>
                <a:t>กลุ่มงานสวัสดิการ</a:t>
              </a:r>
            </a:p>
          </p:txBody>
        </p:sp>
        <p:sp>
          <p:nvSpPr>
            <p:cNvPr id="8240" name="Rectangle 2"/>
            <p:cNvSpPr>
              <a:spLocks noChangeArrowheads="1"/>
            </p:cNvSpPr>
            <p:nvPr/>
          </p:nvSpPr>
          <p:spPr bwMode="auto">
            <a:xfrm>
              <a:off x="5507406" y="3468365"/>
              <a:ext cx="539837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en-US" altLang="th-TH" sz="1600" b="1">
                  <a:latin typeface="TH SarabunPSK" pitchFamily="34" charset="-34"/>
                  <a:cs typeface="TH SarabunPSK" pitchFamily="34" charset="-34"/>
                </a:rPr>
                <a:t>5</a:t>
              </a:r>
              <a:endParaRPr lang="th-TH" altLang="th-TH" sz="1400" b="1">
                <a:latin typeface="TH SarabunPSK" pitchFamily="34" charset="-34"/>
                <a:cs typeface="TH SarabunPSK" pitchFamily="34" charset="-34"/>
              </a:endParaRPr>
            </a:p>
          </p:txBody>
        </p:sp>
        <p:sp>
          <p:nvSpPr>
            <p:cNvPr id="8241" name="Rectangle 2"/>
            <p:cNvSpPr>
              <a:spLocks noChangeArrowheads="1"/>
            </p:cNvSpPr>
            <p:nvPr/>
          </p:nvSpPr>
          <p:spPr bwMode="auto">
            <a:xfrm>
              <a:off x="3203846" y="3789040"/>
              <a:ext cx="2843141" cy="325438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th-TH" altLang="th-TH" sz="1600" dirty="0">
                  <a:latin typeface="TH SarabunPSK" pitchFamily="34" charset="-34"/>
                  <a:cs typeface="TH SarabunPSK" pitchFamily="34" charset="-34"/>
                </a:rPr>
                <a:t>นักจัดการงานทั่วไป (ผอ.กง.) ชพ</a:t>
              </a:r>
              <a:r>
                <a:rPr lang="en-US" altLang="th-TH" sz="1600" dirty="0">
                  <a:latin typeface="TH SarabunPSK" pitchFamily="34" charset="-34"/>
                  <a:cs typeface="TH SarabunPSK" pitchFamily="34" charset="-34"/>
                </a:rPr>
                <a:t>. </a:t>
              </a:r>
              <a:r>
                <a:rPr lang="en-US" altLang="th-TH" sz="1000" dirty="0">
                  <a:solidFill>
                    <a:srgbClr val="FF0000"/>
                  </a:solidFill>
                  <a:latin typeface="TH SarabunPSK" pitchFamily="34" charset="-34"/>
                  <a:cs typeface="TH SarabunPSK" pitchFamily="34" charset="-34"/>
                </a:rPr>
                <a:t>(30)</a:t>
              </a:r>
              <a:endParaRPr lang="th-TH" altLang="th-TH" sz="1000" dirty="0">
                <a:solidFill>
                  <a:srgbClr val="FF0000"/>
                </a:solidFill>
                <a:latin typeface="TH SarabunPSK" pitchFamily="34" charset="-34"/>
                <a:cs typeface="TH SarabunPSK" pitchFamily="34" charset="-34"/>
              </a:endParaRPr>
            </a:p>
          </p:txBody>
        </p:sp>
      </p:grpSp>
      <p:sp>
        <p:nvSpPr>
          <p:cNvPr id="7187" name="Text Box 17"/>
          <p:cNvSpPr txBox="1">
            <a:spLocks noChangeArrowheads="1"/>
          </p:cNvSpPr>
          <p:nvPr/>
        </p:nvSpPr>
        <p:spPr bwMode="auto">
          <a:xfrm>
            <a:off x="107950" y="4237038"/>
            <a:ext cx="2879725" cy="628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นิติกร (ปก./ชก.)   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            </a:t>
            </a: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  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3</a:t>
            </a: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(39/40/41)</a:t>
            </a:r>
            <a:endParaRPr lang="th-TH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เจ้าพนักงานธุรการ (ปง./ชง.)              - 1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(223)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6" name="Group 18"/>
          <p:cNvGrpSpPr>
            <a:grpSpLocks/>
          </p:cNvGrpSpPr>
          <p:nvPr/>
        </p:nvGrpSpPr>
        <p:grpSpPr bwMode="auto">
          <a:xfrm>
            <a:off x="107504" y="3574975"/>
            <a:ext cx="2844256" cy="646113"/>
            <a:chOff x="3203847" y="3468365"/>
            <a:chExt cx="2845600" cy="646113"/>
          </a:xfrm>
          <a:solidFill>
            <a:schemeClr val="bg1"/>
          </a:solidFill>
        </p:grpSpPr>
        <p:sp>
          <p:nvSpPr>
            <p:cNvPr id="8236" name="Rectangle 2"/>
            <p:cNvSpPr>
              <a:spLocks noChangeArrowheads="1"/>
            </p:cNvSpPr>
            <p:nvPr/>
          </p:nvSpPr>
          <p:spPr bwMode="auto">
            <a:xfrm>
              <a:off x="3203847" y="3468365"/>
              <a:ext cx="2305089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th-TH" altLang="th-TH" sz="1600" b="1" dirty="0">
                  <a:latin typeface="TH SarabunPSK" pitchFamily="34" charset="-34"/>
                  <a:cs typeface="TH SarabunPSK" pitchFamily="34" charset="-34"/>
                </a:rPr>
                <a:t>กลุ่มงานนิติการ</a:t>
              </a:r>
            </a:p>
          </p:txBody>
        </p:sp>
        <p:sp>
          <p:nvSpPr>
            <p:cNvPr id="8237" name="Rectangle 2"/>
            <p:cNvSpPr>
              <a:spLocks noChangeArrowheads="1"/>
            </p:cNvSpPr>
            <p:nvPr/>
          </p:nvSpPr>
          <p:spPr bwMode="auto">
            <a:xfrm>
              <a:off x="5509192" y="3468365"/>
              <a:ext cx="540255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en-US" altLang="th-TH" sz="1600" b="1" dirty="0">
                  <a:latin typeface="TH SarabunPSK" pitchFamily="34" charset="-34"/>
                  <a:cs typeface="TH SarabunPSK" pitchFamily="34" charset="-34"/>
                </a:rPr>
                <a:t>5</a:t>
              </a:r>
              <a:endParaRPr lang="th-TH" altLang="th-TH" sz="1400" b="1" dirty="0">
                <a:latin typeface="TH SarabunPSK" pitchFamily="34" charset="-34"/>
                <a:cs typeface="TH SarabunPSK" pitchFamily="34" charset="-34"/>
              </a:endParaRPr>
            </a:p>
          </p:txBody>
        </p:sp>
        <p:sp>
          <p:nvSpPr>
            <p:cNvPr id="8238" name="Rectangle 2"/>
            <p:cNvSpPr>
              <a:spLocks noChangeArrowheads="1"/>
            </p:cNvSpPr>
            <p:nvPr/>
          </p:nvSpPr>
          <p:spPr bwMode="auto">
            <a:xfrm>
              <a:off x="3203847" y="3789040"/>
              <a:ext cx="2845344" cy="325438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th-TH" altLang="th-TH" sz="1600" dirty="0">
                  <a:latin typeface="TH SarabunPSK" pitchFamily="34" charset="-34"/>
                  <a:cs typeface="TH SarabunPSK" pitchFamily="34" charset="-34"/>
                </a:rPr>
                <a:t>นิติกร (ผอ.กง.) ชพ. </a:t>
              </a:r>
              <a:r>
                <a:rPr lang="th-TH" altLang="th-TH" sz="1000" dirty="0">
                  <a:solidFill>
                    <a:srgbClr val="FF0000"/>
                  </a:solidFill>
                  <a:latin typeface="TH SarabunPSK" pitchFamily="34" charset="-34"/>
                  <a:cs typeface="TH SarabunPSK" pitchFamily="34" charset="-34"/>
                </a:rPr>
                <a:t>(38)</a:t>
              </a:r>
            </a:p>
          </p:txBody>
        </p:sp>
      </p:grpSp>
      <p:sp>
        <p:nvSpPr>
          <p:cNvPr id="7189" name="Text Box 17"/>
          <p:cNvSpPr txBox="1">
            <a:spLocks noChangeArrowheads="1"/>
          </p:cNvSpPr>
          <p:nvPr/>
        </p:nvSpPr>
        <p:spPr bwMode="auto">
          <a:xfrm>
            <a:off x="3240088" y="4241800"/>
            <a:ext cx="2844800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นักประชาสัมพันธ์ (ปก./ชก.)           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- 4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(43/44/45/46)</a:t>
            </a:r>
          </a:p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เจ้าพนักงานโสตทัศนศึกษา (ปง./ชง.)    - 3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(47/49/310)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7" name="Group 18"/>
          <p:cNvGrpSpPr>
            <a:grpSpLocks/>
          </p:cNvGrpSpPr>
          <p:nvPr/>
        </p:nvGrpSpPr>
        <p:grpSpPr bwMode="auto">
          <a:xfrm>
            <a:off x="3240168" y="3593926"/>
            <a:ext cx="2844000" cy="646113"/>
            <a:chOff x="3203847" y="3468365"/>
            <a:chExt cx="2845344" cy="646113"/>
          </a:xfrm>
          <a:solidFill>
            <a:schemeClr val="bg1"/>
          </a:solidFill>
        </p:grpSpPr>
        <p:sp>
          <p:nvSpPr>
            <p:cNvPr id="8233" name="Rectangle 2"/>
            <p:cNvSpPr>
              <a:spLocks noChangeArrowheads="1"/>
            </p:cNvSpPr>
            <p:nvPr/>
          </p:nvSpPr>
          <p:spPr bwMode="auto">
            <a:xfrm>
              <a:off x="3203847" y="3468365"/>
              <a:ext cx="2305089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th-TH" altLang="th-TH" sz="1600" b="1" dirty="0">
                  <a:latin typeface="TH SarabunPSK" pitchFamily="34" charset="-34"/>
                  <a:cs typeface="TH SarabunPSK" pitchFamily="34" charset="-34"/>
                </a:rPr>
                <a:t>กลุ่มงานสื่อสารภาพลักษณ์องค์การ</a:t>
              </a:r>
            </a:p>
          </p:txBody>
        </p:sp>
        <p:sp>
          <p:nvSpPr>
            <p:cNvPr id="8" name="Rectangle 2"/>
            <p:cNvSpPr>
              <a:spLocks noChangeArrowheads="1"/>
            </p:cNvSpPr>
            <p:nvPr/>
          </p:nvSpPr>
          <p:spPr bwMode="auto">
            <a:xfrm>
              <a:off x="5508936" y="3468365"/>
              <a:ext cx="540255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en-US" altLang="th-TH" sz="1600" b="1" dirty="0">
                  <a:latin typeface="TH SarabunPSK" pitchFamily="34" charset="-34"/>
                  <a:cs typeface="TH SarabunPSK" pitchFamily="34" charset="-34"/>
                </a:rPr>
                <a:t>8</a:t>
              </a:r>
              <a:endParaRPr lang="th-TH" altLang="th-TH" sz="1400" b="1" dirty="0">
                <a:latin typeface="TH SarabunPSK" pitchFamily="34" charset="-34"/>
                <a:cs typeface="TH SarabunPSK" pitchFamily="34" charset="-34"/>
              </a:endParaRPr>
            </a:p>
          </p:txBody>
        </p:sp>
        <p:sp>
          <p:nvSpPr>
            <p:cNvPr id="9" name="Rectangle 2"/>
            <p:cNvSpPr>
              <a:spLocks noChangeArrowheads="1"/>
            </p:cNvSpPr>
            <p:nvPr/>
          </p:nvSpPr>
          <p:spPr bwMode="auto">
            <a:xfrm>
              <a:off x="3203847" y="3789040"/>
              <a:ext cx="2845344" cy="325438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th-TH" altLang="th-TH" sz="1600" dirty="0">
                  <a:latin typeface="TH SarabunPSK" pitchFamily="34" charset="-34"/>
                  <a:cs typeface="TH SarabunPSK" pitchFamily="34" charset="-34"/>
                </a:rPr>
                <a:t>นักประชาสัมพันธ์ (ผอ.กง.)</a:t>
              </a:r>
              <a:r>
                <a:rPr lang="en-US" altLang="th-TH" sz="1600" dirty="0">
                  <a:latin typeface="TH SarabunPSK" pitchFamily="34" charset="-34"/>
                  <a:cs typeface="TH SarabunPSK" pitchFamily="34" charset="-34"/>
                </a:rPr>
                <a:t> </a:t>
              </a:r>
              <a:r>
                <a:rPr lang="th-TH" altLang="th-TH" sz="1600" dirty="0">
                  <a:latin typeface="TH SarabunPSK" pitchFamily="34" charset="-34"/>
                  <a:cs typeface="TH SarabunPSK" pitchFamily="34" charset="-34"/>
                </a:rPr>
                <a:t>ชพ. </a:t>
              </a:r>
              <a:r>
                <a:rPr lang="th-TH" altLang="th-TH" sz="1000" dirty="0">
                  <a:solidFill>
                    <a:srgbClr val="FF0000"/>
                  </a:solidFill>
                  <a:latin typeface="TH SarabunPSK" pitchFamily="34" charset="-34"/>
                  <a:cs typeface="TH SarabunPSK" pitchFamily="34" charset="-34"/>
                </a:rPr>
                <a:t>(42)</a:t>
              </a:r>
              <a:r>
                <a:rPr lang="th-TH" altLang="th-TH" sz="1600" dirty="0">
                  <a:latin typeface="TH SarabunPSK" pitchFamily="34" charset="-34"/>
                  <a:cs typeface="TH SarabunPSK" pitchFamily="34" charset="-34"/>
                </a:rPr>
                <a:t> </a:t>
              </a:r>
            </a:p>
          </p:txBody>
        </p:sp>
      </p:grpSp>
      <p:sp>
        <p:nvSpPr>
          <p:cNvPr id="7191" name="Text Box 17"/>
          <p:cNvSpPr txBox="1">
            <a:spLocks noChangeArrowheads="1"/>
          </p:cNvSpPr>
          <p:nvPr/>
        </p:nvSpPr>
        <p:spPr bwMode="auto">
          <a:xfrm>
            <a:off x="6229350" y="4241800"/>
            <a:ext cx="2806700" cy="554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นักจัดการงานทั่วไป (ปก./ชก.)        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2 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(31/33)</a:t>
            </a:r>
            <a:endParaRPr lang="th-TH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เจ้าพนักงานธุรการ (ปง./ชง.)          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2 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(20/28)</a:t>
            </a:r>
          </a:p>
        </p:txBody>
      </p:sp>
      <p:grpSp>
        <p:nvGrpSpPr>
          <p:cNvPr id="10" name="Group 18"/>
          <p:cNvGrpSpPr>
            <a:grpSpLocks/>
          </p:cNvGrpSpPr>
          <p:nvPr/>
        </p:nvGrpSpPr>
        <p:grpSpPr bwMode="auto">
          <a:xfrm>
            <a:off x="6228977" y="3593926"/>
            <a:ext cx="2848137" cy="646113"/>
            <a:chOff x="3203846" y="3468365"/>
            <a:chExt cx="2847277" cy="646113"/>
          </a:xfrm>
          <a:solidFill>
            <a:schemeClr val="bg1"/>
          </a:solidFill>
        </p:grpSpPr>
        <p:sp>
          <p:nvSpPr>
            <p:cNvPr id="122" name="Rectangle 2"/>
            <p:cNvSpPr>
              <a:spLocks noChangeArrowheads="1"/>
            </p:cNvSpPr>
            <p:nvPr/>
          </p:nvSpPr>
          <p:spPr bwMode="auto">
            <a:xfrm>
              <a:off x="3203846" y="3468365"/>
              <a:ext cx="2267315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lnSpc>
                  <a:spcPct val="70000"/>
                </a:lnSpc>
                <a:defRPr/>
              </a:pPr>
              <a:endParaRPr lang="en-US" altLang="th-TH" sz="700" b="1" dirty="0">
                <a:latin typeface="TH SarabunPSK" pitchFamily="34" charset="-34"/>
                <a:cs typeface="TH SarabunPSK" pitchFamily="34" charset="-34"/>
              </a:endParaRPr>
            </a:p>
            <a:p>
              <a:pPr algn="ctr" eaLnBrk="0" hangingPunct="0">
                <a:lnSpc>
                  <a:spcPct val="70000"/>
                </a:lnSpc>
                <a:defRPr/>
              </a:pPr>
              <a:r>
                <a:rPr lang="th-TH" altLang="th-TH" sz="1400" b="1" dirty="0">
                  <a:latin typeface="TH SarabunPSK" pitchFamily="34" charset="-34"/>
                  <a:cs typeface="TH SarabunPSK" pitchFamily="34" charset="-34"/>
                </a:rPr>
                <a:t>กลุ่มงานจิตอาสาพระราชทาน</a:t>
              </a:r>
            </a:p>
            <a:p>
              <a:pPr algn="ctr" eaLnBrk="0" hangingPunct="0">
                <a:lnSpc>
                  <a:spcPct val="70000"/>
                </a:lnSpc>
                <a:defRPr/>
              </a:pPr>
              <a:r>
                <a:rPr lang="th-TH" altLang="th-TH" sz="1400" b="1" dirty="0">
                  <a:latin typeface="TH SarabunPSK" pitchFamily="34" charset="-34"/>
                  <a:cs typeface="TH SarabunPSK" pitchFamily="34" charset="-34"/>
                </a:rPr>
                <a:t>และกิจการพิเศษ</a:t>
              </a:r>
            </a:p>
          </p:txBody>
        </p:sp>
        <p:sp>
          <p:nvSpPr>
            <p:cNvPr id="8234" name="Rectangle 2"/>
            <p:cNvSpPr>
              <a:spLocks noChangeArrowheads="1"/>
            </p:cNvSpPr>
            <p:nvPr/>
          </p:nvSpPr>
          <p:spPr bwMode="auto">
            <a:xfrm>
              <a:off x="5475124" y="3468365"/>
              <a:ext cx="575999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en-US" altLang="th-TH" sz="1600" b="1" dirty="0">
                  <a:latin typeface="TH SarabunPSK" pitchFamily="34" charset="-34"/>
                  <a:cs typeface="TH SarabunPSK" pitchFamily="34" charset="-34"/>
                </a:rPr>
                <a:t>5</a:t>
              </a:r>
              <a:endParaRPr lang="th-TH" altLang="th-TH" sz="1400" b="1" dirty="0">
                <a:latin typeface="TH SarabunPSK" pitchFamily="34" charset="-34"/>
                <a:cs typeface="TH SarabunPSK" pitchFamily="34" charset="-34"/>
              </a:endParaRPr>
            </a:p>
          </p:txBody>
        </p:sp>
        <p:sp>
          <p:nvSpPr>
            <p:cNvPr id="8235" name="Rectangle 2"/>
            <p:cNvSpPr>
              <a:spLocks noChangeArrowheads="1"/>
            </p:cNvSpPr>
            <p:nvPr/>
          </p:nvSpPr>
          <p:spPr bwMode="auto">
            <a:xfrm>
              <a:off x="3203846" y="3789040"/>
              <a:ext cx="2843141" cy="325438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th-TH" altLang="th-TH" sz="1600" dirty="0">
                  <a:latin typeface="TH SarabunPSK" pitchFamily="34" charset="-34"/>
                  <a:cs typeface="TH SarabunPSK" pitchFamily="34" charset="-34"/>
                </a:rPr>
                <a:t>นักจัดการงานทั่วไป (ผอ.กง.) ชก</a:t>
              </a:r>
              <a:r>
                <a:rPr lang="en-US" altLang="th-TH" sz="1600" dirty="0">
                  <a:latin typeface="TH SarabunPSK" pitchFamily="34" charset="-34"/>
                  <a:cs typeface="TH SarabunPSK" pitchFamily="34" charset="-34"/>
                </a:rPr>
                <a:t>.</a:t>
              </a:r>
              <a:r>
                <a:rPr lang="th-TH" altLang="th-TH" sz="1000" dirty="0">
                  <a:solidFill>
                    <a:srgbClr val="FF0000"/>
                  </a:solidFill>
                  <a:latin typeface="TH SarabunPSK" pitchFamily="34" charset="-34"/>
                  <a:cs typeface="TH SarabunPSK" pitchFamily="34" charset="-34"/>
                </a:rPr>
                <a:t> (</a:t>
              </a:r>
              <a:r>
                <a:rPr lang="en-US" altLang="th-TH" sz="1000" dirty="0">
                  <a:solidFill>
                    <a:srgbClr val="FF0000"/>
                  </a:solidFill>
                  <a:latin typeface="TH SarabunPSK" pitchFamily="34" charset="-34"/>
                  <a:cs typeface="TH SarabunPSK" pitchFamily="34" charset="-34"/>
                </a:rPr>
                <a:t>404)</a:t>
              </a:r>
              <a:endParaRPr lang="th-TH" altLang="th-TH" sz="1000" dirty="0">
                <a:solidFill>
                  <a:srgbClr val="FF0000"/>
                </a:solidFill>
                <a:latin typeface="TH SarabunPSK" pitchFamily="34" charset="-34"/>
                <a:cs typeface="TH SarabunPSK" pitchFamily="34" charset="-34"/>
              </a:endParaRPr>
            </a:p>
          </p:txBody>
        </p:sp>
      </p:grpSp>
      <p:sp>
        <p:nvSpPr>
          <p:cNvPr id="7193" name="Rectangle 81"/>
          <p:cNvSpPr>
            <a:spLocks noChangeArrowheads="1"/>
          </p:cNvSpPr>
          <p:nvPr/>
        </p:nvSpPr>
        <p:spPr bwMode="auto">
          <a:xfrm>
            <a:off x="0" y="6611938"/>
            <a:ext cx="1619250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000" u="sng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หมายเหตุ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ภายในวงเล็บแสดงเลขที่ตำแหน่ง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cxnSp>
        <p:nvCxnSpPr>
          <p:cNvPr id="61" name="Straight Connector 60"/>
          <p:cNvCxnSpPr/>
          <p:nvPr/>
        </p:nvCxnSpPr>
        <p:spPr>
          <a:xfrm>
            <a:off x="1403350" y="1773238"/>
            <a:ext cx="6192838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6" name="Straight Connector 65"/>
          <p:cNvCxnSpPr/>
          <p:nvPr/>
        </p:nvCxnSpPr>
        <p:spPr>
          <a:xfrm>
            <a:off x="3094038" y="1773238"/>
            <a:ext cx="0" cy="165576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466" name="Rectangle 73"/>
          <p:cNvSpPr>
            <a:spLocks noChangeArrowheads="1"/>
          </p:cNvSpPr>
          <p:nvPr/>
        </p:nvSpPr>
        <p:spPr bwMode="auto">
          <a:xfrm>
            <a:off x="488950" y="106363"/>
            <a:ext cx="815498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/>
            <a:r>
              <a:rPr lang="th-TH" altLang="th-TH" sz="1600" b="1">
                <a:latin typeface="TH SarabunPSK" panose="020B0500040200020003" pitchFamily="34" charset="-34"/>
                <a:cs typeface="TH SarabunPSK" panose="020B0500040200020003" pitchFamily="34" charset="-34"/>
              </a:rPr>
              <a:t>แผนภูมิแสดงการแบ่งงานภายในและอัตรากำลังของกรมการพัฒนาชุมชน</a:t>
            </a:r>
            <a:r>
              <a:rPr lang="en-US" altLang="th-TH" sz="1600" b="1">
                <a:latin typeface="TH SarabunPSK" panose="020B0500040200020003" pitchFamily="34" charset="-34"/>
                <a:cs typeface="TH SarabunPSK" panose="020B0500040200020003" pitchFamily="34" charset="-34"/>
              </a:rPr>
              <a:t> </a:t>
            </a:r>
            <a:endParaRPr lang="th-TH" altLang="th-TH" sz="1600" b="1"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sp>
        <p:nvSpPr>
          <p:cNvPr id="62467" name="Text Box 9"/>
          <p:cNvSpPr txBox="1">
            <a:spLocks noChangeArrowheads="1"/>
          </p:cNvSpPr>
          <p:nvPr/>
        </p:nvSpPr>
        <p:spPr bwMode="auto">
          <a:xfrm>
            <a:off x="6980238" y="6269038"/>
            <a:ext cx="2160587" cy="588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ลูกจ้างประจำ 1 อัตรา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rPr>
              <a:t>(139)</a:t>
            </a:r>
            <a:endParaRPr lang="th-TH" altLang="th-TH" sz="1400">
              <a:solidFill>
                <a:srgbClr val="FF0000"/>
              </a:solidFill>
              <a:latin typeface="TH SarabunPSK" panose="020B0500040200020003" pitchFamily="34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กรอบพนักงานราชการ 1 อัตรา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rPr>
              <a:t>(79)</a:t>
            </a:r>
          </a:p>
        </p:txBody>
      </p:sp>
      <p:grpSp>
        <p:nvGrpSpPr>
          <p:cNvPr id="62468" name="Group 81"/>
          <p:cNvGrpSpPr>
            <a:grpSpLocks/>
          </p:cNvGrpSpPr>
          <p:nvPr/>
        </p:nvGrpSpPr>
        <p:grpSpPr bwMode="auto">
          <a:xfrm>
            <a:off x="2843213" y="765175"/>
            <a:ext cx="3421062" cy="646113"/>
            <a:chOff x="2448080" y="857250"/>
            <a:chExt cx="3420000" cy="646113"/>
          </a:xfrm>
        </p:grpSpPr>
        <p:sp>
          <p:nvSpPr>
            <p:cNvPr id="62510" name="Rectangle 2"/>
            <p:cNvSpPr>
              <a:spLocks noChangeArrowheads="1"/>
            </p:cNvSpPr>
            <p:nvPr/>
          </p:nvSpPr>
          <p:spPr bwMode="auto">
            <a:xfrm>
              <a:off x="2448080" y="857250"/>
              <a:ext cx="2844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สำนักงานพัฒนาชุมชนจังหวัดนครพนม</a:t>
              </a:r>
            </a:p>
          </p:txBody>
        </p:sp>
        <p:sp>
          <p:nvSpPr>
            <p:cNvPr id="62511" name="Rectangle 2"/>
            <p:cNvSpPr>
              <a:spLocks noChangeArrowheads="1"/>
            </p:cNvSpPr>
            <p:nvPr/>
          </p:nvSpPr>
          <p:spPr bwMode="auto">
            <a:xfrm>
              <a:off x="5290308" y="857250"/>
              <a:ext cx="575739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 eaLnBrk="1" hangingPunct="1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82</a:t>
              </a:r>
              <a:endParaRPr lang="th-TH" altLang="th-TH" sz="16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62512" name="Rectangle 2"/>
            <p:cNvSpPr>
              <a:spLocks noChangeArrowheads="1"/>
            </p:cNvSpPr>
            <p:nvPr/>
          </p:nvSpPr>
          <p:spPr bwMode="auto">
            <a:xfrm>
              <a:off x="2448080" y="1177925"/>
              <a:ext cx="3420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ผู้อำนวยการ (พัฒนาการจังหวัด) สูง</a:t>
              </a:r>
              <a:r>
                <a:rPr lang="en-US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(3774)</a:t>
              </a:r>
              <a:r>
                <a:rPr lang="en-US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endParaRPr lang="th-TH" altLang="th-TH" sz="1600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62469" name="Text Box 91"/>
          <p:cNvSpPr txBox="1">
            <a:spLocks noChangeArrowheads="1"/>
          </p:cNvSpPr>
          <p:nvPr/>
        </p:nvSpPr>
        <p:spPr bwMode="auto">
          <a:xfrm>
            <a:off x="3924300" y="404813"/>
            <a:ext cx="1368425" cy="277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Update </a:t>
            </a:r>
            <a:r>
              <a:rPr lang="th-TH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26 เมษายน 2564 </a:t>
            </a:r>
            <a:r>
              <a:rPr lang="en-US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         </a:t>
            </a:r>
            <a:endParaRPr lang="th-TH" altLang="th-TH" sz="1200"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cxnSp>
        <p:nvCxnSpPr>
          <p:cNvPr id="78" name="Straight Connector 77"/>
          <p:cNvCxnSpPr/>
          <p:nvPr/>
        </p:nvCxnSpPr>
        <p:spPr>
          <a:xfrm>
            <a:off x="4572000" y="1419225"/>
            <a:ext cx="0" cy="50482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2471" name="Rectangle 78"/>
          <p:cNvSpPr>
            <a:spLocks noChangeArrowheads="1"/>
          </p:cNvSpPr>
          <p:nvPr/>
        </p:nvSpPr>
        <p:spPr bwMode="auto">
          <a:xfrm>
            <a:off x="0" y="6611938"/>
            <a:ext cx="1619250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000" u="sng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หมายเหตุ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ภายในวงเล็บแสดงเลขที่ตำแหน่ง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62472" name="Group 49"/>
          <p:cNvGrpSpPr>
            <a:grpSpLocks/>
          </p:cNvGrpSpPr>
          <p:nvPr/>
        </p:nvGrpSpPr>
        <p:grpSpPr bwMode="auto">
          <a:xfrm>
            <a:off x="107950" y="1722438"/>
            <a:ext cx="2843213" cy="646112"/>
            <a:chOff x="107503" y="3717032"/>
            <a:chExt cx="2844257" cy="646113"/>
          </a:xfrm>
        </p:grpSpPr>
        <p:sp>
          <p:nvSpPr>
            <p:cNvPr id="62507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โพนสวรรค์</a:t>
              </a:r>
            </a:p>
          </p:txBody>
        </p:sp>
        <p:sp>
          <p:nvSpPr>
            <p:cNvPr id="62508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62509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ชพ.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(3837)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62473" name="Text Box 17"/>
          <p:cNvSpPr txBox="1">
            <a:spLocks noChangeArrowheads="1"/>
          </p:cNvSpPr>
          <p:nvPr/>
        </p:nvSpPr>
        <p:spPr bwMode="auto">
          <a:xfrm>
            <a:off x="107950" y="2370138"/>
            <a:ext cx="2879725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2 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(3839/3840)</a:t>
            </a:r>
          </a:p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เจ้าพนักงานพัฒนาชุมชน (ปง./ชง.)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2 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(3826/3838)</a:t>
            </a:r>
          </a:p>
          <a:p>
            <a:pPr eaLnBrk="1" hangingPunct="1"/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62474" name="Group 50"/>
          <p:cNvGrpSpPr>
            <a:grpSpLocks/>
          </p:cNvGrpSpPr>
          <p:nvPr/>
        </p:nvGrpSpPr>
        <p:grpSpPr bwMode="auto">
          <a:xfrm>
            <a:off x="3132138" y="1722438"/>
            <a:ext cx="2843212" cy="646112"/>
            <a:chOff x="107503" y="3717032"/>
            <a:chExt cx="2844257" cy="646113"/>
          </a:xfrm>
        </p:grpSpPr>
        <p:sp>
          <p:nvSpPr>
            <p:cNvPr id="62504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เรณูนคร</a:t>
              </a:r>
            </a:p>
          </p:txBody>
        </p:sp>
        <p:sp>
          <p:nvSpPr>
            <p:cNvPr id="62505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62506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(3843)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62475" name="Text Box 17"/>
          <p:cNvSpPr txBox="1">
            <a:spLocks noChangeArrowheads="1"/>
          </p:cNvSpPr>
          <p:nvPr/>
        </p:nvSpPr>
        <p:spPr bwMode="auto">
          <a:xfrm>
            <a:off x="3132138" y="2370138"/>
            <a:ext cx="2879725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(3845/3846/3848/3849)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62476" name="Group 55"/>
          <p:cNvGrpSpPr>
            <a:grpSpLocks/>
          </p:cNvGrpSpPr>
          <p:nvPr/>
        </p:nvGrpSpPr>
        <p:grpSpPr bwMode="auto">
          <a:xfrm>
            <a:off x="6156325" y="1722438"/>
            <a:ext cx="2844800" cy="646112"/>
            <a:chOff x="107503" y="3717032"/>
            <a:chExt cx="2844257" cy="646113"/>
          </a:xfrm>
        </p:grpSpPr>
        <p:sp>
          <p:nvSpPr>
            <p:cNvPr id="62501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ศรีสงคราม</a:t>
              </a:r>
            </a:p>
          </p:txBody>
        </p:sp>
        <p:sp>
          <p:nvSpPr>
            <p:cNvPr id="62502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62503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(3850)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62477" name="Text Box 17"/>
          <p:cNvSpPr txBox="1">
            <a:spLocks noChangeArrowheads="1"/>
          </p:cNvSpPr>
          <p:nvPr/>
        </p:nvSpPr>
        <p:spPr bwMode="auto">
          <a:xfrm>
            <a:off x="6156325" y="2370138"/>
            <a:ext cx="2879725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(3853/3854/3856/3857)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cxnSp>
        <p:nvCxnSpPr>
          <p:cNvPr id="76" name="Straight Connector 75"/>
          <p:cNvCxnSpPr/>
          <p:nvPr/>
        </p:nvCxnSpPr>
        <p:spPr>
          <a:xfrm>
            <a:off x="1404938" y="1628775"/>
            <a:ext cx="604837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4" name="Straight Connector 83"/>
          <p:cNvCxnSpPr/>
          <p:nvPr/>
        </p:nvCxnSpPr>
        <p:spPr>
          <a:xfrm>
            <a:off x="1403350" y="1628775"/>
            <a:ext cx="0" cy="9048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/>
          <p:cNvCxnSpPr/>
          <p:nvPr/>
        </p:nvCxnSpPr>
        <p:spPr>
          <a:xfrm>
            <a:off x="7451725" y="1628775"/>
            <a:ext cx="0" cy="9048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" name="Straight Connector 85"/>
          <p:cNvCxnSpPr/>
          <p:nvPr/>
        </p:nvCxnSpPr>
        <p:spPr>
          <a:xfrm>
            <a:off x="3049588" y="1628775"/>
            <a:ext cx="0" cy="158432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62482" name="Group 49"/>
          <p:cNvGrpSpPr>
            <a:grpSpLocks/>
          </p:cNvGrpSpPr>
          <p:nvPr/>
        </p:nvGrpSpPr>
        <p:grpSpPr bwMode="auto">
          <a:xfrm>
            <a:off x="107950" y="3300413"/>
            <a:ext cx="2843213" cy="652462"/>
            <a:chOff x="107503" y="3710690"/>
            <a:chExt cx="2844257" cy="652455"/>
          </a:xfrm>
        </p:grpSpPr>
        <p:sp>
          <p:nvSpPr>
            <p:cNvPr id="62498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ปลาปาก</a:t>
              </a:r>
            </a:p>
          </p:txBody>
        </p:sp>
        <p:sp>
          <p:nvSpPr>
            <p:cNvPr id="62499" name="Rectangle 2"/>
            <p:cNvSpPr>
              <a:spLocks noChangeArrowheads="1"/>
            </p:cNvSpPr>
            <p:nvPr/>
          </p:nvSpPr>
          <p:spPr bwMode="auto">
            <a:xfrm>
              <a:off x="2411760" y="3710690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62500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(3858)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62483" name="Text Box 17"/>
          <p:cNvSpPr txBox="1">
            <a:spLocks noChangeArrowheads="1"/>
          </p:cNvSpPr>
          <p:nvPr/>
        </p:nvSpPr>
        <p:spPr bwMode="auto">
          <a:xfrm>
            <a:off x="107950" y="3954463"/>
            <a:ext cx="2879725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(3860/3861/3862/3864)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62484" name="Group 50"/>
          <p:cNvGrpSpPr>
            <a:grpSpLocks/>
          </p:cNvGrpSpPr>
          <p:nvPr/>
        </p:nvGrpSpPr>
        <p:grpSpPr bwMode="auto">
          <a:xfrm>
            <a:off x="3132138" y="3300413"/>
            <a:ext cx="2843212" cy="652462"/>
            <a:chOff x="107503" y="3710690"/>
            <a:chExt cx="2844257" cy="652455"/>
          </a:xfrm>
        </p:grpSpPr>
        <p:sp>
          <p:nvSpPr>
            <p:cNvPr id="62495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นาทม</a:t>
              </a:r>
            </a:p>
          </p:txBody>
        </p:sp>
        <p:sp>
          <p:nvSpPr>
            <p:cNvPr id="62496" name="Rectangle 2"/>
            <p:cNvSpPr>
              <a:spLocks noChangeArrowheads="1"/>
            </p:cNvSpPr>
            <p:nvPr/>
          </p:nvSpPr>
          <p:spPr bwMode="auto">
            <a:xfrm>
              <a:off x="2411760" y="3710690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62497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ชพ.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(3865)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62485" name="Text Box 17"/>
          <p:cNvSpPr txBox="1">
            <a:spLocks noChangeArrowheads="1"/>
          </p:cNvSpPr>
          <p:nvPr/>
        </p:nvSpPr>
        <p:spPr bwMode="auto">
          <a:xfrm>
            <a:off x="3132138" y="3954463"/>
            <a:ext cx="2879725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2 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(3867/3863)</a:t>
            </a:r>
          </a:p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เจ้าพนักงานพัฒนาชุมชน (ปง./ชง.)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2</a:t>
            </a: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3866/3790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)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62486" name="Group 55"/>
          <p:cNvGrpSpPr>
            <a:grpSpLocks/>
          </p:cNvGrpSpPr>
          <p:nvPr/>
        </p:nvGrpSpPr>
        <p:grpSpPr bwMode="auto">
          <a:xfrm>
            <a:off x="6156325" y="3300413"/>
            <a:ext cx="2844800" cy="652462"/>
            <a:chOff x="107503" y="3710690"/>
            <a:chExt cx="2844257" cy="652455"/>
          </a:xfrm>
        </p:grpSpPr>
        <p:sp>
          <p:nvSpPr>
            <p:cNvPr id="62492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วังยาง</a:t>
              </a:r>
            </a:p>
          </p:txBody>
        </p:sp>
        <p:sp>
          <p:nvSpPr>
            <p:cNvPr id="62493" name="Rectangle 2"/>
            <p:cNvSpPr>
              <a:spLocks noChangeArrowheads="1"/>
            </p:cNvSpPr>
            <p:nvPr/>
          </p:nvSpPr>
          <p:spPr bwMode="auto">
            <a:xfrm>
              <a:off x="2411760" y="3710690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62494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ชพ.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(3869)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62487" name="Text Box 17"/>
          <p:cNvSpPr txBox="1">
            <a:spLocks noChangeArrowheads="1"/>
          </p:cNvSpPr>
          <p:nvPr/>
        </p:nvSpPr>
        <p:spPr bwMode="auto">
          <a:xfrm>
            <a:off x="6156325" y="3954463"/>
            <a:ext cx="2879725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3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(3847/3871/3872)</a:t>
            </a:r>
          </a:p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เจ้าพนักงานพัฒนาชุมชน (ปง./ชง.)    - 1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3851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)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cxnSp>
        <p:nvCxnSpPr>
          <p:cNvPr id="105" name="Straight Connector 104"/>
          <p:cNvCxnSpPr/>
          <p:nvPr/>
        </p:nvCxnSpPr>
        <p:spPr>
          <a:xfrm>
            <a:off x="1404938" y="3213100"/>
            <a:ext cx="604837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6" name="Straight Connector 105"/>
          <p:cNvCxnSpPr/>
          <p:nvPr/>
        </p:nvCxnSpPr>
        <p:spPr>
          <a:xfrm>
            <a:off x="1403350" y="3213100"/>
            <a:ext cx="0" cy="9048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7" name="Straight Connector 106"/>
          <p:cNvCxnSpPr/>
          <p:nvPr/>
        </p:nvCxnSpPr>
        <p:spPr>
          <a:xfrm>
            <a:off x="7451725" y="3213100"/>
            <a:ext cx="0" cy="9048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9" name="Straight Connector 108"/>
          <p:cNvCxnSpPr/>
          <p:nvPr/>
        </p:nvCxnSpPr>
        <p:spPr>
          <a:xfrm>
            <a:off x="4356100" y="3213100"/>
            <a:ext cx="0" cy="9048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490" name="Rectangle 73"/>
          <p:cNvSpPr>
            <a:spLocks noChangeArrowheads="1"/>
          </p:cNvSpPr>
          <p:nvPr/>
        </p:nvSpPr>
        <p:spPr bwMode="auto">
          <a:xfrm>
            <a:off x="488950" y="106363"/>
            <a:ext cx="815498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/>
            <a:r>
              <a:rPr lang="th-TH" altLang="th-TH" sz="1600" b="1">
                <a:latin typeface="TH SarabunPSK" panose="020B0500040200020003" pitchFamily="34" charset="-34"/>
                <a:cs typeface="TH SarabunPSK" panose="020B0500040200020003" pitchFamily="34" charset="-34"/>
              </a:rPr>
              <a:t>แผนภูมิแสดงการแบ่งงานภายในและอัตรากำลังของกรมการพัฒนาชุมชน</a:t>
            </a:r>
            <a:r>
              <a:rPr lang="en-US" altLang="th-TH" sz="1600" b="1">
                <a:latin typeface="TH SarabunPSK" panose="020B0500040200020003" pitchFamily="34" charset="-34"/>
                <a:cs typeface="TH SarabunPSK" panose="020B0500040200020003" pitchFamily="34" charset="-34"/>
              </a:rPr>
              <a:t> </a:t>
            </a:r>
            <a:endParaRPr lang="th-TH" altLang="th-TH" sz="1600" b="1"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sp>
        <p:nvSpPr>
          <p:cNvPr id="63491" name="Text Box 9"/>
          <p:cNvSpPr txBox="1">
            <a:spLocks noChangeArrowheads="1"/>
          </p:cNvSpPr>
          <p:nvPr/>
        </p:nvSpPr>
        <p:spPr bwMode="auto">
          <a:xfrm>
            <a:off x="6804025" y="6269038"/>
            <a:ext cx="2336800" cy="588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ลูกจ้างประจำ - อัตรา </a:t>
            </a:r>
            <a:endParaRPr lang="th-TH" altLang="th-TH" sz="1400">
              <a:solidFill>
                <a:srgbClr val="FF0000"/>
              </a:solidFill>
              <a:latin typeface="TH SarabunPSK" panose="020B0500040200020003" pitchFamily="34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กรอบพนักงานราชการ </a:t>
            </a:r>
            <a:r>
              <a:rPr lang="en-US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4</a:t>
            </a:r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 อัตรา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rPr>
              <a:t>(80/126/127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rPr>
              <a:t>/149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rPr>
              <a:t>)</a:t>
            </a:r>
          </a:p>
        </p:txBody>
      </p:sp>
      <p:grpSp>
        <p:nvGrpSpPr>
          <p:cNvPr id="63492" name="Group 81"/>
          <p:cNvGrpSpPr>
            <a:grpSpLocks/>
          </p:cNvGrpSpPr>
          <p:nvPr/>
        </p:nvGrpSpPr>
        <p:grpSpPr bwMode="auto">
          <a:xfrm>
            <a:off x="2843213" y="765175"/>
            <a:ext cx="3421062" cy="646113"/>
            <a:chOff x="2448080" y="857250"/>
            <a:chExt cx="3420000" cy="646113"/>
          </a:xfrm>
        </p:grpSpPr>
        <p:sp>
          <p:nvSpPr>
            <p:cNvPr id="63549" name="Rectangle 2"/>
            <p:cNvSpPr>
              <a:spLocks noChangeArrowheads="1"/>
            </p:cNvSpPr>
            <p:nvPr/>
          </p:nvSpPr>
          <p:spPr bwMode="auto">
            <a:xfrm>
              <a:off x="2448080" y="857250"/>
              <a:ext cx="2844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สำนักงานพัฒนาชุมชนจังหวัดนครราชสีมา</a:t>
              </a:r>
            </a:p>
          </p:txBody>
        </p:sp>
        <p:sp>
          <p:nvSpPr>
            <p:cNvPr id="63550" name="Rectangle 2"/>
            <p:cNvSpPr>
              <a:spLocks noChangeArrowheads="1"/>
            </p:cNvSpPr>
            <p:nvPr/>
          </p:nvSpPr>
          <p:spPr bwMode="auto">
            <a:xfrm>
              <a:off x="5290308" y="857250"/>
              <a:ext cx="575739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 eaLnBrk="1" hangingPunct="1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196</a:t>
              </a:r>
              <a:endParaRPr lang="th-TH" altLang="th-TH" sz="16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63551" name="Rectangle 2"/>
            <p:cNvSpPr>
              <a:spLocks noChangeArrowheads="1"/>
            </p:cNvSpPr>
            <p:nvPr/>
          </p:nvSpPr>
          <p:spPr bwMode="auto">
            <a:xfrm>
              <a:off x="2448080" y="1177925"/>
              <a:ext cx="3420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ผู้อำนวยการ (พัฒนาการจังหวัด) สูง</a:t>
              </a:r>
              <a:r>
                <a:rPr lang="en-US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(2006)</a:t>
              </a:r>
              <a:r>
                <a:rPr lang="en-US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endParaRPr lang="th-TH" altLang="th-TH" sz="1600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63493" name="Text Box 91"/>
          <p:cNvSpPr txBox="1">
            <a:spLocks noChangeArrowheads="1"/>
          </p:cNvSpPr>
          <p:nvPr/>
        </p:nvSpPr>
        <p:spPr bwMode="auto">
          <a:xfrm>
            <a:off x="3924300" y="404813"/>
            <a:ext cx="1368425" cy="277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Update </a:t>
            </a:r>
            <a:r>
              <a:rPr lang="th-TH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26 เมษายน 2564 </a:t>
            </a:r>
            <a:r>
              <a:rPr lang="en-US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         </a:t>
            </a:r>
            <a:endParaRPr lang="th-TH" altLang="th-TH" sz="1200"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sp>
        <p:nvSpPr>
          <p:cNvPr id="63494" name="Text Box 17"/>
          <p:cNvSpPr txBox="1">
            <a:spLocks noChangeArrowheads="1"/>
          </p:cNvSpPr>
          <p:nvPr/>
        </p:nvSpPr>
        <p:spPr bwMode="auto">
          <a:xfrm>
            <a:off x="107950" y="2409825"/>
            <a:ext cx="3455988" cy="628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 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- 1 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(7845)</a:t>
            </a:r>
          </a:p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นักจัดการงานทั่วไป (ปก./ชก.)   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     </a:t>
            </a: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- 1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2038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)</a:t>
            </a:r>
          </a:p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เจ้าพนักงานธุรการ (ปง./ชง.) 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     </a:t>
            </a: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3 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(2008/2009/2012)</a:t>
            </a:r>
          </a:p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เจ้าพนักงานการเงินและบัญชี (ปง./ชง.)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- 4 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(2010/2011/2124/2180)</a:t>
            </a:r>
          </a:p>
          <a:p>
            <a:pPr eaLnBrk="1" hangingPunct="1">
              <a:lnSpc>
                <a:spcPct val="75000"/>
              </a:lnSpc>
            </a:pPr>
            <a:r>
              <a:rPr lang="th-TH" altLang="th-TH" sz="12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นักวิชาการพัสดุ (พรก.) (กรอบ)  </a:t>
            </a:r>
            <a:r>
              <a:rPr lang="en-US" altLang="th-TH" sz="12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     </a:t>
            </a:r>
            <a:r>
              <a:rPr lang="th-TH" altLang="th-TH" sz="12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11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- 1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149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) (ไม่รวมในกรอบ ขรก.)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>
              <a:lnSpc>
                <a:spcPct val="75000"/>
              </a:lnSpc>
            </a:pPr>
            <a:r>
              <a:rPr lang="en-US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</a:t>
            </a:r>
            <a:r>
              <a:rPr lang="th-TH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ตามมาตรการฯ ปี งบฯ </a:t>
            </a:r>
            <a:r>
              <a:rPr lang="en-US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2563)</a:t>
            </a:r>
            <a:endParaRPr lang="th-TH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endParaRPr lang="en-US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sp>
        <p:nvSpPr>
          <p:cNvPr id="63495" name="Text Box 17"/>
          <p:cNvSpPr txBox="1">
            <a:spLocks noChangeArrowheads="1"/>
          </p:cNvSpPr>
          <p:nvPr/>
        </p:nvSpPr>
        <p:spPr bwMode="auto">
          <a:xfrm>
            <a:off x="2411413" y="2408238"/>
            <a:ext cx="2087562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2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(2014/2015)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3" name="Group 18"/>
          <p:cNvGrpSpPr>
            <a:grpSpLocks/>
          </p:cNvGrpSpPr>
          <p:nvPr/>
        </p:nvGrpSpPr>
        <p:grpSpPr bwMode="auto">
          <a:xfrm>
            <a:off x="2411413" y="1772816"/>
            <a:ext cx="2052637" cy="646113"/>
            <a:chOff x="3203848" y="3468365"/>
            <a:chExt cx="2052020" cy="646113"/>
          </a:xfrm>
          <a:solidFill>
            <a:schemeClr val="bg1"/>
          </a:solidFill>
        </p:grpSpPr>
        <p:sp>
          <p:nvSpPr>
            <p:cNvPr id="12367" name="Rectangle 2"/>
            <p:cNvSpPr>
              <a:spLocks noChangeArrowheads="1"/>
            </p:cNvSpPr>
            <p:nvPr/>
          </p:nvSpPr>
          <p:spPr bwMode="auto">
            <a:xfrm>
              <a:off x="3203848" y="3468365"/>
              <a:ext cx="1476000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lnSpc>
                  <a:spcPct val="70000"/>
                </a:lnSpc>
                <a:defRPr/>
              </a:pPr>
              <a:endParaRPr lang="en-US" altLang="th-TH" sz="700" b="1" dirty="0">
                <a:latin typeface="TH SarabunPSK" pitchFamily="34" charset="-34"/>
                <a:cs typeface="TH SarabunPSK" pitchFamily="34" charset="-34"/>
              </a:endParaRPr>
            </a:p>
            <a:p>
              <a:pPr algn="ctr" eaLnBrk="0" hangingPunct="0">
                <a:lnSpc>
                  <a:spcPct val="70000"/>
                </a:lnSpc>
                <a:defRPr/>
              </a:pPr>
              <a:r>
                <a:rPr lang="th-TH" altLang="th-TH" sz="1400" b="1" dirty="0">
                  <a:latin typeface="TH SarabunPSK" pitchFamily="34" charset="-34"/>
                  <a:cs typeface="TH SarabunPSK" pitchFamily="34" charset="-34"/>
                </a:rPr>
                <a:t> กลุ่มงานยุทธศาสตร์</a:t>
              </a:r>
            </a:p>
            <a:p>
              <a:pPr algn="ctr" eaLnBrk="0" hangingPunct="0">
                <a:lnSpc>
                  <a:spcPct val="70000"/>
                </a:lnSpc>
                <a:defRPr/>
              </a:pPr>
              <a:r>
                <a:rPr lang="th-TH" altLang="th-TH" sz="1400" b="1" dirty="0">
                  <a:latin typeface="TH SarabunPSK" pitchFamily="34" charset="-34"/>
                  <a:cs typeface="TH SarabunPSK" pitchFamily="34" charset="-34"/>
                </a:rPr>
                <a:t>การพัฒนาชุมชน</a:t>
              </a:r>
            </a:p>
          </p:txBody>
        </p:sp>
        <p:sp>
          <p:nvSpPr>
            <p:cNvPr id="12368" name="Rectangle 2"/>
            <p:cNvSpPr>
              <a:spLocks noChangeArrowheads="1"/>
            </p:cNvSpPr>
            <p:nvPr/>
          </p:nvSpPr>
          <p:spPr bwMode="auto">
            <a:xfrm>
              <a:off x="4679868" y="3468365"/>
              <a:ext cx="576000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en-US" altLang="th-TH" sz="1600" b="1" dirty="0">
                  <a:latin typeface="TH SarabunPSK" pitchFamily="34" charset="-34"/>
                  <a:cs typeface="TH SarabunPSK" pitchFamily="34" charset="-34"/>
                </a:rPr>
                <a:t>3</a:t>
              </a:r>
              <a:endParaRPr lang="th-TH" altLang="th-TH" sz="1400" b="1" dirty="0">
                <a:latin typeface="TH SarabunPSK" pitchFamily="34" charset="-34"/>
                <a:cs typeface="TH SarabunPSK" pitchFamily="34" charset="-34"/>
              </a:endParaRPr>
            </a:p>
          </p:txBody>
        </p:sp>
        <p:sp>
          <p:nvSpPr>
            <p:cNvPr id="12372" name="Rectangle 2"/>
            <p:cNvSpPr>
              <a:spLocks noChangeArrowheads="1"/>
            </p:cNvSpPr>
            <p:nvPr/>
          </p:nvSpPr>
          <p:spPr bwMode="auto">
            <a:xfrm>
              <a:off x="3203848" y="3789040"/>
              <a:ext cx="2052020" cy="325438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th-TH" altLang="th-TH" sz="1500" spc="-70" dirty="0">
                  <a:latin typeface="TH SarabunPSK" pitchFamily="34" charset="-34"/>
                  <a:cs typeface="TH SarabunPSK" pitchFamily="34" charset="-34"/>
                </a:rPr>
                <a:t>นักวิชาการพัฒนาชุมชน (ผอ.กง.) ชพ</a:t>
              </a:r>
              <a:r>
                <a:rPr lang="en-US" altLang="th-TH" sz="1500" spc="-70" dirty="0">
                  <a:latin typeface="TH SarabunPSK" pitchFamily="34" charset="-34"/>
                  <a:cs typeface="TH SarabunPSK" pitchFamily="34" charset="-34"/>
                </a:rPr>
                <a:t>. </a:t>
              </a:r>
              <a:r>
                <a:rPr lang="en-US" altLang="th-TH" sz="1000" spc="-70" dirty="0">
                  <a:solidFill>
                    <a:srgbClr val="FF0000"/>
                  </a:solidFill>
                  <a:latin typeface="TH SarabunPSK" pitchFamily="34" charset="-34"/>
                  <a:cs typeface="TH SarabunPSK" pitchFamily="34" charset="-34"/>
                </a:rPr>
                <a:t>(2013)</a:t>
              </a:r>
              <a:endParaRPr lang="th-TH" altLang="th-TH" sz="1000" spc="-70" dirty="0">
                <a:solidFill>
                  <a:srgbClr val="FF0000"/>
                </a:solidFill>
                <a:latin typeface="TH SarabunPSK" pitchFamily="34" charset="-34"/>
                <a:cs typeface="TH SarabunPSK" pitchFamily="34" charset="-34"/>
              </a:endParaRPr>
            </a:p>
          </p:txBody>
        </p:sp>
      </p:grpSp>
      <p:sp>
        <p:nvSpPr>
          <p:cNvPr id="63497" name="Text Box 17"/>
          <p:cNvSpPr txBox="1">
            <a:spLocks noChangeArrowheads="1"/>
          </p:cNvSpPr>
          <p:nvPr/>
        </p:nvSpPr>
        <p:spPr bwMode="auto">
          <a:xfrm>
            <a:off x="4665663" y="2420938"/>
            <a:ext cx="2714625" cy="628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5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(2018/2019/2020/2021/2023)</a:t>
            </a:r>
          </a:p>
          <a:p>
            <a:pPr eaLnBrk="1" hangingPunct="1"/>
            <a:r>
              <a:rPr lang="th-TH" altLang="th-TH" sz="12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นักส่งเสริมการพัฒนาชุมชน (พรก.)</a:t>
            </a:r>
            <a:r>
              <a:rPr lang="en-US" altLang="th-TH" sz="12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12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 </a:t>
            </a:r>
            <a:r>
              <a:rPr lang="en-US" altLang="th-TH" sz="12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1</a:t>
            </a:r>
            <a:r>
              <a:rPr lang="th-TH" altLang="th-TH" sz="12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80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)</a:t>
            </a:r>
            <a:endParaRPr lang="th-TH" altLang="th-TH" sz="1000">
              <a:solidFill>
                <a:srgbClr val="0070C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th-TH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(กรอบฯ </a:t>
            </a:r>
            <a:r>
              <a:rPr lang="en-US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2564</a:t>
            </a:r>
            <a:r>
              <a:rPr lang="th-TH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en-US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</a:t>
            </a:r>
            <a:r>
              <a:rPr lang="th-TH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en-US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2567)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(จ้างแล้ว)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              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(ไม่รวมในกรอบ ขรก.)</a:t>
            </a:r>
            <a:r>
              <a:rPr lang="th-TH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4" name="Group 18"/>
          <p:cNvGrpSpPr>
            <a:grpSpLocks/>
          </p:cNvGrpSpPr>
          <p:nvPr/>
        </p:nvGrpSpPr>
        <p:grpSpPr bwMode="auto">
          <a:xfrm>
            <a:off x="4665274" y="1773328"/>
            <a:ext cx="2051050" cy="646110"/>
            <a:chOff x="3203848" y="3468365"/>
            <a:chExt cx="2052020" cy="646111"/>
          </a:xfrm>
          <a:solidFill>
            <a:schemeClr val="bg1"/>
          </a:solidFill>
        </p:grpSpPr>
        <p:sp>
          <p:nvSpPr>
            <p:cNvPr id="12364" name="Rectangle 2"/>
            <p:cNvSpPr>
              <a:spLocks noChangeArrowheads="1"/>
            </p:cNvSpPr>
            <p:nvPr/>
          </p:nvSpPr>
          <p:spPr bwMode="auto">
            <a:xfrm>
              <a:off x="3203848" y="3468365"/>
              <a:ext cx="1476000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lnSpc>
                  <a:spcPct val="70000"/>
                </a:lnSpc>
                <a:defRPr/>
              </a:pPr>
              <a:endParaRPr lang="th-TH" altLang="th-TH" sz="700" b="1" dirty="0">
                <a:latin typeface="TH SarabunPSK" pitchFamily="34" charset="-34"/>
                <a:cs typeface="TH SarabunPSK" pitchFamily="34" charset="-34"/>
              </a:endParaRPr>
            </a:p>
            <a:p>
              <a:pPr algn="ctr" eaLnBrk="0" hangingPunct="0">
                <a:lnSpc>
                  <a:spcPct val="70000"/>
                </a:lnSpc>
                <a:defRPr/>
              </a:pPr>
              <a:r>
                <a:rPr lang="th-TH" altLang="th-TH" sz="1400" b="1" dirty="0">
                  <a:latin typeface="TH SarabunPSK" pitchFamily="34" charset="-34"/>
                  <a:cs typeface="TH SarabunPSK" pitchFamily="34" charset="-34"/>
                </a:rPr>
                <a:t>กลุ่มงานส่งเสริม                      การพัฒนาชุมชน</a:t>
              </a:r>
            </a:p>
          </p:txBody>
        </p:sp>
        <p:sp>
          <p:nvSpPr>
            <p:cNvPr id="12365" name="Rectangle 2"/>
            <p:cNvSpPr>
              <a:spLocks noChangeArrowheads="1"/>
            </p:cNvSpPr>
            <p:nvPr/>
          </p:nvSpPr>
          <p:spPr bwMode="auto">
            <a:xfrm>
              <a:off x="4679868" y="3468365"/>
              <a:ext cx="576000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en-US" altLang="th-TH" sz="1600" b="1" dirty="0">
                  <a:latin typeface="TH SarabunPSK" pitchFamily="34" charset="-34"/>
                  <a:cs typeface="TH SarabunPSK" pitchFamily="34" charset="-34"/>
                </a:rPr>
                <a:t>6</a:t>
              </a:r>
              <a:endParaRPr lang="th-TH" altLang="th-TH" sz="1600" b="1" dirty="0">
                <a:latin typeface="TH SarabunPSK" pitchFamily="34" charset="-34"/>
                <a:cs typeface="TH SarabunPSK" pitchFamily="34" charset="-34"/>
              </a:endParaRPr>
            </a:p>
          </p:txBody>
        </p:sp>
        <p:sp>
          <p:nvSpPr>
            <p:cNvPr id="12369" name="Rectangle 2"/>
            <p:cNvSpPr>
              <a:spLocks noChangeArrowheads="1"/>
            </p:cNvSpPr>
            <p:nvPr/>
          </p:nvSpPr>
          <p:spPr bwMode="auto">
            <a:xfrm>
              <a:off x="3203848" y="3789039"/>
              <a:ext cx="2052020" cy="325437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th-TH" altLang="th-TH" sz="1500" spc="-80" dirty="0">
                  <a:latin typeface="TH SarabunPSK" pitchFamily="34" charset="-34"/>
                  <a:cs typeface="TH SarabunPSK" pitchFamily="34" charset="-34"/>
                </a:rPr>
                <a:t>นักวิชาการพัฒนาชุมชน (ผอ.กง.) ชพ</a:t>
              </a:r>
              <a:r>
                <a:rPr lang="en-US" altLang="th-TH" sz="1500" spc="-80" dirty="0">
                  <a:latin typeface="TH SarabunPSK" pitchFamily="34" charset="-34"/>
                  <a:cs typeface="TH SarabunPSK" pitchFamily="34" charset="-34"/>
                </a:rPr>
                <a:t>. </a:t>
              </a:r>
              <a:r>
                <a:rPr lang="en-US" altLang="th-TH" sz="1000" spc="-80" dirty="0">
                  <a:solidFill>
                    <a:srgbClr val="FF0000"/>
                  </a:solidFill>
                  <a:latin typeface="TH SarabunPSK" pitchFamily="34" charset="-34"/>
                  <a:cs typeface="TH SarabunPSK" pitchFamily="34" charset="-34"/>
                </a:rPr>
                <a:t>(2017)</a:t>
              </a:r>
              <a:endParaRPr lang="th-TH" altLang="th-TH" sz="1000" spc="-80" dirty="0">
                <a:solidFill>
                  <a:srgbClr val="FF0000"/>
                </a:solidFill>
                <a:latin typeface="TH SarabunPSK" pitchFamily="34" charset="-34"/>
                <a:cs typeface="TH SarabunPSK" pitchFamily="34" charset="-34"/>
              </a:endParaRPr>
            </a:p>
          </p:txBody>
        </p:sp>
      </p:grpSp>
      <p:sp>
        <p:nvSpPr>
          <p:cNvPr id="63499" name="Text Box 17"/>
          <p:cNvSpPr txBox="1">
            <a:spLocks noChangeArrowheads="1"/>
          </p:cNvSpPr>
          <p:nvPr/>
        </p:nvSpPr>
        <p:spPr bwMode="auto">
          <a:xfrm>
            <a:off x="6969125" y="2425700"/>
            <a:ext cx="2087563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(523/2016/2034/2069)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5" name="Group 18"/>
          <p:cNvGrpSpPr>
            <a:grpSpLocks/>
          </p:cNvGrpSpPr>
          <p:nvPr/>
        </p:nvGrpSpPr>
        <p:grpSpPr bwMode="auto">
          <a:xfrm>
            <a:off x="6968737" y="1778090"/>
            <a:ext cx="2052637" cy="646113"/>
            <a:chOff x="3203848" y="3468365"/>
            <a:chExt cx="2052020" cy="646113"/>
          </a:xfrm>
          <a:solidFill>
            <a:schemeClr val="bg1"/>
          </a:solidFill>
        </p:grpSpPr>
        <p:sp>
          <p:nvSpPr>
            <p:cNvPr id="12361" name="Rectangle 2"/>
            <p:cNvSpPr>
              <a:spLocks noChangeArrowheads="1"/>
            </p:cNvSpPr>
            <p:nvPr/>
          </p:nvSpPr>
          <p:spPr bwMode="auto">
            <a:xfrm>
              <a:off x="3203848" y="3468365"/>
              <a:ext cx="1476000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lnSpc>
                  <a:spcPct val="70000"/>
                </a:lnSpc>
                <a:defRPr/>
              </a:pPr>
              <a:endParaRPr lang="th-TH" altLang="th-TH" sz="700" b="1" dirty="0">
                <a:latin typeface="TH SarabunPSK" pitchFamily="34" charset="-34"/>
                <a:cs typeface="TH SarabunPSK" pitchFamily="34" charset="-34"/>
              </a:endParaRPr>
            </a:p>
            <a:p>
              <a:pPr algn="ctr" eaLnBrk="0" hangingPunct="0">
                <a:lnSpc>
                  <a:spcPct val="70000"/>
                </a:lnSpc>
                <a:defRPr/>
              </a:pPr>
              <a:r>
                <a:rPr lang="th-TH" altLang="th-TH" sz="1400" b="1" dirty="0">
                  <a:latin typeface="TH SarabunPSK" pitchFamily="34" charset="-34"/>
                  <a:cs typeface="TH SarabunPSK" pitchFamily="34" charset="-34"/>
                </a:rPr>
                <a:t>กลุ่มงานสารสนเทศ</a:t>
              </a:r>
            </a:p>
            <a:p>
              <a:pPr algn="ctr" eaLnBrk="0" hangingPunct="0">
                <a:lnSpc>
                  <a:spcPct val="70000"/>
                </a:lnSpc>
                <a:defRPr/>
              </a:pPr>
              <a:r>
                <a:rPr lang="th-TH" altLang="th-TH" sz="1400" b="1" dirty="0">
                  <a:latin typeface="TH SarabunPSK" pitchFamily="34" charset="-34"/>
                  <a:cs typeface="TH SarabunPSK" pitchFamily="34" charset="-34"/>
                </a:rPr>
                <a:t>การพัฒนาชุมชน</a:t>
              </a:r>
            </a:p>
          </p:txBody>
        </p:sp>
        <p:sp>
          <p:nvSpPr>
            <p:cNvPr id="12362" name="Rectangle 2"/>
            <p:cNvSpPr>
              <a:spLocks noChangeArrowheads="1"/>
            </p:cNvSpPr>
            <p:nvPr/>
          </p:nvSpPr>
          <p:spPr bwMode="auto">
            <a:xfrm>
              <a:off x="4679868" y="3468365"/>
              <a:ext cx="576000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en-US" altLang="th-TH" sz="1600" b="1" dirty="0">
                  <a:latin typeface="TH SarabunPSK" pitchFamily="34" charset="-34"/>
                  <a:cs typeface="TH SarabunPSK" pitchFamily="34" charset="-34"/>
                </a:rPr>
                <a:t>5</a:t>
              </a:r>
              <a:endParaRPr lang="th-TH" altLang="th-TH" sz="1400" b="1" dirty="0">
                <a:latin typeface="TH SarabunPSK" pitchFamily="34" charset="-34"/>
                <a:cs typeface="TH SarabunPSK" pitchFamily="34" charset="-34"/>
              </a:endParaRPr>
            </a:p>
          </p:txBody>
        </p:sp>
        <p:sp>
          <p:nvSpPr>
            <p:cNvPr id="11342" name="Rectangle 2"/>
            <p:cNvSpPr>
              <a:spLocks noChangeArrowheads="1"/>
            </p:cNvSpPr>
            <p:nvPr/>
          </p:nvSpPr>
          <p:spPr bwMode="auto">
            <a:xfrm>
              <a:off x="3203848" y="3789040"/>
              <a:ext cx="2052020" cy="325438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th-TH" altLang="th-TH" sz="1500" spc="-60" dirty="0">
                  <a:latin typeface="TH SarabunPSK" pitchFamily="34" charset="-34"/>
                  <a:cs typeface="TH SarabunPSK" pitchFamily="34" charset="-34"/>
                </a:rPr>
                <a:t>นักวิชาการพัฒนาชุมชน (ผอ.กง.) ชพ</a:t>
              </a:r>
              <a:r>
                <a:rPr lang="en-US" altLang="th-TH" sz="1500" spc="-60" dirty="0">
                  <a:latin typeface="TH SarabunPSK" pitchFamily="34" charset="-34"/>
                  <a:cs typeface="TH SarabunPSK" pitchFamily="34" charset="-34"/>
                </a:rPr>
                <a:t>. </a:t>
              </a:r>
              <a:r>
                <a:rPr lang="en-US" altLang="th-TH" sz="1050" spc="-60" dirty="0">
                  <a:solidFill>
                    <a:srgbClr val="FF0000"/>
                  </a:solidFill>
                  <a:latin typeface="TH SarabunPSK" pitchFamily="34" charset="-34"/>
                  <a:cs typeface="TH SarabunPSK" pitchFamily="34" charset="-34"/>
                </a:rPr>
                <a:t>(722)</a:t>
              </a:r>
              <a:endParaRPr lang="th-TH" altLang="th-TH" sz="1050" spc="-60" dirty="0">
                <a:solidFill>
                  <a:srgbClr val="FF0000"/>
                </a:solidFill>
                <a:latin typeface="TH SarabunPSK" pitchFamily="34" charset="-34"/>
                <a:cs typeface="TH SarabunPSK" pitchFamily="34" charset="-34"/>
              </a:endParaRPr>
            </a:p>
          </p:txBody>
        </p:sp>
      </p:grpSp>
      <p:cxnSp>
        <p:nvCxnSpPr>
          <p:cNvPr id="78" name="Straight Connector 77"/>
          <p:cNvCxnSpPr/>
          <p:nvPr/>
        </p:nvCxnSpPr>
        <p:spPr>
          <a:xfrm>
            <a:off x="4572000" y="1419225"/>
            <a:ext cx="0" cy="223202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/>
          <p:cNvCxnSpPr/>
          <p:nvPr/>
        </p:nvCxnSpPr>
        <p:spPr>
          <a:xfrm>
            <a:off x="1116013" y="1628775"/>
            <a:ext cx="683895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3503" name="Rectangle 78"/>
          <p:cNvSpPr>
            <a:spLocks noChangeArrowheads="1"/>
          </p:cNvSpPr>
          <p:nvPr/>
        </p:nvSpPr>
        <p:spPr bwMode="auto">
          <a:xfrm>
            <a:off x="0" y="6611938"/>
            <a:ext cx="1619250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000" u="sng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หมายเหตุ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ภายในวงเล็บแสดงเลขที่ตำแหน่ง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63504" name="Group 49"/>
          <p:cNvGrpSpPr>
            <a:grpSpLocks/>
          </p:cNvGrpSpPr>
          <p:nvPr/>
        </p:nvGrpSpPr>
        <p:grpSpPr bwMode="auto">
          <a:xfrm>
            <a:off x="107950" y="3594100"/>
            <a:ext cx="2843213" cy="646113"/>
            <a:chOff x="107503" y="3717032"/>
            <a:chExt cx="2844257" cy="646113"/>
          </a:xfrm>
        </p:grpSpPr>
        <p:sp>
          <p:nvSpPr>
            <p:cNvPr id="63546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เมืองนครราชสีมา</a:t>
              </a:r>
            </a:p>
          </p:txBody>
        </p:sp>
        <p:sp>
          <p:nvSpPr>
            <p:cNvPr id="63547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10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63548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(2024)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63505" name="Text Box 17"/>
          <p:cNvSpPr txBox="1">
            <a:spLocks noChangeArrowheads="1"/>
          </p:cNvSpPr>
          <p:nvPr/>
        </p:nvSpPr>
        <p:spPr bwMode="auto">
          <a:xfrm>
            <a:off x="107950" y="4241800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9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(2026/2027/2028/2029/2030/2032/2035/2036/2037)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63506" name="Group 50"/>
          <p:cNvGrpSpPr>
            <a:grpSpLocks/>
          </p:cNvGrpSpPr>
          <p:nvPr/>
        </p:nvGrpSpPr>
        <p:grpSpPr bwMode="auto">
          <a:xfrm>
            <a:off x="3132138" y="3594100"/>
            <a:ext cx="2843212" cy="646113"/>
            <a:chOff x="107503" y="3717032"/>
            <a:chExt cx="2844257" cy="646113"/>
          </a:xfrm>
        </p:grpSpPr>
        <p:sp>
          <p:nvSpPr>
            <p:cNvPr id="63543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ครบุรี</a:t>
              </a:r>
            </a:p>
          </p:txBody>
        </p:sp>
        <p:sp>
          <p:nvSpPr>
            <p:cNvPr id="63544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63545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(2040)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63507" name="Text Box 17"/>
          <p:cNvSpPr txBox="1">
            <a:spLocks noChangeArrowheads="1"/>
          </p:cNvSpPr>
          <p:nvPr/>
        </p:nvSpPr>
        <p:spPr bwMode="auto">
          <a:xfrm>
            <a:off x="3132138" y="4241800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(2042/2043/2044/2045)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63508" name="Group 55"/>
          <p:cNvGrpSpPr>
            <a:grpSpLocks/>
          </p:cNvGrpSpPr>
          <p:nvPr/>
        </p:nvGrpSpPr>
        <p:grpSpPr bwMode="auto">
          <a:xfrm>
            <a:off x="6156325" y="3594100"/>
            <a:ext cx="2844800" cy="646113"/>
            <a:chOff x="107503" y="3717032"/>
            <a:chExt cx="2844257" cy="646113"/>
          </a:xfrm>
        </p:grpSpPr>
        <p:sp>
          <p:nvSpPr>
            <p:cNvPr id="63540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เสิงสาง</a:t>
              </a:r>
            </a:p>
          </p:txBody>
        </p:sp>
        <p:sp>
          <p:nvSpPr>
            <p:cNvPr id="63541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63542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(2049)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63509" name="Text Box 17"/>
          <p:cNvSpPr txBox="1">
            <a:spLocks noChangeArrowheads="1"/>
          </p:cNvSpPr>
          <p:nvPr/>
        </p:nvSpPr>
        <p:spPr bwMode="auto">
          <a:xfrm>
            <a:off x="6156325" y="4241800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(2051/2052/2053/2054)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63510" name="Group 60"/>
          <p:cNvGrpSpPr>
            <a:grpSpLocks/>
          </p:cNvGrpSpPr>
          <p:nvPr/>
        </p:nvGrpSpPr>
        <p:grpSpPr bwMode="auto">
          <a:xfrm>
            <a:off x="107950" y="4962525"/>
            <a:ext cx="2843213" cy="646113"/>
            <a:chOff x="107503" y="3717032"/>
            <a:chExt cx="2844257" cy="646113"/>
          </a:xfrm>
        </p:grpSpPr>
        <p:sp>
          <p:nvSpPr>
            <p:cNvPr id="63537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คง</a:t>
              </a:r>
            </a:p>
          </p:txBody>
        </p:sp>
        <p:sp>
          <p:nvSpPr>
            <p:cNvPr id="63538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63539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(2055)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63511" name="Text Box 17"/>
          <p:cNvSpPr txBox="1">
            <a:spLocks noChangeArrowheads="1"/>
          </p:cNvSpPr>
          <p:nvPr/>
        </p:nvSpPr>
        <p:spPr bwMode="auto">
          <a:xfrm>
            <a:off x="107950" y="5610225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(2057/2058/2059/2060)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63512" name="Group 65"/>
          <p:cNvGrpSpPr>
            <a:grpSpLocks/>
          </p:cNvGrpSpPr>
          <p:nvPr/>
        </p:nvGrpSpPr>
        <p:grpSpPr bwMode="auto">
          <a:xfrm>
            <a:off x="3132138" y="4962525"/>
            <a:ext cx="2843212" cy="646113"/>
            <a:chOff x="107503" y="3717032"/>
            <a:chExt cx="2844257" cy="646113"/>
          </a:xfrm>
        </p:grpSpPr>
        <p:sp>
          <p:nvSpPr>
            <p:cNvPr id="63534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จักราช</a:t>
              </a:r>
            </a:p>
          </p:txBody>
        </p:sp>
        <p:sp>
          <p:nvSpPr>
            <p:cNvPr id="63535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63536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(2063)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63513" name="Text Box 17"/>
          <p:cNvSpPr txBox="1">
            <a:spLocks noChangeArrowheads="1"/>
          </p:cNvSpPr>
          <p:nvPr/>
        </p:nvSpPr>
        <p:spPr bwMode="auto">
          <a:xfrm>
            <a:off x="3132138" y="5610225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(2065/2066/2067/2068)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63514" name="Group 70"/>
          <p:cNvGrpSpPr>
            <a:grpSpLocks/>
          </p:cNvGrpSpPr>
          <p:nvPr/>
        </p:nvGrpSpPr>
        <p:grpSpPr bwMode="auto">
          <a:xfrm>
            <a:off x="6156325" y="4962525"/>
            <a:ext cx="2844800" cy="646113"/>
            <a:chOff x="107503" y="3717032"/>
            <a:chExt cx="2844257" cy="646113"/>
          </a:xfrm>
        </p:grpSpPr>
        <p:sp>
          <p:nvSpPr>
            <p:cNvPr id="63531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โชคชัย</a:t>
              </a:r>
            </a:p>
          </p:txBody>
        </p:sp>
        <p:sp>
          <p:nvSpPr>
            <p:cNvPr id="63532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6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63533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(2070)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63515" name="Text Box 17"/>
          <p:cNvSpPr txBox="1">
            <a:spLocks noChangeArrowheads="1"/>
          </p:cNvSpPr>
          <p:nvPr/>
        </p:nvSpPr>
        <p:spPr bwMode="auto">
          <a:xfrm>
            <a:off x="6156325" y="5610225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(2072/2073/2074/2075)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cxnSp>
        <p:nvCxnSpPr>
          <p:cNvPr id="76" name="Straight Connector 75"/>
          <p:cNvCxnSpPr/>
          <p:nvPr/>
        </p:nvCxnSpPr>
        <p:spPr>
          <a:xfrm>
            <a:off x="1404938" y="3500438"/>
            <a:ext cx="604837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9" name="Straight Connector 78"/>
          <p:cNvCxnSpPr/>
          <p:nvPr/>
        </p:nvCxnSpPr>
        <p:spPr>
          <a:xfrm>
            <a:off x="1116013" y="1628775"/>
            <a:ext cx="0" cy="14446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" name="Straight Connector 80"/>
          <p:cNvCxnSpPr/>
          <p:nvPr/>
        </p:nvCxnSpPr>
        <p:spPr>
          <a:xfrm>
            <a:off x="3348038" y="1628775"/>
            <a:ext cx="0" cy="14446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" name="Straight Connector 81"/>
          <p:cNvCxnSpPr/>
          <p:nvPr/>
        </p:nvCxnSpPr>
        <p:spPr>
          <a:xfrm>
            <a:off x="5651500" y="1628775"/>
            <a:ext cx="0" cy="14446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3" name="Straight Connector 82"/>
          <p:cNvCxnSpPr/>
          <p:nvPr/>
        </p:nvCxnSpPr>
        <p:spPr>
          <a:xfrm>
            <a:off x="7956550" y="1628775"/>
            <a:ext cx="0" cy="14446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4" name="Straight Connector 83"/>
          <p:cNvCxnSpPr/>
          <p:nvPr/>
        </p:nvCxnSpPr>
        <p:spPr>
          <a:xfrm>
            <a:off x="1403350" y="3500438"/>
            <a:ext cx="0" cy="904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/>
          <p:cNvCxnSpPr/>
          <p:nvPr/>
        </p:nvCxnSpPr>
        <p:spPr>
          <a:xfrm>
            <a:off x="7451725" y="3500438"/>
            <a:ext cx="0" cy="904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" name="Straight Connector 85"/>
          <p:cNvCxnSpPr/>
          <p:nvPr/>
        </p:nvCxnSpPr>
        <p:spPr>
          <a:xfrm>
            <a:off x="3049588" y="3500438"/>
            <a:ext cx="0" cy="136842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7" name="Straight Connector 86"/>
          <p:cNvCxnSpPr/>
          <p:nvPr/>
        </p:nvCxnSpPr>
        <p:spPr>
          <a:xfrm>
            <a:off x="1403350" y="4868863"/>
            <a:ext cx="604837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9" name="Straight Connector 88"/>
          <p:cNvCxnSpPr/>
          <p:nvPr/>
        </p:nvCxnSpPr>
        <p:spPr>
          <a:xfrm>
            <a:off x="1403350" y="4868863"/>
            <a:ext cx="0" cy="904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0" name="Straight Connector 89"/>
          <p:cNvCxnSpPr/>
          <p:nvPr/>
        </p:nvCxnSpPr>
        <p:spPr>
          <a:xfrm>
            <a:off x="4427538" y="4868863"/>
            <a:ext cx="0" cy="904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1" name="Straight Connector 90"/>
          <p:cNvCxnSpPr/>
          <p:nvPr/>
        </p:nvCxnSpPr>
        <p:spPr>
          <a:xfrm>
            <a:off x="7451725" y="4868863"/>
            <a:ext cx="0" cy="904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63528" name="Group 74"/>
          <p:cNvGrpSpPr>
            <a:grpSpLocks/>
          </p:cNvGrpSpPr>
          <p:nvPr/>
        </p:nvGrpSpPr>
        <p:grpSpPr bwMode="auto">
          <a:xfrm>
            <a:off x="107950" y="1774825"/>
            <a:ext cx="2051050" cy="646113"/>
            <a:chOff x="107950" y="1775470"/>
            <a:chExt cx="2051050" cy="646112"/>
          </a:xfrm>
        </p:grpSpPr>
        <p:grpSp>
          <p:nvGrpSpPr>
            <p:cNvPr id="13" name="Group 18"/>
            <p:cNvGrpSpPr>
              <a:grpSpLocks/>
            </p:cNvGrpSpPr>
            <p:nvPr/>
          </p:nvGrpSpPr>
          <p:grpSpPr bwMode="auto">
            <a:xfrm>
              <a:off x="107950" y="1775470"/>
              <a:ext cx="2051050" cy="646112"/>
              <a:chOff x="3203848" y="3468365"/>
              <a:chExt cx="2052020" cy="646113"/>
            </a:xfrm>
            <a:solidFill>
              <a:schemeClr val="bg1"/>
            </a:solidFill>
          </p:grpSpPr>
          <p:sp>
            <p:nvSpPr>
              <p:cNvPr id="14387" name="Rectangle 2"/>
              <p:cNvSpPr>
                <a:spLocks noChangeArrowheads="1"/>
              </p:cNvSpPr>
              <p:nvPr/>
            </p:nvSpPr>
            <p:spPr bwMode="auto">
              <a:xfrm>
                <a:off x="4679868" y="3468365"/>
                <a:ext cx="576000" cy="323850"/>
              </a:xfrm>
              <a:prstGeom prst="rect">
                <a:avLst/>
              </a:prstGeom>
              <a:grpFill/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anchor="ctr"/>
              <a:lstStyle/>
              <a:p>
                <a:pPr algn="ctr" eaLnBrk="0" hangingPunct="0">
                  <a:defRPr/>
                </a:pPr>
                <a:r>
                  <a:rPr lang="en-US" altLang="th-TH" sz="1600" b="1" dirty="0">
                    <a:latin typeface="TH SarabunPSK" pitchFamily="34" charset="-34"/>
                    <a:cs typeface="TH SarabunPSK" pitchFamily="34" charset="-34"/>
                  </a:rPr>
                  <a:t>10</a:t>
                </a:r>
                <a:endParaRPr lang="th-TH" altLang="th-TH" sz="1400" b="1" dirty="0">
                  <a:latin typeface="TH SarabunPSK" pitchFamily="34" charset="-34"/>
                  <a:cs typeface="TH SarabunPSK" pitchFamily="34" charset="-34"/>
                </a:endParaRPr>
              </a:p>
            </p:txBody>
          </p:sp>
          <p:sp>
            <p:nvSpPr>
              <p:cNvPr id="14388" name="Rectangle 2"/>
              <p:cNvSpPr>
                <a:spLocks noChangeArrowheads="1"/>
              </p:cNvSpPr>
              <p:nvPr/>
            </p:nvSpPr>
            <p:spPr bwMode="auto">
              <a:xfrm>
                <a:off x="3203848" y="3789040"/>
                <a:ext cx="2052000" cy="325438"/>
              </a:xfrm>
              <a:prstGeom prst="rect">
                <a:avLst/>
              </a:prstGeom>
              <a:grpFill/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anchor="ctr"/>
              <a:lstStyle/>
              <a:p>
                <a:pPr algn="ctr" eaLnBrk="0" hangingPunct="0">
                  <a:defRPr/>
                </a:pPr>
                <a:r>
                  <a:rPr lang="th-TH" altLang="th-TH" sz="1400" spc="-40" dirty="0">
                    <a:latin typeface="TH SarabunPSK" pitchFamily="34" charset="-34"/>
                    <a:cs typeface="TH SarabunPSK" pitchFamily="34" charset="-34"/>
                  </a:rPr>
                  <a:t>นักวิชาการพัฒนาชุมชน (ผอ.กง.) </a:t>
                </a:r>
                <a:r>
                  <a:rPr lang="th-TH" altLang="th-TH" sz="1400" spc="-40" dirty="0" err="1">
                    <a:latin typeface="TH SarabunPSK" pitchFamily="34" charset="-34"/>
                    <a:cs typeface="TH SarabunPSK" pitchFamily="34" charset="-34"/>
                  </a:rPr>
                  <a:t>ชพ.</a:t>
                </a:r>
                <a:r>
                  <a:rPr lang="en-US" altLang="th-TH" sz="1400" spc="-40" dirty="0">
                    <a:latin typeface="TH SarabunPSK" pitchFamily="34" charset="-34"/>
                    <a:cs typeface="TH SarabunPSK" pitchFamily="34" charset="-34"/>
                  </a:rPr>
                  <a:t> </a:t>
                </a:r>
                <a:r>
                  <a:rPr lang="en-US" altLang="th-TH" sz="1000" spc="-40" dirty="0">
                    <a:solidFill>
                      <a:srgbClr val="FF0000"/>
                    </a:solidFill>
                    <a:latin typeface="TH SarabunPSK" pitchFamily="34" charset="-34"/>
                    <a:cs typeface="TH SarabunPSK" pitchFamily="34" charset="-34"/>
                  </a:rPr>
                  <a:t>(2007)</a:t>
                </a:r>
                <a:endParaRPr lang="th-TH" altLang="th-TH" sz="1000" spc="-40" dirty="0">
                  <a:solidFill>
                    <a:srgbClr val="FF0000"/>
                  </a:solidFill>
                  <a:latin typeface="TH SarabunPSK" pitchFamily="34" charset="-34"/>
                  <a:cs typeface="TH SarabunPSK" pitchFamily="34" charset="-34"/>
                </a:endParaRPr>
              </a:p>
            </p:txBody>
          </p:sp>
        </p:grpSp>
        <p:sp>
          <p:nvSpPr>
            <p:cNvPr id="63530" name="Rectangle 2"/>
            <p:cNvSpPr>
              <a:spLocks noChangeArrowheads="1"/>
            </p:cNvSpPr>
            <p:nvPr/>
          </p:nvSpPr>
          <p:spPr bwMode="auto">
            <a:xfrm>
              <a:off x="107950" y="1775470"/>
              <a:ext cx="1475302" cy="323849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th-TH" altLang="th-TH" sz="12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endParaRPr lang="th-TH" altLang="th-TH" sz="8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2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กลุ่มงานประสานและสนับสนุนการบริหารงานพัฒนาชุมชน</a:t>
              </a:r>
            </a:p>
            <a:p>
              <a:pPr algn="ctr"/>
              <a:endParaRPr lang="th-TH" altLang="th-TH" sz="12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514" name="Rectangle 73"/>
          <p:cNvSpPr>
            <a:spLocks noChangeArrowheads="1"/>
          </p:cNvSpPr>
          <p:nvPr/>
        </p:nvSpPr>
        <p:spPr bwMode="auto">
          <a:xfrm>
            <a:off x="488950" y="106363"/>
            <a:ext cx="815498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/>
            <a:r>
              <a:rPr lang="th-TH" altLang="th-TH" sz="1600" b="1">
                <a:latin typeface="TH SarabunPSK" panose="020B0500040200020003" pitchFamily="34" charset="-34"/>
                <a:cs typeface="TH SarabunPSK" panose="020B0500040200020003" pitchFamily="34" charset="-34"/>
              </a:rPr>
              <a:t>แผนภูมิแสดงการแบ่งงานภายในและอัตรากำลังของกรมการพัฒนาชุมชน</a:t>
            </a:r>
            <a:r>
              <a:rPr lang="en-US" altLang="th-TH" sz="1600" b="1">
                <a:latin typeface="TH SarabunPSK" panose="020B0500040200020003" pitchFamily="34" charset="-34"/>
                <a:cs typeface="TH SarabunPSK" panose="020B0500040200020003" pitchFamily="34" charset="-34"/>
              </a:rPr>
              <a:t> </a:t>
            </a:r>
            <a:endParaRPr lang="th-TH" altLang="th-TH" sz="1600" b="1"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sp>
        <p:nvSpPr>
          <p:cNvPr id="64515" name="Text Box 9"/>
          <p:cNvSpPr txBox="1">
            <a:spLocks noChangeArrowheads="1"/>
          </p:cNvSpPr>
          <p:nvPr/>
        </p:nvSpPr>
        <p:spPr bwMode="auto">
          <a:xfrm>
            <a:off x="6804025" y="6269038"/>
            <a:ext cx="2336800" cy="588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ลูกจ้างประจำ - อัตรา </a:t>
            </a:r>
            <a:endParaRPr lang="th-TH" altLang="th-TH" sz="1400">
              <a:solidFill>
                <a:srgbClr val="FF0000"/>
              </a:solidFill>
              <a:latin typeface="TH SarabunPSK" panose="020B0500040200020003" pitchFamily="34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กรอบพนักงานราชการ </a:t>
            </a:r>
            <a:r>
              <a:rPr lang="en-US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4</a:t>
            </a:r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 อัตรา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rPr>
              <a:t>(80/126/127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rPr>
              <a:t>/149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rPr>
              <a:t>)</a:t>
            </a:r>
          </a:p>
        </p:txBody>
      </p:sp>
      <p:grpSp>
        <p:nvGrpSpPr>
          <p:cNvPr id="64516" name="Group 81"/>
          <p:cNvGrpSpPr>
            <a:grpSpLocks/>
          </p:cNvGrpSpPr>
          <p:nvPr/>
        </p:nvGrpSpPr>
        <p:grpSpPr bwMode="auto">
          <a:xfrm>
            <a:off x="2843213" y="765175"/>
            <a:ext cx="3421062" cy="646113"/>
            <a:chOff x="2448080" y="857250"/>
            <a:chExt cx="3420000" cy="646113"/>
          </a:xfrm>
        </p:grpSpPr>
        <p:sp>
          <p:nvSpPr>
            <p:cNvPr id="64577" name="Rectangle 2"/>
            <p:cNvSpPr>
              <a:spLocks noChangeArrowheads="1"/>
            </p:cNvSpPr>
            <p:nvPr/>
          </p:nvSpPr>
          <p:spPr bwMode="auto">
            <a:xfrm>
              <a:off x="2448080" y="857250"/>
              <a:ext cx="2844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สำนักงานพัฒนาชุมชนจังหวัดนครราชสีมา</a:t>
              </a:r>
            </a:p>
          </p:txBody>
        </p:sp>
        <p:sp>
          <p:nvSpPr>
            <p:cNvPr id="64578" name="Rectangle 2"/>
            <p:cNvSpPr>
              <a:spLocks noChangeArrowheads="1"/>
            </p:cNvSpPr>
            <p:nvPr/>
          </p:nvSpPr>
          <p:spPr bwMode="auto">
            <a:xfrm>
              <a:off x="5290308" y="857250"/>
              <a:ext cx="575739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 eaLnBrk="1" hangingPunct="1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196</a:t>
              </a:r>
              <a:endParaRPr lang="th-TH" altLang="th-TH" sz="16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64579" name="Rectangle 2"/>
            <p:cNvSpPr>
              <a:spLocks noChangeArrowheads="1"/>
            </p:cNvSpPr>
            <p:nvPr/>
          </p:nvSpPr>
          <p:spPr bwMode="auto">
            <a:xfrm>
              <a:off x="2448080" y="1177925"/>
              <a:ext cx="3420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ผู้อำนวยการ (พัฒนาการจังหวัด) สูง</a:t>
              </a:r>
              <a:r>
                <a:rPr lang="en-US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(2006)</a:t>
              </a:r>
              <a:r>
                <a:rPr lang="en-US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endParaRPr lang="th-TH" altLang="th-TH" sz="1600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64517" name="Text Box 91"/>
          <p:cNvSpPr txBox="1">
            <a:spLocks noChangeArrowheads="1"/>
          </p:cNvSpPr>
          <p:nvPr/>
        </p:nvSpPr>
        <p:spPr bwMode="auto">
          <a:xfrm>
            <a:off x="3924300" y="404813"/>
            <a:ext cx="1368425" cy="277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Update </a:t>
            </a:r>
            <a:r>
              <a:rPr lang="th-TH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26 เมษายน 2564 </a:t>
            </a:r>
            <a:r>
              <a:rPr lang="en-US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         </a:t>
            </a:r>
            <a:endParaRPr lang="th-TH" altLang="th-TH" sz="1200"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cxnSp>
        <p:nvCxnSpPr>
          <p:cNvPr id="78" name="Straight Connector 77"/>
          <p:cNvCxnSpPr/>
          <p:nvPr/>
        </p:nvCxnSpPr>
        <p:spPr>
          <a:xfrm>
            <a:off x="4572000" y="1419225"/>
            <a:ext cx="0" cy="50482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4519" name="Rectangle 78"/>
          <p:cNvSpPr>
            <a:spLocks noChangeArrowheads="1"/>
          </p:cNvSpPr>
          <p:nvPr/>
        </p:nvSpPr>
        <p:spPr bwMode="auto">
          <a:xfrm>
            <a:off x="0" y="6611938"/>
            <a:ext cx="1619250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000" u="sng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หมายเหตุ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ภายในวงเล็บแสดงเลขที่ตำแหน่ง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64520" name="Group 49"/>
          <p:cNvGrpSpPr>
            <a:grpSpLocks/>
          </p:cNvGrpSpPr>
          <p:nvPr/>
        </p:nvGrpSpPr>
        <p:grpSpPr bwMode="auto">
          <a:xfrm>
            <a:off x="107950" y="1722438"/>
            <a:ext cx="2843213" cy="646112"/>
            <a:chOff x="107503" y="3717032"/>
            <a:chExt cx="2844257" cy="646113"/>
          </a:xfrm>
        </p:grpSpPr>
        <p:sp>
          <p:nvSpPr>
            <p:cNvPr id="64574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หนองบุญมาก</a:t>
              </a:r>
            </a:p>
          </p:txBody>
        </p:sp>
        <p:sp>
          <p:nvSpPr>
            <p:cNvPr id="64575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64576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(2078)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64521" name="Text Box 17"/>
          <p:cNvSpPr txBox="1">
            <a:spLocks noChangeArrowheads="1"/>
          </p:cNvSpPr>
          <p:nvPr/>
        </p:nvSpPr>
        <p:spPr bwMode="auto">
          <a:xfrm>
            <a:off x="107950" y="2370138"/>
            <a:ext cx="2879725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(2080/2081/2082/2084)</a:t>
            </a:r>
          </a:p>
          <a:p>
            <a:pPr eaLnBrk="1" hangingPunct="1"/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64522" name="Group 50"/>
          <p:cNvGrpSpPr>
            <a:grpSpLocks/>
          </p:cNvGrpSpPr>
          <p:nvPr/>
        </p:nvGrpSpPr>
        <p:grpSpPr bwMode="auto">
          <a:xfrm>
            <a:off x="3132138" y="1722438"/>
            <a:ext cx="2843212" cy="646112"/>
            <a:chOff x="107503" y="3717032"/>
            <a:chExt cx="2844257" cy="646113"/>
          </a:xfrm>
        </p:grpSpPr>
        <p:sp>
          <p:nvSpPr>
            <p:cNvPr id="64571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ด่านขุนทด</a:t>
              </a:r>
            </a:p>
          </p:txBody>
        </p:sp>
        <p:sp>
          <p:nvSpPr>
            <p:cNvPr id="64572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7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64573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(2086)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64523" name="Text Box 17"/>
          <p:cNvSpPr txBox="1">
            <a:spLocks noChangeArrowheads="1"/>
          </p:cNvSpPr>
          <p:nvPr/>
        </p:nvSpPr>
        <p:spPr bwMode="auto">
          <a:xfrm>
            <a:off x="3132138" y="2370138"/>
            <a:ext cx="2879725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6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(2088/2089/2090/2091/2092/2093)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64524" name="Group 55"/>
          <p:cNvGrpSpPr>
            <a:grpSpLocks/>
          </p:cNvGrpSpPr>
          <p:nvPr/>
        </p:nvGrpSpPr>
        <p:grpSpPr bwMode="auto">
          <a:xfrm>
            <a:off x="6156325" y="1722438"/>
            <a:ext cx="2844800" cy="646112"/>
            <a:chOff x="107503" y="3717032"/>
            <a:chExt cx="2844257" cy="646113"/>
          </a:xfrm>
        </p:grpSpPr>
        <p:sp>
          <p:nvSpPr>
            <p:cNvPr id="64568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โนนไทย</a:t>
              </a:r>
            </a:p>
          </p:txBody>
        </p:sp>
        <p:sp>
          <p:nvSpPr>
            <p:cNvPr id="64569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64570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(2097)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64525" name="Text Box 17"/>
          <p:cNvSpPr txBox="1">
            <a:spLocks noChangeArrowheads="1"/>
          </p:cNvSpPr>
          <p:nvPr/>
        </p:nvSpPr>
        <p:spPr bwMode="auto">
          <a:xfrm>
            <a:off x="6156325" y="2370138"/>
            <a:ext cx="2879725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(2100/2101/2102/2104)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64526" name="Group 60"/>
          <p:cNvGrpSpPr>
            <a:grpSpLocks/>
          </p:cNvGrpSpPr>
          <p:nvPr/>
        </p:nvGrpSpPr>
        <p:grpSpPr bwMode="auto">
          <a:xfrm>
            <a:off x="107950" y="4962525"/>
            <a:ext cx="2843213" cy="646113"/>
            <a:chOff x="107503" y="3717032"/>
            <a:chExt cx="2844257" cy="646113"/>
          </a:xfrm>
        </p:grpSpPr>
        <p:sp>
          <p:nvSpPr>
            <p:cNvPr id="64565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ประทาย</a:t>
              </a:r>
            </a:p>
          </p:txBody>
        </p:sp>
        <p:sp>
          <p:nvSpPr>
            <p:cNvPr id="64566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64567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(2131)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64527" name="Text Box 17"/>
          <p:cNvSpPr txBox="1">
            <a:spLocks noChangeArrowheads="1"/>
          </p:cNvSpPr>
          <p:nvPr/>
        </p:nvSpPr>
        <p:spPr bwMode="auto">
          <a:xfrm>
            <a:off x="107950" y="5610225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(2133/2135/2136/2138)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64528" name="Group 65"/>
          <p:cNvGrpSpPr>
            <a:grpSpLocks/>
          </p:cNvGrpSpPr>
          <p:nvPr/>
        </p:nvGrpSpPr>
        <p:grpSpPr bwMode="auto">
          <a:xfrm>
            <a:off x="3132138" y="4962525"/>
            <a:ext cx="2843212" cy="646113"/>
            <a:chOff x="107503" y="3717032"/>
            <a:chExt cx="2844257" cy="646113"/>
          </a:xfrm>
        </p:grpSpPr>
        <p:sp>
          <p:nvSpPr>
            <p:cNvPr id="64562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ปักธงชัย</a:t>
              </a:r>
            </a:p>
          </p:txBody>
        </p:sp>
        <p:sp>
          <p:nvSpPr>
            <p:cNvPr id="64563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7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64564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(2141)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64529" name="Text Box 17"/>
          <p:cNvSpPr txBox="1">
            <a:spLocks noChangeArrowheads="1"/>
          </p:cNvSpPr>
          <p:nvPr/>
        </p:nvSpPr>
        <p:spPr bwMode="auto">
          <a:xfrm>
            <a:off x="3132138" y="5610225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6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(2143/2144/2145/2146/2147/2148)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64530" name="Group 70"/>
          <p:cNvGrpSpPr>
            <a:grpSpLocks/>
          </p:cNvGrpSpPr>
          <p:nvPr/>
        </p:nvGrpSpPr>
        <p:grpSpPr bwMode="auto">
          <a:xfrm>
            <a:off x="6156325" y="4962525"/>
            <a:ext cx="2844800" cy="646113"/>
            <a:chOff x="107503" y="3717032"/>
            <a:chExt cx="2844257" cy="646113"/>
          </a:xfrm>
        </p:grpSpPr>
        <p:sp>
          <p:nvSpPr>
            <p:cNvPr id="64559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พิมาย</a:t>
              </a:r>
            </a:p>
          </p:txBody>
        </p:sp>
        <p:sp>
          <p:nvSpPr>
            <p:cNvPr id="64560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64561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(2152)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64531" name="Text Box 17"/>
          <p:cNvSpPr txBox="1">
            <a:spLocks noChangeArrowheads="1"/>
          </p:cNvSpPr>
          <p:nvPr/>
        </p:nvSpPr>
        <p:spPr bwMode="auto">
          <a:xfrm>
            <a:off x="6156325" y="5610225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(2154/2155/2156/2157)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cxnSp>
        <p:nvCxnSpPr>
          <p:cNvPr id="76" name="Straight Connector 75"/>
          <p:cNvCxnSpPr/>
          <p:nvPr/>
        </p:nvCxnSpPr>
        <p:spPr>
          <a:xfrm>
            <a:off x="1404938" y="1628775"/>
            <a:ext cx="604837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4" name="Straight Connector 83"/>
          <p:cNvCxnSpPr/>
          <p:nvPr/>
        </p:nvCxnSpPr>
        <p:spPr>
          <a:xfrm>
            <a:off x="1403350" y="1628775"/>
            <a:ext cx="0" cy="9048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/>
          <p:cNvCxnSpPr/>
          <p:nvPr/>
        </p:nvCxnSpPr>
        <p:spPr>
          <a:xfrm>
            <a:off x="7451725" y="1628775"/>
            <a:ext cx="0" cy="9048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" name="Straight Connector 85"/>
          <p:cNvCxnSpPr/>
          <p:nvPr/>
        </p:nvCxnSpPr>
        <p:spPr>
          <a:xfrm>
            <a:off x="3049588" y="1628775"/>
            <a:ext cx="0" cy="324008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7" name="Straight Connector 86"/>
          <p:cNvCxnSpPr/>
          <p:nvPr/>
        </p:nvCxnSpPr>
        <p:spPr>
          <a:xfrm>
            <a:off x="1403350" y="4868863"/>
            <a:ext cx="604837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9" name="Straight Connector 88"/>
          <p:cNvCxnSpPr/>
          <p:nvPr/>
        </p:nvCxnSpPr>
        <p:spPr>
          <a:xfrm>
            <a:off x="1403350" y="4868863"/>
            <a:ext cx="0" cy="904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0" name="Straight Connector 89"/>
          <p:cNvCxnSpPr/>
          <p:nvPr/>
        </p:nvCxnSpPr>
        <p:spPr>
          <a:xfrm>
            <a:off x="4427538" y="4868863"/>
            <a:ext cx="0" cy="904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1" name="Straight Connector 90"/>
          <p:cNvCxnSpPr/>
          <p:nvPr/>
        </p:nvCxnSpPr>
        <p:spPr>
          <a:xfrm>
            <a:off x="7451725" y="4868863"/>
            <a:ext cx="0" cy="904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64540" name="Group 49"/>
          <p:cNvGrpSpPr>
            <a:grpSpLocks/>
          </p:cNvGrpSpPr>
          <p:nvPr/>
        </p:nvGrpSpPr>
        <p:grpSpPr bwMode="auto">
          <a:xfrm>
            <a:off x="107950" y="3300413"/>
            <a:ext cx="2843213" cy="652462"/>
            <a:chOff x="107503" y="3710690"/>
            <a:chExt cx="2844257" cy="652455"/>
          </a:xfrm>
        </p:grpSpPr>
        <p:sp>
          <p:nvSpPr>
            <p:cNvPr id="64556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ขามสะแกแสง</a:t>
              </a:r>
            </a:p>
          </p:txBody>
        </p:sp>
        <p:sp>
          <p:nvSpPr>
            <p:cNvPr id="64557" name="Rectangle 2"/>
            <p:cNvSpPr>
              <a:spLocks noChangeArrowheads="1"/>
            </p:cNvSpPr>
            <p:nvPr/>
          </p:nvSpPr>
          <p:spPr bwMode="auto">
            <a:xfrm>
              <a:off x="2411760" y="3710690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64558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(2105)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64541" name="Text Box 17"/>
          <p:cNvSpPr txBox="1">
            <a:spLocks noChangeArrowheads="1"/>
          </p:cNvSpPr>
          <p:nvPr/>
        </p:nvSpPr>
        <p:spPr bwMode="auto">
          <a:xfrm>
            <a:off x="107950" y="3954463"/>
            <a:ext cx="2879725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(2107/2108/2109/2110)</a:t>
            </a:r>
          </a:p>
          <a:p>
            <a:pPr eaLnBrk="1" hangingPunct="1"/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64542" name="Group 50"/>
          <p:cNvGrpSpPr>
            <a:grpSpLocks/>
          </p:cNvGrpSpPr>
          <p:nvPr/>
        </p:nvGrpSpPr>
        <p:grpSpPr bwMode="auto">
          <a:xfrm>
            <a:off x="3132138" y="3300413"/>
            <a:ext cx="2843212" cy="652462"/>
            <a:chOff x="107503" y="3710690"/>
            <a:chExt cx="2844257" cy="652455"/>
          </a:xfrm>
        </p:grpSpPr>
        <p:sp>
          <p:nvSpPr>
            <p:cNvPr id="64553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โนนสูง</a:t>
              </a:r>
            </a:p>
          </p:txBody>
        </p:sp>
        <p:sp>
          <p:nvSpPr>
            <p:cNvPr id="64554" name="Rectangle 2"/>
            <p:cNvSpPr>
              <a:spLocks noChangeArrowheads="1"/>
            </p:cNvSpPr>
            <p:nvPr/>
          </p:nvSpPr>
          <p:spPr bwMode="auto">
            <a:xfrm>
              <a:off x="2411760" y="3710690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6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64555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(2111)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64543" name="Text Box 17"/>
          <p:cNvSpPr txBox="1">
            <a:spLocks noChangeArrowheads="1"/>
          </p:cNvSpPr>
          <p:nvPr/>
        </p:nvSpPr>
        <p:spPr bwMode="auto">
          <a:xfrm>
            <a:off x="3132138" y="3954463"/>
            <a:ext cx="2879725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5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(2113/2114/2115/2116/2119)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64544" name="Group 55"/>
          <p:cNvGrpSpPr>
            <a:grpSpLocks/>
          </p:cNvGrpSpPr>
          <p:nvPr/>
        </p:nvGrpSpPr>
        <p:grpSpPr bwMode="auto">
          <a:xfrm>
            <a:off x="6156325" y="3300413"/>
            <a:ext cx="2844800" cy="652462"/>
            <a:chOff x="107503" y="3710690"/>
            <a:chExt cx="2844257" cy="652455"/>
          </a:xfrm>
        </p:grpSpPr>
        <p:sp>
          <p:nvSpPr>
            <p:cNvPr id="64550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บัวใหญ่</a:t>
              </a:r>
            </a:p>
          </p:txBody>
        </p:sp>
        <p:sp>
          <p:nvSpPr>
            <p:cNvPr id="64551" name="Rectangle 2"/>
            <p:cNvSpPr>
              <a:spLocks noChangeArrowheads="1"/>
            </p:cNvSpPr>
            <p:nvPr/>
          </p:nvSpPr>
          <p:spPr bwMode="auto">
            <a:xfrm>
              <a:off x="2411760" y="3710690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64552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(2122)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64545" name="Text Box 17"/>
          <p:cNvSpPr txBox="1">
            <a:spLocks noChangeArrowheads="1"/>
          </p:cNvSpPr>
          <p:nvPr/>
        </p:nvSpPr>
        <p:spPr bwMode="auto">
          <a:xfrm>
            <a:off x="6156325" y="3954463"/>
            <a:ext cx="2879725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(2125/2126/2127/2130)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cxnSp>
        <p:nvCxnSpPr>
          <p:cNvPr id="105" name="Straight Connector 104"/>
          <p:cNvCxnSpPr/>
          <p:nvPr/>
        </p:nvCxnSpPr>
        <p:spPr>
          <a:xfrm>
            <a:off x="1404938" y="3213100"/>
            <a:ext cx="604837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6" name="Straight Connector 105"/>
          <p:cNvCxnSpPr/>
          <p:nvPr/>
        </p:nvCxnSpPr>
        <p:spPr>
          <a:xfrm>
            <a:off x="1403350" y="3213100"/>
            <a:ext cx="0" cy="9048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7" name="Straight Connector 106"/>
          <p:cNvCxnSpPr/>
          <p:nvPr/>
        </p:nvCxnSpPr>
        <p:spPr>
          <a:xfrm>
            <a:off x="7451725" y="3213100"/>
            <a:ext cx="0" cy="9048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9" name="Straight Connector 108"/>
          <p:cNvCxnSpPr/>
          <p:nvPr/>
        </p:nvCxnSpPr>
        <p:spPr>
          <a:xfrm>
            <a:off x="4356100" y="3213100"/>
            <a:ext cx="0" cy="9048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538" name="Rectangle 73"/>
          <p:cNvSpPr>
            <a:spLocks noChangeArrowheads="1"/>
          </p:cNvSpPr>
          <p:nvPr/>
        </p:nvSpPr>
        <p:spPr bwMode="auto">
          <a:xfrm>
            <a:off x="488950" y="106363"/>
            <a:ext cx="815498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/>
            <a:r>
              <a:rPr lang="th-TH" altLang="th-TH" sz="1600" b="1">
                <a:latin typeface="TH SarabunPSK" panose="020B0500040200020003" pitchFamily="34" charset="-34"/>
                <a:cs typeface="TH SarabunPSK" panose="020B0500040200020003" pitchFamily="34" charset="-34"/>
              </a:rPr>
              <a:t>แผนภูมิแสดงการแบ่งงานภายในและอัตรากำลังของกรมการพัฒนาชุมชน</a:t>
            </a:r>
            <a:r>
              <a:rPr lang="en-US" altLang="th-TH" sz="1600" b="1">
                <a:latin typeface="TH SarabunPSK" panose="020B0500040200020003" pitchFamily="34" charset="-34"/>
                <a:cs typeface="TH SarabunPSK" panose="020B0500040200020003" pitchFamily="34" charset="-34"/>
              </a:rPr>
              <a:t> </a:t>
            </a:r>
            <a:endParaRPr lang="th-TH" altLang="th-TH" sz="1600" b="1"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sp>
        <p:nvSpPr>
          <p:cNvPr id="65539" name="Text Box 9"/>
          <p:cNvSpPr txBox="1">
            <a:spLocks noChangeArrowheads="1"/>
          </p:cNvSpPr>
          <p:nvPr/>
        </p:nvSpPr>
        <p:spPr bwMode="auto">
          <a:xfrm>
            <a:off x="6804025" y="6269038"/>
            <a:ext cx="2336800" cy="588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ลูกจ้างประจำ - อัตรา </a:t>
            </a:r>
            <a:endParaRPr lang="th-TH" altLang="th-TH" sz="1400">
              <a:solidFill>
                <a:srgbClr val="FF0000"/>
              </a:solidFill>
              <a:latin typeface="TH SarabunPSK" panose="020B0500040200020003" pitchFamily="34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กรอบพนักงานราชการ </a:t>
            </a:r>
            <a:r>
              <a:rPr lang="en-US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4</a:t>
            </a:r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 อัตรา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rPr>
              <a:t>(80/126/127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rPr>
              <a:t>/149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rPr>
              <a:t>)</a:t>
            </a:r>
          </a:p>
        </p:txBody>
      </p:sp>
      <p:grpSp>
        <p:nvGrpSpPr>
          <p:cNvPr id="65540" name="Group 81"/>
          <p:cNvGrpSpPr>
            <a:grpSpLocks/>
          </p:cNvGrpSpPr>
          <p:nvPr/>
        </p:nvGrpSpPr>
        <p:grpSpPr bwMode="auto">
          <a:xfrm>
            <a:off x="2843213" y="765175"/>
            <a:ext cx="3421062" cy="646113"/>
            <a:chOff x="2448080" y="857250"/>
            <a:chExt cx="3420000" cy="646113"/>
          </a:xfrm>
        </p:grpSpPr>
        <p:sp>
          <p:nvSpPr>
            <p:cNvPr id="65601" name="Rectangle 2"/>
            <p:cNvSpPr>
              <a:spLocks noChangeArrowheads="1"/>
            </p:cNvSpPr>
            <p:nvPr/>
          </p:nvSpPr>
          <p:spPr bwMode="auto">
            <a:xfrm>
              <a:off x="2448080" y="857250"/>
              <a:ext cx="2844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สำนักงานพัฒนาชุมชนจังหวัดนครราชสีมา</a:t>
              </a:r>
            </a:p>
          </p:txBody>
        </p:sp>
        <p:sp>
          <p:nvSpPr>
            <p:cNvPr id="65602" name="Rectangle 2"/>
            <p:cNvSpPr>
              <a:spLocks noChangeArrowheads="1"/>
            </p:cNvSpPr>
            <p:nvPr/>
          </p:nvSpPr>
          <p:spPr bwMode="auto">
            <a:xfrm>
              <a:off x="5290308" y="857250"/>
              <a:ext cx="575739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 eaLnBrk="1" hangingPunct="1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196</a:t>
              </a:r>
              <a:endParaRPr lang="th-TH" altLang="th-TH" sz="16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65603" name="Rectangle 2"/>
            <p:cNvSpPr>
              <a:spLocks noChangeArrowheads="1"/>
            </p:cNvSpPr>
            <p:nvPr/>
          </p:nvSpPr>
          <p:spPr bwMode="auto">
            <a:xfrm>
              <a:off x="2448080" y="1177925"/>
              <a:ext cx="3420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ผู้อำนวยการ (พัฒนาการจังหวัด) สูง</a:t>
              </a:r>
              <a:r>
                <a:rPr lang="en-US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(2006)</a:t>
              </a:r>
              <a:r>
                <a:rPr lang="en-US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endParaRPr lang="th-TH" altLang="th-TH" sz="1600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65541" name="Text Box 91"/>
          <p:cNvSpPr txBox="1">
            <a:spLocks noChangeArrowheads="1"/>
          </p:cNvSpPr>
          <p:nvPr/>
        </p:nvSpPr>
        <p:spPr bwMode="auto">
          <a:xfrm>
            <a:off x="3924300" y="404813"/>
            <a:ext cx="1368425" cy="277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Update </a:t>
            </a:r>
            <a:r>
              <a:rPr lang="th-TH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26 เมษายน 2564 </a:t>
            </a:r>
            <a:r>
              <a:rPr lang="en-US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         </a:t>
            </a:r>
            <a:endParaRPr lang="th-TH" altLang="th-TH" sz="1200"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cxnSp>
        <p:nvCxnSpPr>
          <p:cNvPr id="78" name="Straight Connector 77"/>
          <p:cNvCxnSpPr/>
          <p:nvPr/>
        </p:nvCxnSpPr>
        <p:spPr>
          <a:xfrm>
            <a:off x="4572000" y="1419225"/>
            <a:ext cx="0" cy="50482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5543" name="Rectangle 78"/>
          <p:cNvSpPr>
            <a:spLocks noChangeArrowheads="1"/>
          </p:cNvSpPr>
          <p:nvPr/>
        </p:nvSpPr>
        <p:spPr bwMode="auto">
          <a:xfrm>
            <a:off x="0" y="6611938"/>
            <a:ext cx="1619250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000" u="sng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หมายเหตุ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ภายในวงเล็บแสดงเลขที่ตำแหน่ง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65544" name="Group 49"/>
          <p:cNvGrpSpPr>
            <a:grpSpLocks/>
          </p:cNvGrpSpPr>
          <p:nvPr/>
        </p:nvGrpSpPr>
        <p:grpSpPr bwMode="auto">
          <a:xfrm>
            <a:off x="107950" y="1722438"/>
            <a:ext cx="2843213" cy="646112"/>
            <a:chOff x="107503" y="3717032"/>
            <a:chExt cx="2844257" cy="646113"/>
          </a:xfrm>
        </p:grpSpPr>
        <p:sp>
          <p:nvSpPr>
            <p:cNvPr id="65598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ห้วยแถลง</a:t>
              </a:r>
            </a:p>
          </p:txBody>
        </p:sp>
        <p:sp>
          <p:nvSpPr>
            <p:cNvPr id="65599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65600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ชพ.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(2161)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65545" name="Text Box 17"/>
          <p:cNvSpPr txBox="1">
            <a:spLocks noChangeArrowheads="1"/>
          </p:cNvSpPr>
          <p:nvPr/>
        </p:nvSpPr>
        <p:spPr bwMode="auto">
          <a:xfrm>
            <a:off x="107950" y="2370138"/>
            <a:ext cx="2879725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(2163/2164/2165/2166)</a:t>
            </a:r>
          </a:p>
          <a:p>
            <a:pPr eaLnBrk="1" hangingPunct="1"/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65546" name="Group 50"/>
          <p:cNvGrpSpPr>
            <a:grpSpLocks/>
          </p:cNvGrpSpPr>
          <p:nvPr/>
        </p:nvGrpSpPr>
        <p:grpSpPr bwMode="auto">
          <a:xfrm>
            <a:off x="3132138" y="1722438"/>
            <a:ext cx="2843212" cy="646112"/>
            <a:chOff x="107503" y="3717032"/>
            <a:chExt cx="2844257" cy="646113"/>
          </a:xfrm>
        </p:grpSpPr>
        <p:sp>
          <p:nvSpPr>
            <p:cNvPr id="65595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สูงเนิน</a:t>
              </a:r>
            </a:p>
          </p:txBody>
        </p:sp>
        <p:sp>
          <p:nvSpPr>
            <p:cNvPr id="65596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6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65597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(2169)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65547" name="Text Box 17"/>
          <p:cNvSpPr txBox="1">
            <a:spLocks noChangeArrowheads="1"/>
          </p:cNvSpPr>
          <p:nvPr/>
        </p:nvSpPr>
        <p:spPr bwMode="auto">
          <a:xfrm>
            <a:off x="3132138" y="2370138"/>
            <a:ext cx="2879725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5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(2171/2173/2174/2175/2177)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65548" name="Group 55"/>
          <p:cNvGrpSpPr>
            <a:grpSpLocks/>
          </p:cNvGrpSpPr>
          <p:nvPr/>
        </p:nvGrpSpPr>
        <p:grpSpPr bwMode="auto">
          <a:xfrm>
            <a:off x="6156325" y="1722438"/>
            <a:ext cx="2844800" cy="646112"/>
            <a:chOff x="107503" y="3717032"/>
            <a:chExt cx="2844257" cy="646113"/>
          </a:xfrm>
        </p:grpSpPr>
        <p:sp>
          <p:nvSpPr>
            <p:cNvPr id="65592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สีคิ้ว</a:t>
              </a:r>
            </a:p>
          </p:txBody>
        </p:sp>
        <p:sp>
          <p:nvSpPr>
            <p:cNvPr id="65593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6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65594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(2178)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65549" name="Text Box 17"/>
          <p:cNvSpPr txBox="1">
            <a:spLocks noChangeArrowheads="1"/>
          </p:cNvSpPr>
          <p:nvPr/>
        </p:nvSpPr>
        <p:spPr bwMode="auto">
          <a:xfrm>
            <a:off x="6156325" y="2370138"/>
            <a:ext cx="2879725" cy="771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       </a:t>
            </a: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5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(2181/2182/2183/2185/2186)</a:t>
            </a:r>
          </a:p>
          <a:p>
            <a:pPr eaLnBrk="1" hangingPunct="1"/>
            <a:r>
              <a:rPr lang="th-TH" altLang="th-TH" sz="12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(พรก</a:t>
            </a:r>
            <a:r>
              <a:rPr lang="en-US" altLang="th-TH" sz="12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.</a:t>
            </a:r>
            <a:r>
              <a:rPr lang="th-TH" altLang="th-TH" sz="12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)</a:t>
            </a:r>
            <a:r>
              <a:rPr lang="en-US" altLang="th-TH" sz="12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12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(จ้างแล้ว)</a:t>
            </a:r>
            <a:r>
              <a:rPr lang="en-US" altLang="th-TH" sz="12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   </a:t>
            </a:r>
            <a:r>
              <a:rPr lang="th-TH" altLang="th-TH" sz="12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- 1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(1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26)</a:t>
            </a:r>
            <a:r>
              <a:rPr lang="th-TH" altLang="th-TH" sz="12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endParaRPr lang="en-US" altLang="th-TH" sz="1200">
              <a:solidFill>
                <a:srgbClr val="0070C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th-TH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(กรอบฯ </a:t>
            </a:r>
            <a:r>
              <a:rPr lang="en-US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2564</a:t>
            </a:r>
            <a:r>
              <a:rPr lang="th-TH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en-US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–</a:t>
            </a:r>
            <a:r>
              <a:rPr lang="th-TH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en-US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2567 </a:t>
            </a:r>
            <a:r>
              <a:rPr lang="th-TH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ตามมาตรการฯ ปี งบฯ </a:t>
            </a:r>
            <a:r>
              <a:rPr lang="en-US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2562)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 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(ไม่รวมในกรอบ ขรก.) </a:t>
            </a:r>
            <a:r>
              <a:rPr lang="en-US" altLang="th-TH" sz="11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65550" name="Group 60"/>
          <p:cNvGrpSpPr>
            <a:grpSpLocks/>
          </p:cNvGrpSpPr>
          <p:nvPr/>
        </p:nvGrpSpPr>
        <p:grpSpPr bwMode="auto">
          <a:xfrm>
            <a:off x="107950" y="4962525"/>
            <a:ext cx="2843213" cy="646113"/>
            <a:chOff x="107503" y="3717032"/>
            <a:chExt cx="2844257" cy="646113"/>
          </a:xfrm>
        </p:grpSpPr>
        <p:sp>
          <p:nvSpPr>
            <p:cNvPr id="65589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แก้งสนามนาง</a:t>
              </a:r>
            </a:p>
          </p:txBody>
        </p:sp>
        <p:sp>
          <p:nvSpPr>
            <p:cNvPr id="65590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4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65591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(2209)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65551" name="Text Box 17"/>
          <p:cNvSpPr txBox="1">
            <a:spLocks noChangeArrowheads="1"/>
          </p:cNvSpPr>
          <p:nvPr/>
        </p:nvSpPr>
        <p:spPr bwMode="auto">
          <a:xfrm>
            <a:off x="107950" y="5610225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       </a:t>
            </a: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3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(2211/2212/2213)</a:t>
            </a:r>
          </a:p>
          <a:p>
            <a:pPr eaLnBrk="1" hangingPunct="1"/>
            <a:r>
              <a:rPr lang="th-TH" altLang="th-TH" sz="12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(พรก</a:t>
            </a:r>
            <a:r>
              <a:rPr lang="en-US" altLang="th-TH" sz="12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.</a:t>
            </a:r>
            <a:r>
              <a:rPr lang="th-TH" altLang="th-TH" sz="12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)</a:t>
            </a:r>
            <a:r>
              <a:rPr lang="en-US" altLang="th-TH" sz="12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12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(จ้างแล้ว)</a:t>
            </a:r>
            <a:r>
              <a:rPr lang="en-US" altLang="th-TH" sz="12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   </a:t>
            </a:r>
            <a:r>
              <a:rPr lang="th-TH" altLang="th-TH" sz="12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- 1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(1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24)</a:t>
            </a:r>
          </a:p>
          <a:p>
            <a:pPr eaLnBrk="1" hangingPunct="1"/>
            <a:r>
              <a:rPr lang="th-TH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(กรอบฯ </a:t>
            </a:r>
            <a:r>
              <a:rPr lang="en-US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2564</a:t>
            </a:r>
            <a:r>
              <a:rPr lang="th-TH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en-US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–</a:t>
            </a:r>
            <a:r>
              <a:rPr lang="th-TH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en-US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2567 </a:t>
            </a:r>
            <a:r>
              <a:rPr lang="th-TH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ตามมาตรการฯ ปี งบฯ </a:t>
            </a:r>
            <a:r>
              <a:rPr lang="en-US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2562)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 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(ไม่รวมในกรอบ ขรก.)</a:t>
            </a:r>
            <a:endParaRPr lang="th-TH" altLang="th-TH" sz="10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65552" name="Group 65"/>
          <p:cNvGrpSpPr>
            <a:grpSpLocks/>
          </p:cNvGrpSpPr>
          <p:nvPr/>
        </p:nvGrpSpPr>
        <p:grpSpPr bwMode="auto">
          <a:xfrm>
            <a:off x="3132138" y="4962525"/>
            <a:ext cx="2843212" cy="646113"/>
            <a:chOff x="107503" y="3717032"/>
            <a:chExt cx="2844257" cy="646113"/>
          </a:xfrm>
        </p:grpSpPr>
        <p:sp>
          <p:nvSpPr>
            <p:cNvPr id="65586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โนนแดง</a:t>
              </a:r>
            </a:p>
          </p:txBody>
        </p:sp>
        <p:sp>
          <p:nvSpPr>
            <p:cNvPr id="65587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65588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(2214)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65553" name="Text Box 17"/>
          <p:cNvSpPr txBox="1">
            <a:spLocks noChangeArrowheads="1"/>
          </p:cNvSpPr>
          <p:nvPr/>
        </p:nvSpPr>
        <p:spPr bwMode="auto">
          <a:xfrm>
            <a:off x="3132138" y="5610225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3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(2216/2217/2218)</a:t>
            </a:r>
          </a:p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เจ้าพนักงานพัฒนาชุมชน (ปง./ชง.)    - 1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2215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)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65554" name="Group 70"/>
          <p:cNvGrpSpPr>
            <a:grpSpLocks/>
          </p:cNvGrpSpPr>
          <p:nvPr/>
        </p:nvGrpSpPr>
        <p:grpSpPr bwMode="auto">
          <a:xfrm>
            <a:off x="6156325" y="4962525"/>
            <a:ext cx="2844800" cy="646113"/>
            <a:chOff x="107503" y="3717032"/>
            <a:chExt cx="2844257" cy="646113"/>
          </a:xfrm>
        </p:grpSpPr>
        <p:sp>
          <p:nvSpPr>
            <p:cNvPr id="65583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วังน้ำเขียว</a:t>
              </a:r>
            </a:p>
          </p:txBody>
        </p:sp>
        <p:sp>
          <p:nvSpPr>
            <p:cNvPr id="65584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65585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ชพ.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(2219)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65555" name="Text Box 17"/>
          <p:cNvSpPr txBox="1">
            <a:spLocks noChangeArrowheads="1"/>
          </p:cNvSpPr>
          <p:nvPr/>
        </p:nvSpPr>
        <p:spPr bwMode="auto">
          <a:xfrm>
            <a:off x="6156325" y="5610225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5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(2151/2221/2222/2223)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cxnSp>
        <p:nvCxnSpPr>
          <p:cNvPr id="76" name="Straight Connector 75"/>
          <p:cNvCxnSpPr/>
          <p:nvPr/>
        </p:nvCxnSpPr>
        <p:spPr>
          <a:xfrm>
            <a:off x="1404938" y="1628775"/>
            <a:ext cx="604837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4" name="Straight Connector 83"/>
          <p:cNvCxnSpPr/>
          <p:nvPr/>
        </p:nvCxnSpPr>
        <p:spPr>
          <a:xfrm>
            <a:off x="1403350" y="1628775"/>
            <a:ext cx="0" cy="9048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/>
          <p:cNvCxnSpPr/>
          <p:nvPr/>
        </p:nvCxnSpPr>
        <p:spPr>
          <a:xfrm>
            <a:off x="7451725" y="1628775"/>
            <a:ext cx="0" cy="9048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" name="Straight Connector 85"/>
          <p:cNvCxnSpPr/>
          <p:nvPr/>
        </p:nvCxnSpPr>
        <p:spPr>
          <a:xfrm>
            <a:off x="3049588" y="1628775"/>
            <a:ext cx="0" cy="324008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7" name="Straight Connector 86"/>
          <p:cNvCxnSpPr/>
          <p:nvPr/>
        </p:nvCxnSpPr>
        <p:spPr>
          <a:xfrm>
            <a:off x="1403350" y="4868863"/>
            <a:ext cx="604837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9" name="Straight Connector 88"/>
          <p:cNvCxnSpPr/>
          <p:nvPr/>
        </p:nvCxnSpPr>
        <p:spPr>
          <a:xfrm>
            <a:off x="1403350" y="4868863"/>
            <a:ext cx="0" cy="904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0" name="Straight Connector 89"/>
          <p:cNvCxnSpPr/>
          <p:nvPr/>
        </p:nvCxnSpPr>
        <p:spPr>
          <a:xfrm>
            <a:off x="4427538" y="4868863"/>
            <a:ext cx="0" cy="904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1" name="Straight Connector 90"/>
          <p:cNvCxnSpPr/>
          <p:nvPr/>
        </p:nvCxnSpPr>
        <p:spPr>
          <a:xfrm>
            <a:off x="7451725" y="4868863"/>
            <a:ext cx="0" cy="904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65564" name="Group 49"/>
          <p:cNvGrpSpPr>
            <a:grpSpLocks/>
          </p:cNvGrpSpPr>
          <p:nvPr/>
        </p:nvGrpSpPr>
        <p:grpSpPr bwMode="auto">
          <a:xfrm>
            <a:off x="107950" y="3300413"/>
            <a:ext cx="2843213" cy="652462"/>
            <a:chOff x="107503" y="3710690"/>
            <a:chExt cx="2844257" cy="652455"/>
          </a:xfrm>
        </p:grpSpPr>
        <p:sp>
          <p:nvSpPr>
            <p:cNvPr id="65580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ปากช่อง</a:t>
              </a:r>
            </a:p>
          </p:txBody>
        </p:sp>
        <p:sp>
          <p:nvSpPr>
            <p:cNvPr id="65581" name="Rectangle 2"/>
            <p:cNvSpPr>
              <a:spLocks noChangeArrowheads="1"/>
            </p:cNvSpPr>
            <p:nvPr/>
          </p:nvSpPr>
          <p:spPr bwMode="auto">
            <a:xfrm>
              <a:off x="2411760" y="3710690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65582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(2188)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65565" name="Text Box 17"/>
          <p:cNvSpPr txBox="1">
            <a:spLocks noChangeArrowheads="1"/>
          </p:cNvSpPr>
          <p:nvPr/>
        </p:nvSpPr>
        <p:spPr bwMode="auto">
          <a:xfrm>
            <a:off x="107950" y="3954463"/>
            <a:ext cx="2879725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(2190/2191/2192/2196)</a:t>
            </a:r>
          </a:p>
          <a:p>
            <a:pPr eaLnBrk="1" hangingPunct="1"/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65566" name="Group 50"/>
          <p:cNvGrpSpPr>
            <a:grpSpLocks/>
          </p:cNvGrpSpPr>
          <p:nvPr/>
        </p:nvGrpSpPr>
        <p:grpSpPr bwMode="auto">
          <a:xfrm>
            <a:off x="3132138" y="3300413"/>
            <a:ext cx="2843212" cy="652462"/>
            <a:chOff x="107503" y="3710690"/>
            <a:chExt cx="2844257" cy="652455"/>
          </a:xfrm>
        </p:grpSpPr>
        <p:sp>
          <p:nvSpPr>
            <p:cNvPr id="65577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ชุมพวง</a:t>
              </a:r>
            </a:p>
          </p:txBody>
        </p:sp>
        <p:sp>
          <p:nvSpPr>
            <p:cNvPr id="65578" name="Rectangle 2"/>
            <p:cNvSpPr>
              <a:spLocks noChangeArrowheads="1"/>
            </p:cNvSpPr>
            <p:nvPr/>
          </p:nvSpPr>
          <p:spPr bwMode="auto">
            <a:xfrm>
              <a:off x="2411760" y="3710690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65579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(2197)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65567" name="Text Box 17"/>
          <p:cNvSpPr txBox="1">
            <a:spLocks noChangeArrowheads="1"/>
          </p:cNvSpPr>
          <p:nvPr/>
        </p:nvSpPr>
        <p:spPr bwMode="auto">
          <a:xfrm>
            <a:off x="3132138" y="3954463"/>
            <a:ext cx="2879725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(2200/2201/2202/2203)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65568" name="Group 55"/>
          <p:cNvGrpSpPr>
            <a:grpSpLocks/>
          </p:cNvGrpSpPr>
          <p:nvPr/>
        </p:nvGrpSpPr>
        <p:grpSpPr bwMode="auto">
          <a:xfrm>
            <a:off x="6156325" y="3300413"/>
            <a:ext cx="2844800" cy="652462"/>
            <a:chOff x="107503" y="3710690"/>
            <a:chExt cx="2844257" cy="652455"/>
          </a:xfrm>
        </p:grpSpPr>
        <p:sp>
          <p:nvSpPr>
            <p:cNvPr id="65574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บ้านเหลื่อม</a:t>
              </a:r>
            </a:p>
          </p:txBody>
        </p:sp>
        <p:sp>
          <p:nvSpPr>
            <p:cNvPr id="65575" name="Rectangle 2"/>
            <p:cNvSpPr>
              <a:spLocks noChangeArrowheads="1"/>
            </p:cNvSpPr>
            <p:nvPr/>
          </p:nvSpPr>
          <p:spPr bwMode="auto">
            <a:xfrm>
              <a:off x="2411760" y="3710690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65576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ชพ.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(2205)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65569" name="Text Box 17"/>
          <p:cNvSpPr txBox="1">
            <a:spLocks noChangeArrowheads="1"/>
          </p:cNvSpPr>
          <p:nvPr/>
        </p:nvSpPr>
        <p:spPr bwMode="auto">
          <a:xfrm>
            <a:off x="6156325" y="3954463"/>
            <a:ext cx="2879725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(2207/2208/2150/2168)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cxnSp>
        <p:nvCxnSpPr>
          <p:cNvPr id="105" name="Straight Connector 104"/>
          <p:cNvCxnSpPr/>
          <p:nvPr/>
        </p:nvCxnSpPr>
        <p:spPr>
          <a:xfrm>
            <a:off x="1404938" y="3213100"/>
            <a:ext cx="604837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6" name="Straight Connector 105"/>
          <p:cNvCxnSpPr/>
          <p:nvPr/>
        </p:nvCxnSpPr>
        <p:spPr>
          <a:xfrm>
            <a:off x="1403350" y="3213100"/>
            <a:ext cx="0" cy="9048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7" name="Straight Connector 106"/>
          <p:cNvCxnSpPr/>
          <p:nvPr/>
        </p:nvCxnSpPr>
        <p:spPr>
          <a:xfrm>
            <a:off x="7451725" y="3213100"/>
            <a:ext cx="0" cy="9048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9" name="Straight Connector 108"/>
          <p:cNvCxnSpPr/>
          <p:nvPr/>
        </p:nvCxnSpPr>
        <p:spPr>
          <a:xfrm>
            <a:off x="4356100" y="3213100"/>
            <a:ext cx="0" cy="9048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562" name="Rectangle 73"/>
          <p:cNvSpPr>
            <a:spLocks noChangeArrowheads="1"/>
          </p:cNvSpPr>
          <p:nvPr/>
        </p:nvSpPr>
        <p:spPr bwMode="auto">
          <a:xfrm>
            <a:off x="488950" y="106363"/>
            <a:ext cx="815498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/>
            <a:r>
              <a:rPr lang="th-TH" altLang="th-TH" sz="1600" b="1">
                <a:latin typeface="TH SarabunPSK" panose="020B0500040200020003" pitchFamily="34" charset="-34"/>
                <a:cs typeface="TH SarabunPSK" panose="020B0500040200020003" pitchFamily="34" charset="-34"/>
              </a:rPr>
              <a:t>แผนภูมิแสดงการแบ่งงานภายในและอัตรากำลังของกรมการพัฒนาชุมชน</a:t>
            </a:r>
            <a:r>
              <a:rPr lang="en-US" altLang="th-TH" sz="1600" b="1">
                <a:latin typeface="TH SarabunPSK" panose="020B0500040200020003" pitchFamily="34" charset="-34"/>
                <a:cs typeface="TH SarabunPSK" panose="020B0500040200020003" pitchFamily="34" charset="-34"/>
              </a:rPr>
              <a:t> </a:t>
            </a:r>
            <a:endParaRPr lang="th-TH" altLang="th-TH" sz="1600" b="1"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sp>
        <p:nvSpPr>
          <p:cNvPr id="66563" name="Text Box 9"/>
          <p:cNvSpPr txBox="1">
            <a:spLocks noChangeArrowheads="1"/>
          </p:cNvSpPr>
          <p:nvPr/>
        </p:nvSpPr>
        <p:spPr bwMode="auto">
          <a:xfrm>
            <a:off x="6804025" y="6269038"/>
            <a:ext cx="2336800" cy="588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ลูกจ้างประจำ - อัตรา </a:t>
            </a:r>
            <a:endParaRPr lang="th-TH" altLang="th-TH" sz="1400">
              <a:solidFill>
                <a:srgbClr val="FF0000"/>
              </a:solidFill>
              <a:latin typeface="TH SarabunPSK" panose="020B0500040200020003" pitchFamily="34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กรอบพนักงานราชการ </a:t>
            </a:r>
            <a:r>
              <a:rPr lang="en-US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4</a:t>
            </a:r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 อัตรา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rPr>
              <a:t>(80/126/127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rPr>
              <a:t>/149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rPr>
              <a:t>)</a:t>
            </a:r>
          </a:p>
        </p:txBody>
      </p:sp>
      <p:grpSp>
        <p:nvGrpSpPr>
          <p:cNvPr id="66564" name="Group 81"/>
          <p:cNvGrpSpPr>
            <a:grpSpLocks/>
          </p:cNvGrpSpPr>
          <p:nvPr/>
        </p:nvGrpSpPr>
        <p:grpSpPr bwMode="auto">
          <a:xfrm>
            <a:off x="2843213" y="765175"/>
            <a:ext cx="3421062" cy="646113"/>
            <a:chOff x="2448080" y="857250"/>
            <a:chExt cx="3420000" cy="646113"/>
          </a:xfrm>
        </p:grpSpPr>
        <p:sp>
          <p:nvSpPr>
            <p:cNvPr id="66619" name="Rectangle 2"/>
            <p:cNvSpPr>
              <a:spLocks noChangeArrowheads="1"/>
            </p:cNvSpPr>
            <p:nvPr/>
          </p:nvSpPr>
          <p:spPr bwMode="auto">
            <a:xfrm>
              <a:off x="2448080" y="857250"/>
              <a:ext cx="2844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สำนักงานพัฒนาชุมชนจังหวัดนครราชสีมา</a:t>
              </a:r>
            </a:p>
          </p:txBody>
        </p:sp>
        <p:sp>
          <p:nvSpPr>
            <p:cNvPr id="66620" name="Rectangle 2"/>
            <p:cNvSpPr>
              <a:spLocks noChangeArrowheads="1"/>
            </p:cNvSpPr>
            <p:nvPr/>
          </p:nvSpPr>
          <p:spPr bwMode="auto">
            <a:xfrm>
              <a:off x="5290308" y="857250"/>
              <a:ext cx="575739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 eaLnBrk="1" hangingPunct="1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196</a:t>
              </a:r>
              <a:endParaRPr lang="th-TH" altLang="th-TH" sz="16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66621" name="Rectangle 2"/>
            <p:cNvSpPr>
              <a:spLocks noChangeArrowheads="1"/>
            </p:cNvSpPr>
            <p:nvPr/>
          </p:nvSpPr>
          <p:spPr bwMode="auto">
            <a:xfrm>
              <a:off x="2448080" y="1177925"/>
              <a:ext cx="3420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ผู้อำนวยการ (พัฒนาการจังหวัด) สูง</a:t>
              </a:r>
              <a:r>
                <a:rPr lang="en-US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(2006)</a:t>
              </a:r>
              <a:r>
                <a:rPr lang="en-US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endParaRPr lang="th-TH" altLang="th-TH" sz="1600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66565" name="Text Box 91"/>
          <p:cNvSpPr txBox="1">
            <a:spLocks noChangeArrowheads="1"/>
          </p:cNvSpPr>
          <p:nvPr/>
        </p:nvSpPr>
        <p:spPr bwMode="auto">
          <a:xfrm>
            <a:off x="3924300" y="404813"/>
            <a:ext cx="1368425" cy="277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Update </a:t>
            </a:r>
            <a:r>
              <a:rPr lang="th-TH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26 เมษายน 2564 </a:t>
            </a:r>
            <a:r>
              <a:rPr lang="en-US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         </a:t>
            </a:r>
            <a:endParaRPr lang="th-TH" altLang="th-TH" sz="1200"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cxnSp>
        <p:nvCxnSpPr>
          <p:cNvPr id="78" name="Straight Connector 77"/>
          <p:cNvCxnSpPr/>
          <p:nvPr/>
        </p:nvCxnSpPr>
        <p:spPr>
          <a:xfrm>
            <a:off x="4572000" y="1419225"/>
            <a:ext cx="0" cy="50482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6567" name="Rectangle 78"/>
          <p:cNvSpPr>
            <a:spLocks noChangeArrowheads="1"/>
          </p:cNvSpPr>
          <p:nvPr/>
        </p:nvSpPr>
        <p:spPr bwMode="auto">
          <a:xfrm>
            <a:off x="0" y="6611938"/>
            <a:ext cx="1619250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000" u="sng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หมายเหตุ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ภายในวงเล็บแสดงเลขที่ตำแหน่ง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66568" name="Group 49"/>
          <p:cNvGrpSpPr>
            <a:grpSpLocks/>
          </p:cNvGrpSpPr>
          <p:nvPr/>
        </p:nvGrpSpPr>
        <p:grpSpPr bwMode="auto">
          <a:xfrm>
            <a:off x="107950" y="1722438"/>
            <a:ext cx="2843213" cy="646112"/>
            <a:chOff x="107503" y="3717032"/>
            <a:chExt cx="2844257" cy="646113"/>
          </a:xfrm>
        </p:grpSpPr>
        <p:sp>
          <p:nvSpPr>
            <p:cNvPr id="66616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ขามทะเลสอ</a:t>
              </a:r>
            </a:p>
          </p:txBody>
        </p:sp>
        <p:sp>
          <p:nvSpPr>
            <p:cNvPr id="66617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66618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ชพ.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(2224)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66569" name="Text Box 17"/>
          <p:cNvSpPr txBox="1">
            <a:spLocks noChangeArrowheads="1"/>
          </p:cNvSpPr>
          <p:nvPr/>
        </p:nvSpPr>
        <p:spPr bwMode="auto">
          <a:xfrm>
            <a:off x="107950" y="2370138"/>
            <a:ext cx="2879725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2 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(2226/2228)</a:t>
            </a:r>
          </a:p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เจ้าพนักงานพัฒนาชุมชน (ปง./ชง.)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2</a:t>
            </a: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2098/2225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)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66570" name="Group 50"/>
          <p:cNvGrpSpPr>
            <a:grpSpLocks/>
          </p:cNvGrpSpPr>
          <p:nvPr/>
        </p:nvGrpSpPr>
        <p:grpSpPr bwMode="auto">
          <a:xfrm>
            <a:off x="3132138" y="1722438"/>
            <a:ext cx="2843212" cy="646112"/>
            <a:chOff x="107503" y="3717032"/>
            <a:chExt cx="2844257" cy="646113"/>
          </a:xfrm>
        </p:grpSpPr>
        <p:sp>
          <p:nvSpPr>
            <p:cNvPr id="66613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เฉลิมพระเกียรติ</a:t>
              </a:r>
            </a:p>
          </p:txBody>
        </p:sp>
        <p:sp>
          <p:nvSpPr>
            <p:cNvPr id="66614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66615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ชพ.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(2229)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66571" name="Text Box 17"/>
          <p:cNvSpPr txBox="1">
            <a:spLocks noChangeArrowheads="1"/>
          </p:cNvSpPr>
          <p:nvPr/>
        </p:nvSpPr>
        <p:spPr bwMode="auto">
          <a:xfrm>
            <a:off x="3132138" y="2370138"/>
            <a:ext cx="2879725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3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(2231/2232/2233)</a:t>
            </a:r>
          </a:p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เจ้าพนักงานพัฒนาชุมชน (ปง./ชง.)    - 1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2123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)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66572" name="Group 55"/>
          <p:cNvGrpSpPr>
            <a:grpSpLocks/>
          </p:cNvGrpSpPr>
          <p:nvPr/>
        </p:nvGrpSpPr>
        <p:grpSpPr bwMode="auto">
          <a:xfrm>
            <a:off x="6156325" y="1722438"/>
            <a:ext cx="2844800" cy="646112"/>
            <a:chOff x="107503" y="3717032"/>
            <a:chExt cx="2844257" cy="646113"/>
          </a:xfrm>
        </p:grpSpPr>
        <p:sp>
          <p:nvSpPr>
            <p:cNvPr id="66610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เทพารักษ์</a:t>
              </a:r>
            </a:p>
          </p:txBody>
        </p:sp>
        <p:sp>
          <p:nvSpPr>
            <p:cNvPr id="66611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66612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ชพ.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(2234)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66573" name="Text Box 17"/>
          <p:cNvSpPr txBox="1">
            <a:spLocks noChangeArrowheads="1"/>
          </p:cNvSpPr>
          <p:nvPr/>
        </p:nvSpPr>
        <p:spPr bwMode="auto">
          <a:xfrm>
            <a:off x="6156325" y="2370138"/>
            <a:ext cx="2879725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3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(2062/2236/2237)</a:t>
            </a:r>
          </a:p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เจ้าพนักงานพัฒนาชุมชน (ปง./ชง.)    - 1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2189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)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66574" name="Group 60"/>
          <p:cNvGrpSpPr>
            <a:grpSpLocks/>
          </p:cNvGrpSpPr>
          <p:nvPr/>
        </p:nvGrpSpPr>
        <p:grpSpPr bwMode="auto">
          <a:xfrm>
            <a:off x="107950" y="4962525"/>
            <a:ext cx="2843213" cy="646113"/>
            <a:chOff x="107503" y="3717032"/>
            <a:chExt cx="2844257" cy="646113"/>
          </a:xfrm>
        </p:grpSpPr>
        <p:sp>
          <p:nvSpPr>
            <p:cNvPr id="66607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เมืองยาง</a:t>
              </a:r>
            </a:p>
          </p:txBody>
        </p:sp>
        <p:sp>
          <p:nvSpPr>
            <p:cNvPr id="66608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66609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ชพ.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(2252)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66575" name="Text Box 17"/>
          <p:cNvSpPr txBox="1">
            <a:spLocks noChangeArrowheads="1"/>
          </p:cNvSpPr>
          <p:nvPr/>
        </p:nvSpPr>
        <p:spPr bwMode="auto">
          <a:xfrm>
            <a:off x="107950" y="5610225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(2061/2129/2254/2255)</a:t>
            </a:r>
          </a:p>
        </p:txBody>
      </p:sp>
      <p:grpSp>
        <p:nvGrpSpPr>
          <p:cNvPr id="66576" name="Group 65"/>
          <p:cNvGrpSpPr>
            <a:grpSpLocks/>
          </p:cNvGrpSpPr>
          <p:nvPr/>
        </p:nvGrpSpPr>
        <p:grpSpPr bwMode="auto">
          <a:xfrm>
            <a:off x="3132138" y="4962525"/>
            <a:ext cx="2843212" cy="646113"/>
            <a:chOff x="107503" y="3717032"/>
            <a:chExt cx="2844257" cy="646113"/>
          </a:xfrm>
        </p:grpSpPr>
        <p:sp>
          <p:nvSpPr>
            <p:cNvPr id="66604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ลำทะเมนชัย</a:t>
              </a:r>
            </a:p>
          </p:txBody>
        </p:sp>
        <p:sp>
          <p:nvSpPr>
            <p:cNvPr id="66605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66606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ชพ.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(2256)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66577" name="Text Box 17"/>
          <p:cNvSpPr txBox="1">
            <a:spLocks noChangeArrowheads="1"/>
          </p:cNvSpPr>
          <p:nvPr/>
        </p:nvSpPr>
        <p:spPr bwMode="auto">
          <a:xfrm>
            <a:off x="3132138" y="5610225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(2134/2139/2258/2259)</a:t>
            </a:r>
          </a:p>
        </p:txBody>
      </p:sp>
      <p:cxnSp>
        <p:nvCxnSpPr>
          <p:cNvPr id="76" name="Straight Connector 75"/>
          <p:cNvCxnSpPr/>
          <p:nvPr/>
        </p:nvCxnSpPr>
        <p:spPr>
          <a:xfrm>
            <a:off x="1404938" y="1628775"/>
            <a:ext cx="604837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4" name="Straight Connector 83"/>
          <p:cNvCxnSpPr/>
          <p:nvPr/>
        </p:nvCxnSpPr>
        <p:spPr>
          <a:xfrm>
            <a:off x="1403350" y="1628775"/>
            <a:ext cx="0" cy="9048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/>
          <p:cNvCxnSpPr/>
          <p:nvPr/>
        </p:nvCxnSpPr>
        <p:spPr>
          <a:xfrm>
            <a:off x="7451725" y="1628775"/>
            <a:ext cx="0" cy="9048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" name="Straight Connector 85"/>
          <p:cNvCxnSpPr/>
          <p:nvPr/>
        </p:nvCxnSpPr>
        <p:spPr>
          <a:xfrm>
            <a:off x="3049588" y="1628775"/>
            <a:ext cx="0" cy="324008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7" name="Straight Connector 86"/>
          <p:cNvCxnSpPr/>
          <p:nvPr/>
        </p:nvCxnSpPr>
        <p:spPr>
          <a:xfrm>
            <a:off x="1403350" y="4868863"/>
            <a:ext cx="3024188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9" name="Straight Connector 88"/>
          <p:cNvCxnSpPr/>
          <p:nvPr/>
        </p:nvCxnSpPr>
        <p:spPr>
          <a:xfrm>
            <a:off x="1403350" y="4868863"/>
            <a:ext cx="0" cy="904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0" name="Straight Connector 89"/>
          <p:cNvCxnSpPr/>
          <p:nvPr/>
        </p:nvCxnSpPr>
        <p:spPr>
          <a:xfrm>
            <a:off x="4427538" y="4868863"/>
            <a:ext cx="0" cy="904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66585" name="Group 49"/>
          <p:cNvGrpSpPr>
            <a:grpSpLocks/>
          </p:cNvGrpSpPr>
          <p:nvPr/>
        </p:nvGrpSpPr>
        <p:grpSpPr bwMode="auto">
          <a:xfrm>
            <a:off x="107950" y="3300413"/>
            <a:ext cx="2843213" cy="652462"/>
            <a:chOff x="107503" y="3710690"/>
            <a:chExt cx="2844257" cy="652455"/>
          </a:xfrm>
        </p:grpSpPr>
        <p:sp>
          <p:nvSpPr>
            <p:cNvPr id="66601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พระทองคำ</a:t>
              </a:r>
            </a:p>
          </p:txBody>
        </p:sp>
        <p:sp>
          <p:nvSpPr>
            <p:cNvPr id="66602" name="Rectangle 2"/>
            <p:cNvSpPr>
              <a:spLocks noChangeArrowheads="1"/>
            </p:cNvSpPr>
            <p:nvPr/>
          </p:nvSpPr>
          <p:spPr bwMode="auto">
            <a:xfrm>
              <a:off x="2411760" y="3710690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66603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ชพ.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(2238)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66586" name="Text Box 17"/>
          <p:cNvSpPr txBox="1">
            <a:spLocks noChangeArrowheads="1"/>
          </p:cNvSpPr>
          <p:nvPr/>
        </p:nvSpPr>
        <p:spPr bwMode="auto">
          <a:xfrm>
            <a:off x="107950" y="3954463"/>
            <a:ext cx="2879725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(2140/2240/2241/2242)</a:t>
            </a:r>
          </a:p>
          <a:p>
            <a:pPr eaLnBrk="1" hangingPunct="1"/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66587" name="Group 50"/>
          <p:cNvGrpSpPr>
            <a:grpSpLocks/>
          </p:cNvGrpSpPr>
          <p:nvPr/>
        </p:nvGrpSpPr>
        <p:grpSpPr bwMode="auto">
          <a:xfrm>
            <a:off x="3132138" y="3300413"/>
            <a:ext cx="2843212" cy="652462"/>
            <a:chOff x="107503" y="3710690"/>
            <a:chExt cx="2844257" cy="652455"/>
          </a:xfrm>
        </p:grpSpPr>
        <p:sp>
          <p:nvSpPr>
            <p:cNvPr id="66598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สีดา</a:t>
              </a:r>
            </a:p>
          </p:txBody>
        </p:sp>
        <p:sp>
          <p:nvSpPr>
            <p:cNvPr id="66599" name="Rectangle 2"/>
            <p:cNvSpPr>
              <a:spLocks noChangeArrowheads="1"/>
            </p:cNvSpPr>
            <p:nvPr/>
          </p:nvSpPr>
          <p:spPr bwMode="auto">
            <a:xfrm>
              <a:off x="2411760" y="3710690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66600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ชพ.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(2243)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66588" name="Text Box 17"/>
          <p:cNvSpPr txBox="1">
            <a:spLocks noChangeArrowheads="1"/>
          </p:cNvSpPr>
          <p:nvPr/>
        </p:nvSpPr>
        <p:spPr bwMode="auto">
          <a:xfrm>
            <a:off x="3132138" y="3954463"/>
            <a:ext cx="2879725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3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(2085/2245/2246)</a:t>
            </a:r>
          </a:p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เจ้าพนักงานพัฒนาชุมชน (ปง./ชง.)    - 1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2244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)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66589" name="Group 55"/>
          <p:cNvGrpSpPr>
            <a:grpSpLocks/>
          </p:cNvGrpSpPr>
          <p:nvPr/>
        </p:nvGrpSpPr>
        <p:grpSpPr bwMode="auto">
          <a:xfrm>
            <a:off x="6156325" y="3300413"/>
            <a:ext cx="2844800" cy="652462"/>
            <a:chOff x="107503" y="3710690"/>
            <a:chExt cx="2844257" cy="652455"/>
          </a:xfrm>
        </p:grpSpPr>
        <p:sp>
          <p:nvSpPr>
            <p:cNvPr id="66595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บัวลาย</a:t>
              </a:r>
            </a:p>
          </p:txBody>
        </p:sp>
        <p:sp>
          <p:nvSpPr>
            <p:cNvPr id="66596" name="Rectangle 2"/>
            <p:cNvSpPr>
              <a:spLocks noChangeArrowheads="1"/>
            </p:cNvSpPr>
            <p:nvPr/>
          </p:nvSpPr>
          <p:spPr bwMode="auto">
            <a:xfrm>
              <a:off x="2411760" y="3710690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66597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ชพ.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(2248)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66590" name="Text Box 17"/>
          <p:cNvSpPr txBox="1">
            <a:spLocks noChangeArrowheads="1"/>
          </p:cNvSpPr>
          <p:nvPr/>
        </p:nvSpPr>
        <p:spPr bwMode="auto">
          <a:xfrm>
            <a:off x="6156325" y="3954463"/>
            <a:ext cx="2879725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(2159/2160/2250/2251)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cxnSp>
        <p:nvCxnSpPr>
          <p:cNvPr id="105" name="Straight Connector 104"/>
          <p:cNvCxnSpPr/>
          <p:nvPr/>
        </p:nvCxnSpPr>
        <p:spPr>
          <a:xfrm>
            <a:off x="1404938" y="3213100"/>
            <a:ext cx="604837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6" name="Straight Connector 105"/>
          <p:cNvCxnSpPr/>
          <p:nvPr/>
        </p:nvCxnSpPr>
        <p:spPr>
          <a:xfrm>
            <a:off x="1403350" y="3213100"/>
            <a:ext cx="0" cy="9048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7" name="Straight Connector 106"/>
          <p:cNvCxnSpPr/>
          <p:nvPr/>
        </p:nvCxnSpPr>
        <p:spPr>
          <a:xfrm>
            <a:off x="7451725" y="3213100"/>
            <a:ext cx="0" cy="9048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9" name="Straight Connector 108"/>
          <p:cNvCxnSpPr/>
          <p:nvPr/>
        </p:nvCxnSpPr>
        <p:spPr>
          <a:xfrm>
            <a:off x="4356100" y="3213100"/>
            <a:ext cx="0" cy="9048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586" name="Rectangle 73"/>
          <p:cNvSpPr>
            <a:spLocks noChangeArrowheads="1"/>
          </p:cNvSpPr>
          <p:nvPr/>
        </p:nvSpPr>
        <p:spPr bwMode="auto">
          <a:xfrm>
            <a:off x="488950" y="106363"/>
            <a:ext cx="815498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/>
            <a:r>
              <a:rPr lang="th-TH" altLang="th-TH" sz="1600" b="1">
                <a:latin typeface="TH SarabunPSK" panose="020B0500040200020003" pitchFamily="34" charset="-34"/>
                <a:cs typeface="TH SarabunPSK" panose="020B0500040200020003" pitchFamily="34" charset="-34"/>
              </a:rPr>
              <a:t>แผนภูมิแสดงการแบ่งงานภายในและอัตรากำลังของกรมการพัฒนาชุมชน</a:t>
            </a:r>
            <a:r>
              <a:rPr lang="en-US" altLang="th-TH" sz="1600" b="1">
                <a:latin typeface="TH SarabunPSK" panose="020B0500040200020003" pitchFamily="34" charset="-34"/>
                <a:cs typeface="TH SarabunPSK" panose="020B0500040200020003" pitchFamily="34" charset="-34"/>
              </a:rPr>
              <a:t> </a:t>
            </a:r>
            <a:endParaRPr lang="th-TH" altLang="th-TH" sz="1600" b="1"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sp>
        <p:nvSpPr>
          <p:cNvPr id="67587" name="Text Box 9"/>
          <p:cNvSpPr txBox="1">
            <a:spLocks noChangeArrowheads="1"/>
          </p:cNvSpPr>
          <p:nvPr/>
        </p:nvSpPr>
        <p:spPr bwMode="auto">
          <a:xfrm>
            <a:off x="6980238" y="6269038"/>
            <a:ext cx="2160587" cy="588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ลูกจ้างประจำ - อัตรา </a:t>
            </a:r>
            <a:endParaRPr lang="th-TH" altLang="th-TH" sz="1400">
              <a:solidFill>
                <a:srgbClr val="FF0000"/>
              </a:solidFill>
              <a:latin typeface="TH SarabunPSK" panose="020B0500040200020003" pitchFamily="34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กรอบพนักงานราชการ 1 อัตรา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rPr>
              <a:t>(81)</a:t>
            </a:r>
          </a:p>
        </p:txBody>
      </p:sp>
      <p:grpSp>
        <p:nvGrpSpPr>
          <p:cNvPr id="67588" name="Group 81"/>
          <p:cNvGrpSpPr>
            <a:grpSpLocks/>
          </p:cNvGrpSpPr>
          <p:nvPr/>
        </p:nvGrpSpPr>
        <p:grpSpPr bwMode="auto">
          <a:xfrm>
            <a:off x="2843213" y="765175"/>
            <a:ext cx="3421062" cy="646113"/>
            <a:chOff x="2448080" y="857250"/>
            <a:chExt cx="3420000" cy="646113"/>
          </a:xfrm>
        </p:grpSpPr>
        <p:sp>
          <p:nvSpPr>
            <p:cNvPr id="67645" name="Rectangle 2"/>
            <p:cNvSpPr>
              <a:spLocks noChangeArrowheads="1"/>
            </p:cNvSpPr>
            <p:nvPr/>
          </p:nvSpPr>
          <p:spPr bwMode="auto">
            <a:xfrm>
              <a:off x="2448080" y="857250"/>
              <a:ext cx="2844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สำนักงานพัฒนาชุมชนจังหวัดนครศรีธรรมราช</a:t>
              </a:r>
            </a:p>
          </p:txBody>
        </p:sp>
        <p:sp>
          <p:nvSpPr>
            <p:cNvPr id="67646" name="Rectangle 2"/>
            <p:cNvSpPr>
              <a:spLocks noChangeArrowheads="1"/>
            </p:cNvSpPr>
            <p:nvPr/>
          </p:nvSpPr>
          <p:spPr bwMode="auto">
            <a:xfrm>
              <a:off x="5290308" y="857250"/>
              <a:ext cx="575739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 eaLnBrk="1" hangingPunct="1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139</a:t>
              </a:r>
              <a:endParaRPr lang="th-TH" altLang="th-TH" sz="16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67647" name="Rectangle 2"/>
            <p:cNvSpPr>
              <a:spLocks noChangeArrowheads="1"/>
            </p:cNvSpPr>
            <p:nvPr/>
          </p:nvSpPr>
          <p:spPr bwMode="auto">
            <a:xfrm>
              <a:off x="2448080" y="1177925"/>
              <a:ext cx="3420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ผู้อำนวยการ (พัฒนาการจังหวัด) สูง</a:t>
              </a:r>
              <a:r>
                <a:rPr lang="en-US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(6820)</a:t>
              </a:r>
              <a:r>
                <a:rPr lang="en-US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endParaRPr lang="th-TH" altLang="th-TH" sz="1600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67589" name="Text Box 91"/>
          <p:cNvSpPr txBox="1">
            <a:spLocks noChangeArrowheads="1"/>
          </p:cNvSpPr>
          <p:nvPr/>
        </p:nvSpPr>
        <p:spPr bwMode="auto">
          <a:xfrm>
            <a:off x="3924300" y="404813"/>
            <a:ext cx="1368425" cy="277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Update </a:t>
            </a:r>
            <a:r>
              <a:rPr lang="th-TH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26 เมษายน 2564 </a:t>
            </a:r>
            <a:r>
              <a:rPr lang="en-US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         </a:t>
            </a:r>
            <a:endParaRPr lang="th-TH" altLang="th-TH" sz="1200"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sp>
        <p:nvSpPr>
          <p:cNvPr id="67590" name="Text Box 17"/>
          <p:cNvSpPr txBox="1">
            <a:spLocks noChangeArrowheads="1"/>
          </p:cNvSpPr>
          <p:nvPr/>
        </p:nvSpPr>
        <p:spPr bwMode="auto">
          <a:xfrm>
            <a:off x="107950" y="2409825"/>
            <a:ext cx="3311525" cy="628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 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- 1 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(7853)</a:t>
            </a:r>
          </a:p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นักจัดการงานทั่วไป (ปก./ชก.)   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     </a:t>
            </a: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- 1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6846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)</a:t>
            </a:r>
          </a:p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เจ้าพนักงานธุรการ (ปง./ชง.)  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     </a:t>
            </a: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3 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(6822/6823/6826)</a:t>
            </a:r>
          </a:p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เจ้าพนักงานการเงินและบัญชี (ปง./ชง.)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- 4 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(6824/6825/6873/6889)</a:t>
            </a:r>
            <a:endParaRPr lang="th-TH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endParaRPr lang="en-US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sp>
        <p:nvSpPr>
          <p:cNvPr id="67591" name="Text Box 17"/>
          <p:cNvSpPr txBox="1">
            <a:spLocks noChangeArrowheads="1"/>
          </p:cNvSpPr>
          <p:nvPr/>
        </p:nvSpPr>
        <p:spPr bwMode="auto">
          <a:xfrm>
            <a:off x="2411413" y="2408238"/>
            <a:ext cx="2087562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2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(6828/6829)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3" name="Group 18"/>
          <p:cNvGrpSpPr>
            <a:grpSpLocks/>
          </p:cNvGrpSpPr>
          <p:nvPr/>
        </p:nvGrpSpPr>
        <p:grpSpPr bwMode="auto">
          <a:xfrm>
            <a:off x="2411413" y="1772816"/>
            <a:ext cx="2052637" cy="646113"/>
            <a:chOff x="3203848" y="3468365"/>
            <a:chExt cx="2052020" cy="646113"/>
          </a:xfrm>
          <a:solidFill>
            <a:schemeClr val="bg1"/>
          </a:solidFill>
        </p:grpSpPr>
        <p:sp>
          <p:nvSpPr>
            <p:cNvPr id="12367" name="Rectangle 2"/>
            <p:cNvSpPr>
              <a:spLocks noChangeArrowheads="1"/>
            </p:cNvSpPr>
            <p:nvPr/>
          </p:nvSpPr>
          <p:spPr bwMode="auto">
            <a:xfrm>
              <a:off x="3203848" y="3468365"/>
              <a:ext cx="1476000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lnSpc>
                  <a:spcPct val="70000"/>
                </a:lnSpc>
                <a:defRPr/>
              </a:pPr>
              <a:endParaRPr lang="en-US" altLang="th-TH" sz="700" b="1" dirty="0">
                <a:latin typeface="TH SarabunPSK" pitchFamily="34" charset="-34"/>
                <a:cs typeface="TH SarabunPSK" pitchFamily="34" charset="-34"/>
              </a:endParaRPr>
            </a:p>
            <a:p>
              <a:pPr algn="ctr" eaLnBrk="0" hangingPunct="0">
                <a:lnSpc>
                  <a:spcPct val="70000"/>
                </a:lnSpc>
                <a:defRPr/>
              </a:pPr>
              <a:r>
                <a:rPr lang="th-TH" altLang="th-TH" sz="1400" b="1" dirty="0">
                  <a:latin typeface="TH SarabunPSK" pitchFamily="34" charset="-34"/>
                  <a:cs typeface="TH SarabunPSK" pitchFamily="34" charset="-34"/>
                </a:rPr>
                <a:t> กลุ่มงานยุทธศาสตร์</a:t>
              </a:r>
            </a:p>
            <a:p>
              <a:pPr algn="ctr" eaLnBrk="0" hangingPunct="0">
                <a:lnSpc>
                  <a:spcPct val="70000"/>
                </a:lnSpc>
                <a:defRPr/>
              </a:pPr>
              <a:r>
                <a:rPr lang="th-TH" altLang="th-TH" sz="1400" b="1" dirty="0">
                  <a:latin typeface="TH SarabunPSK" pitchFamily="34" charset="-34"/>
                  <a:cs typeface="TH SarabunPSK" pitchFamily="34" charset="-34"/>
                </a:rPr>
                <a:t>การพัฒนาชุมชน</a:t>
              </a:r>
            </a:p>
          </p:txBody>
        </p:sp>
        <p:sp>
          <p:nvSpPr>
            <p:cNvPr id="12368" name="Rectangle 2"/>
            <p:cNvSpPr>
              <a:spLocks noChangeArrowheads="1"/>
            </p:cNvSpPr>
            <p:nvPr/>
          </p:nvSpPr>
          <p:spPr bwMode="auto">
            <a:xfrm>
              <a:off x="4679868" y="3468365"/>
              <a:ext cx="576000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en-US" altLang="th-TH" sz="1600" b="1" dirty="0">
                  <a:latin typeface="TH SarabunPSK" pitchFamily="34" charset="-34"/>
                  <a:cs typeface="TH SarabunPSK" pitchFamily="34" charset="-34"/>
                </a:rPr>
                <a:t>3</a:t>
              </a:r>
              <a:endParaRPr lang="th-TH" altLang="th-TH" sz="1400" b="1" dirty="0">
                <a:latin typeface="TH SarabunPSK" pitchFamily="34" charset="-34"/>
                <a:cs typeface="TH SarabunPSK" pitchFamily="34" charset="-34"/>
              </a:endParaRPr>
            </a:p>
          </p:txBody>
        </p:sp>
        <p:sp>
          <p:nvSpPr>
            <p:cNvPr id="12372" name="Rectangle 2"/>
            <p:cNvSpPr>
              <a:spLocks noChangeArrowheads="1"/>
            </p:cNvSpPr>
            <p:nvPr/>
          </p:nvSpPr>
          <p:spPr bwMode="auto">
            <a:xfrm>
              <a:off x="3203848" y="3789040"/>
              <a:ext cx="2052020" cy="325438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th-TH" altLang="th-TH" sz="1500" spc="-70" dirty="0">
                  <a:latin typeface="TH SarabunPSK" pitchFamily="34" charset="-34"/>
                  <a:cs typeface="TH SarabunPSK" pitchFamily="34" charset="-34"/>
                </a:rPr>
                <a:t>นักวิชาการพัฒนาชุมชน (ผอ.กง.) ชพ</a:t>
              </a:r>
              <a:r>
                <a:rPr lang="en-US" altLang="th-TH" sz="1500" spc="-70" dirty="0">
                  <a:latin typeface="TH SarabunPSK" pitchFamily="34" charset="-34"/>
                  <a:cs typeface="TH SarabunPSK" pitchFamily="34" charset="-34"/>
                </a:rPr>
                <a:t>. </a:t>
              </a:r>
              <a:r>
                <a:rPr lang="en-US" altLang="th-TH" sz="1000" spc="-70" dirty="0">
                  <a:solidFill>
                    <a:srgbClr val="FF0000"/>
                  </a:solidFill>
                  <a:latin typeface="TH SarabunPSK" pitchFamily="34" charset="-34"/>
                  <a:cs typeface="TH SarabunPSK" pitchFamily="34" charset="-34"/>
                </a:rPr>
                <a:t>(6827)</a:t>
              </a:r>
              <a:endParaRPr lang="th-TH" altLang="th-TH" sz="1000" spc="-70" dirty="0">
                <a:solidFill>
                  <a:srgbClr val="FF0000"/>
                </a:solidFill>
                <a:latin typeface="TH SarabunPSK" pitchFamily="34" charset="-34"/>
                <a:cs typeface="TH SarabunPSK" pitchFamily="34" charset="-34"/>
              </a:endParaRPr>
            </a:p>
          </p:txBody>
        </p:sp>
      </p:grpSp>
      <p:sp>
        <p:nvSpPr>
          <p:cNvPr id="67593" name="Text Box 17"/>
          <p:cNvSpPr txBox="1">
            <a:spLocks noChangeArrowheads="1"/>
          </p:cNvSpPr>
          <p:nvPr/>
        </p:nvSpPr>
        <p:spPr bwMode="auto">
          <a:xfrm>
            <a:off x="4665663" y="2420938"/>
            <a:ext cx="2570162" cy="628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(714/6832/6835/6836)</a:t>
            </a:r>
          </a:p>
          <a:p>
            <a:pPr eaLnBrk="1" hangingPunct="1"/>
            <a:r>
              <a:rPr lang="th-TH" altLang="th-TH" sz="12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นักส่งเสริมการพัฒนาชุมชน (พรก.)</a:t>
            </a:r>
            <a:r>
              <a:rPr lang="en-US" altLang="th-TH" sz="12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12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 </a:t>
            </a:r>
            <a:r>
              <a:rPr lang="en-US" altLang="th-TH" sz="12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1</a:t>
            </a:r>
            <a:r>
              <a:rPr lang="th-TH" altLang="th-TH" sz="12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81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)</a:t>
            </a:r>
            <a:endParaRPr lang="th-TH" altLang="th-TH" sz="1000">
              <a:solidFill>
                <a:srgbClr val="0070C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th-TH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(กรอบฯ </a:t>
            </a:r>
            <a:r>
              <a:rPr lang="en-US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2564</a:t>
            </a:r>
            <a:r>
              <a:rPr lang="th-TH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en-US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</a:t>
            </a:r>
            <a:r>
              <a:rPr lang="th-TH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en-US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2567)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(จ้างแล้ว)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            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(ไม่รวมในกรอบ ขรก.)</a:t>
            </a:r>
            <a:r>
              <a:rPr lang="th-TH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4" name="Group 18"/>
          <p:cNvGrpSpPr>
            <a:grpSpLocks/>
          </p:cNvGrpSpPr>
          <p:nvPr/>
        </p:nvGrpSpPr>
        <p:grpSpPr bwMode="auto">
          <a:xfrm>
            <a:off x="4665274" y="1773328"/>
            <a:ext cx="2051050" cy="646110"/>
            <a:chOff x="3203848" y="3468365"/>
            <a:chExt cx="2052020" cy="646111"/>
          </a:xfrm>
          <a:solidFill>
            <a:schemeClr val="bg1"/>
          </a:solidFill>
        </p:grpSpPr>
        <p:sp>
          <p:nvSpPr>
            <p:cNvPr id="12364" name="Rectangle 2"/>
            <p:cNvSpPr>
              <a:spLocks noChangeArrowheads="1"/>
            </p:cNvSpPr>
            <p:nvPr/>
          </p:nvSpPr>
          <p:spPr bwMode="auto">
            <a:xfrm>
              <a:off x="3203848" y="3468365"/>
              <a:ext cx="1476000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lnSpc>
                  <a:spcPct val="70000"/>
                </a:lnSpc>
                <a:defRPr/>
              </a:pPr>
              <a:endParaRPr lang="th-TH" altLang="th-TH" sz="700" b="1" dirty="0">
                <a:latin typeface="TH SarabunPSK" pitchFamily="34" charset="-34"/>
                <a:cs typeface="TH SarabunPSK" pitchFamily="34" charset="-34"/>
              </a:endParaRPr>
            </a:p>
            <a:p>
              <a:pPr algn="ctr" eaLnBrk="0" hangingPunct="0">
                <a:lnSpc>
                  <a:spcPct val="70000"/>
                </a:lnSpc>
                <a:defRPr/>
              </a:pPr>
              <a:r>
                <a:rPr lang="th-TH" altLang="th-TH" sz="1400" b="1" dirty="0">
                  <a:latin typeface="TH SarabunPSK" pitchFamily="34" charset="-34"/>
                  <a:cs typeface="TH SarabunPSK" pitchFamily="34" charset="-34"/>
                </a:rPr>
                <a:t>กลุ่มงานส่งเสริม                      การพัฒนาชุมชน</a:t>
              </a:r>
            </a:p>
          </p:txBody>
        </p:sp>
        <p:sp>
          <p:nvSpPr>
            <p:cNvPr id="12365" name="Rectangle 2"/>
            <p:cNvSpPr>
              <a:spLocks noChangeArrowheads="1"/>
            </p:cNvSpPr>
            <p:nvPr/>
          </p:nvSpPr>
          <p:spPr bwMode="auto">
            <a:xfrm>
              <a:off x="4679868" y="3468365"/>
              <a:ext cx="576000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en-US" altLang="th-TH" sz="1600" b="1" dirty="0">
                  <a:latin typeface="TH SarabunPSK" pitchFamily="34" charset="-34"/>
                  <a:cs typeface="TH SarabunPSK" pitchFamily="34" charset="-34"/>
                </a:rPr>
                <a:t>5</a:t>
              </a:r>
              <a:endParaRPr lang="th-TH" altLang="th-TH" sz="1600" b="1" dirty="0">
                <a:latin typeface="TH SarabunPSK" pitchFamily="34" charset="-34"/>
                <a:cs typeface="TH SarabunPSK" pitchFamily="34" charset="-34"/>
              </a:endParaRPr>
            </a:p>
          </p:txBody>
        </p:sp>
        <p:sp>
          <p:nvSpPr>
            <p:cNvPr id="12369" name="Rectangle 2"/>
            <p:cNvSpPr>
              <a:spLocks noChangeArrowheads="1"/>
            </p:cNvSpPr>
            <p:nvPr/>
          </p:nvSpPr>
          <p:spPr bwMode="auto">
            <a:xfrm>
              <a:off x="3203848" y="3789039"/>
              <a:ext cx="2052020" cy="325437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th-TH" altLang="th-TH" sz="1500" spc="-80" dirty="0">
                  <a:latin typeface="TH SarabunPSK" pitchFamily="34" charset="-34"/>
                  <a:cs typeface="TH SarabunPSK" pitchFamily="34" charset="-34"/>
                </a:rPr>
                <a:t>นักวิชาการพัฒนาชุมชน (ผอ.กง.) ชพ</a:t>
              </a:r>
              <a:r>
                <a:rPr lang="en-US" altLang="th-TH" sz="1500" spc="-80" dirty="0">
                  <a:latin typeface="TH SarabunPSK" pitchFamily="34" charset="-34"/>
                  <a:cs typeface="TH SarabunPSK" pitchFamily="34" charset="-34"/>
                </a:rPr>
                <a:t>. </a:t>
              </a:r>
              <a:r>
                <a:rPr lang="en-US" altLang="th-TH" sz="1000" spc="-80" dirty="0">
                  <a:solidFill>
                    <a:srgbClr val="FF0000"/>
                  </a:solidFill>
                  <a:latin typeface="TH SarabunPSK" pitchFamily="34" charset="-34"/>
                  <a:cs typeface="TH SarabunPSK" pitchFamily="34" charset="-34"/>
                </a:rPr>
                <a:t>(6831)</a:t>
              </a:r>
              <a:endParaRPr lang="th-TH" altLang="th-TH" sz="1000" spc="-80" dirty="0">
                <a:solidFill>
                  <a:srgbClr val="FF0000"/>
                </a:solidFill>
                <a:latin typeface="TH SarabunPSK" pitchFamily="34" charset="-34"/>
                <a:cs typeface="TH SarabunPSK" pitchFamily="34" charset="-34"/>
              </a:endParaRPr>
            </a:p>
          </p:txBody>
        </p:sp>
      </p:grpSp>
      <p:sp>
        <p:nvSpPr>
          <p:cNvPr id="67595" name="Text Box 17"/>
          <p:cNvSpPr txBox="1">
            <a:spLocks noChangeArrowheads="1"/>
          </p:cNvSpPr>
          <p:nvPr/>
        </p:nvSpPr>
        <p:spPr bwMode="auto">
          <a:xfrm>
            <a:off x="6969125" y="2425700"/>
            <a:ext cx="2087563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(6830/6852/6876/6897)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5" name="Group 18"/>
          <p:cNvGrpSpPr>
            <a:grpSpLocks/>
          </p:cNvGrpSpPr>
          <p:nvPr/>
        </p:nvGrpSpPr>
        <p:grpSpPr bwMode="auto">
          <a:xfrm>
            <a:off x="6968737" y="1778090"/>
            <a:ext cx="2052637" cy="646113"/>
            <a:chOff x="3203848" y="3468365"/>
            <a:chExt cx="2052020" cy="646113"/>
          </a:xfrm>
          <a:solidFill>
            <a:schemeClr val="bg1"/>
          </a:solidFill>
        </p:grpSpPr>
        <p:sp>
          <p:nvSpPr>
            <p:cNvPr id="12361" name="Rectangle 2"/>
            <p:cNvSpPr>
              <a:spLocks noChangeArrowheads="1"/>
            </p:cNvSpPr>
            <p:nvPr/>
          </p:nvSpPr>
          <p:spPr bwMode="auto">
            <a:xfrm>
              <a:off x="3203848" y="3468365"/>
              <a:ext cx="1476000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lnSpc>
                  <a:spcPct val="70000"/>
                </a:lnSpc>
                <a:defRPr/>
              </a:pPr>
              <a:endParaRPr lang="th-TH" altLang="th-TH" sz="700" b="1" dirty="0">
                <a:latin typeface="TH SarabunPSK" pitchFamily="34" charset="-34"/>
                <a:cs typeface="TH SarabunPSK" pitchFamily="34" charset="-34"/>
              </a:endParaRPr>
            </a:p>
            <a:p>
              <a:pPr algn="ctr" eaLnBrk="0" hangingPunct="0">
                <a:lnSpc>
                  <a:spcPct val="70000"/>
                </a:lnSpc>
                <a:defRPr/>
              </a:pPr>
              <a:r>
                <a:rPr lang="th-TH" altLang="th-TH" sz="1400" b="1" dirty="0">
                  <a:latin typeface="TH SarabunPSK" pitchFamily="34" charset="-34"/>
                  <a:cs typeface="TH SarabunPSK" pitchFamily="34" charset="-34"/>
                </a:rPr>
                <a:t>กลุ่มงานสารสนเทศ</a:t>
              </a:r>
            </a:p>
            <a:p>
              <a:pPr algn="ctr" eaLnBrk="0" hangingPunct="0">
                <a:lnSpc>
                  <a:spcPct val="70000"/>
                </a:lnSpc>
                <a:defRPr/>
              </a:pPr>
              <a:r>
                <a:rPr lang="th-TH" altLang="th-TH" sz="1400" b="1" dirty="0">
                  <a:latin typeface="TH SarabunPSK" pitchFamily="34" charset="-34"/>
                  <a:cs typeface="TH SarabunPSK" pitchFamily="34" charset="-34"/>
                </a:rPr>
                <a:t>การพัฒนาชุมชน</a:t>
              </a:r>
            </a:p>
          </p:txBody>
        </p:sp>
        <p:sp>
          <p:nvSpPr>
            <p:cNvPr id="12362" name="Rectangle 2"/>
            <p:cNvSpPr>
              <a:spLocks noChangeArrowheads="1"/>
            </p:cNvSpPr>
            <p:nvPr/>
          </p:nvSpPr>
          <p:spPr bwMode="auto">
            <a:xfrm>
              <a:off x="4679868" y="3468365"/>
              <a:ext cx="576000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en-US" altLang="th-TH" sz="1600" b="1" dirty="0">
                  <a:latin typeface="TH SarabunPSK" pitchFamily="34" charset="-34"/>
                  <a:cs typeface="TH SarabunPSK" pitchFamily="34" charset="-34"/>
                </a:rPr>
                <a:t>5</a:t>
              </a:r>
              <a:endParaRPr lang="th-TH" altLang="th-TH" sz="1400" b="1" dirty="0">
                <a:latin typeface="TH SarabunPSK" pitchFamily="34" charset="-34"/>
                <a:cs typeface="TH SarabunPSK" pitchFamily="34" charset="-34"/>
              </a:endParaRPr>
            </a:p>
          </p:txBody>
        </p:sp>
        <p:sp>
          <p:nvSpPr>
            <p:cNvPr id="11342" name="Rectangle 2"/>
            <p:cNvSpPr>
              <a:spLocks noChangeArrowheads="1"/>
            </p:cNvSpPr>
            <p:nvPr/>
          </p:nvSpPr>
          <p:spPr bwMode="auto">
            <a:xfrm>
              <a:off x="3203848" y="3789040"/>
              <a:ext cx="2052020" cy="325438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th-TH" altLang="th-TH" sz="1500" spc="-80" dirty="0">
                  <a:latin typeface="TH SarabunPSK" pitchFamily="34" charset="-34"/>
                  <a:cs typeface="TH SarabunPSK" pitchFamily="34" charset="-34"/>
                </a:rPr>
                <a:t>นักวิชาการพัฒนาชุมชน (ผอ.กง.) ชพ</a:t>
              </a:r>
              <a:r>
                <a:rPr lang="en-US" altLang="th-TH" sz="1500" spc="-80" dirty="0">
                  <a:latin typeface="TH SarabunPSK" pitchFamily="34" charset="-34"/>
                  <a:cs typeface="TH SarabunPSK" pitchFamily="34" charset="-34"/>
                </a:rPr>
                <a:t>. </a:t>
              </a:r>
              <a:r>
                <a:rPr lang="en-US" altLang="th-TH" sz="1050" spc="-60" dirty="0">
                  <a:solidFill>
                    <a:srgbClr val="FF0000"/>
                  </a:solidFill>
                  <a:latin typeface="TH SarabunPSK" pitchFamily="34" charset="-34"/>
                  <a:cs typeface="TH SarabunPSK" pitchFamily="34" charset="-34"/>
                </a:rPr>
                <a:t>(6834)</a:t>
              </a:r>
              <a:endParaRPr lang="th-TH" altLang="th-TH" sz="1050" spc="-60" dirty="0">
                <a:solidFill>
                  <a:srgbClr val="FF0000"/>
                </a:solidFill>
                <a:latin typeface="TH SarabunPSK" pitchFamily="34" charset="-34"/>
                <a:cs typeface="TH SarabunPSK" pitchFamily="34" charset="-34"/>
              </a:endParaRPr>
            </a:p>
          </p:txBody>
        </p:sp>
      </p:grpSp>
      <p:cxnSp>
        <p:nvCxnSpPr>
          <p:cNvPr id="78" name="Straight Connector 77"/>
          <p:cNvCxnSpPr/>
          <p:nvPr/>
        </p:nvCxnSpPr>
        <p:spPr>
          <a:xfrm>
            <a:off x="4572000" y="1419225"/>
            <a:ext cx="0" cy="223202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/>
          <p:cNvCxnSpPr/>
          <p:nvPr/>
        </p:nvCxnSpPr>
        <p:spPr>
          <a:xfrm>
            <a:off x="1116013" y="1628775"/>
            <a:ext cx="683895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7599" name="Rectangle 78"/>
          <p:cNvSpPr>
            <a:spLocks noChangeArrowheads="1"/>
          </p:cNvSpPr>
          <p:nvPr/>
        </p:nvSpPr>
        <p:spPr bwMode="auto">
          <a:xfrm>
            <a:off x="0" y="6611938"/>
            <a:ext cx="1619250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000" u="sng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หมายเหตุ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ภายในวงเล็บแสดงเลขที่ตำแหน่ง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67600" name="Group 49"/>
          <p:cNvGrpSpPr>
            <a:grpSpLocks/>
          </p:cNvGrpSpPr>
          <p:nvPr/>
        </p:nvGrpSpPr>
        <p:grpSpPr bwMode="auto">
          <a:xfrm>
            <a:off x="107950" y="3594100"/>
            <a:ext cx="2843213" cy="646113"/>
            <a:chOff x="107503" y="3717032"/>
            <a:chExt cx="2844257" cy="646113"/>
          </a:xfrm>
        </p:grpSpPr>
        <p:sp>
          <p:nvSpPr>
            <p:cNvPr id="67642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เมืองนครศรีธรรมราช</a:t>
              </a:r>
            </a:p>
          </p:txBody>
        </p:sp>
        <p:sp>
          <p:nvSpPr>
            <p:cNvPr id="67643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6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67644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(6837)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67601" name="Text Box 17"/>
          <p:cNvSpPr txBox="1">
            <a:spLocks noChangeArrowheads="1"/>
          </p:cNvSpPr>
          <p:nvPr/>
        </p:nvSpPr>
        <p:spPr bwMode="auto">
          <a:xfrm>
            <a:off x="107950" y="4241800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(6839/6840/6841/6842)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67602" name="Group 50"/>
          <p:cNvGrpSpPr>
            <a:grpSpLocks/>
          </p:cNvGrpSpPr>
          <p:nvPr/>
        </p:nvGrpSpPr>
        <p:grpSpPr bwMode="auto">
          <a:xfrm>
            <a:off x="3132138" y="3594100"/>
            <a:ext cx="2843212" cy="646113"/>
            <a:chOff x="107503" y="3717032"/>
            <a:chExt cx="2844257" cy="646113"/>
          </a:xfrm>
        </p:grpSpPr>
        <p:sp>
          <p:nvSpPr>
            <p:cNvPr id="67639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ฉวาง</a:t>
              </a:r>
            </a:p>
          </p:txBody>
        </p:sp>
        <p:sp>
          <p:nvSpPr>
            <p:cNvPr id="67640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67641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(6847)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67603" name="Text Box 17"/>
          <p:cNvSpPr txBox="1">
            <a:spLocks noChangeArrowheads="1"/>
          </p:cNvSpPr>
          <p:nvPr/>
        </p:nvSpPr>
        <p:spPr bwMode="auto">
          <a:xfrm>
            <a:off x="3132138" y="4241800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(6849/6850/6851/6854)</a:t>
            </a:r>
          </a:p>
        </p:txBody>
      </p:sp>
      <p:grpSp>
        <p:nvGrpSpPr>
          <p:cNvPr id="67604" name="Group 55"/>
          <p:cNvGrpSpPr>
            <a:grpSpLocks/>
          </p:cNvGrpSpPr>
          <p:nvPr/>
        </p:nvGrpSpPr>
        <p:grpSpPr bwMode="auto">
          <a:xfrm>
            <a:off x="6156325" y="3594100"/>
            <a:ext cx="2844800" cy="646113"/>
            <a:chOff x="107503" y="3717032"/>
            <a:chExt cx="2844257" cy="646113"/>
          </a:xfrm>
        </p:grpSpPr>
        <p:sp>
          <p:nvSpPr>
            <p:cNvPr id="67636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เชียรใหญ่</a:t>
              </a:r>
            </a:p>
          </p:txBody>
        </p:sp>
        <p:sp>
          <p:nvSpPr>
            <p:cNvPr id="67637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67638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(6855)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67605" name="Text Box 17"/>
          <p:cNvSpPr txBox="1">
            <a:spLocks noChangeArrowheads="1"/>
          </p:cNvSpPr>
          <p:nvPr/>
        </p:nvSpPr>
        <p:spPr bwMode="auto">
          <a:xfrm>
            <a:off x="6156325" y="4241800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(6858/6859/6860/6861)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67606" name="Group 60"/>
          <p:cNvGrpSpPr>
            <a:grpSpLocks/>
          </p:cNvGrpSpPr>
          <p:nvPr/>
        </p:nvGrpSpPr>
        <p:grpSpPr bwMode="auto">
          <a:xfrm>
            <a:off x="107950" y="4962525"/>
            <a:ext cx="2843213" cy="646113"/>
            <a:chOff x="107503" y="3717032"/>
            <a:chExt cx="2844257" cy="646113"/>
          </a:xfrm>
        </p:grpSpPr>
        <p:sp>
          <p:nvSpPr>
            <p:cNvPr id="67633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ท่าศาลา</a:t>
              </a:r>
            </a:p>
          </p:txBody>
        </p:sp>
        <p:sp>
          <p:nvSpPr>
            <p:cNvPr id="67634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67635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(6863)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67607" name="Text Box 17"/>
          <p:cNvSpPr txBox="1">
            <a:spLocks noChangeArrowheads="1"/>
          </p:cNvSpPr>
          <p:nvPr/>
        </p:nvSpPr>
        <p:spPr bwMode="auto">
          <a:xfrm>
            <a:off x="107950" y="5610225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(6865/6866/6867/6868)</a:t>
            </a:r>
          </a:p>
        </p:txBody>
      </p:sp>
      <p:grpSp>
        <p:nvGrpSpPr>
          <p:cNvPr id="67608" name="Group 65"/>
          <p:cNvGrpSpPr>
            <a:grpSpLocks/>
          </p:cNvGrpSpPr>
          <p:nvPr/>
        </p:nvGrpSpPr>
        <p:grpSpPr bwMode="auto">
          <a:xfrm>
            <a:off x="3132138" y="4962525"/>
            <a:ext cx="2843212" cy="646113"/>
            <a:chOff x="107503" y="3717032"/>
            <a:chExt cx="2844257" cy="646113"/>
          </a:xfrm>
        </p:grpSpPr>
        <p:sp>
          <p:nvSpPr>
            <p:cNvPr id="67630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ทุ่งสง</a:t>
              </a:r>
            </a:p>
          </p:txBody>
        </p:sp>
        <p:sp>
          <p:nvSpPr>
            <p:cNvPr id="67631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6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67632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(6871)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67609" name="Text Box 17"/>
          <p:cNvSpPr txBox="1">
            <a:spLocks noChangeArrowheads="1"/>
          </p:cNvSpPr>
          <p:nvPr/>
        </p:nvSpPr>
        <p:spPr bwMode="auto">
          <a:xfrm>
            <a:off x="3132138" y="5610225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(6874/6875/6877/6878)</a:t>
            </a:r>
          </a:p>
        </p:txBody>
      </p:sp>
      <p:grpSp>
        <p:nvGrpSpPr>
          <p:cNvPr id="67610" name="Group 70"/>
          <p:cNvGrpSpPr>
            <a:grpSpLocks/>
          </p:cNvGrpSpPr>
          <p:nvPr/>
        </p:nvGrpSpPr>
        <p:grpSpPr bwMode="auto">
          <a:xfrm>
            <a:off x="6156325" y="4962525"/>
            <a:ext cx="2844800" cy="646113"/>
            <a:chOff x="107503" y="3717032"/>
            <a:chExt cx="2844257" cy="646113"/>
          </a:xfrm>
        </p:grpSpPr>
        <p:sp>
          <p:nvSpPr>
            <p:cNvPr id="67627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ทุ่งใหญ่</a:t>
              </a:r>
            </a:p>
          </p:txBody>
        </p:sp>
        <p:sp>
          <p:nvSpPr>
            <p:cNvPr id="67628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6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67629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(6881)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67611" name="Text Box 17"/>
          <p:cNvSpPr txBox="1">
            <a:spLocks noChangeArrowheads="1"/>
          </p:cNvSpPr>
          <p:nvPr/>
        </p:nvSpPr>
        <p:spPr bwMode="auto">
          <a:xfrm>
            <a:off x="6156325" y="5610225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(6882/6883/6884/6885)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cxnSp>
        <p:nvCxnSpPr>
          <p:cNvPr id="76" name="Straight Connector 75"/>
          <p:cNvCxnSpPr/>
          <p:nvPr/>
        </p:nvCxnSpPr>
        <p:spPr>
          <a:xfrm>
            <a:off x="1404938" y="3500438"/>
            <a:ext cx="604837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9" name="Straight Connector 78"/>
          <p:cNvCxnSpPr/>
          <p:nvPr/>
        </p:nvCxnSpPr>
        <p:spPr>
          <a:xfrm>
            <a:off x="1116013" y="1628775"/>
            <a:ext cx="0" cy="14446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" name="Straight Connector 80"/>
          <p:cNvCxnSpPr/>
          <p:nvPr/>
        </p:nvCxnSpPr>
        <p:spPr>
          <a:xfrm>
            <a:off x="3348038" y="1628775"/>
            <a:ext cx="0" cy="14446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" name="Straight Connector 81"/>
          <p:cNvCxnSpPr/>
          <p:nvPr/>
        </p:nvCxnSpPr>
        <p:spPr>
          <a:xfrm>
            <a:off x="5651500" y="1628775"/>
            <a:ext cx="0" cy="14446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3" name="Straight Connector 82"/>
          <p:cNvCxnSpPr/>
          <p:nvPr/>
        </p:nvCxnSpPr>
        <p:spPr>
          <a:xfrm>
            <a:off x="7956550" y="1628775"/>
            <a:ext cx="0" cy="14446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4" name="Straight Connector 83"/>
          <p:cNvCxnSpPr/>
          <p:nvPr/>
        </p:nvCxnSpPr>
        <p:spPr>
          <a:xfrm>
            <a:off x="1403350" y="3500438"/>
            <a:ext cx="0" cy="904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/>
          <p:cNvCxnSpPr/>
          <p:nvPr/>
        </p:nvCxnSpPr>
        <p:spPr>
          <a:xfrm>
            <a:off x="7451725" y="3500438"/>
            <a:ext cx="0" cy="904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" name="Straight Connector 85"/>
          <p:cNvCxnSpPr/>
          <p:nvPr/>
        </p:nvCxnSpPr>
        <p:spPr>
          <a:xfrm>
            <a:off x="3049588" y="3500438"/>
            <a:ext cx="0" cy="136842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7" name="Straight Connector 86"/>
          <p:cNvCxnSpPr/>
          <p:nvPr/>
        </p:nvCxnSpPr>
        <p:spPr>
          <a:xfrm>
            <a:off x="1403350" y="4868863"/>
            <a:ext cx="604837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9" name="Straight Connector 88"/>
          <p:cNvCxnSpPr/>
          <p:nvPr/>
        </p:nvCxnSpPr>
        <p:spPr>
          <a:xfrm>
            <a:off x="1403350" y="4868863"/>
            <a:ext cx="0" cy="904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0" name="Straight Connector 89"/>
          <p:cNvCxnSpPr/>
          <p:nvPr/>
        </p:nvCxnSpPr>
        <p:spPr>
          <a:xfrm>
            <a:off x="4427538" y="4868863"/>
            <a:ext cx="0" cy="904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1" name="Straight Connector 90"/>
          <p:cNvCxnSpPr/>
          <p:nvPr/>
        </p:nvCxnSpPr>
        <p:spPr>
          <a:xfrm>
            <a:off x="7451725" y="4868863"/>
            <a:ext cx="0" cy="904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67624" name="Group 74"/>
          <p:cNvGrpSpPr>
            <a:grpSpLocks/>
          </p:cNvGrpSpPr>
          <p:nvPr/>
        </p:nvGrpSpPr>
        <p:grpSpPr bwMode="auto">
          <a:xfrm>
            <a:off x="107950" y="1774825"/>
            <a:ext cx="2051050" cy="646113"/>
            <a:chOff x="107950" y="1775470"/>
            <a:chExt cx="2051050" cy="646112"/>
          </a:xfrm>
        </p:grpSpPr>
        <p:grpSp>
          <p:nvGrpSpPr>
            <p:cNvPr id="13" name="Group 18"/>
            <p:cNvGrpSpPr>
              <a:grpSpLocks/>
            </p:cNvGrpSpPr>
            <p:nvPr/>
          </p:nvGrpSpPr>
          <p:grpSpPr bwMode="auto">
            <a:xfrm>
              <a:off x="107950" y="1775470"/>
              <a:ext cx="2051050" cy="646112"/>
              <a:chOff x="3203848" y="3468365"/>
              <a:chExt cx="2052020" cy="646113"/>
            </a:xfrm>
            <a:solidFill>
              <a:schemeClr val="bg1"/>
            </a:solidFill>
          </p:grpSpPr>
          <p:sp>
            <p:nvSpPr>
              <p:cNvPr id="14387" name="Rectangle 2"/>
              <p:cNvSpPr>
                <a:spLocks noChangeArrowheads="1"/>
              </p:cNvSpPr>
              <p:nvPr/>
            </p:nvSpPr>
            <p:spPr bwMode="auto">
              <a:xfrm>
                <a:off x="4679868" y="3468365"/>
                <a:ext cx="576000" cy="323850"/>
              </a:xfrm>
              <a:prstGeom prst="rect">
                <a:avLst/>
              </a:prstGeom>
              <a:grpFill/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anchor="ctr"/>
              <a:lstStyle/>
              <a:p>
                <a:pPr algn="ctr" eaLnBrk="0" hangingPunct="0">
                  <a:defRPr/>
                </a:pPr>
                <a:r>
                  <a:rPr lang="en-US" altLang="th-TH" sz="1600" b="1" dirty="0">
                    <a:latin typeface="TH SarabunPSK" pitchFamily="34" charset="-34"/>
                    <a:cs typeface="TH SarabunPSK" pitchFamily="34" charset="-34"/>
                  </a:rPr>
                  <a:t>10</a:t>
                </a:r>
                <a:endParaRPr lang="th-TH" altLang="th-TH" sz="1400" b="1" dirty="0">
                  <a:latin typeface="TH SarabunPSK" pitchFamily="34" charset="-34"/>
                  <a:cs typeface="TH SarabunPSK" pitchFamily="34" charset="-34"/>
                </a:endParaRPr>
              </a:p>
            </p:txBody>
          </p:sp>
          <p:sp>
            <p:nvSpPr>
              <p:cNvPr id="14388" name="Rectangle 2"/>
              <p:cNvSpPr>
                <a:spLocks noChangeArrowheads="1"/>
              </p:cNvSpPr>
              <p:nvPr/>
            </p:nvSpPr>
            <p:spPr bwMode="auto">
              <a:xfrm>
                <a:off x="3203848" y="3789040"/>
                <a:ext cx="2052000" cy="325438"/>
              </a:xfrm>
              <a:prstGeom prst="rect">
                <a:avLst/>
              </a:prstGeom>
              <a:grpFill/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anchor="ctr"/>
              <a:lstStyle/>
              <a:p>
                <a:pPr algn="ctr" eaLnBrk="0" hangingPunct="0">
                  <a:defRPr/>
                </a:pPr>
                <a:r>
                  <a:rPr lang="th-TH" altLang="th-TH" sz="1400" spc="-40" dirty="0">
                    <a:latin typeface="TH SarabunPSK" pitchFamily="34" charset="-34"/>
                    <a:cs typeface="TH SarabunPSK" pitchFamily="34" charset="-34"/>
                  </a:rPr>
                  <a:t>นักวิชาการพัฒนาชุมชน (ผอ.กง.) </a:t>
                </a:r>
                <a:r>
                  <a:rPr lang="th-TH" altLang="th-TH" sz="1400" spc="-40" dirty="0" err="1">
                    <a:latin typeface="TH SarabunPSK" pitchFamily="34" charset="-34"/>
                    <a:cs typeface="TH SarabunPSK" pitchFamily="34" charset="-34"/>
                  </a:rPr>
                  <a:t>ชพ.</a:t>
                </a:r>
                <a:r>
                  <a:rPr lang="en-US" altLang="th-TH" sz="1400" spc="-40" dirty="0">
                    <a:latin typeface="TH SarabunPSK" pitchFamily="34" charset="-34"/>
                    <a:cs typeface="TH SarabunPSK" pitchFamily="34" charset="-34"/>
                  </a:rPr>
                  <a:t> </a:t>
                </a:r>
                <a:r>
                  <a:rPr lang="en-US" altLang="th-TH" sz="1000" spc="-40" dirty="0">
                    <a:solidFill>
                      <a:srgbClr val="FF0000"/>
                    </a:solidFill>
                    <a:latin typeface="TH SarabunPSK" pitchFamily="34" charset="-34"/>
                    <a:cs typeface="TH SarabunPSK" pitchFamily="34" charset="-34"/>
                  </a:rPr>
                  <a:t>(6821)</a:t>
                </a:r>
                <a:endParaRPr lang="th-TH" altLang="th-TH" sz="1000" spc="-40" dirty="0">
                  <a:solidFill>
                    <a:srgbClr val="FF0000"/>
                  </a:solidFill>
                  <a:latin typeface="TH SarabunPSK" pitchFamily="34" charset="-34"/>
                  <a:cs typeface="TH SarabunPSK" pitchFamily="34" charset="-34"/>
                </a:endParaRPr>
              </a:p>
            </p:txBody>
          </p:sp>
        </p:grpSp>
        <p:sp>
          <p:nvSpPr>
            <p:cNvPr id="67626" name="Rectangle 2"/>
            <p:cNvSpPr>
              <a:spLocks noChangeArrowheads="1"/>
            </p:cNvSpPr>
            <p:nvPr/>
          </p:nvSpPr>
          <p:spPr bwMode="auto">
            <a:xfrm>
              <a:off x="107950" y="1775470"/>
              <a:ext cx="1475302" cy="323849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th-TH" altLang="th-TH" sz="12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endParaRPr lang="th-TH" altLang="th-TH" sz="8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2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กลุ่มงานประสานและสนับสนุนการบริหารงานพัฒนาชุมชน</a:t>
              </a:r>
            </a:p>
            <a:p>
              <a:pPr algn="ctr"/>
              <a:endParaRPr lang="th-TH" altLang="th-TH" sz="12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610" name="Rectangle 73"/>
          <p:cNvSpPr>
            <a:spLocks noChangeArrowheads="1"/>
          </p:cNvSpPr>
          <p:nvPr/>
        </p:nvSpPr>
        <p:spPr bwMode="auto">
          <a:xfrm>
            <a:off x="488950" y="106363"/>
            <a:ext cx="815498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/>
            <a:r>
              <a:rPr lang="th-TH" altLang="th-TH" sz="1600" b="1">
                <a:latin typeface="TH SarabunPSK" panose="020B0500040200020003" pitchFamily="34" charset="-34"/>
                <a:cs typeface="TH SarabunPSK" panose="020B0500040200020003" pitchFamily="34" charset="-34"/>
              </a:rPr>
              <a:t>แผนภูมิแสดงการแบ่งงานภายในและอัตรากำลังของกรมการพัฒนาชุมชน</a:t>
            </a:r>
            <a:r>
              <a:rPr lang="en-US" altLang="th-TH" sz="1600" b="1">
                <a:latin typeface="TH SarabunPSK" panose="020B0500040200020003" pitchFamily="34" charset="-34"/>
                <a:cs typeface="TH SarabunPSK" panose="020B0500040200020003" pitchFamily="34" charset="-34"/>
              </a:rPr>
              <a:t> </a:t>
            </a:r>
            <a:endParaRPr lang="th-TH" altLang="th-TH" sz="1600" b="1"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sp>
        <p:nvSpPr>
          <p:cNvPr id="68611" name="Text Box 9"/>
          <p:cNvSpPr txBox="1">
            <a:spLocks noChangeArrowheads="1"/>
          </p:cNvSpPr>
          <p:nvPr/>
        </p:nvSpPr>
        <p:spPr bwMode="auto">
          <a:xfrm>
            <a:off x="6980238" y="6269038"/>
            <a:ext cx="2160587" cy="588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ลูกจ้างประจำ - อัตรา </a:t>
            </a:r>
            <a:endParaRPr lang="th-TH" altLang="th-TH" sz="1400">
              <a:solidFill>
                <a:srgbClr val="FF0000"/>
              </a:solidFill>
              <a:latin typeface="TH SarabunPSK" panose="020B0500040200020003" pitchFamily="34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กรอบพนักงานราชการ 1 อัตรา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rPr>
              <a:t>(81)</a:t>
            </a:r>
          </a:p>
        </p:txBody>
      </p:sp>
      <p:grpSp>
        <p:nvGrpSpPr>
          <p:cNvPr id="68612" name="Group 81"/>
          <p:cNvGrpSpPr>
            <a:grpSpLocks/>
          </p:cNvGrpSpPr>
          <p:nvPr/>
        </p:nvGrpSpPr>
        <p:grpSpPr bwMode="auto">
          <a:xfrm>
            <a:off x="2843213" y="765175"/>
            <a:ext cx="3421062" cy="646113"/>
            <a:chOff x="2448080" y="857250"/>
            <a:chExt cx="3420000" cy="646113"/>
          </a:xfrm>
        </p:grpSpPr>
        <p:sp>
          <p:nvSpPr>
            <p:cNvPr id="68673" name="Rectangle 2"/>
            <p:cNvSpPr>
              <a:spLocks noChangeArrowheads="1"/>
            </p:cNvSpPr>
            <p:nvPr/>
          </p:nvSpPr>
          <p:spPr bwMode="auto">
            <a:xfrm>
              <a:off x="2448080" y="857250"/>
              <a:ext cx="2844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สำนักงานพัฒนาชุมชนจังหวัดนครศรีธรรมราช</a:t>
              </a:r>
            </a:p>
          </p:txBody>
        </p:sp>
        <p:sp>
          <p:nvSpPr>
            <p:cNvPr id="68674" name="Rectangle 2"/>
            <p:cNvSpPr>
              <a:spLocks noChangeArrowheads="1"/>
            </p:cNvSpPr>
            <p:nvPr/>
          </p:nvSpPr>
          <p:spPr bwMode="auto">
            <a:xfrm>
              <a:off x="5290308" y="857250"/>
              <a:ext cx="575739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 eaLnBrk="1" hangingPunct="1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139</a:t>
              </a:r>
              <a:endParaRPr lang="th-TH" altLang="th-TH" sz="16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68675" name="Rectangle 2"/>
            <p:cNvSpPr>
              <a:spLocks noChangeArrowheads="1"/>
            </p:cNvSpPr>
            <p:nvPr/>
          </p:nvSpPr>
          <p:spPr bwMode="auto">
            <a:xfrm>
              <a:off x="2448080" y="1177925"/>
              <a:ext cx="3420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ผู้อำนวยการ (พัฒนาการจังหวัด) สูง</a:t>
              </a:r>
              <a:r>
                <a:rPr lang="en-US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(6820)</a:t>
              </a:r>
              <a:r>
                <a:rPr lang="en-US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endParaRPr lang="th-TH" altLang="th-TH" sz="1600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68613" name="Text Box 91"/>
          <p:cNvSpPr txBox="1">
            <a:spLocks noChangeArrowheads="1"/>
          </p:cNvSpPr>
          <p:nvPr/>
        </p:nvSpPr>
        <p:spPr bwMode="auto">
          <a:xfrm>
            <a:off x="3924300" y="404813"/>
            <a:ext cx="1368425" cy="277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Update </a:t>
            </a:r>
            <a:r>
              <a:rPr lang="th-TH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26 เมษายน 2564 </a:t>
            </a:r>
            <a:r>
              <a:rPr lang="en-US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         </a:t>
            </a:r>
            <a:endParaRPr lang="th-TH" altLang="th-TH" sz="1200"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cxnSp>
        <p:nvCxnSpPr>
          <p:cNvPr id="78" name="Straight Connector 77"/>
          <p:cNvCxnSpPr/>
          <p:nvPr/>
        </p:nvCxnSpPr>
        <p:spPr>
          <a:xfrm>
            <a:off x="4572000" y="1419225"/>
            <a:ext cx="0" cy="50482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8615" name="Rectangle 78"/>
          <p:cNvSpPr>
            <a:spLocks noChangeArrowheads="1"/>
          </p:cNvSpPr>
          <p:nvPr/>
        </p:nvSpPr>
        <p:spPr bwMode="auto">
          <a:xfrm>
            <a:off x="0" y="6611938"/>
            <a:ext cx="1619250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000" u="sng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หมายเหตุ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ภายในวงเล็บแสดงเลขที่ตำแหน่ง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68616" name="Group 49"/>
          <p:cNvGrpSpPr>
            <a:grpSpLocks/>
          </p:cNvGrpSpPr>
          <p:nvPr/>
        </p:nvGrpSpPr>
        <p:grpSpPr bwMode="auto">
          <a:xfrm>
            <a:off x="107950" y="1722438"/>
            <a:ext cx="2843213" cy="646112"/>
            <a:chOff x="107503" y="3717032"/>
            <a:chExt cx="2844257" cy="646113"/>
          </a:xfrm>
        </p:grpSpPr>
        <p:sp>
          <p:nvSpPr>
            <p:cNvPr id="68670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ปากพนัง</a:t>
              </a:r>
            </a:p>
          </p:txBody>
        </p:sp>
        <p:sp>
          <p:nvSpPr>
            <p:cNvPr id="68671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68672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(6887)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68617" name="Text Box 17"/>
          <p:cNvSpPr txBox="1">
            <a:spLocks noChangeArrowheads="1"/>
          </p:cNvSpPr>
          <p:nvPr/>
        </p:nvSpPr>
        <p:spPr bwMode="auto">
          <a:xfrm>
            <a:off x="107950" y="2370138"/>
            <a:ext cx="2879725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(6890/6891/6892/6893)</a:t>
            </a:r>
          </a:p>
          <a:p>
            <a:pPr eaLnBrk="1" hangingPunct="1"/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68618" name="Group 50"/>
          <p:cNvGrpSpPr>
            <a:grpSpLocks/>
          </p:cNvGrpSpPr>
          <p:nvPr/>
        </p:nvGrpSpPr>
        <p:grpSpPr bwMode="auto">
          <a:xfrm>
            <a:off x="3132138" y="1722438"/>
            <a:ext cx="2843212" cy="646112"/>
            <a:chOff x="107503" y="3717032"/>
            <a:chExt cx="2844257" cy="646113"/>
          </a:xfrm>
        </p:grpSpPr>
        <p:sp>
          <p:nvSpPr>
            <p:cNvPr id="68667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ร่อนพิบูลย์</a:t>
              </a:r>
            </a:p>
          </p:txBody>
        </p:sp>
        <p:sp>
          <p:nvSpPr>
            <p:cNvPr id="68668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68669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(6900)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68619" name="Text Box 17"/>
          <p:cNvSpPr txBox="1">
            <a:spLocks noChangeArrowheads="1"/>
          </p:cNvSpPr>
          <p:nvPr/>
        </p:nvSpPr>
        <p:spPr bwMode="auto">
          <a:xfrm>
            <a:off x="3132138" y="2370138"/>
            <a:ext cx="2879725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(6902/6903/6904/6905)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68620" name="Group 55"/>
          <p:cNvGrpSpPr>
            <a:grpSpLocks/>
          </p:cNvGrpSpPr>
          <p:nvPr/>
        </p:nvGrpSpPr>
        <p:grpSpPr bwMode="auto">
          <a:xfrm>
            <a:off x="6156325" y="1722438"/>
            <a:ext cx="2844800" cy="646112"/>
            <a:chOff x="107503" y="3717032"/>
            <a:chExt cx="2844257" cy="646113"/>
          </a:xfrm>
        </p:grpSpPr>
        <p:sp>
          <p:nvSpPr>
            <p:cNvPr id="68664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สิชล</a:t>
              </a:r>
            </a:p>
          </p:txBody>
        </p:sp>
        <p:sp>
          <p:nvSpPr>
            <p:cNvPr id="68665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68666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(6906)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68621" name="Text Box 17"/>
          <p:cNvSpPr txBox="1">
            <a:spLocks noChangeArrowheads="1"/>
          </p:cNvSpPr>
          <p:nvPr/>
        </p:nvSpPr>
        <p:spPr bwMode="auto">
          <a:xfrm>
            <a:off x="6156325" y="2370138"/>
            <a:ext cx="2879725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(6908/6909/6910/6911)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68622" name="Group 60"/>
          <p:cNvGrpSpPr>
            <a:grpSpLocks/>
          </p:cNvGrpSpPr>
          <p:nvPr/>
        </p:nvGrpSpPr>
        <p:grpSpPr bwMode="auto">
          <a:xfrm>
            <a:off x="107950" y="4962525"/>
            <a:ext cx="2843213" cy="646113"/>
            <a:chOff x="107503" y="3717032"/>
            <a:chExt cx="2844257" cy="646113"/>
          </a:xfrm>
        </p:grpSpPr>
        <p:sp>
          <p:nvSpPr>
            <p:cNvPr id="68661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พระพรหม</a:t>
              </a:r>
            </a:p>
          </p:txBody>
        </p:sp>
        <p:sp>
          <p:nvSpPr>
            <p:cNvPr id="68662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68663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ชพ.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(6938)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68623" name="Text Box 17"/>
          <p:cNvSpPr txBox="1">
            <a:spLocks noChangeArrowheads="1"/>
          </p:cNvSpPr>
          <p:nvPr/>
        </p:nvSpPr>
        <p:spPr bwMode="auto">
          <a:xfrm>
            <a:off x="107950" y="5610225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3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(6845/6940/6941)</a:t>
            </a:r>
          </a:p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เจ้าพนักงานพัฒนาชุมชน (ปง./ชง.)    - 1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6939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)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68624" name="Group 65"/>
          <p:cNvGrpSpPr>
            <a:grpSpLocks/>
          </p:cNvGrpSpPr>
          <p:nvPr/>
        </p:nvGrpSpPr>
        <p:grpSpPr bwMode="auto">
          <a:xfrm>
            <a:off x="3132138" y="4962525"/>
            <a:ext cx="2843212" cy="646113"/>
            <a:chOff x="107503" y="3717032"/>
            <a:chExt cx="2844257" cy="646113"/>
          </a:xfrm>
        </p:grpSpPr>
        <p:sp>
          <p:nvSpPr>
            <p:cNvPr id="68658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พรหมคีรี</a:t>
              </a:r>
            </a:p>
          </p:txBody>
        </p:sp>
        <p:sp>
          <p:nvSpPr>
            <p:cNvPr id="68659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68660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(6942)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68625" name="Text Box 17"/>
          <p:cNvSpPr txBox="1">
            <a:spLocks noChangeArrowheads="1"/>
          </p:cNvSpPr>
          <p:nvPr/>
        </p:nvSpPr>
        <p:spPr bwMode="auto">
          <a:xfrm>
            <a:off x="3132138" y="5610225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3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(6944/6945/6946)</a:t>
            </a:r>
          </a:p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เจ้าพนักงานพัฒนาชุมชน (ปง./ชง.)    - 1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6943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)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68626" name="Group 70"/>
          <p:cNvGrpSpPr>
            <a:grpSpLocks/>
          </p:cNvGrpSpPr>
          <p:nvPr/>
        </p:nvGrpSpPr>
        <p:grpSpPr bwMode="auto">
          <a:xfrm>
            <a:off x="6156325" y="4962525"/>
            <a:ext cx="2844800" cy="646113"/>
            <a:chOff x="107503" y="3717032"/>
            <a:chExt cx="2844257" cy="646113"/>
          </a:xfrm>
        </p:grpSpPr>
        <p:sp>
          <p:nvSpPr>
            <p:cNvPr id="68655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ลานสกา</a:t>
              </a:r>
            </a:p>
          </p:txBody>
        </p:sp>
        <p:sp>
          <p:nvSpPr>
            <p:cNvPr id="68656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68657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ชพ.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(6947)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68627" name="Text Box 17"/>
          <p:cNvSpPr txBox="1">
            <a:spLocks noChangeArrowheads="1"/>
          </p:cNvSpPr>
          <p:nvPr/>
        </p:nvSpPr>
        <p:spPr bwMode="auto">
          <a:xfrm>
            <a:off x="6156325" y="5610225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3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(6949/6950/6951)</a:t>
            </a:r>
          </a:p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เจ้าพนักงานพัฒนาชุมชน (ปง./ชง.)    - 1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6924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)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cxnSp>
        <p:nvCxnSpPr>
          <p:cNvPr id="76" name="Straight Connector 75"/>
          <p:cNvCxnSpPr/>
          <p:nvPr/>
        </p:nvCxnSpPr>
        <p:spPr>
          <a:xfrm>
            <a:off x="1404938" y="1628775"/>
            <a:ext cx="604837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4" name="Straight Connector 83"/>
          <p:cNvCxnSpPr/>
          <p:nvPr/>
        </p:nvCxnSpPr>
        <p:spPr>
          <a:xfrm>
            <a:off x="1403350" y="1628775"/>
            <a:ext cx="0" cy="9048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/>
          <p:cNvCxnSpPr/>
          <p:nvPr/>
        </p:nvCxnSpPr>
        <p:spPr>
          <a:xfrm>
            <a:off x="7451725" y="1628775"/>
            <a:ext cx="0" cy="9048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" name="Straight Connector 85"/>
          <p:cNvCxnSpPr/>
          <p:nvPr/>
        </p:nvCxnSpPr>
        <p:spPr>
          <a:xfrm>
            <a:off x="3049588" y="1628775"/>
            <a:ext cx="0" cy="324008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7" name="Straight Connector 86"/>
          <p:cNvCxnSpPr/>
          <p:nvPr/>
        </p:nvCxnSpPr>
        <p:spPr>
          <a:xfrm>
            <a:off x="1403350" y="4868863"/>
            <a:ext cx="604837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9" name="Straight Connector 88"/>
          <p:cNvCxnSpPr/>
          <p:nvPr/>
        </p:nvCxnSpPr>
        <p:spPr>
          <a:xfrm>
            <a:off x="1403350" y="4868863"/>
            <a:ext cx="0" cy="904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0" name="Straight Connector 89"/>
          <p:cNvCxnSpPr/>
          <p:nvPr/>
        </p:nvCxnSpPr>
        <p:spPr>
          <a:xfrm>
            <a:off x="4427538" y="4868863"/>
            <a:ext cx="0" cy="904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1" name="Straight Connector 90"/>
          <p:cNvCxnSpPr/>
          <p:nvPr/>
        </p:nvCxnSpPr>
        <p:spPr>
          <a:xfrm>
            <a:off x="7451725" y="4868863"/>
            <a:ext cx="0" cy="904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68636" name="Group 49"/>
          <p:cNvGrpSpPr>
            <a:grpSpLocks/>
          </p:cNvGrpSpPr>
          <p:nvPr/>
        </p:nvGrpSpPr>
        <p:grpSpPr bwMode="auto">
          <a:xfrm>
            <a:off x="107950" y="3300413"/>
            <a:ext cx="2843213" cy="652462"/>
            <a:chOff x="107503" y="3710690"/>
            <a:chExt cx="2844257" cy="652455"/>
          </a:xfrm>
        </p:grpSpPr>
        <p:sp>
          <p:nvSpPr>
            <p:cNvPr id="68652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หัวไทร</a:t>
              </a:r>
            </a:p>
          </p:txBody>
        </p:sp>
        <p:sp>
          <p:nvSpPr>
            <p:cNvPr id="68653" name="Rectangle 2"/>
            <p:cNvSpPr>
              <a:spLocks noChangeArrowheads="1"/>
            </p:cNvSpPr>
            <p:nvPr/>
          </p:nvSpPr>
          <p:spPr bwMode="auto">
            <a:xfrm>
              <a:off x="2411760" y="3710690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68654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(6914)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68637" name="Text Box 17"/>
          <p:cNvSpPr txBox="1">
            <a:spLocks noChangeArrowheads="1"/>
          </p:cNvSpPr>
          <p:nvPr/>
        </p:nvSpPr>
        <p:spPr bwMode="auto">
          <a:xfrm>
            <a:off x="107950" y="3954463"/>
            <a:ext cx="2879725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(6916/6917/6918/6919)</a:t>
            </a:r>
          </a:p>
          <a:p>
            <a:pPr eaLnBrk="1" hangingPunct="1"/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68638" name="Group 50"/>
          <p:cNvGrpSpPr>
            <a:grpSpLocks/>
          </p:cNvGrpSpPr>
          <p:nvPr/>
        </p:nvGrpSpPr>
        <p:grpSpPr bwMode="auto">
          <a:xfrm>
            <a:off x="3132138" y="3300413"/>
            <a:ext cx="2843212" cy="652462"/>
            <a:chOff x="107503" y="3710690"/>
            <a:chExt cx="2844257" cy="652455"/>
          </a:xfrm>
        </p:grpSpPr>
        <p:sp>
          <p:nvSpPr>
            <p:cNvPr id="68649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ชะอวด</a:t>
              </a:r>
            </a:p>
          </p:txBody>
        </p:sp>
        <p:sp>
          <p:nvSpPr>
            <p:cNvPr id="68650" name="Rectangle 2"/>
            <p:cNvSpPr>
              <a:spLocks noChangeArrowheads="1"/>
            </p:cNvSpPr>
            <p:nvPr/>
          </p:nvSpPr>
          <p:spPr bwMode="auto">
            <a:xfrm>
              <a:off x="2411760" y="3710690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68651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(6923)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68639" name="Text Box 17"/>
          <p:cNvSpPr txBox="1">
            <a:spLocks noChangeArrowheads="1"/>
          </p:cNvSpPr>
          <p:nvPr/>
        </p:nvSpPr>
        <p:spPr bwMode="auto">
          <a:xfrm>
            <a:off x="3132138" y="3954463"/>
            <a:ext cx="2879725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(6925/6926/6927/6928)</a:t>
            </a:r>
          </a:p>
        </p:txBody>
      </p:sp>
      <p:grpSp>
        <p:nvGrpSpPr>
          <p:cNvPr id="68640" name="Group 55"/>
          <p:cNvGrpSpPr>
            <a:grpSpLocks/>
          </p:cNvGrpSpPr>
          <p:nvPr/>
        </p:nvGrpSpPr>
        <p:grpSpPr bwMode="auto">
          <a:xfrm>
            <a:off x="6156325" y="3300413"/>
            <a:ext cx="2844800" cy="652462"/>
            <a:chOff x="107503" y="3710690"/>
            <a:chExt cx="2844257" cy="652455"/>
          </a:xfrm>
        </p:grpSpPr>
        <p:sp>
          <p:nvSpPr>
            <p:cNvPr id="68646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จุฬาภรณ์</a:t>
              </a:r>
            </a:p>
          </p:txBody>
        </p:sp>
        <p:sp>
          <p:nvSpPr>
            <p:cNvPr id="68647" name="Rectangle 2"/>
            <p:cNvSpPr>
              <a:spLocks noChangeArrowheads="1"/>
            </p:cNvSpPr>
            <p:nvPr/>
          </p:nvSpPr>
          <p:spPr bwMode="auto">
            <a:xfrm>
              <a:off x="2411760" y="3710690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68648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(6932)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68641" name="Text Box 17"/>
          <p:cNvSpPr txBox="1">
            <a:spLocks noChangeArrowheads="1"/>
          </p:cNvSpPr>
          <p:nvPr/>
        </p:nvSpPr>
        <p:spPr bwMode="auto">
          <a:xfrm>
            <a:off x="6156325" y="3954463"/>
            <a:ext cx="2879725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(6934/6935/6936/6937)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cxnSp>
        <p:nvCxnSpPr>
          <p:cNvPr id="105" name="Straight Connector 104"/>
          <p:cNvCxnSpPr/>
          <p:nvPr/>
        </p:nvCxnSpPr>
        <p:spPr>
          <a:xfrm>
            <a:off x="1404938" y="3213100"/>
            <a:ext cx="604837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6" name="Straight Connector 105"/>
          <p:cNvCxnSpPr/>
          <p:nvPr/>
        </p:nvCxnSpPr>
        <p:spPr>
          <a:xfrm>
            <a:off x="1403350" y="3213100"/>
            <a:ext cx="0" cy="9048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7" name="Straight Connector 106"/>
          <p:cNvCxnSpPr/>
          <p:nvPr/>
        </p:nvCxnSpPr>
        <p:spPr>
          <a:xfrm>
            <a:off x="7451725" y="3213100"/>
            <a:ext cx="0" cy="9048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9" name="Straight Connector 108"/>
          <p:cNvCxnSpPr/>
          <p:nvPr/>
        </p:nvCxnSpPr>
        <p:spPr>
          <a:xfrm>
            <a:off x="4356100" y="3213100"/>
            <a:ext cx="0" cy="9048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634" name="Rectangle 73"/>
          <p:cNvSpPr>
            <a:spLocks noChangeArrowheads="1"/>
          </p:cNvSpPr>
          <p:nvPr/>
        </p:nvSpPr>
        <p:spPr bwMode="auto">
          <a:xfrm>
            <a:off x="488950" y="106363"/>
            <a:ext cx="815498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/>
            <a:r>
              <a:rPr lang="th-TH" altLang="th-TH" sz="1600" b="1">
                <a:latin typeface="TH SarabunPSK" panose="020B0500040200020003" pitchFamily="34" charset="-34"/>
                <a:cs typeface="TH SarabunPSK" panose="020B0500040200020003" pitchFamily="34" charset="-34"/>
              </a:rPr>
              <a:t>แผนภูมิแสดงการแบ่งงานภายในและอัตรากำลังของกรมการพัฒนาชุมชน</a:t>
            </a:r>
            <a:r>
              <a:rPr lang="en-US" altLang="th-TH" sz="1600" b="1">
                <a:latin typeface="TH SarabunPSK" panose="020B0500040200020003" pitchFamily="34" charset="-34"/>
                <a:cs typeface="TH SarabunPSK" panose="020B0500040200020003" pitchFamily="34" charset="-34"/>
              </a:rPr>
              <a:t> </a:t>
            </a:r>
            <a:endParaRPr lang="th-TH" altLang="th-TH" sz="1600" b="1"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sp>
        <p:nvSpPr>
          <p:cNvPr id="69635" name="Text Box 9"/>
          <p:cNvSpPr txBox="1">
            <a:spLocks noChangeArrowheads="1"/>
          </p:cNvSpPr>
          <p:nvPr/>
        </p:nvSpPr>
        <p:spPr bwMode="auto">
          <a:xfrm>
            <a:off x="6980238" y="6269038"/>
            <a:ext cx="2160587" cy="588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ลูกจ้างประจำ - อัตรา </a:t>
            </a:r>
            <a:endParaRPr lang="th-TH" altLang="th-TH" sz="1400">
              <a:solidFill>
                <a:srgbClr val="FF0000"/>
              </a:solidFill>
              <a:latin typeface="TH SarabunPSK" panose="020B0500040200020003" pitchFamily="34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กรอบพนักงานราชการ 1 อัตรา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rPr>
              <a:t>(81)</a:t>
            </a:r>
          </a:p>
        </p:txBody>
      </p:sp>
      <p:grpSp>
        <p:nvGrpSpPr>
          <p:cNvPr id="69636" name="Group 81"/>
          <p:cNvGrpSpPr>
            <a:grpSpLocks/>
          </p:cNvGrpSpPr>
          <p:nvPr/>
        </p:nvGrpSpPr>
        <p:grpSpPr bwMode="auto">
          <a:xfrm>
            <a:off x="2843213" y="765175"/>
            <a:ext cx="3421062" cy="646113"/>
            <a:chOff x="2448080" y="857250"/>
            <a:chExt cx="3420000" cy="646113"/>
          </a:xfrm>
        </p:grpSpPr>
        <p:sp>
          <p:nvSpPr>
            <p:cNvPr id="69691" name="Rectangle 2"/>
            <p:cNvSpPr>
              <a:spLocks noChangeArrowheads="1"/>
            </p:cNvSpPr>
            <p:nvPr/>
          </p:nvSpPr>
          <p:spPr bwMode="auto">
            <a:xfrm>
              <a:off x="2448080" y="857250"/>
              <a:ext cx="2844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สำนักงานพัฒนาชุมชนจังหวัดนครศรีธรรมราช</a:t>
              </a:r>
            </a:p>
          </p:txBody>
        </p:sp>
        <p:sp>
          <p:nvSpPr>
            <p:cNvPr id="69692" name="Rectangle 2"/>
            <p:cNvSpPr>
              <a:spLocks noChangeArrowheads="1"/>
            </p:cNvSpPr>
            <p:nvPr/>
          </p:nvSpPr>
          <p:spPr bwMode="auto">
            <a:xfrm>
              <a:off x="5290308" y="857250"/>
              <a:ext cx="575739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 eaLnBrk="1" hangingPunct="1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139</a:t>
              </a:r>
              <a:endParaRPr lang="th-TH" altLang="th-TH" sz="16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69693" name="Rectangle 2"/>
            <p:cNvSpPr>
              <a:spLocks noChangeArrowheads="1"/>
            </p:cNvSpPr>
            <p:nvPr/>
          </p:nvSpPr>
          <p:spPr bwMode="auto">
            <a:xfrm>
              <a:off x="2448080" y="1177925"/>
              <a:ext cx="3420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ผู้อำนวยการ (พัฒนาการจังหวัด) สูง</a:t>
              </a:r>
              <a:r>
                <a:rPr lang="en-US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(6820)</a:t>
              </a:r>
              <a:r>
                <a:rPr lang="en-US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endParaRPr lang="th-TH" altLang="th-TH" sz="1600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69637" name="Text Box 91"/>
          <p:cNvSpPr txBox="1">
            <a:spLocks noChangeArrowheads="1"/>
          </p:cNvSpPr>
          <p:nvPr/>
        </p:nvSpPr>
        <p:spPr bwMode="auto">
          <a:xfrm>
            <a:off x="3924300" y="404813"/>
            <a:ext cx="1368425" cy="277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Update </a:t>
            </a:r>
            <a:r>
              <a:rPr lang="th-TH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26 เมษายน 2564 </a:t>
            </a:r>
            <a:r>
              <a:rPr lang="en-US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         </a:t>
            </a:r>
            <a:endParaRPr lang="th-TH" altLang="th-TH" sz="1200"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cxnSp>
        <p:nvCxnSpPr>
          <p:cNvPr id="78" name="Straight Connector 77"/>
          <p:cNvCxnSpPr/>
          <p:nvPr/>
        </p:nvCxnSpPr>
        <p:spPr>
          <a:xfrm>
            <a:off x="4572000" y="1419225"/>
            <a:ext cx="0" cy="50482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9639" name="Rectangle 78"/>
          <p:cNvSpPr>
            <a:spLocks noChangeArrowheads="1"/>
          </p:cNvSpPr>
          <p:nvPr/>
        </p:nvSpPr>
        <p:spPr bwMode="auto">
          <a:xfrm>
            <a:off x="0" y="6611938"/>
            <a:ext cx="1619250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000" u="sng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หมายเหตุ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ภายในวงเล็บแสดงเลขที่ตำแหน่ง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69640" name="Group 49"/>
          <p:cNvGrpSpPr>
            <a:grpSpLocks/>
          </p:cNvGrpSpPr>
          <p:nvPr/>
        </p:nvGrpSpPr>
        <p:grpSpPr bwMode="auto">
          <a:xfrm>
            <a:off x="107950" y="1722438"/>
            <a:ext cx="2843213" cy="646112"/>
            <a:chOff x="107503" y="3717032"/>
            <a:chExt cx="2844257" cy="646113"/>
          </a:xfrm>
        </p:grpSpPr>
        <p:sp>
          <p:nvSpPr>
            <p:cNvPr id="69688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ถ้าพรรณรา</a:t>
              </a:r>
            </a:p>
          </p:txBody>
        </p:sp>
        <p:sp>
          <p:nvSpPr>
            <p:cNvPr id="69689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69690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ชพ.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(6952)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69641" name="Text Box 17"/>
          <p:cNvSpPr txBox="1">
            <a:spLocks noChangeArrowheads="1"/>
          </p:cNvSpPr>
          <p:nvPr/>
        </p:nvSpPr>
        <p:spPr bwMode="auto">
          <a:xfrm>
            <a:off x="107950" y="2370138"/>
            <a:ext cx="2879725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(6869/6870/6954/6955)</a:t>
            </a:r>
          </a:p>
        </p:txBody>
      </p:sp>
      <p:grpSp>
        <p:nvGrpSpPr>
          <p:cNvPr id="69642" name="Group 50"/>
          <p:cNvGrpSpPr>
            <a:grpSpLocks/>
          </p:cNvGrpSpPr>
          <p:nvPr/>
        </p:nvGrpSpPr>
        <p:grpSpPr bwMode="auto">
          <a:xfrm>
            <a:off x="3132138" y="1722438"/>
            <a:ext cx="2843212" cy="646112"/>
            <a:chOff x="107503" y="3717032"/>
            <a:chExt cx="2844257" cy="646113"/>
          </a:xfrm>
        </p:grpSpPr>
        <p:sp>
          <p:nvSpPr>
            <p:cNvPr id="69685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พิปูน</a:t>
              </a:r>
            </a:p>
          </p:txBody>
        </p:sp>
        <p:sp>
          <p:nvSpPr>
            <p:cNvPr id="69686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69687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(6956)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69643" name="Text Box 17"/>
          <p:cNvSpPr txBox="1">
            <a:spLocks noChangeArrowheads="1"/>
          </p:cNvSpPr>
          <p:nvPr/>
        </p:nvSpPr>
        <p:spPr bwMode="auto">
          <a:xfrm>
            <a:off x="3132138" y="2370138"/>
            <a:ext cx="2879725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3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(6958/6959/6960)</a:t>
            </a:r>
          </a:p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เจ้าพนักงานพัฒนาชุมชน (ปง./ชง.)    - 1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6957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)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69644" name="Group 55"/>
          <p:cNvGrpSpPr>
            <a:grpSpLocks/>
          </p:cNvGrpSpPr>
          <p:nvPr/>
        </p:nvGrpSpPr>
        <p:grpSpPr bwMode="auto">
          <a:xfrm>
            <a:off x="6156325" y="1722438"/>
            <a:ext cx="2844800" cy="646112"/>
            <a:chOff x="107503" y="3717032"/>
            <a:chExt cx="2844257" cy="646113"/>
          </a:xfrm>
        </p:grpSpPr>
        <p:sp>
          <p:nvSpPr>
            <p:cNvPr id="69682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บางขัน</a:t>
              </a:r>
            </a:p>
          </p:txBody>
        </p:sp>
        <p:sp>
          <p:nvSpPr>
            <p:cNvPr id="69683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69684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ชพ.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(6961)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69645" name="Text Box 17"/>
          <p:cNvSpPr txBox="1">
            <a:spLocks noChangeArrowheads="1"/>
          </p:cNvSpPr>
          <p:nvPr/>
        </p:nvSpPr>
        <p:spPr bwMode="auto">
          <a:xfrm>
            <a:off x="6156325" y="2370138"/>
            <a:ext cx="2879725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(6896/6913/6963/6964)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69646" name="Group 60"/>
          <p:cNvGrpSpPr>
            <a:grpSpLocks/>
          </p:cNvGrpSpPr>
          <p:nvPr/>
        </p:nvGrpSpPr>
        <p:grpSpPr bwMode="auto">
          <a:xfrm>
            <a:off x="107950" y="4962525"/>
            <a:ext cx="2843213" cy="646113"/>
            <a:chOff x="107503" y="3717032"/>
            <a:chExt cx="2844257" cy="646113"/>
          </a:xfrm>
        </p:grpSpPr>
        <p:sp>
          <p:nvSpPr>
            <p:cNvPr id="69679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ช้างกลาง</a:t>
              </a:r>
            </a:p>
          </p:txBody>
        </p:sp>
        <p:sp>
          <p:nvSpPr>
            <p:cNvPr id="69680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69681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ชพ.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(6977)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69647" name="Text Box 17"/>
          <p:cNvSpPr txBox="1">
            <a:spLocks noChangeArrowheads="1"/>
          </p:cNvSpPr>
          <p:nvPr/>
        </p:nvSpPr>
        <p:spPr bwMode="auto">
          <a:xfrm>
            <a:off x="107950" y="5610225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3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(6930/6979/6980)</a:t>
            </a:r>
          </a:p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เจ้าพนักงานพัฒนาชุมชน (ปง./ชง.)    - 1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6978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)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69648" name="Group 65"/>
          <p:cNvGrpSpPr>
            <a:grpSpLocks/>
          </p:cNvGrpSpPr>
          <p:nvPr/>
        </p:nvGrpSpPr>
        <p:grpSpPr bwMode="auto">
          <a:xfrm>
            <a:off x="3132138" y="4962525"/>
            <a:ext cx="2843212" cy="646113"/>
            <a:chOff x="107503" y="3717032"/>
            <a:chExt cx="2844257" cy="646113"/>
          </a:xfrm>
        </p:grpSpPr>
        <p:sp>
          <p:nvSpPr>
            <p:cNvPr id="69676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นบพิตำ</a:t>
              </a:r>
            </a:p>
          </p:txBody>
        </p:sp>
        <p:sp>
          <p:nvSpPr>
            <p:cNvPr id="69677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69678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ชพ.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(6981)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69649" name="Text Box 17"/>
          <p:cNvSpPr txBox="1">
            <a:spLocks noChangeArrowheads="1"/>
          </p:cNvSpPr>
          <p:nvPr/>
        </p:nvSpPr>
        <p:spPr bwMode="auto">
          <a:xfrm>
            <a:off x="3132138" y="5610225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(6862/6886/6983/6984)</a:t>
            </a:r>
          </a:p>
        </p:txBody>
      </p:sp>
      <p:cxnSp>
        <p:nvCxnSpPr>
          <p:cNvPr id="76" name="Straight Connector 75"/>
          <p:cNvCxnSpPr/>
          <p:nvPr/>
        </p:nvCxnSpPr>
        <p:spPr>
          <a:xfrm>
            <a:off x="1404938" y="1628775"/>
            <a:ext cx="604837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4" name="Straight Connector 83"/>
          <p:cNvCxnSpPr/>
          <p:nvPr/>
        </p:nvCxnSpPr>
        <p:spPr>
          <a:xfrm>
            <a:off x="1403350" y="1628775"/>
            <a:ext cx="0" cy="9048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/>
          <p:cNvCxnSpPr/>
          <p:nvPr/>
        </p:nvCxnSpPr>
        <p:spPr>
          <a:xfrm>
            <a:off x="7451725" y="1628775"/>
            <a:ext cx="0" cy="9048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" name="Straight Connector 85"/>
          <p:cNvCxnSpPr/>
          <p:nvPr/>
        </p:nvCxnSpPr>
        <p:spPr>
          <a:xfrm>
            <a:off x="3049588" y="1628775"/>
            <a:ext cx="0" cy="324008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7" name="Straight Connector 86"/>
          <p:cNvCxnSpPr/>
          <p:nvPr/>
        </p:nvCxnSpPr>
        <p:spPr>
          <a:xfrm>
            <a:off x="1403350" y="4868863"/>
            <a:ext cx="3024188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9" name="Straight Connector 88"/>
          <p:cNvCxnSpPr/>
          <p:nvPr/>
        </p:nvCxnSpPr>
        <p:spPr>
          <a:xfrm>
            <a:off x="1403350" y="4868863"/>
            <a:ext cx="0" cy="904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0" name="Straight Connector 89"/>
          <p:cNvCxnSpPr/>
          <p:nvPr/>
        </p:nvCxnSpPr>
        <p:spPr>
          <a:xfrm>
            <a:off x="4427538" y="4868863"/>
            <a:ext cx="0" cy="904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69657" name="Group 49"/>
          <p:cNvGrpSpPr>
            <a:grpSpLocks/>
          </p:cNvGrpSpPr>
          <p:nvPr/>
        </p:nvGrpSpPr>
        <p:grpSpPr bwMode="auto">
          <a:xfrm>
            <a:off x="107950" y="3300413"/>
            <a:ext cx="2843213" cy="652462"/>
            <a:chOff x="107503" y="3710690"/>
            <a:chExt cx="2844257" cy="652455"/>
          </a:xfrm>
        </p:grpSpPr>
        <p:sp>
          <p:nvSpPr>
            <p:cNvPr id="69673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นาบอน</a:t>
              </a:r>
            </a:p>
          </p:txBody>
        </p:sp>
        <p:sp>
          <p:nvSpPr>
            <p:cNvPr id="69674" name="Rectangle 2"/>
            <p:cNvSpPr>
              <a:spLocks noChangeArrowheads="1"/>
            </p:cNvSpPr>
            <p:nvPr/>
          </p:nvSpPr>
          <p:spPr bwMode="auto">
            <a:xfrm>
              <a:off x="2411760" y="3710690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69675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ชพ.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(6965)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69658" name="Text Box 17"/>
          <p:cNvSpPr txBox="1">
            <a:spLocks noChangeArrowheads="1"/>
          </p:cNvSpPr>
          <p:nvPr/>
        </p:nvSpPr>
        <p:spPr bwMode="auto">
          <a:xfrm>
            <a:off x="107950" y="3954463"/>
            <a:ext cx="2879725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(6898/6899/6967/6968)</a:t>
            </a:r>
          </a:p>
          <a:p>
            <a:pPr eaLnBrk="1" hangingPunct="1"/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69659" name="Group 50"/>
          <p:cNvGrpSpPr>
            <a:grpSpLocks/>
          </p:cNvGrpSpPr>
          <p:nvPr/>
        </p:nvGrpSpPr>
        <p:grpSpPr bwMode="auto">
          <a:xfrm>
            <a:off x="3132138" y="3300413"/>
            <a:ext cx="2843212" cy="652462"/>
            <a:chOff x="107503" y="3710690"/>
            <a:chExt cx="2844257" cy="652455"/>
          </a:xfrm>
        </p:grpSpPr>
        <p:sp>
          <p:nvSpPr>
            <p:cNvPr id="69670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ขนอม</a:t>
              </a:r>
            </a:p>
          </p:txBody>
        </p:sp>
        <p:sp>
          <p:nvSpPr>
            <p:cNvPr id="69671" name="Rectangle 2"/>
            <p:cNvSpPr>
              <a:spLocks noChangeArrowheads="1"/>
            </p:cNvSpPr>
            <p:nvPr/>
          </p:nvSpPr>
          <p:spPr bwMode="auto">
            <a:xfrm>
              <a:off x="2411760" y="3710690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69672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ชพ.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(6969)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69660" name="Text Box 17"/>
          <p:cNvSpPr txBox="1">
            <a:spLocks noChangeArrowheads="1"/>
          </p:cNvSpPr>
          <p:nvPr/>
        </p:nvSpPr>
        <p:spPr bwMode="auto">
          <a:xfrm>
            <a:off x="3132138" y="3954463"/>
            <a:ext cx="2879725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3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(6843/6971/6972)</a:t>
            </a:r>
          </a:p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เจ้าพนักงานพัฒนาชุมชน (ปง./ชง.)    - 1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6838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)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69661" name="Group 55"/>
          <p:cNvGrpSpPr>
            <a:grpSpLocks/>
          </p:cNvGrpSpPr>
          <p:nvPr/>
        </p:nvGrpSpPr>
        <p:grpSpPr bwMode="auto">
          <a:xfrm>
            <a:off x="6156325" y="3300413"/>
            <a:ext cx="2844800" cy="652462"/>
            <a:chOff x="107503" y="3710690"/>
            <a:chExt cx="2844257" cy="652455"/>
          </a:xfrm>
        </p:grpSpPr>
        <p:sp>
          <p:nvSpPr>
            <p:cNvPr id="69667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เฉลิมพระเกียรติ</a:t>
              </a:r>
            </a:p>
          </p:txBody>
        </p:sp>
        <p:sp>
          <p:nvSpPr>
            <p:cNvPr id="69668" name="Rectangle 2"/>
            <p:cNvSpPr>
              <a:spLocks noChangeArrowheads="1"/>
            </p:cNvSpPr>
            <p:nvPr/>
          </p:nvSpPr>
          <p:spPr bwMode="auto">
            <a:xfrm>
              <a:off x="2411760" y="3710690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69669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ชพ.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(6973)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69662" name="Text Box 17"/>
          <p:cNvSpPr txBox="1">
            <a:spLocks noChangeArrowheads="1"/>
          </p:cNvSpPr>
          <p:nvPr/>
        </p:nvSpPr>
        <p:spPr bwMode="auto">
          <a:xfrm>
            <a:off x="6156325" y="3954463"/>
            <a:ext cx="2879725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3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(6844/6975/6976)</a:t>
            </a:r>
          </a:p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เจ้าพนักงานพัฒนาชุมชน (ปง./ชง.)    - 1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6974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)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cxnSp>
        <p:nvCxnSpPr>
          <p:cNvPr id="105" name="Straight Connector 104"/>
          <p:cNvCxnSpPr/>
          <p:nvPr/>
        </p:nvCxnSpPr>
        <p:spPr>
          <a:xfrm>
            <a:off x="1404938" y="3213100"/>
            <a:ext cx="604837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6" name="Straight Connector 105"/>
          <p:cNvCxnSpPr/>
          <p:nvPr/>
        </p:nvCxnSpPr>
        <p:spPr>
          <a:xfrm>
            <a:off x="1403350" y="3213100"/>
            <a:ext cx="0" cy="9048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7" name="Straight Connector 106"/>
          <p:cNvCxnSpPr/>
          <p:nvPr/>
        </p:nvCxnSpPr>
        <p:spPr>
          <a:xfrm>
            <a:off x="7451725" y="3213100"/>
            <a:ext cx="0" cy="9048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9" name="Straight Connector 108"/>
          <p:cNvCxnSpPr/>
          <p:nvPr/>
        </p:nvCxnSpPr>
        <p:spPr>
          <a:xfrm>
            <a:off x="4356100" y="3213100"/>
            <a:ext cx="0" cy="9048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658" name="Rectangle 73"/>
          <p:cNvSpPr>
            <a:spLocks noChangeArrowheads="1"/>
          </p:cNvSpPr>
          <p:nvPr/>
        </p:nvSpPr>
        <p:spPr bwMode="auto">
          <a:xfrm>
            <a:off x="488950" y="106363"/>
            <a:ext cx="815498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/>
            <a:r>
              <a:rPr lang="th-TH" altLang="th-TH" sz="1600" b="1">
                <a:latin typeface="TH SarabunPSK" panose="020B0500040200020003" pitchFamily="34" charset="-34"/>
                <a:cs typeface="TH SarabunPSK" panose="020B0500040200020003" pitchFamily="34" charset="-34"/>
              </a:rPr>
              <a:t>แผนภูมิแสดงการแบ่งงานภายในและอัตรากำลังของกรมการพัฒนาชุมชน</a:t>
            </a:r>
            <a:r>
              <a:rPr lang="en-US" altLang="th-TH" sz="1600" b="1">
                <a:latin typeface="TH SarabunPSK" panose="020B0500040200020003" pitchFamily="34" charset="-34"/>
                <a:cs typeface="TH SarabunPSK" panose="020B0500040200020003" pitchFamily="34" charset="-34"/>
              </a:rPr>
              <a:t> </a:t>
            </a:r>
            <a:endParaRPr lang="th-TH" altLang="th-TH" sz="1600" b="1"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sp>
        <p:nvSpPr>
          <p:cNvPr id="70659" name="Text Box 9"/>
          <p:cNvSpPr txBox="1">
            <a:spLocks noChangeArrowheads="1"/>
          </p:cNvSpPr>
          <p:nvPr/>
        </p:nvSpPr>
        <p:spPr bwMode="auto">
          <a:xfrm>
            <a:off x="6980238" y="6269038"/>
            <a:ext cx="2160587" cy="588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ลูกจ้างประจำ 1 อัตรา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rPr>
              <a:t>(96)</a:t>
            </a:r>
            <a:endParaRPr lang="th-TH" altLang="th-TH" sz="1400">
              <a:solidFill>
                <a:srgbClr val="FF0000"/>
              </a:solidFill>
              <a:latin typeface="TH SarabunPSK" panose="020B0500040200020003" pitchFamily="34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กรอบพนักงานราชการ 1 อัตรา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rPr>
              <a:t>(82)</a:t>
            </a:r>
          </a:p>
        </p:txBody>
      </p:sp>
      <p:grpSp>
        <p:nvGrpSpPr>
          <p:cNvPr id="70660" name="Group 81"/>
          <p:cNvGrpSpPr>
            <a:grpSpLocks/>
          </p:cNvGrpSpPr>
          <p:nvPr/>
        </p:nvGrpSpPr>
        <p:grpSpPr bwMode="auto">
          <a:xfrm>
            <a:off x="2843213" y="765175"/>
            <a:ext cx="3421062" cy="646113"/>
            <a:chOff x="2448080" y="857250"/>
            <a:chExt cx="3420000" cy="646113"/>
          </a:xfrm>
        </p:grpSpPr>
        <p:sp>
          <p:nvSpPr>
            <p:cNvPr id="70717" name="Rectangle 2"/>
            <p:cNvSpPr>
              <a:spLocks noChangeArrowheads="1"/>
            </p:cNvSpPr>
            <p:nvPr/>
          </p:nvSpPr>
          <p:spPr bwMode="auto">
            <a:xfrm>
              <a:off x="2448080" y="857250"/>
              <a:ext cx="2844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สำนักงานพัฒนาชุมชนจังหวัดนครสวรรค์</a:t>
              </a:r>
            </a:p>
          </p:txBody>
        </p:sp>
        <p:sp>
          <p:nvSpPr>
            <p:cNvPr id="70718" name="Rectangle 2"/>
            <p:cNvSpPr>
              <a:spLocks noChangeArrowheads="1"/>
            </p:cNvSpPr>
            <p:nvPr/>
          </p:nvSpPr>
          <p:spPr bwMode="auto">
            <a:xfrm>
              <a:off x="5290308" y="857250"/>
              <a:ext cx="575739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 eaLnBrk="1" hangingPunct="1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102</a:t>
              </a:r>
              <a:endParaRPr lang="th-TH" altLang="th-TH" sz="16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70719" name="Rectangle 2"/>
            <p:cNvSpPr>
              <a:spLocks noChangeArrowheads="1"/>
            </p:cNvSpPr>
            <p:nvPr/>
          </p:nvSpPr>
          <p:spPr bwMode="auto">
            <a:xfrm>
              <a:off x="2448080" y="1177925"/>
              <a:ext cx="3420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ผู้อำนวยการ (พัฒนาการจังหวัด) สูง</a:t>
              </a:r>
              <a:r>
                <a:rPr lang="en-US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(5536)</a:t>
              </a:r>
              <a:r>
                <a:rPr lang="en-US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endParaRPr lang="th-TH" altLang="th-TH" sz="1600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70661" name="Text Box 91"/>
          <p:cNvSpPr txBox="1">
            <a:spLocks noChangeArrowheads="1"/>
          </p:cNvSpPr>
          <p:nvPr/>
        </p:nvSpPr>
        <p:spPr bwMode="auto">
          <a:xfrm>
            <a:off x="3924300" y="404813"/>
            <a:ext cx="1368425" cy="277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Update </a:t>
            </a:r>
            <a:r>
              <a:rPr lang="th-TH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26 เมษายน 2564 </a:t>
            </a:r>
            <a:r>
              <a:rPr lang="en-US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         </a:t>
            </a:r>
            <a:endParaRPr lang="th-TH" altLang="th-TH" sz="1200"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sp>
        <p:nvSpPr>
          <p:cNvPr id="70662" name="Text Box 17"/>
          <p:cNvSpPr txBox="1">
            <a:spLocks noChangeArrowheads="1"/>
          </p:cNvSpPr>
          <p:nvPr/>
        </p:nvSpPr>
        <p:spPr bwMode="auto">
          <a:xfrm>
            <a:off x="107950" y="2409825"/>
            <a:ext cx="2879725" cy="628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 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- 1 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(7852)</a:t>
            </a:r>
          </a:p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นักจัดการงานทั่วไป (ปก./ชก.)   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     </a:t>
            </a: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- 1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5636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)</a:t>
            </a:r>
          </a:p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เจ้าพนักงานธุรการ (ปง./ชง.)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  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     </a:t>
            </a: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3 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(428/5538/5541)</a:t>
            </a:r>
          </a:p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เจ้าพนักงานการเงินและบัญชี (ปง./ชง.)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- 2 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(5539/5540)</a:t>
            </a:r>
            <a:endParaRPr lang="th-TH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th-TH" altLang="th-TH" sz="1200">
                <a:solidFill>
                  <a:srgbClr val="00B05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พนักงานขับรถยนต์ (ลจป.)         </a:t>
            </a:r>
            <a:r>
              <a:rPr lang="en-US" altLang="th-TH" sz="1200">
                <a:solidFill>
                  <a:srgbClr val="00B05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   </a:t>
            </a:r>
            <a:r>
              <a:rPr lang="th-TH" altLang="th-TH" sz="1200">
                <a:solidFill>
                  <a:srgbClr val="00B05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- </a:t>
            </a:r>
            <a:r>
              <a:rPr lang="en-US" altLang="th-TH" sz="1200">
                <a:solidFill>
                  <a:srgbClr val="00B05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1</a:t>
            </a:r>
            <a:r>
              <a:rPr lang="th-TH" altLang="th-TH" sz="1000">
                <a:solidFill>
                  <a:srgbClr val="00B05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96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) (ไม่รวมในกรอบ ขรก.)</a:t>
            </a:r>
            <a:endParaRPr lang="en-US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sp>
        <p:nvSpPr>
          <p:cNvPr id="70663" name="Text Box 17"/>
          <p:cNvSpPr txBox="1">
            <a:spLocks noChangeArrowheads="1"/>
          </p:cNvSpPr>
          <p:nvPr/>
        </p:nvSpPr>
        <p:spPr bwMode="auto">
          <a:xfrm>
            <a:off x="2411413" y="2408238"/>
            <a:ext cx="2087562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2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(5543/5544)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3" name="Group 18"/>
          <p:cNvGrpSpPr>
            <a:grpSpLocks/>
          </p:cNvGrpSpPr>
          <p:nvPr/>
        </p:nvGrpSpPr>
        <p:grpSpPr bwMode="auto">
          <a:xfrm>
            <a:off x="2411413" y="1772816"/>
            <a:ext cx="2052637" cy="646113"/>
            <a:chOff x="3203848" y="3468365"/>
            <a:chExt cx="2052020" cy="646113"/>
          </a:xfrm>
          <a:solidFill>
            <a:schemeClr val="bg1"/>
          </a:solidFill>
        </p:grpSpPr>
        <p:sp>
          <p:nvSpPr>
            <p:cNvPr id="12367" name="Rectangle 2"/>
            <p:cNvSpPr>
              <a:spLocks noChangeArrowheads="1"/>
            </p:cNvSpPr>
            <p:nvPr/>
          </p:nvSpPr>
          <p:spPr bwMode="auto">
            <a:xfrm>
              <a:off x="3203848" y="3468365"/>
              <a:ext cx="1476000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lnSpc>
                  <a:spcPct val="70000"/>
                </a:lnSpc>
                <a:defRPr/>
              </a:pPr>
              <a:endParaRPr lang="en-US" altLang="th-TH" sz="700" b="1" dirty="0">
                <a:latin typeface="TH SarabunPSK" pitchFamily="34" charset="-34"/>
                <a:cs typeface="TH SarabunPSK" pitchFamily="34" charset="-34"/>
              </a:endParaRPr>
            </a:p>
            <a:p>
              <a:pPr algn="ctr" eaLnBrk="0" hangingPunct="0">
                <a:lnSpc>
                  <a:spcPct val="70000"/>
                </a:lnSpc>
                <a:defRPr/>
              </a:pPr>
              <a:r>
                <a:rPr lang="th-TH" altLang="th-TH" sz="1400" b="1" dirty="0">
                  <a:latin typeface="TH SarabunPSK" pitchFamily="34" charset="-34"/>
                  <a:cs typeface="TH SarabunPSK" pitchFamily="34" charset="-34"/>
                </a:rPr>
                <a:t> กลุ่มงานยุทธศาสตร์</a:t>
              </a:r>
            </a:p>
            <a:p>
              <a:pPr algn="ctr" eaLnBrk="0" hangingPunct="0">
                <a:lnSpc>
                  <a:spcPct val="70000"/>
                </a:lnSpc>
                <a:defRPr/>
              </a:pPr>
              <a:r>
                <a:rPr lang="th-TH" altLang="th-TH" sz="1400" b="1" dirty="0">
                  <a:latin typeface="TH SarabunPSK" pitchFamily="34" charset="-34"/>
                  <a:cs typeface="TH SarabunPSK" pitchFamily="34" charset="-34"/>
                </a:rPr>
                <a:t>การพัฒนาชุมชน</a:t>
              </a:r>
            </a:p>
          </p:txBody>
        </p:sp>
        <p:sp>
          <p:nvSpPr>
            <p:cNvPr id="12368" name="Rectangle 2"/>
            <p:cNvSpPr>
              <a:spLocks noChangeArrowheads="1"/>
            </p:cNvSpPr>
            <p:nvPr/>
          </p:nvSpPr>
          <p:spPr bwMode="auto">
            <a:xfrm>
              <a:off x="4679868" y="3468365"/>
              <a:ext cx="576000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en-US" altLang="th-TH" sz="1600" b="1" dirty="0">
                  <a:latin typeface="TH SarabunPSK" pitchFamily="34" charset="-34"/>
                  <a:cs typeface="TH SarabunPSK" pitchFamily="34" charset="-34"/>
                </a:rPr>
                <a:t>3</a:t>
              </a:r>
              <a:endParaRPr lang="th-TH" altLang="th-TH" sz="1400" b="1" dirty="0">
                <a:latin typeface="TH SarabunPSK" pitchFamily="34" charset="-34"/>
                <a:cs typeface="TH SarabunPSK" pitchFamily="34" charset="-34"/>
              </a:endParaRPr>
            </a:p>
          </p:txBody>
        </p:sp>
        <p:sp>
          <p:nvSpPr>
            <p:cNvPr id="12372" name="Rectangle 2"/>
            <p:cNvSpPr>
              <a:spLocks noChangeArrowheads="1"/>
            </p:cNvSpPr>
            <p:nvPr/>
          </p:nvSpPr>
          <p:spPr bwMode="auto">
            <a:xfrm>
              <a:off x="3203848" y="3789040"/>
              <a:ext cx="2052020" cy="325438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th-TH" altLang="th-TH" sz="1500" spc="-70" dirty="0">
                  <a:latin typeface="TH SarabunPSK" pitchFamily="34" charset="-34"/>
                  <a:cs typeface="TH SarabunPSK" pitchFamily="34" charset="-34"/>
                </a:rPr>
                <a:t>นักวิชาการพัฒนาชุมชน (ผอ.กง.) ชพ</a:t>
              </a:r>
              <a:r>
                <a:rPr lang="en-US" altLang="th-TH" sz="1500" spc="-70" dirty="0">
                  <a:latin typeface="TH SarabunPSK" pitchFamily="34" charset="-34"/>
                  <a:cs typeface="TH SarabunPSK" pitchFamily="34" charset="-34"/>
                </a:rPr>
                <a:t>. </a:t>
              </a:r>
              <a:r>
                <a:rPr lang="en-US" altLang="th-TH" sz="1000" spc="-70" dirty="0">
                  <a:solidFill>
                    <a:srgbClr val="FF0000"/>
                  </a:solidFill>
                  <a:latin typeface="TH SarabunPSK" pitchFamily="34" charset="-34"/>
                  <a:cs typeface="TH SarabunPSK" pitchFamily="34" charset="-34"/>
                </a:rPr>
                <a:t>(5542)</a:t>
              </a:r>
              <a:endParaRPr lang="th-TH" altLang="th-TH" sz="1000" spc="-70" dirty="0">
                <a:solidFill>
                  <a:srgbClr val="FF0000"/>
                </a:solidFill>
                <a:latin typeface="TH SarabunPSK" pitchFamily="34" charset="-34"/>
                <a:cs typeface="TH SarabunPSK" pitchFamily="34" charset="-34"/>
              </a:endParaRPr>
            </a:p>
          </p:txBody>
        </p:sp>
      </p:grpSp>
      <p:sp>
        <p:nvSpPr>
          <p:cNvPr id="70665" name="Text Box 17"/>
          <p:cNvSpPr txBox="1">
            <a:spLocks noChangeArrowheads="1"/>
          </p:cNvSpPr>
          <p:nvPr/>
        </p:nvSpPr>
        <p:spPr bwMode="auto">
          <a:xfrm>
            <a:off x="4665663" y="2420938"/>
            <a:ext cx="2498725" cy="628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(5547/5548/5549/5550)</a:t>
            </a:r>
          </a:p>
          <a:p>
            <a:pPr eaLnBrk="1" hangingPunct="1"/>
            <a:r>
              <a:rPr lang="th-TH" altLang="th-TH" sz="12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นักส่งเสริมการพัฒนาชุมชน (พรก.)</a:t>
            </a:r>
            <a:r>
              <a:rPr lang="en-US" altLang="th-TH" sz="12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12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 </a:t>
            </a:r>
            <a:r>
              <a:rPr lang="en-US" altLang="th-TH" sz="12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1</a:t>
            </a:r>
            <a:r>
              <a:rPr lang="th-TH" altLang="th-TH" sz="12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82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)</a:t>
            </a:r>
            <a:endParaRPr lang="th-TH" altLang="th-TH" sz="1000">
              <a:solidFill>
                <a:srgbClr val="0070C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th-TH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(กรอบฯ </a:t>
            </a:r>
            <a:r>
              <a:rPr lang="en-US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2564</a:t>
            </a:r>
            <a:r>
              <a:rPr lang="th-TH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en-US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</a:t>
            </a:r>
            <a:r>
              <a:rPr lang="th-TH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en-US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2567)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(จ้างแล้ว)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              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(ไม่รวมในกรอบ ขรก.)</a:t>
            </a:r>
            <a:r>
              <a:rPr lang="th-TH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4" name="Group 18"/>
          <p:cNvGrpSpPr>
            <a:grpSpLocks/>
          </p:cNvGrpSpPr>
          <p:nvPr/>
        </p:nvGrpSpPr>
        <p:grpSpPr bwMode="auto">
          <a:xfrm>
            <a:off x="4665274" y="1773328"/>
            <a:ext cx="2051050" cy="646110"/>
            <a:chOff x="3203848" y="3468365"/>
            <a:chExt cx="2052020" cy="646111"/>
          </a:xfrm>
          <a:solidFill>
            <a:schemeClr val="bg1"/>
          </a:solidFill>
        </p:grpSpPr>
        <p:sp>
          <p:nvSpPr>
            <p:cNvPr id="12364" name="Rectangle 2"/>
            <p:cNvSpPr>
              <a:spLocks noChangeArrowheads="1"/>
            </p:cNvSpPr>
            <p:nvPr/>
          </p:nvSpPr>
          <p:spPr bwMode="auto">
            <a:xfrm>
              <a:off x="3203848" y="3468365"/>
              <a:ext cx="1476000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lnSpc>
                  <a:spcPct val="70000"/>
                </a:lnSpc>
                <a:defRPr/>
              </a:pPr>
              <a:endParaRPr lang="th-TH" altLang="th-TH" sz="700" b="1" dirty="0">
                <a:latin typeface="TH SarabunPSK" pitchFamily="34" charset="-34"/>
                <a:cs typeface="TH SarabunPSK" pitchFamily="34" charset="-34"/>
              </a:endParaRPr>
            </a:p>
            <a:p>
              <a:pPr algn="ctr" eaLnBrk="0" hangingPunct="0">
                <a:lnSpc>
                  <a:spcPct val="70000"/>
                </a:lnSpc>
                <a:defRPr/>
              </a:pPr>
              <a:r>
                <a:rPr lang="th-TH" altLang="th-TH" sz="1400" b="1" dirty="0">
                  <a:latin typeface="TH SarabunPSK" pitchFamily="34" charset="-34"/>
                  <a:cs typeface="TH SarabunPSK" pitchFamily="34" charset="-34"/>
                </a:rPr>
                <a:t>กลุ่มงานส่งเสริม                      การพัฒนาชุมชน</a:t>
              </a:r>
            </a:p>
          </p:txBody>
        </p:sp>
        <p:sp>
          <p:nvSpPr>
            <p:cNvPr id="12365" name="Rectangle 2"/>
            <p:cNvSpPr>
              <a:spLocks noChangeArrowheads="1"/>
            </p:cNvSpPr>
            <p:nvPr/>
          </p:nvSpPr>
          <p:spPr bwMode="auto">
            <a:xfrm>
              <a:off x="4679868" y="3468365"/>
              <a:ext cx="576000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en-US" altLang="th-TH" sz="1600" b="1" dirty="0">
                  <a:latin typeface="TH SarabunPSK" pitchFamily="34" charset="-34"/>
                  <a:cs typeface="TH SarabunPSK" pitchFamily="34" charset="-34"/>
                </a:rPr>
                <a:t>5</a:t>
              </a:r>
              <a:endParaRPr lang="th-TH" altLang="th-TH" sz="1600" b="1" dirty="0">
                <a:latin typeface="TH SarabunPSK" pitchFamily="34" charset="-34"/>
                <a:cs typeface="TH SarabunPSK" pitchFamily="34" charset="-34"/>
              </a:endParaRPr>
            </a:p>
          </p:txBody>
        </p:sp>
        <p:sp>
          <p:nvSpPr>
            <p:cNvPr id="12369" name="Rectangle 2"/>
            <p:cNvSpPr>
              <a:spLocks noChangeArrowheads="1"/>
            </p:cNvSpPr>
            <p:nvPr/>
          </p:nvSpPr>
          <p:spPr bwMode="auto">
            <a:xfrm>
              <a:off x="3203848" y="3789039"/>
              <a:ext cx="2052020" cy="325437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th-TH" altLang="th-TH" sz="1500" spc="-80" dirty="0">
                  <a:latin typeface="TH SarabunPSK" pitchFamily="34" charset="-34"/>
                  <a:cs typeface="TH SarabunPSK" pitchFamily="34" charset="-34"/>
                </a:rPr>
                <a:t>นักวิชาการพัฒนาชุมชน (ผอ.กง.) ชพ</a:t>
              </a:r>
              <a:r>
                <a:rPr lang="en-US" altLang="th-TH" sz="1500" spc="-80" dirty="0">
                  <a:latin typeface="TH SarabunPSK" pitchFamily="34" charset="-34"/>
                  <a:cs typeface="TH SarabunPSK" pitchFamily="34" charset="-34"/>
                </a:rPr>
                <a:t>. </a:t>
              </a:r>
              <a:r>
                <a:rPr lang="en-US" altLang="th-TH" sz="1000" spc="-80" dirty="0">
                  <a:solidFill>
                    <a:srgbClr val="FF0000"/>
                  </a:solidFill>
                  <a:latin typeface="TH SarabunPSK" pitchFamily="34" charset="-34"/>
                  <a:cs typeface="TH SarabunPSK" pitchFamily="34" charset="-34"/>
                </a:rPr>
                <a:t>(5546)</a:t>
              </a:r>
              <a:endParaRPr lang="th-TH" altLang="th-TH" sz="1000" spc="-80" dirty="0">
                <a:solidFill>
                  <a:srgbClr val="FF0000"/>
                </a:solidFill>
                <a:latin typeface="TH SarabunPSK" pitchFamily="34" charset="-34"/>
                <a:cs typeface="TH SarabunPSK" pitchFamily="34" charset="-34"/>
              </a:endParaRPr>
            </a:p>
          </p:txBody>
        </p:sp>
      </p:grpSp>
      <p:sp>
        <p:nvSpPr>
          <p:cNvPr id="70667" name="Text Box 17"/>
          <p:cNvSpPr txBox="1">
            <a:spLocks noChangeArrowheads="1"/>
          </p:cNvSpPr>
          <p:nvPr/>
        </p:nvSpPr>
        <p:spPr bwMode="auto">
          <a:xfrm>
            <a:off x="6969125" y="2425700"/>
            <a:ext cx="2087563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(624/5545/5558/5561)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5" name="Group 18"/>
          <p:cNvGrpSpPr>
            <a:grpSpLocks/>
          </p:cNvGrpSpPr>
          <p:nvPr/>
        </p:nvGrpSpPr>
        <p:grpSpPr bwMode="auto">
          <a:xfrm>
            <a:off x="6968737" y="1778090"/>
            <a:ext cx="2052637" cy="646113"/>
            <a:chOff x="3203848" y="3468365"/>
            <a:chExt cx="2052020" cy="646113"/>
          </a:xfrm>
          <a:solidFill>
            <a:schemeClr val="bg1"/>
          </a:solidFill>
        </p:grpSpPr>
        <p:sp>
          <p:nvSpPr>
            <p:cNvPr id="12361" name="Rectangle 2"/>
            <p:cNvSpPr>
              <a:spLocks noChangeArrowheads="1"/>
            </p:cNvSpPr>
            <p:nvPr/>
          </p:nvSpPr>
          <p:spPr bwMode="auto">
            <a:xfrm>
              <a:off x="3203848" y="3468365"/>
              <a:ext cx="1476000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lnSpc>
                  <a:spcPct val="70000"/>
                </a:lnSpc>
                <a:defRPr/>
              </a:pPr>
              <a:endParaRPr lang="th-TH" altLang="th-TH" sz="700" b="1" dirty="0">
                <a:latin typeface="TH SarabunPSK" pitchFamily="34" charset="-34"/>
                <a:cs typeface="TH SarabunPSK" pitchFamily="34" charset="-34"/>
              </a:endParaRPr>
            </a:p>
            <a:p>
              <a:pPr algn="ctr" eaLnBrk="0" hangingPunct="0">
                <a:lnSpc>
                  <a:spcPct val="70000"/>
                </a:lnSpc>
                <a:defRPr/>
              </a:pPr>
              <a:r>
                <a:rPr lang="th-TH" altLang="th-TH" sz="1400" b="1" dirty="0">
                  <a:latin typeface="TH SarabunPSK" pitchFamily="34" charset="-34"/>
                  <a:cs typeface="TH SarabunPSK" pitchFamily="34" charset="-34"/>
                </a:rPr>
                <a:t>กลุ่มงานสารสนเทศ</a:t>
              </a:r>
            </a:p>
            <a:p>
              <a:pPr algn="ctr" eaLnBrk="0" hangingPunct="0">
                <a:lnSpc>
                  <a:spcPct val="70000"/>
                </a:lnSpc>
                <a:defRPr/>
              </a:pPr>
              <a:r>
                <a:rPr lang="th-TH" altLang="th-TH" sz="1400" b="1" dirty="0">
                  <a:latin typeface="TH SarabunPSK" pitchFamily="34" charset="-34"/>
                  <a:cs typeface="TH SarabunPSK" pitchFamily="34" charset="-34"/>
                </a:rPr>
                <a:t>การพัฒนาชุมชน</a:t>
              </a:r>
            </a:p>
          </p:txBody>
        </p:sp>
        <p:sp>
          <p:nvSpPr>
            <p:cNvPr id="12362" name="Rectangle 2"/>
            <p:cNvSpPr>
              <a:spLocks noChangeArrowheads="1"/>
            </p:cNvSpPr>
            <p:nvPr/>
          </p:nvSpPr>
          <p:spPr bwMode="auto">
            <a:xfrm>
              <a:off x="4679868" y="3468365"/>
              <a:ext cx="576000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en-US" altLang="th-TH" sz="1600" b="1" dirty="0">
                  <a:latin typeface="TH SarabunPSK" pitchFamily="34" charset="-34"/>
                  <a:cs typeface="TH SarabunPSK" pitchFamily="34" charset="-34"/>
                </a:rPr>
                <a:t>5</a:t>
              </a:r>
              <a:endParaRPr lang="th-TH" altLang="th-TH" sz="1400" b="1" dirty="0">
                <a:latin typeface="TH SarabunPSK" pitchFamily="34" charset="-34"/>
                <a:cs typeface="TH SarabunPSK" pitchFamily="34" charset="-34"/>
              </a:endParaRPr>
            </a:p>
          </p:txBody>
        </p:sp>
        <p:sp>
          <p:nvSpPr>
            <p:cNvPr id="11342" name="Rectangle 2"/>
            <p:cNvSpPr>
              <a:spLocks noChangeArrowheads="1"/>
            </p:cNvSpPr>
            <p:nvPr/>
          </p:nvSpPr>
          <p:spPr bwMode="auto">
            <a:xfrm>
              <a:off x="3203848" y="3789040"/>
              <a:ext cx="2052020" cy="325438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th-TH" altLang="th-TH" sz="1500" spc="-60" dirty="0">
                  <a:latin typeface="TH SarabunPSK" pitchFamily="34" charset="-34"/>
                  <a:cs typeface="TH SarabunPSK" pitchFamily="34" charset="-34"/>
                </a:rPr>
                <a:t>นักวิชาการพัฒนาชุมชน (ผอ.กง.) ชพ</a:t>
              </a:r>
              <a:r>
                <a:rPr lang="en-US" altLang="th-TH" sz="1500" spc="-60" dirty="0">
                  <a:latin typeface="TH SarabunPSK" pitchFamily="34" charset="-34"/>
                  <a:cs typeface="TH SarabunPSK" pitchFamily="34" charset="-34"/>
                </a:rPr>
                <a:t>. </a:t>
              </a:r>
              <a:r>
                <a:rPr lang="en-US" altLang="th-TH" sz="1050" spc="-60" dirty="0">
                  <a:solidFill>
                    <a:srgbClr val="FF0000"/>
                  </a:solidFill>
                  <a:latin typeface="TH SarabunPSK" pitchFamily="34" charset="-34"/>
                  <a:cs typeface="TH SarabunPSK" pitchFamily="34" charset="-34"/>
                </a:rPr>
                <a:t>(441)</a:t>
              </a:r>
              <a:endParaRPr lang="th-TH" altLang="th-TH" sz="1050" spc="-60" dirty="0">
                <a:solidFill>
                  <a:srgbClr val="FF0000"/>
                </a:solidFill>
                <a:latin typeface="TH SarabunPSK" pitchFamily="34" charset="-34"/>
                <a:cs typeface="TH SarabunPSK" pitchFamily="34" charset="-34"/>
              </a:endParaRPr>
            </a:p>
          </p:txBody>
        </p:sp>
      </p:grpSp>
      <p:cxnSp>
        <p:nvCxnSpPr>
          <p:cNvPr id="78" name="Straight Connector 77"/>
          <p:cNvCxnSpPr/>
          <p:nvPr/>
        </p:nvCxnSpPr>
        <p:spPr>
          <a:xfrm>
            <a:off x="4572000" y="1419225"/>
            <a:ext cx="0" cy="223202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/>
          <p:cNvCxnSpPr/>
          <p:nvPr/>
        </p:nvCxnSpPr>
        <p:spPr>
          <a:xfrm>
            <a:off x="1116013" y="1628775"/>
            <a:ext cx="683895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0671" name="Rectangle 78"/>
          <p:cNvSpPr>
            <a:spLocks noChangeArrowheads="1"/>
          </p:cNvSpPr>
          <p:nvPr/>
        </p:nvSpPr>
        <p:spPr bwMode="auto">
          <a:xfrm>
            <a:off x="0" y="6611938"/>
            <a:ext cx="1619250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000" u="sng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หมายเหตุ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ภายในวงเล็บแสดงเลขที่ตำแหน่ง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70672" name="Group 49"/>
          <p:cNvGrpSpPr>
            <a:grpSpLocks/>
          </p:cNvGrpSpPr>
          <p:nvPr/>
        </p:nvGrpSpPr>
        <p:grpSpPr bwMode="auto">
          <a:xfrm>
            <a:off x="107950" y="3594100"/>
            <a:ext cx="2843213" cy="646113"/>
            <a:chOff x="107503" y="3717032"/>
            <a:chExt cx="2844257" cy="646113"/>
          </a:xfrm>
        </p:grpSpPr>
        <p:sp>
          <p:nvSpPr>
            <p:cNvPr id="70714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เมืองนครสวรรค์</a:t>
              </a:r>
            </a:p>
          </p:txBody>
        </p:sp>
        <p:sp>
          <p:nvSpPr>
            <p:cNvPr id="70715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7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70716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(5551)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70673" name="Text Box 17"/>
          <p:cNvSpPr txBox="1">
            <a:spLocks noChangeArrowheads="1"/>
          </p:cNvSpPr>
          <p:nvPr/>
        </p:nvSpPr>
        <p:spPr bwMode="auto">
          <a:xfrm>
            <a:off x="107950" y="4241800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6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(5553/5554/5555/5556/5557/5560)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70674" name="Group 50"/>
          <p:cNvGrpSpPr>
            <a:grpSpLocks/>
          </p:cNvGrpSpPr>
          <p:nvPr/>
        </p:nvGrpSpPr>
        <p:grpSpPr bwMode="auto">
          <a:xfrm>
            <a:off x="3132138" y="3594100"/>
            <a:ext cx="2843212" cy="646113"/>
            <a:chOff x="107503" y="3717032"/>
            <a:chExt cx="2844257" cy="646113"/>
          </a:xfrm>
        </p:grpSpPr>
        <p:sp>
          <p:nvSpPr>
            <p:cNvPr id="70711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โกรกพระ</a:t>
              </a:r>
            </a:p>
          </p:txBody>
        </p:sp>
        <p:sp>
          <p:nvSpPr>
            <p:cNvPr id="70712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70713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(5562)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70675" name="Text Box 17"/>
          <p:cNvSpPr txBox="1">
            <a:spLocks noChangeArrowheads="1"/>
          </p:cNvSpPr>
          <p:nvPr/>
        </p:nvSpPr>
        <p:spPr bwMode="auto">
          <a:xfrm>
            <a:off x="3132138" y="4241800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(5564/5565/5566/5567)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70676" name="Group 55"/>
          <p:cNvGrpSpPr>
            <a:grpSpLocks/>
          </p:cNvGrpSpPr>
          <p:nvPr/>
        </p:nvGrpSpPr>
        <p:grpSpPr bwMode="auto">
          <a:xfrm>
            <a:off x="6156325" y="3594100"/>
            <a:ext cx="2844800" cy="646113"/>
            <a:chOff x="107503" y="3717032"/>
            <a:chExt cx="2844257" cy="646113"/>
          </a:xfrm>
        </p:grpSpPr>
        <p:sp>
          <p:nvSpPr>
            <p:cNvPr id="70708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ชุมแสง</a:t>
              </a:r>
            </a:p>
          </p:txBody>
        </p:sp>
        <p:sp>
          <p:nvSpPr>
            <p:cNvPr id="70709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6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70710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(5569)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70677" name="Text Box 17"/>
          <p:cNvSpPr txBox="1">
            <a:spLocks noChangeArrowheads="1"/>
          </p:cNvSpPr>
          <p:nvPr/>
        </p:nvSpPr>
        <p:spPr bwMode="auto">
          <a:xfrm>
            <a:off x="6156325" y="4241800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5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(5571/5572/5573/5574/5576)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70678" name="Group 60"/>
          <p:cNvGrpSpPr>
            <a:grpSpLocks/>
          </p:cNvGrpSpPr>
          <p:nvPr/>
        </p:nvGrpSpPr>
        <p:grpSpPr bwMode="auto">
          <a:xfrm>
            <a:off x="107950" y="4962525"/>
            <a:ext cx="2843213" cy="646113"/>
            <a:chOff x="107503" y="3717032"/>
            <a:chExt cx="2844257" cy="646113"/>
          </a:xfrm>
        </p:grpSpPr>
        <p:sp>
          <p:nvSpPr>
            <p:cNvPr id="70705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หนองบัว</a:t>
              </a:r>
            </a:p>
          </p:txBody>
        </p:sp>
        <p:sp>
          <p:nvSpPr>
            <p:cNvPr id="70706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70707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(5578)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70679" name="Text Box 17"/>
          <p:cNvSpPr txBox="1">
            <a:spLocks noChangeArrowheads="1"/>
          </p:cNvSpPr>
          <p:nvPr/>
        </p:nvSpPr>
        <p:spPr bwMode="auto">
          <a:xfrm>
            <a:off x="107950" y="5610225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(5580/5581/5582/5583)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70680" name="Group 65"/>
          <p:cNvGrpSpPr>
            <a:grpSpLocks/>
          </p:cNvGrpSpPr>
          <p:nvPr/>
        </p:nvGrpSpPr>
        <p:grpSpPr bwMode="auto">
          <a:xfrm>
            <a:off x="3132138" y="4962525"/>
            <a:ext cx="2843212" cy="646113"/>
            <a:chOff x="107503" y="3717032"/>
            <a:chExt cx="2844257" cy="646113"/>
          </a:xfrm>
        </p:grpSpPr>
        <p:sp>
          <p:nvSpPr>
            <p:cNvPr id="70702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บรรพตพิสัย</a:t>
              </a:r>
            </a:p>
          </p:txBody>
        </p:sp>
        <p:sp>
          <p:nvSpPr>
            <p:cNvPr id="70703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7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70704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(5586)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70681" name="Text Box 17"/>
          <p:cNvSpPr txBox="1">
            <a:spLocks noChangeArrowheads="1"/>
          </p:cNvSpPr>
          <p:nvPr/>
        </p:nvSpPr>
        <p:spPr bwMode="auto">
          <a:xfrm>
            <a:off x="3132138" y="5610225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6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(5588/5589/5590/5591/5592/5593)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70682" name="Group 70"/>
          <p:cNvGrpSpPr>
            <a:grpSpLocks/>
          </p:cNvGrpSpPr>
          <p:nvPr/>
        </p:nvGrpSpPr>
        <p:grpSpPr bwMode="auto">
          <a:xfrm>
            <a:off x="6156325" y="4962525"/>
            <a:ext cx="2844800" cy="646113"/>
            <a:chOff x="107503" y="3717032"/>
            <a:chExt cx="2844257" cy="646113"/>
          </a:xfrm>
        </p:grpSpPr>
        <p:sp>
          <p:nvSpPr>
            <p:cNvPr id="70699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ตาคลี</a:t>
              </a:r>
            </a:p>
          </p:txBody>
        </p:sp>
        <p:sp>
          <p:nvSpPr>
            <p:cNvPr id="70700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70701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(5596)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70683" name="Text Box 17"/>
          <p:cNvSpPr txBox="1">
            <a:spLocks noChangeArrowheads="1"/>
          </p:cNvSpPr>
          <p:nvPr/>
        </p:nvSpPr>
        <p:spPr bwMode="auto">
          <a:xfrm>
            <a:off x="6156325" y="5610225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(5598/5599/5600/5601)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cxnSp>
        <p:nvCxnSpPr>
          <p:cNvPr id="76" name="Straight Connector 75"/>
          <p:cNvCxnSpPr/>
          <p:nvPr/>
        </p:nvCxnSpPr>
        <p:spPr>
          <a:xfrm>
            <a:off x="1404938" y="3500438"/>
            <a:ext cx="604837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9" name="Straight Connector 78"/>
          <p:cNvCxnSpPr/>
          <p:nvPr/>
        </p:nvCxnSpPr>
        <p:spPr>
          <a:xfrm>
            <a:off x="1116013" y="1628775"/>
            <a:ext cx="0" cy="14446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" name="Straight Connector 80"/>
          <p:cNvCxnSpPr/>
          <p:nvPr/>
        </p:nvCxnSpPr>
        <p:spPr>
          <a:xfrm>
            <a:off x="3348038" y="1628775"/>
            <a:ext cx="0" cy="14446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" name="Straight Connector 81"/>
          <p:cNvCxnSpPr/>
          <p:nvPr/>
        </p:nvCxnSpPr>
        <p:spPr>
          <a:xfrm>
            <a:off x="5651500" y="1628775"/>
            <a:ext cx="0" cy="14446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3" name="Straight Connector 82"/>
          <p:cNvCxnSpPr/>
          <p:nvPr/>
        </p:nvCxnSpPr>
        <p:spPr>
          <a:xfrm>
            <a:off x="7956550" y="1628775"/>
            <a:ext cx="0" cy="14446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4" name="Straight Connector 83"/>
          <p:cNvCxnSpPr/>
          <p:nvPr/>
        </p:nvCxnSpPr>
        <p:spPr>
          <a:xfrm>
            <a:off x="1403350" y="3500438"/>
            <a:ext cx="0" cy="904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/>
          <p:cNvCxnSpPr/>
          <p:nvPr/>
        </p:nvCxnSpPr>
        <p:spPr>
          <a:xfrm>
            <a:off x="7451725" y="3500438"/>
            <a:ext cx="0" cy="904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" name="Straight Connector 85"/>
          <p:cNvCxnSpPr/>
          <p:nvPr/>
        </p:nvCxnSpPr>
        <p:spPr>
          <a:xfrm>
            <a:off x="3049588" y="3500438"/>
            <a:ext cx="0" cy="136842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7" name="Straight Connector 86"/>
          <p:cNvCxnSpPr/>
          <p:nvPr/>
        </p:nvCxnSpPr>
        <p:spPr>
          <a:xfrm>
            <a:off x="1403350" y="4868863"/>
            <a:ext cx="604837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9" name="Straight Connector 88"/>
          <p:cNvCxnSpPr/>
          <p:nvPr/>
        </p:nvCxnSpPr>
        <p:spPr>
          <a:xfrm>
            <a:off x="1403350" y="4868863"/>
            <a:ext cx="0" cy="904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0" name="Straight Connector 89"/>
          <p:cNvCxnSpPr/>
          <p:nvPr/>
        </p:nvCxnSpPr>
        <p:spPr>
          <a:xfrm>
            <a:off x="4427538" y="4868863"/>
            <a:ext cx="0" cy="904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1" name="Straight Connector 90"/>
          <p:cNvCxnSpPr/>
          <p:nvPr/>
        </p:nvCxnSpPr>
        <p:spPr>
          <a:xfrm>
            <a:off x="7451725" y="4868863"/>
            <a:ext cx="0" cy="904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70696" name="Group 74"/>
          <p:cNvGrpSpPr>
            <a:grpSpLocks/>
          </p:cNvGrpSpPr>
          <p:nvPr/>
        </p:nvGrpSpPr>
        <p:grpSpPr bwMode="auto">
          <a:xfrm>
            <a:off x="107950" y="1774825"/>
            <a:ext cx="2051050" cy="646113"/>
            <a:chOff x="107950" y="1775470"/>
            <a:chExt cx="2051050" cy="646112"/>
          </a:xfrm>
        </p:grpSpPr>
        <p:grpSp>
          <p:nvGrpSpPr>
            <p:cNvPr id="13" name="Group 18"/>
            <p:cNvGrpSpPr>
              <a:grpSpLocks/>
            </p:cNvGrpSpPr>
            <p:nvPr/>
          </p:nvGrpSpPr>
          <p:grpSpPr bwMode="auto">
            <a:xfrm>
              <a:off x="107950" y="1775470"/>
              <a:ext cx="2051050" cy="646112"/>
              <a:chOff x="3203848" y="3468365"/>
              <a:chExt cx="2052020" cy="646113"/>
            </a:xfrm>
            <a:solidFill>
              <a:schemeClr val="bg1"/>
            </a:solidFill>
          </p:grpSpPr>
          <p:sp>
            <p:nvSpPr>
              <p:cNvPr id="14387" name="Rectangle 2"/>
              <p:cNvSpPr>
                <a:spLocks noChangeArrowheads="1"/>
              </p:cNvSpPr>
              <p:nvPr/>
            </p:nvSpPr>
            <p:spPr bwMode="auto">
              <a:xfrm>
                <a:off x="4679868" y="3468365"/>
                <a:ext cx="576000" cy="323850"/>
              </a:xfrm>
              <a:prstGeom prst="rect">
                <a:avLst/>
              </a:prstGeom>
              <a:grpFill/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anchor="ctr"/>
              <a:lstStyle/>
              <a:p>
                <a:pPr algn="ctr" eaLnBrk="0" hangingPunct="0">
                  <a:defRPr/>
                </a:pPr>
                <a:r>
                  <a:rPr lang="en-US" altLang="th-TH" sz="1600" b="1" dirty="0">
                    <a:latin typeface="TH SarabunPSK" pitchFamily="34" charset="-34"/>
                    <a:cs typeface="TH SarabunPSK" pitchFamily="34" charset="-34"/>
                  </a:rPr>
                  <a:t>8</a:t>
                </a:r>
                <a:endParaRPr lang="th-TH" altLang="th-TH" sz="1400" b="1" dirty="0">
                  <a:latin typeface="TH SarabunPSK" pitchFamily="34" charset="-34"/>
                  <a:cs typeface="TH SarabunPSK" pitchFamily="34" charset="-34"/>
                </a:endParaRPr>
              </a:p>
            </p:txBody>
          </p:sp>
          <p:sp>
            <p:nvSpPr>
              <p:cNvPr id="14388" name="Rectangle 2"/>
              <p:cNvSpPr>
                <a:spLocks noChangeArrowheads="1"/>
              </p:cNvSpPr>
              <p:nvPr/>
            </p:nvSpPr>
            <p:spPr bwMode="auto">
              <a:xfrm>
                <a:off x="3203848" y="3789040"/>
                <a:ext cx="2052000" cy="325438"/>
              </a:xfrm>
              <a:prstGeom prst="rect">
                <a:avLst/>
              </a:prstGeom>
              <a:grpFill/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anchor="ctr"/>
              <a:lstStyle/>
              <a:p>
                <a:pPr algn="ctr" eaLnBrk="0" hangingPunct="0">
                  <a:defRPr/>
                </a:pPr>
                <a:r>
                  <a:rPr lang="th-TH" altLang="th-TH" sz="1400" spc="-40" dirty="0">
                    <a:latin typeface="TH SarabunPSK" pitchFamily="34" charset="-34"/>
                    <a:cs typeface="TH SarabunPSK" pitchFamily="34" charset="-34"/>
                  </a:rPr>
                  <a:t>นักวิชาการพัฒนาชุมชน (ผอ.กง.) </a:t>
                </a:r>
                <a:r>
                  <a:rPr lang="th-TH" altLang="th-TH" sz="1400" spc="-40" dirty="0" err="1">
                    <a:latin typeface="TH SarabunPSK" pitchFamily="34" charset="-34"/>
                    <a:cs typeface="TH SarabunPSK" pitchFamily="34" charset="-34"/>
                  </a:rPr>
                  <a:t>ชพ.</a:t>
                </a:r>
                <a:r>
                  <a:rPr lang="en-US" altLang="th-TH" sz="1400" spc="-40" dirty="0">
                    <a:latin typeface="TH SarabunPSK" pitchFamily="34" charset="-34"/>
                    <a:cs typeface="TH SarabunPSK" pitchFamily="34" charset="-34"/>
                  </a:rPr>
                  <a:t> </a:t>
                </a:r>
                <a:r>
                  <a:rPr lang="en-US" altLang="th-TH" sz="1000" spc="-40" dirty="0">
                    <a:solidFill>
                      <a:srgbClr val="FF0000"/>
                    </a:solidFill>
                    <a:latin typeface="TH SarabunPSK" pitchFamily="34" charset="-34"/>
                    <a:cs typeface="TH SarabunPSK" pitchFamily="34" charset="-34"/>
                  </a:rPr>
                  <a:t>(5537)</a:t>
                </a:r>
                <a:endParaRPr lang="th-TH" altLang="th-TH" sz="1000" spc="-40" dirty="0">
                  <a:solidFill>
                    <a:srgbClr val="FF0000"/>
                  </a:solidFill>
                  <a:latin typeface="TH SarabunPSK" pitchFamily="34" charset="-34"/>
                  <a:cs typeface="TH SarabunPSK" pitchFamily="34" charset="-34"/>
                </a:endParaRPr>
              </a:p>
            </p:txBody>
          </p:sp>
        </p:grpSp>
        <p:sp>
          <p:nvSpPr>
            <p:cNvPr id="70698" name="Rectangle 2"/>
            <p:cNvSpPr>
              <a:spLocks noChangeArrowheads="1"/>
            </p:cNvSpPr>
            <p:nvPr/>
          </p:nvSpPr>
          <p:spPr bwMode="auto">
            <a:xfrm>
              <a:off x="107950" y="1775470"/>
              <a:ext cx="1475302" cy="323849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th-TH" altLang="th-TH" sz="12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endParaRPr lang="th-TH" altLang="th-TH" sz="8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2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กลุ่มงานประสานและสนับสนุนการบริหารงานพัฒนาชุมชน</a:t>
              </a:r>
            </a:p>
            <a:p>
              <a:pPr algn="ctr"/>
              <a:endParaRPr lang="th-TH" altLang="th-TH" sz="12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682" name="Rectangle 73"/>
          <p:cNvSpPr>
            <a:spLocks noChangeArrowheads="1"/>
          </p:cNvSpPr>
          <p:nvPr/>
        </p:nvSpPr>
        <p:spPr bwMode="auto">
          <a:xfrm>
            <a:off x="488950" y="106363"/>
            <a:ext cx="815498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/>
            <a:r>
              <a:rPr lang="th-TH" altLang="th-TH" sz="1600" b="1">
                <a:latin typeface="TH SarabunPSK" panose="020B0500040200020003" pitchFamily="34" charset="-34"/>
                <a:cs typeface="TH SarabunPSK" panose="020B0500040200020003" pitchFamily="34" charset="-34"/>
              </a:rPr>
              <a:t>แผนภูมิแสดงการแบ่งงานภายในและอัตรากำลังของกรมการพัฒนาชุมชน</a:t>
            </a:r>
            <a:r>
              <a:rPr lang="en-US" altLang="th-TH" sz="1600" b="1">
                <a:latin typeface="TH SarabunPSK" panose="020B0500040200020003" pitchFamily="34" charset="-34"/>
                <a:cs typeface="TH SarabunPSK" panose="020B0500040200020003" pitchFamily="34" charset="-34"/>
              </a:rPr>
              <a:t> </a:t>
            </a:r>
            <a:endParaRPr lang="th-TH" altLang="th-TH" sz="1600" b="1"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sp>
        <p:nvSpPr>
          <p:cNvPr id="71683" name="Text Box 9"/>
          <p:cNvSpPr txBox="1">
            <a:spLocks noChangeArrowheads="1"/>
          </p:cNvSpPr>
          <p:nvPr/>
        </p:nvSpPr>
        <p:spPr bwMode="auto">
          <a:xfrm>
            <a:off x="6980238" y="6269038"/>
            <a:ext cx="2160587" cy="588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ลูกจ้างประจำ 1 อัตรา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rPr>
              <a:t>(96)</a:t>
            </a:r>
            <a:endParaRPr lang="th-TH" altLang="th-TH" sz="1400">
              <a:solidFill>
                <a:srgbClr val="FF0000"/>
              </a:solidFill>
              <a:latin typeface="TH SarabunPSK" panose="020B0500040200020003" pitchFamily="34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กรอบพนักงานราชการ 1 อัตรา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rPr>
              <a:t>(82)</a:t>
            </a:r>
          </a:p>
        </p:txBody>
      </p:sp>
      <p:grpSp>
        <p:nvGrpSpPr>
          <p:cNvPr id="71684" name="Group 81"/>
          <p:cNvGrpSpPr>
            <a:grpSpLocks/>
          </p:cNvGrpSpPr>
          <p:nvPr/>
        </p:nvGrpSpPr>
        <p:grpSpPr bwMode="auto">
          <a:xfrm>
            <a:off x="2843213" y="765175"/>
            <a:ext cx="3421062" cy="646113"/>
            <a:chOff x="2448080" y="857250"/>
            <a:chExt cx="3420000" cy="646113"/>
          </a:xfrm>
        </p:grpSpPr>
        <p:sp>
          <p:nvSpPr>
            <p:cNvPr id="71745" name="Rectangle 2"/>
            <p:cNvSpPr>
              <a:spLocks noChangeArrowheads="1"/>
            </p:cNvSpPr>
            <p:nvPr/>
          </p:nvSpPr>
          <p:spPr bwMode="auto">
            <a:xfrm>
              <a:off x="2448080" y="857250"/>
              <a:ext cx="2844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สำนักงานพัฒนาชุมชนจังหวัดนครสวรรค์</a:t>
              </a:r>
            </a:p>
          </p:txBody>
        </p:sp>
        <p:sp>
          <p:nvSpPr>
            <p:cNvPr id="71746" name="Rectangle 2"/>
            <p:cNvSpPr>
              <a:spLocks noChangeArrowheads="1"/>
            </p:cNvSpPr>
            <p:nvPr/>
          </p:nvSpPr>
          <p:spPr bwMode="auto">
            <a:xfrm>
              <a:off x="5290308" y="857250"/>
              <a:ext cx="575739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 eaLnBrk="1" hangingPunct="1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102</a:t>
              </a:r>
              <a:endParaRPr lang="th-TH" altLang="th-TH" sz="16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71747" name="Rectangle 2"/>
            <p:cNvSpPr>
              <a:spLocks noChangeArrowheads="1"/>
            </p:cNvSpPr>
            <p:nvPr/>
          </p:nvSpPr>
          <p:spPr bwMode="auto">
            <a:xfrm>
              <a:off x="2448080" y="1177925"/>
              <a:ext cx="3420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ผู้อำนวยการ (พัฒนาการจังหวัด) สูง</a:t>
              </a:r>
              <a:r>
                <a:rPr lang="en-US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(5536)</a:t>
              </a:r>
              <a:r>
                <a:rPr lang="en-US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endParaRPr lang="th-TH" altLang="th-TH" sz="1600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71685" name="Text Box 91"/>
          <p:cNvSpPr txBox="1">
            <a:spLocks noChangeArrowheads="1"/>
          </p:cNvSpPr>
          <p:nvPr/>
        </p:nvSpPr>
        <p:spPr bwMode="auto">
          <a:xfrm>
            <a:off x="3924300" y="404813"/>
            <a:ext cx="1368425" cy="277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Update </a:t>
            </a:r>
            <a:r>
              <a:rPr lang="th-TH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26 เมษายน 2564 </a:t>
            </a:r>
            <a:r>
              <a:rPr lang="en-US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         </a:t>
            </a:r>
            <a:endParaRPr lang="th-TH" altLang="th-TH" sz="1200"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cxnSp>
        <p:nvCxnSpPr>
          <p:cNvPr id="78" name="Straight Connector 77"/>
          <p:cNvCxnSpPr/>
          <p:nvPr/>
        </p:nvCxnSpPr>
        <p:spPr>
          <a:xfrm>
            <a:off x="4572000" y="1419225"/>
            <a:ext cx="0" cy="50482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1687" name="Rectangle 78"/>
          <p:cNvSpPr>
            <a:spLocks noChangeArrowheads="1"/>
          </p:cNvSpPr>
          <p:nvPr/>
        </p:nvSpPr>
        <p:spPr bwMode="auto">
          <a:xfrm>
            <a:off x="0" y="6611938"/>
            <a:ext cx="1619250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000" u="sng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หมายเหตุ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ภายในวงเล็บแสดงเลขที่ตำแหน่ง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71688" name="Group 49"/>
          <p:cNvGrpSpPr>
            <a:grpSpLocks/>
          </p:cNvGrpSpPr>
          <p:nvPr/>
        </p:nvGrpSpPr>
        <p:grpSpPr bwMode="auto">
          <a:xfrm>
            <a:off x="107950" y="1722438"/>
            <a:ext cx="2843213" cy="646112"/>
            <a:chOff x="107503" y="3717032"/>
            <a:chExt cx="2844257" cy="646113"/>
          </a:xfrm>
        </p:grpSpPr>
        <p:sp>
          <p:nvSpPr>
            <p:cNvPr id="71742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ท่าตะโก</a:t>
              </a:r>
            </a:p>
          </p:txBody>
        </p:sp>
        <p:sp>
          <p:nvSpPr>
            <p:cNvPr id="71743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71744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(5604)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71689" name="Text Box 17"/>
          <p:cNvSpPr txBox="1">
            <a:spLocks noChangeArrowheads="1"/>
          </p:cNvSpPr>
          <p:nvPr/>
        </p:nvSpPr>
        <p:spPr bwMode="auto">
          <a:xfrm>
            <a:off x="107950" y="2370138"/>
            <a:ext cx="2879725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(5606/5607/5608/5609)</a:t>
            </a:r>
          </a:p>
          <a:p>
            <a:pPr eaLnBrk="1" hangingPunct="1"/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71690" name="Group 50"/>
          <p:cNvGrpSpPr>
            <a:grpSpLocks/>
          </p:cNvGrpSpPr>
          <p:nvPr/>
        </p:nvGrpSpPr>
        <p:grpSpPr bwMode="auto">
          <a:xfrm>
            <a:off x="3132138" y="1722438"/>
            <a:ext cx="2843212" cy="646112"/>
            <a:chOff x="107503" y="3717032"/>
            <a:chExt cx="2844257" cy="646113"/>
          </a:xfrm>
        </p:grpSpPr>
        <p:sp>
          <p:nvSpPr>
            <p:cNvPr id="71739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ไพศาลี</a:t>
              </a:r>
            </a:p>
          </p:txBody>
        </p:sp>
        <p:sp>
          <p:nvSpPr>
            <p:cNvPr id="71740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71741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(5612)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71691" name="Text Box 17"/>
          <p:cNvSpPr txBox="1">
            <a:spLocks noChangeArrowheads="1"/>
          </p:cNvSpPr>
          <p:nvPr/>
        </p:nvSpPr>
        <p:spPr bwMode="auto">
          <a:xfrm>
            <a:off x="3132138" y="2370138"/>
            <a:ext cx="2879725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(5614/5615/5616/5617)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71692" name="Group 55"/>
          <p:cNvGrpSpPr>
            <a:grpSpLocks/>
          </p:cNvGrpSpPr>
          <p:nvPr/>
        </p:nvGrpSpPr>
        <p:grpSpPr bwMode="auto">
          <a:xfrm>
            <a:off x="6156325" y="1722438"/>
            <a:ext cx="2844800" cy="646112"/>
            <a:chOff x="107503" y="3717032"/>
            <a:chExt cx="2844257" cy="646113"/>
          </a:xfrm>
        </p:grpSpPr>
        <p:sp>
          <p:nvSpPr>
            <p:cNvPr id="71736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พยุหะคีรี</a:t>
              </a:r>
            </a:p>
          </p:txBody>
        </p:sp>
        <p:sp>
          <p:nvSpPr>
            <p:cNvPr id="71737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71738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(5619)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71693" name="Text Box 17"/>
          <p:cNvSpPr txBox="1">
            <a:spLocks noChangeArrowheads="1"/>
          </p:cNvSpPr>
          <p:nvPr/>
        </p:nvSpPr>
        <p:spPr bwMode="auto">
          <a:xfrm>
            <a:off x="6156325" y="2370138"/>
            <a:ext cx="2879725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(5622/5624/5625/5627)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71694" name="Group 60"/>
          <p:cNvGrpSpPr>
            <a:grpSpLocks/>
          </p:cNvGrpSpPr>
          <p:nvPr/>
        </p:nvGrpSpPr>
        <p:grpSpPr bwMode="auto">
          <a:xfrm>
            <a:off x="107950" y="4962525"/>
            <a:ext cx="2843213" cy="646113"/>
            <a:chOff x="107503" y="3717032"/>
            <a:chExt cx="2844257" cy="646113"/>
          </a:xfrm>
        </p:grpSpPr>
        <p:sp>
          <p:nvSpPr>
            <p:cNvPr id="71733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แม่วงก์</a:t>
              </a:r>
            </a:p>
          </p:txBody>
        </p:sp>
        <p:sp>
          <p:nvSpPr>
            <p:cNvPr id="71734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71735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ชพ.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(5647)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71695" name="Text Box 17"/>
          <p:cNvSpPr txBox="1">
            <a:spLocks noChangeArrowheads="1"/>
          </p:cNvSpPr>
          <p:nvPr/>
        </p:nvSpPr>
        <p:spPr bwMode="auto">
          <a:xfrm>
            <a:off x="107950" y="5610225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2 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(5649/5650)</a:t>
            </a:r>
          </a:p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เจ้าพนักงานพัฒนาชุมชน (ปง./ชง.)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2</a:t>
            </a: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5587/5656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)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71696" name="Group 65"/>
          <p:cNvGrpSpPr>
            <a:grpSpLocks/>
          </p:cNvGrpSpPr>
          <p:nvPr/>
        </p:nvGrpSpPr>
        <p:grpSpPr bwMode="auto">
          <a:xfrm>
            <a:off x="3132138" y="4962525"/>
            <a:ext cx="2843212" cy="646113"/>
            <a:chOff x="107503" y="3717032"/>
            <a:chExt cx="2844257" cy="646113"/>
          </a:xfrm>
        </p:grpSpPr>
        <p:sp>
          <p:nvSpPr>
            <p:cNvPr id="71730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ซุมตาบง</a:t>
              </a:r>
            </a:p>
          </p:txBody>
        </p:sp>
        <p:sp>
          <p:nvSpPr>
            <p:cNvPr id="71731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71732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ชพ.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(5651)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71697" name="Text Box 17"/>
          <p:cNvSpPr txBox="1">
            <a:spLocks noChangeArrowheads="1"/>
          </p:cNvSpPr>
          <p:nvPr/>
        </p:nvSpPr>
        <p:spPr bwMode="auto">
          <a:xfrm>
            <a:off x="3132138" y="5610225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2 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(5594/5653)</a:t>
            </a:r>
          </a:p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เจ้าพนักงานพัฒนาชุมชน (ปง./ชง.)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2</a:t>
            </a: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5570/5605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)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71698" name="Group 70"/>
          <p:cNvGrpSpPr>
            <a:grpSpLocks/>
          </p:cNvGrpSpPr>
          <p:nvPr/>
        </p:nvGrpSpPr>
        <p:grpSpPr bwMode="auto">
          <a:xfrm>
            <a:off x="6156325" y="4962525"/>
            <a:ext cx="2844800" cy="646113"/>
            <a:chOff x="107503" y="3717032"/>
            <a:chExt cx="2844257" cy="646113"/>
          </a:xfrm>
        </p:grpSpPr>
        <p:sp>
          <p:nvSpPr>
            <p:cNvPr id="71727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แม่เปิน</a:t>
              </a:r>
            </a:p>
          </p:txBody>
        </p:sp>
        <p:sp>
          <p:nvSpPr>
            <p:cNvPr id="71728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71729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ชพ.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(5655)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71699" name="Text Box 17"/>
          <p:cNvSpPr txBox="1">
            <a:spLocks noChangeArrowheads="1"/>
          </p:cNvSpPr>
          <p:nvPr/>
        </p:nvSpPr>
        <p:spPr bwMode="auto">
          <a:xfrm>
            <a:off x="6156325" y="5610225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2 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(5585/5611)</a:t>
            </a:r>
          </a:p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เจ้าพนักงานพัฒนาชุมชน (ปง./ชง.)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2</a:t>
            </a: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5552/5638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)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cxnSp>
        <p:nvCxnSpPr>
          <p:cNvPr id="76" name="Straight Connector 75"/>
          <p:cNvCxnSpPr/>
          <p:nvPr/>
        </p:nvCxnSpPr>
        <p:spPr>
          <a:xfrm>
            <a:off x="1404938" y="1628775"/>
            <a:ext cx="604837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4" name="Straight Connector 83"/>
          <p:cNvCxnSpPr/>
          <p:nvPr/>
        </p:nvCxnSpPr>
        <p:spPr>
          <a:xfrm>
            <a:off x="1403350" y="1628775"/>
            <a:ext cx="0" cy="9048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/>
          <p:cNvCxnSpPr/>
          <p:nvPr/>
        </p:nvCxnSpPr>
        <p:spPr>
          <a:xfrm>
            <a:off x="7451725" y="1628775"/>
            <a:ext cx="0" cy="9048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" name="Straight Connector 85"/>
          <p:cNvCxnSpPr/>
          <p:nvPr/>
        </p:nvCxnSpPr>
        <p:spPr>
          <a:xfrm>
            <a:off x="3049588" y="1628775"/>
            <a:ext cx="0" cy="324008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7" name="Straight Connector 86"/>
          <p:cNvCxnSpPr/>
          <p:nvPr/>
        </p:nvCxnSpPr>
        <p:spPr>
          <a:xfrm>
            <a:off x="1403350" y="4868863"/>
            <a:ext cx="604837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9" name="Straight Connector 88"/>
          <p:cNvCxnSpPr/>
          <p:nvPr/>
        </p:nvCxnSpPr>
        <p:spPr>
          <a:xfrm>
            <a:off x="1403350" y="4868863"/>
            <a:ext cx="0" cy="904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0" name="Straight Connector 89"/>
          <p:cNvCxnSpPr/>
          <p:nvPr/>
        </p:nvCxnSpPr>
        <p:spPr>
          <a:xfrm>
            <a:off x="4427538" y="4868863"/>
            <a:ext cx="0" cy="904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1" name="Straight Connector 90"/>
          <p:cNvCxnSpPr/>
          <p:nvPr/>
        </p:nvCxnSpPr>
        <p:spPr>
          <a:xfrm>
            <a:off x="7451725" y="4868863"/>
            <a:ext cx="0" cy="904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71708" name="Group 49"/>
          <p:cNvGrpSpPr>
            <a:grpSpLocks/>
          </p:cNvGrpSpPr>
          <p:nvPr/>
        </p:nvGrpSpPr>
        <p:grpSpPr bwMode="auto">
          <a:xfrm>
            <a:off x="107950" y="3300413"/>
            <a:ext cx="2843213" cy="652462"/>
            <a:chOff x="107503" y="3710690"/>
            <a:chExt cx="2844257" cy="652455"/>
          </a:xfrm>
        </p:grpSpPr>
        <p:sp>
          <p:nvSpPr>
            <p:cNvPr id="71724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ลาดยาว</a:t>
              </a:r>
            </a:p>
          </p:txBody>
        </p:sp>
        <p:sp>
          <p:nvSpPr>
            <p:cNvPr id="71725" name="Rectangle 2"/>
            <p:cNvSpPr>
              <a:spLocks noChangeArrowheads="1"/>
            </p:cNvSpPr>
            <p:nvPr/>
          </p:nvSpPr>
          <p:spPr bwMode="auto">
            <a:xfrm>
              <a:off x="2411760" y="3710690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71726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(5628)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71709" name="Text Box 17"/>
          <p:cNvSpPr txBox="1">
            <a:spLocks noChangeArrowheads="1"/>
          </p:cNvSpPr>
          <p:nvPr/>
        </p:nvSpPr>
        <p:spPr bwMode="auto">
          <a:xfrm>
            <a:off x="107950" y="3954463"/>
            <a:ext cx="2879725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(5630/5631/5632/5633)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71710" name="Group 50"/>
          <p:cNvGrpSpPr>
            <a:grpSpLocks/>
          </p:cNvGrpSpPr>
          <p:nvPr/>
        </p:nvGrpSpPr>
        <p:grpSpPr bwMode="auto">
          <a:xfrm>
            <a:off x="3132138" y="3300413"/>
            <a:ext cx="2843212" cy="652462"/>
            <a:chOff x="107503" y="3710690"/>
            <a:chExt cx="2844257" cy="652455"/>
          </a:xfrm>
        </p:grpSpPr>
        <p:sp>
          <p:nvSpPr>
            <p:cNvPr id="71721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ตากฟ้า</a:t>
              </a:r>
            </a:p>
          </p:txBody>
        </p:sp>
        <p:sp>
          <p:nvSpPr>
            <p:cNvPr id="71722" name="Rectangle 2"/>
            <p:cNvSpPr>
              <a:spLocks noChangeArrowheads="1"/>
            </p:cNvSpPr>
            <p:nvPr/>
          </p:nvSpPr>
          <p:spPr bwMode="auto">
            <a:xfrm>
              <a:off x="2411760" y="3710690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71723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(5637)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71711" name="Text Box 17"/>
          <p:cNvSpPr txBox="1">
            <a:spLocks noChangeArrowheads="1"/>
          </p:cNvSpPr>
          <p:nvPr/>
        </p:nvSpPr>
        <p:spPr bwMode="auto">
          <a:xfrm>
            <a:off x="3132138" y="3954463"/>
            <a:ext cx="2879725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(5639/5640/5641/5642)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71712" name="Group 55"/>
          <p:cNvGrpSpPr>
            <a:grpSpLocks/>
          </p:cNvGrpSpPr>
          <p:nvPr/>
        </p:nvGrpSpPr>
        <p:grpSpPr bwMode="auto">
          <a:xfrm>
            <a:off x="6156325" y="3300413"/>
            <a:ext cx="2844800" cy="652462"/>
            <a:chOff x="107503" y="3710690"/>
            <a:chExt cx="2844257" cy="652455"/>
          </a:xfrm>
        </p:grpSpPr>
        <p:sp>
          <p:nvSpPr>
            <p:cNvPr id="71718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เก้าเลี้ยว</a:t>
              </a:r>
            </a:p>
          </p:txBody>
        </p:sp>
        <p:sp>
          <p:nvSpPr>
            <p:cNvPr id="71719" name="Rectangle 2"/>
            <p:cNvSpPr>
              <a:spLocks noChangeArrowheads="1"/>
            </p:cNvSpPr>
            <p:nvPr/>
          </p:nvSpPr>
          <p:spPr bwMode="auto">
            <a:xfrm>
              <a:off x="2411760" y="3710690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71720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ชพ.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(5643)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71713" name="Text Box 17"/>
          <p:cNvSpPr txBox="1">
            <a:spLocks noChangeArrowheads="1"/>
          </p:cNvSpPr>
          <p:nvPr/>
        </p:nvSpPr>
        <p:spPr bwMode="auto">
          <a:xfrm>
            <a:off x="6156325" y="3954463"/>
            <a:ext cx="2879725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(5568/5635/5645/5646)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cxnSp>
        <p:nvCxnSpPr>
          <p:cNvPr id="105" name="Straight Connector 104"/>
          <p:cNvCxnSpPr/>
          <p:nvPr/>
        </p:nvCxnSpPr>
        <p:spPr>
          <a:xfrm>
            <a:off x="1404938" y="3213100"/>
            <a:ext cx="604837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6" name="Straight Connector 105"/>
          <p:cNvCxnSpPr/>
          <p:nvPr/>
        </p:nvCxnSpPr>
        <p:spPr>
          <a:xfrm>
            <a:off x="1403350" y="3213100"/>
            <a:ext cx="0" cy="9048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7" name="Straight Connector 106"/>
          <p:cNvCxnSpPr/>
          <p:nvPr/>
        </p:nvCxnSpPr>
        <p:spPr>
          <a:xfrm>
            <a:off x="7451725" y="3213100"/>
            <a:ext cx="0" cy="9048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9" name="Straight Connector 108"/>
          <p:cNvCxnSpPr/>
          <p:nvPr/>
        </p:nvCxnSpPr>
        <p:spPr>
          <a:xfrm>
            <a:off x="4356100" y="3213100"/>
            <a:ext cx="0" cy="9048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67" name="Straight Connector 66"/>
          <p:cNvCxnSpPr/>
          <p:nvPr/>
        </p:nvCxnSpPr>
        <p:spPr>
          <a:xfrm>
            <a:off x="7596188" y="3276600"/>
            <a:ext cx="0" cy="215900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8" name="Straight Connector 67"/>
          <p:cNvCxnSpPr/>
          <p:nvPr/>
        </p:nvCxnSpPr>
        <p:spPr>
          <a:xfrm>
            <a:off x="1403350" y="3276600"/>
            <a:ext cx="0" cy="215900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" name="Straight Connector 68"/>
          <p:cNvCxnSpPr/>
          <p:nvPr/>
        </p:nvCxnSpPr>
        <p:spPr>
          <a:xfrm>
            <a:off x="4468813" y="3279775"/>
            <a:ext cx="0" cy="2159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Straight Connector 69"/>
          <p:cNvCxnSpPr/>
          <p:nvPr/>
        </p:nvCxnSpPr>
        <p:spPr>
          <a:xfrm>
            <a:off x="1403350" y="3276600"/>
            <a:ext cx="6192838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4" name="Straight Connector 63"/>
          <p:cNvCxnSpPr/>
          <p:nvPr/>
        </p:nvCxnSpPr>
        <p:spPr>
          <a:xfrm>
            <a:off x="7596188" y="1773238"/>
            <a:ext cx="0" cy="215900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3" name="Straight Connector 62"/>
          <p:cNvCxnSpPr/>
          <p:nvPr/>
        </p:nvCxnSpPr>
        <p:spPr>
          <a:xfrm>
            <a:off x="1403350" y="1773238"/>
            <a:ext cx="0" cy="215900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9" name="Straight Connector 58"/>
          <p:cNvCxnSpPr/>
          <p:nvPr/>
        </p:nvCxnSpPr>
        <p:spPr>
          <a:xfrm>
            <a:off x="4468813" y="1492250"/>
            <a:ext cx="0" cy="50323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8201" name="Group 18"/>
          <p:cNvGrpSpPr>
            <a:grpSpLocks/>
          </p:cNvGrpSpPr>
          <p:nvPr/>
        </p:nvGrpSpPr>
        <p:grpSpPr bwMode="auto">
          <a:xfrm>
            <a:off x="2843213" y="860425"/>
            <a:ext cx="3240087" cy="646113"/>
            <a:chOff x="3203848" y="3468365"/>
            <a:chExt cx="3240360" cy="646113"/>
          </a:xfrm>
        </p:grpSpPr>
        <p:sp>
          <p:nvSpPr>
            <p:cNvPr id="8222" name="Rectangle 2"/>
            <p:cNvSpPr>
              <a:spLocks noChangeArrowheads="1"/>
            </p:cNvSpPr>
            <p:nvPr/>
          </p:nvSpPr>
          <p:spPr bwMode="auto">
            <a:xfrm>
              <a:off x="3203848" y="3468365"/>
              <a:ext cx="2664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กองการเจ้าหน้าที่</a:t>
              </a:r>
            </a:p>
          </p:txBody>
        </p:sp>
        <p:sp>
          <p:nvSpPr>
            <p:cNvPr id="8223" name="Rectangle 2"/>
            <p:cNvSpPr>
              <a:spLocks noChangeArrowheads="1"/>
            </p:cNvSpPr>
            <p:nvPr/>
          </p:nvSpPr>
          <p:spPr bwMode="auto">
            <a:xfrm>
              <a:off x="5868208" y="3468365"/>
              <a:ext cx="576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41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8224" name="Rectangle 2"/>
            <p:cNvSpPr>
              <a:spLocks noChangeArrowheads="1"/>
            </p:cNvSpPr>
            <p:nvPr/>
          </p:nvSpPr>
          <p:spPr bwMode="auto">
            <a:xfrm>
              <a:off x="3203848" y="3789040"/>
              <a:ext cx="3240088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ผู้อำนวยการ (ผู้อำนวยการกอง) สูง </a:t>
              </a:r>
              <a:r>
                <a:rPr lang="th-TH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(94)</a:t>
              </a:r>
              <a:endParaRPr lang="th-TH" altLang="th-TH" sz="16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8202" name="Rectangle 73"/>
          <p:cNvSpPr>
            <a:spLocks noChangeArrowheads="1"/>
          </p:cNvSpPr>
          <p:nvPr/>
        </p:nvSpPr>
        <p:spPr bwMode="auto">
          <a:xfrm>
            <a:off x="488950" y="106363"/>
            <a:ext cx="815498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/>
            <a:r>
              <a:rPr lang="th-TH" altLang="th-TH" sz="1600" b="1">
                <a:latin typeface="TH SarabunPSK" panose="020B0500040200020003" pitchFamily="34" charset="-34"/>
                <a:cs typeface="TH SarabunPSK" panose="020B0500040200020003" pitchFamily="34" charset="-34"/>
              </a:rPr>
              <a:t>แผนภูมิแสดงการแบ่งงานภายในและอัตรากำลังของกรมการพัฒนาชุมชน</a:t>
            </a:r>
            <a:r>
              <a:rPr lang="en-US" altLang="th-TH" sz="1600" b="1">
                <a:latin typeface="TH SarabunPSK" panose="020B0500040200020003" pitchFamily="34" charset="-34"/>
                <a:cs typeface="TH SarabunPSK" panose="020B0500040200020003" pitchFamily="34" charset="-34"/>
              </a:rPr>
              <a:t> </a:t>
            </a:r>
            <a:endParaRPr lang="th-TH" altLang="th-TH" sz="1600" b="1"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sp>
        <p:nvSpPr>
          <p:cNvPr id="8203" name="Text Box 9"/>
          <p:cNvSpPr txBox="1">
            <a:spLocks noChangeArrowheads="1"/>
          </p:cNvSpPr>
          <p:nvPr/>
        </p:nvSpPr>
        <p:spPr bwMode="auto">
          <a:xfrm>
            <a:off x="6980238" y="6296025"/>
            <a:ext cx="2160587" cy="588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ลูกจ้างประจำ </a:t>
            </a:r>
            <a:r>
              <a:rPr lang="en-US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1</a:t>
            </a:r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 อัตรา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rPr>
              <a:t>(45)</a:t>
            </a:r>
            <a:endParaRPr lang="th-TH" altLang="th-TH" sz="1400">
              <a:solidFill>
                <a:srgbClr val="FF0000"/>
              </a:solidFill>
              <a:latin typeface="TH SarabunPSK" panose="020B0500040200020003" pitchFamily="34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กรอบพนักงานราชการ </a:t>
            </a:r>
            <a:r>
              <a:rPr lang="en-US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2</a:t>
            </a:r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 อัตรา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rPr>
              <a:t>(1/3)</a:t>
            </a:r>
            <a:endParaRPr lang="th-TH" altLang="th-TH" sz="1400">
              <a:solidFill>
                <a:srgbClr val="FF0000"/>
              </a:solidFill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sp>
        <p:nvSpPr>
          <p:cNvPr id="8204" name="Text Box 91"/>
          <p:cNvSpPr txBox="1">
            <a:spLocks noChangeArrowheads="1"/>
          </p:cNvSpPr>
          <p:nvPr/>
        </p:nvSpPr>
        <p:spPr bwMode="auto">
          <a:xfrm>
            <a:off x="3924300" y="476250"/>
            <a:ext cx="1368425" cy="277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Update </a:t>
            </a:r>
            <a:r>
              <a:rPr lang="th-TH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26 เมษายน 2564 </a:t>
            </a:r>
            <a:r>
              <a:rPr lang="en-US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         </a:t>
            </a:r>
            <a:endParaRPr lang="th-TH" altLang="th-TH" sz="1200"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sp>
        <p:nvSpPr>
          <p:cNvPr id="8205" name="Text Box 17"/>
          <p:cNvSpPr txBox="1">
            <a:spLocks noChangeArrowheads="1"/>
          </p:cNvSpPr>
          <p:nvPr/>
        </p:nvSpPr>
        <p:spPr bwMode="auto">
          <a:xfrm>
            <a:off x="107950" y="2598738"/>
            <a:ext cx="2879725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นักจัดการงานทั่วไป (ปก./ชก.)        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1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(1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09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)</a:t>
            </a:r>
            <a:endParaRPr lang="th-TH" altLang="th-TH" sz="10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เจ้าพนักงานธุรการ  (ปง./ชง.)         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3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98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/1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00/102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)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th-TH" altLang="th-TH" sz="1200">
                <a:solidFill>
                  <a:srgbClr val="00B05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พนักงานสถานที่ (ลจป.)            </a:t>
            </a:r>
            <a:r>
              <a:rPr lang="en-US" altLang="th-TH" sz="1200">
                <a:solidFill>
                  <a:srgbClr val="00B05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   </a:t>
            </a:r>
            <a:r>
              <a:rPr lang="th-TH" altLang="th-TH" sz="1200">
                <a:solidFill>
                  <a:srgbClr val="00B05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 - </a:t>
            </a:r>
            <a:r>
              <a:rPr lang="en-US" altLang="th-TH" sz="1200">
                <a:solidFill>
                  <a:srgbClr val="00B05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1</a:t>
            </a:r>
            <a:r>
              <a:rPr lang="th-TH" altLang="th-TH" sz="1200">
                <a:solidFill>
                  <a:srgbClr val="00B05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45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) (ไม่รวมในกรอบ ขรก.)</a:t>
            </a:r>
            <a:endParaRPr lang="en-US" altLang="th-TH" sz="9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endParaRPr lang="en-US" altLang="th-TH" sz="10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3" name="Group 18"/>
          <p:cNvGrpSpPr>
            <a:grpSpLocks/>
          </p:cNvGrpSpPr>
          <p:nvPr/>
        </p:nvGrpSpPr>
        <p:grpSpPr bwMode="auto">
          <a:xfrm>
            <a:off x="107504" y="1949782"/>
            <a:ext cx="2844571" cy="646113"/>
            <a:chOff x="3203847" y="3468365"/>
            <a:chExt cx="2843712" cy="646113"/>
          </a:xfrm>
          <a:solidFill>
            <a:schemeClr val="bg1"/>
          </a:solidFill>
        </p:grpSpPr>
        <p:sp>
          <p:nvSpPr>
            <p:cNvPr id="8248" name="Rectangle 2"/>
            <p:cNvSpPr>
              <a:spLocks noChangeArrowheads="1"/>
            </p:cNvSpPr>
            <p:nvPr/>
          </p:nvSpPr>
          <p:spPr bwMode="auto">
            <a:xfrm>
              <a:off x="3203847" y="3468365"/>
              <a:ext cx="2303304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th-TH" altLang="th-TH" sz="1600" b="1" dirty="0">
                  <a:latin typeface="TH SarabunPSK" pitchFamily="34" charset="-34"/>
                  <a:cs typeface="TH SarabunPSK" pitchFamily="34" charset="-34"/>
                </a:rPr>
                <a:t>ฝ่ายอำนวยการ</a:t>
              </a:r>
            </a:p>
          </p:txBody>
        </p:sp>
        <p:sp>
          <p:nvSpPr>
            <p:cNvPr id="8249" name="Rectangle 2"/>
            <p:cNvSpPr>
              <a:spLocks noChangeArrowheads="1"/>
            </p:cNvSpPr>
            <p:nvPr/>
          </p:nvSpPr>
          <p:spPr bwMode="auto">
            <a:xfrm>
              <a:off x="5507407" y="3468365"/>
              <a:ext cx="539837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en-US" altLang="th-TH" sz="1600" b="1" dirty="0">
                  <a:latin typeface="TH SarabunPSK" pitchFamily="34" charset="-34"/>
                  <a:cs typeface="TH SarabunPSK" pitchFamily="34" charset="-34"/>
                </a:rPr>
                <a:t>5</a:t>
              </a:r>
              <a:endParaRPr lang="th-TH" altLang="th-TH" sz="1400" b="1" dirty="0">
                <a:latin typeface="TH SarabunPSK" pitchFamily="34" charset="-34"/>
                <a:cs typeface="TH SarabunPSK" pitchFamily="34" charset="-34"/>
              </a:endParaRPr>
            </a:p>
          </p:txBody>
        </p:sp>
        <p:sp>
          <p:nvSpPr>
            <p:cNvPr id="8250" name="Rectangle 2"/>
            <p:cNvSpPr>
              <a:spLocks noChangeArrowheads="1"/>
            </p:cNvSpPr>
            <p:nvPr/>
          </p:nvSpPr>
          <p:spPr bwMode="auto">
            <a:xfrm>
              <a:off x="3204418" y="3789040"/>
              <a:ext cx="2843141" cy="325438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th-TH" altLang="th-TH" sz="1600" spc="-10" dirty="0">
                  <a:latin typeface="TH SarabunPSK" pitchFamily="34" charset="-34"/>
                  <a:cs typeface="TH SarabunPSK" pitchFamily="34" charset="-34"/>
                </a:rPr>
                <a:t>นักจัดการงานทั่วไป</a:t>
              </a:r>
              <a:r>
                <a:rPr lang="en-US" altLang="th-TH" sz="1600" spc="-10" dirty="0">
                  <a:latin typeface="TH SarabunPSK" pitchFamily="34" charset="-34"/>
                  <a:cs typeface="TH SarabunPSK" pitchFamily="34" charset="-34"/>
                </a:rPr>
                <a:t> </a:t>
              </a:r>
              <a:r>
                <a:rPr lang="th-TH" altLang="th-TH" sz="1600" spc="-10" dirty="0">
                  <a:latin typeface="TH SarabunPSK" pitchFamily="34" charset="-34"/>
                  <a:cs typeface="TH SarabunPSK" pitchFamily="34" charset="-34"/>
                </a:rPr>
                <a:t>(</a:t>
              </a:r>
              <a:r>
                <a:rPr lang="th-TH" altLang="th-TH" sz="1600" spc="-10" dirty="0" err="1">
                  <a:latin typeface="TH SarabunPSK" pitchFamily="34" charset="-34"/>
                  <a:cs typeface="TH SarabunPSK" pitchFamily="34" charset="-34"/>
                </a:rPr>
                <a:t>หน.ฝ.</a:t>
              </a:r>
              <a:r>
                <a:rPr lang="th-TH" altLang="th-TH" sz="1600" spc="-10" dirty="0">
                  <a:latin typeface="TH SarabunPSK" pitchFamily="34" charset="-34"/>
                  <a:cs typeface="TH SarabunPSK" pitchFamily="34" charset="-34"/>
                </a:rPr>
                <a:t>) ชก</a:t>
              </a:r>
              <a:r>
                <a:rPr lang="en-US" altLang="th-TH" sz="1600" spc="-10" dirty="0">
                  <a:latin typeface="TH SarabunPSK" pitchFamily="34" charset="-34"/>
                  <a:cs typeface="TH SarabunPSK" pitchFamily="34" charset="-34"/>
                </a:rPr>
                <a:t>. </a:t>
              </a:r>
              <a:r>
                <a:rPr lang="th-TH" altLang="th-TH" sz="1000" spc="-10" dirty="0">
                  <a:solidFill>
                    <a:srgbClr val="FF0000"/>
                  </a:solidFill>
                  <a:latin typeface="TH SarabunPSK" pitchFamily="34" charset="-34"/>
                  <a:cs typeface="TH SarabunPSK" pitchFamily="34" charset="-34"/>
                </a:rPr>
                <a:t>(</a:t>
              </a:r>
              <a:r>
                <a:rPr lang="en-US" altLang="th-TH" sz="1000" spc="-10" dirty="0">
                  <a:solidFill>
                    <a:srgbClr val="FF0000"/>
                  </a:solidFill>
                  <a:latin typeface="TH SarabunPSK" pitchFamily="34" charset="-34"/>
                  <a:cs typeface="TH SarabunPSK" pitchFamily="34" charset="-34"/>
                </a:rPr>
                <a:t>95</a:t>
              </a:r>
              <a:r>
                <a:rPr lang="th-TH" altLang="th-TH" sz="1000" spc="-10" dirty="0">
                  <a:solidFill>
                    <a:srgbClr val="FF0000"/>
                  </a:solidFill>
                  <a:latin typeface="TH SarabunPSK" pitchFamily="34" charset="-34"/>
                  <a:cs typeface="TH SarabunPSK" pitchFamily="34" charset="-34"/>
                </a:rPr>
                <a:t>)</a:t>
              </a:r>
            </a:p>
          </p:txBody>
        </p:sp>
      </p:grpSp>
      <p:sp>
        <p:nvSpPr>
          <p:cNvPr id="8207" name="Text Box 17"/>
          <p:cNvSpPr txBox="1">
            <a:spLocks noChangeArrowheads="1"/>
          </p:cNvSpPr>
          <p:nvPr/>
        </p:nvSpPr>
        <p:spPr bwMode="auto">
          <a:xfrm>
            <a:off x="3240088" y="2595563"/>
            <a:ext cx="2844800" cy="628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นักทรัพยากรบุคคล (ปก./ชก.)       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5</a:t>
            </a: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(104/106/107/111/130)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4" name="Group 18"/>
          <p:cNvGrpSpPr>
            <a:grpSpLocks/>
          </p:cNvGrpSpPr>
          <p:nvPr/>
        </p:nvGrpSpPr>
        <p:grpSpPr bwMode="auto">
          <a:xfrm>
            <a:off x="3239912" y="1948195"/>
            <a:ext cx="2844256" cy="646112"/>
            <a:chOff x="3203847" y="3468365"/>
            <a:chExt cx="2845600" cy="646113"/>
          </a:xfrm>
          <a:solidFill>
            <a:schemeClr val="bg1"/>
          </a:solidFill>
        </p:grpSpPr>
        <p:sp>
          <p:nvSpPr>
            <p:cNvPr id="8245" name="Rectangle 2"/>
            <p:cNvSpPr>
              <a:spLocks noChangeArrowheads="1"/>
            </p:cNvSpPr>
            <p:nvPr/>
          </p:nvSpPr>
          <p:spPr bwMode="auto">
            <a:xfrm>
              <a:off x="3203847" y="3468365"/>
              <a:ext cx="2305089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th-TH" altLang="th-TH" sz="1600" b="1" dirty="0">
                  <a:latin typeface="TH SarabunPSK" pitchFamily="34" charset="-34"/>
                  <a:cs typeface="TH SarabunPSK" pitchFamily="34" charset="-34"/>
                </a:rPr>
                <a:t>กลุ่มงานวางแผนอัตรากำลัง</a:t>
              </a:r>
            </a:p>
          </p:txBody>
        </p:sp>
        <p:sp>
          <p:nvSpPr>
            <p:cNvPr id="8246" name="Rectangle 2"/>
            <p:cNvSpPr>
              <a:spLocks noChangeArrowheads="1"/>
            </p:cNvSpPr>
            <p:nvPr/>
          </p:nvSpPr>
          <p:spPr bwMode="auto">
            <a:xfrm>
              <a:off x="5509192" y="3468365"/>
              <a:ext cx="540255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en-US" altLang="th-TH" sz="1600" b="1" dirty="0">
                  <a:latin typeface="TH SarabunPSK" pitchFamily="34" charset="-34"/>
                  <a:cs typeface="TH SarabunPSK" pitchFamily="34" charset="-34"/>
                </a:rPr>
                <a:t>6</a:t>
              </a:r>
              <a:endParaRPr lang="th-TH" altLang="th-TH" sz="1400" b="1" dirty="0">
                <a:latin typeface="TH SarabunPSK" pitchFamily="34" charset="-34"/>
                <a:cs typeface="TH SarabunPSK" pitchFamily="34" charset="-34"/>
              </a:endParaRPr>
            </a:p>
          </p:txBody>
        </p:sp>
        <p:sp>
          <p:nvSpPr>
            <p:cNvPr id="8247" name="Rectangle 2"/>
            <p:cNvSpPr>
              <a:spLocks noChangeArrowheads="1"/>
            </p:cNvSpPr>
            <p:nvPr/>
          </p:nvSpPr>
          <p:spPr bwMode="auto">
            <a:xfrm>
              <a:off x="3203847" y="3789040"/>
              <a:ext cx="2845344" cy="325438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th-TH" altLang="th-TH" sz="1600" dirty="0">
                  <a:latin typeface="TH SarabunPSK" pitchFamily="34" charset="-34"/>
                  <a:cs typeface="TH SarabunPSK" pitchFamily="34" charset="-34"/>
                </a:rPr>
                <a:t>นักทรัพยากรบุคคล (ผอ.กง.) ชพ</a:t>
              </a:r>
              <a:r>
                <a:rPr lang="en-US" altLang="th-TH" sz="1600" dirty="0">
                  <a:latin typeface="TH SarabunPSK" pitchFamily="34" charset="-34"/>
                  <a:cs typeface="TH SarabunPSK" pitchFamily="34" charset="-34"/>
                </a:rPr>
                <a:t>.</a:t>
              </a:r>
              <a:r>
                <a:rPr lang="en-US" altLang="th-TH" sz="1000" dirty="0">
                  <a:solidFill>
                    <a:srgbClr val="FF0000"/>
                  </a:solidFill>
                  <a:latin typeface="TH SarabunPSK" pitchFamily="34" charset="-34"/>
                  <a:cs typeface="TH SarabunPSK" pitchFamily="34" charset="-34"/>
                </a:rPr>
                <a:t> (103)</a:t>
              </a:r>
              <a:endParaRPr lang="th-TH" altLang="th-TH" sz="1000" dirty="0">
                <a:solidFill>
                  <a:srgbClr val="FF0000"/>
                </a:solidFill>
                <a:latin typeface="TH SarabunPSK" pitchFamily="34" charset="-34"/>
                <a:cs typeface="TH SarabunPSK" pitchFamily="34" charset="-34"/>
              </a:endParaRPr>
            </a:p>
          </p:txBody>
        </p:sp>
      </p:grpSp>
      <p:sp>
        <p:nvSpPr>
          <p:cNvPr id="8209" name="Text Box 17"/>
          <p:cNvSpPr txBox="1">
            <a:spLocks noChangeArrowheads="1"/>
          </p:cNvSpPr>
          <p:nvPr/>
        </p:nvSpPr>
        <p:spPr bwMode="auto">
          <a:xfrm>
            <a:off x="6113463" y="2595563"/>
            <a:ext cx="3138487" cy="6270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>
              <a:defRPr/>
            </a:pPr>
            <a:r>
              <a:rPr lang="th-TH" altLang="th-TH" sz="1200" dirty="0">
                <a:latin typeface="TH SarabunPSK" pitchFamily="34" charset="-34"/>
                <a:ea typeface="Angsana New" pitchFamily="18" charset="-34"/>
                <a:cs typeface="TH SarabunPSK" pitchFamily="34" charset="-34"/>
              </a:rPr>
              <a:t>นักทรัพยากรบุคคล (ปก./ชก.)          - </a:t>
            </a:r>
            <a:r>
              <a:rPr lang="en-US" altLang="th-TH" sz="1200" dirty="0">
                <a:latin typeface="TH SarabunPSK" pitchFamily="34" charset="-34"/>
                <a:ea typeface="Angsana New" pitchFamily="18" charset="-34"/>
                <a:cs typeface="TH SarabunPSK" pitchFamily="34" charset="-34"/>
              </a:rPr>
              <a:t>5</a:t>
            </a:r>
            <a:r>
              <a:rPr lang="th-TH" altLang="th-TH" sz="1200" dirty="0">
                <a:latin typeface="TH SarabunPSK" pitchFamily="34" charset="-34"/>
                <a:ea typeface="Angsana New" pitchFamily="18" charset="-34"/>
                <a:cs typeface="TH SarabunPSK" pitchFamily="34" charset="-34"/>
              </a:rPr>
              <a:t> </a:t>
            </a:r>
            <a:r>
              <a:rPr lang="en-US" altLang="th-TH" sz="1000" dirty="0">
                <a:solidFill>
                  <a:srgbClr val="FF0000"/>
                </a:solidFill>
                <a:latin typeface="TH SarabunPSK" pitchFamily="34" charset="-34"/>
                <a:ea typeface="Angsana New" pitchFamily="18" charset="-34"/>
                <a:cs typeface="TH SarabunPSK" pitchFamily="34" charset="-34"/>
              </a:rPr>
              <a:t>(105/115/116/124/127)</a:t>
            </a:r>
          </a:p>
          <a:p>
            <a:pPr>
              <a:defRPr/>
            </a:pPr>
            <a:r>
              <a:rPr lang="th-TH" altLang="th-TH" sz="1200" dirty="0">
                <a:solidFill>
                  <a:srgbClr val="0070C0"/>
                </a:solidFill>
                <a:latin typeface="TH SarabunPSK" pitchFamily="34" charset="-34"/>
                <a:ea typeface="Angsana New" pitchFamily="18" charset="-34"/>
                <a:cs typeface="TH SarabunPSK" pitchFamily="34" charset="-34"/>
              </a:rPr>
              <a:t>นักทรัพยากรบุคคล (พรก.)</a:t>
            </a:r>
            <a:r>
              <a:rPr lang="en-US" altLang="th-TH" sz="1200" dirty="0">
                <a:solidFill>
                  <a:srgbClr val="0070C0"/>
                </a:solidFill>
                <a:latin typeface="TH SarabunPSK" pitchFamily="34" charset="-34"/>
                <a:ea typeface="Angsana New" pitchFamily="18" charset="-34"/>
                <a:cs typeface="TH SarabunPSK" pitchFamily="34" charset="-34"/>
              </a:rPr>
              <a:t> </a:t>
            </a:r>
            <a:r>
              <a:rPr lang="th-TH" altLang="th-TH" sz="1200" dirty="0">
                <a:solidFill>
                  <a:srgbClr val="0070C0"/>
                </a:solidFill>
                <a:latin typeface="TH SarabunPSK" pitchFamily="34" charset="-34"/>
                <a:ea typeface="Angsana New" pitchFamily="18" charset="-34"/>
                <a:cs typeface="TH SarabunPSK" pitchFamily="34" charset="-34"/>
              </a:rPr>
              <a:t>(จ้างแล้ว)  - </a:t>
            </a:r>
            <a:r>
              <a:rPr lang="en-US" altLang="th-TH" sz="1200" dirty="0">
                <a:solidFill>
                  <a:srgbClr val="0070C0"/>
                </a:solidFill>
                <a:latin typeface="TH SarabunPSK" pitchFamily="34" charset="-34"/>
                <a:ea typeface="Angsana New" pitchFamily="18" charset="-34"/>
                <a:cs typeface="TH SarabunPSK" pitchFamily="34" charset="-34"/>
              </a:rPr>
              <a:t>1</a:t>
            </a:r>
            <a:r>
              <a:rPr lang="th-TH" altLang="th-TH" sz="1200" dirty="0">
                <a:solidFill>
                  <a:srgbClr val="0070C0"/>
                </a:solidFill>
                <a:latin typeface="TH SarabunPSK" pitchFamily="34" charset="-34"/>
                <a:ea typeface="Angsana New" pitchFamily="18" charset="-34"/>
                <a:cs typeface="TH SarabunPSK" pitchFamily="34" charset="-34"/>
              </a:rPr>
              <a:t> </a:t>
            </a:r>
            <a:r>
              <a:rPr lang="th-TH" altLang="th-TH" sz="1000" dirty="0">
                <a:solidFill>
                  <a:srgbClr val="FF0000"/>
                </a:solidFill>
                <a:latin typeface="TH SarabunPSK" pitchFamily="34" charset="-34"/>
                <a:ea typeface="Angsana New" pitchFamily="18" charset="-34"/>
                <a:cs typeface="TH SarabunPSK" pitchFamily="34" charset="-34"/>
              </a:rPr>
              <a:t>(</a:t>
            </a:r>
            <a:r>
              <a:rPr lang="en-US" altLang="th-TH" sz="1000" dirty="0">
                <a:solidFill>
                  <a:srgbClr val="FF0000"/>
                </a:solidFill>
                <a:latin typeface="TH SarabunPSK" pitchFamily="34" charset="-34"/>
                <a:ea typeface="Angsana New" pitchFamily="18" charset="-34"/>
                <a:cs typeface="TH SarabunPSK" pitchFamily="34" charset="-34"/>
              </a:rPr>
              <a:t>1</a:t>
            </a:r>
            <a:r>
              <a:rPr lang="th-TH" altLang="th-TH" sz="1000" dirty="0">
                <a:solidFill>
                  <a:srgbClr val="FF0000"/>
                </a:solidFill>
                <a:latin typeface="TH SarabunPSK" pitchFamily="34" charset="-34"/>
                <a:ea typeface="Angsana New" pitchFamily="18" charset="-34"/>
                <a:cs typeface="TH SarabunPSK" pitchFamily="34" charset="-34"/>
              </a:rPr>
              <a:t>) (ไม่รวมในกรอบ ขรก.)</a:t>
            </a:r>
            <a:r>
              <a:rPr lang="th-TH" altLang="th-TH" sz="1050" dirty="0">
                <a:solidFill>
                  <a:srgbClr val="0070C0"/>
                </a:solidFill>
                <a:latin typeface="TH SarabunPSK" pitchFamily="34" charset="-34"/>
                <a:ea typeface="Angsana New" pitchFamily="18" charset="-34"/>
                <a:cs typeface="TH SarabunPSK" pitchFamily="34" charset="-34"/>
              </a:rPr>
              <a:t> </a:t>
            </a:r>
          </a:p>
          <a:p>
            <a:pPr>
              <a:defRPr/>
            </a:pPr>
            <a:r>
              <a:rPr lang="th-TH" altLang="th-TH" sz="1000" dirty="0">
                <a:solidFill>
                  <a:srgbClr val="0070C0"/>
                </a:solidFill>
                <a:latin typeface="TH SarabunPSK" pitchFamily="34" charset="-34"/>
                <a:ea typeface="Angsana New" pitchFamily="18" charset="-34"/>
                <a:cs typeface="TH SarabunPSK" pitchFamily="34" charset="-34"/>
              </a:rPr>
              <a:t>(กรอบฯ </a:t>
            </a:r>
            <a:r>
              <a:rPr lang="en-US" altLang="th-TH" sz="1000" dirty="0">
                <a:solidFill>
                  <a:srgbClr val="0070C0"/>
                </a:solidFill>
                <a:latin typeface="TH SarabunPSK" pitchFamily="34" charset="-34"/>
                <a:ea typeface="Angsana New" pitchFamily="18" charset="-34"/>
                <a:cs typeface="TH SarabunPSK" pitchFamily="34" charset="-34"/>
              </a:rPr>
              <a:t>2564</a:t>
            </a:r>
            <a:r>
              <a:rPr lang="th-TH" altLang="th-TH" sz="1000" dirty="0">
                <a:solidFill>
                  <a:srgbClr val="0070C0"/>
                </a:solidFill>
                <a:latin typeface="TH SarabunPSK" pitchFamily="34" charset="-34"/>
                <a:ea typeface="Angsana New" pitchFamily="18" charset="-34"/>
                <a:cs typeface="TH SarabunPSK" pitchFamily="34" charset="-34"/>
              </a:rPr>
              <a:t> </a:t>
            </a:r>
            <a:r>
              <a:rPr lang="en-US" altLang="th-TH" sz="1000" dirty="0">
                <a:solidFill>
                  <a:srgbClr val="0070C0"/>
                </a:solidFill>
                <a:latin typeface="TH SarabunPSK" pitchFamily="34" charset="-34"/>
                <a:ea typeface="Angsana New" pitchFamily="18" charset="-34"/>
                <a:cs typeface="TH SarabunPSK" pitchFamily="34" charset="-34"/>
              </a:rPr>
              <a:t>-</a:t>
            </a:r>
            <a:r>
              <a:rPr lang="th-TH" altLang="th-TH" sz="1000" dirty="0">
                <a:solidFill>
                  <a:srgbClr val="0070C0"/>
                </a:solidFill>
                <a:latin typeface="TH SarabunPSK" pitchFamily="34" charset="-34"/>
                <a:ea typeface="Angsana New" pitchFamily="18" charset="-34"/>
                <a:cs typeface="TH SarabunPSK" pitchFamily="34" charset="-34"/>
              </a:rPr>
              <a:t> </a:t>
            </a:r>
            <a:r>
              <a:rPr lang="en-US" altLang="th-TH" sz="1000" dirty="0">
                <a:solidFill>
                  <a:srgbClr val="0070C0"/>
                </a:solidFill>
                <a:latin typeface="TH SarabunPSK" pitchFamily="34" charset="-34"/>
                <a:ea typeface="Angsana New" pitchFamily="18" charset="-34"/>
                <a:cs typeface="TH SarabunPSK" pitchFamily="34" charset="-34"/>
              </a:rPr>
              <a:t>2567)</a:t>
            </a:r>
            <a:endParaRPr lang="en-US" altLang="th-TH" sz="1050" dirty="0">
              <a:solidFill>
                <a:srgbClr val="FF0000"/>
              </a:solidFill>
              <a:latin typeface="TH SarabunPSK" pitchFamily="34" charset="-34"/>
              <a:ea typeface="Angsana New" pitchFamily="18" charset="-34"/>
              <a:cs typeface="TH SarabunPSK" pitchFamily="34" charset="-34"/>
            </a:endParaRPr>
          </a:p>
          <a:p>
            <a:pPr>
              <a:defRPr/>
            </a:pPr>
            <a:r>
              <a:rPr lang="en-US" altLang="th-TH" sz="1200" dirty="0">
                <a:latin typeface="TH SarabunPSK" pitchFamily="34" charset="-34"/>
                <a:ea typeface="Angsana New" pitchFamily="18" charset="-34"/>
                <a:cs typeface="TH SarabunPSK" pitchFamily="34" charset="-34"/>
              </a:rPr>
              <a:t> 		</a:t>
            </a:r>
            <a:endParaRPr lang="th-TH" altLang="th-TH" sz="1200" dirty="0">
              <a:latin typeface="TH SarabunPSK" pitchFamily="34" charset="-34"/>
              <a:ea typeface="Angsana New" pitchFamily="18" charset="-34"/>
              <a:cs typeface="TH SarabunPSK" pitchFamily="34" charset="-34"/>
            </a:endParaRPr>
          </a:p>
        </p:txBody>
      </p:sp>
      <p:grpSp>
        <p:nvGrpSpPr>
          <p:cNvPr id="5" name="Group 18"/>
          <p:cNvGrpSpPr>
            <a:grpSpLocks/>
          </p:cNvGrpSpPr>
          <p:nvPr/>
        </p:nvGrpSpPr>
        <p:grpSpPr bwMode="auto">
          <a:xfrm>
            <a:off x="6192240" y="1947947"/>
            <a:ext cx="2844256" cy="646112"/>
            <a:chOff x="3203846" y="3468365"/>
            <a:chExt cx="2843397" cy="646113"/>
          </a:xfrm>
          <a:solidFill>
            <a:schemeClr val="bg1"/>
          </a:solidFill>
        </p:grpSpPr>
        <p:sp>
          <p:nvSpPr>
            <p:cNvPr id="8239" name="Rectangle 2"/>
            <p:cNvSpPr>
              <a:spLocks noChangeArrowheads="1"/>
            </p:cNvSpPr>
            <p:nvPr/>
          </p:nvSpPr>
          <p:spPr bwMode="auto">
            <a:xfrm>
              <a:off x="3203848" y="3468365"/>
              <a:ext cx="2303304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th-TH" altLang="th-TH" sz="1600" b="1" dirty="0">
                  <a:latin typeface="TH SarabunPSK" pitchFamily="34" charset="-34"/>
                  <a:cs typeface="TH SarabunPSK" pitchFamily="34" charset="-34"/>
                </a:rPr>
                <a:t>กลุ่มงานสรรหาและประเมินบุคคล</a:t>
              </a:r>
            </a:p>
          </p:txBody>
        </p:sp>
        <p:sp>
          <p:nvSpPr>
            <p:cNvPr id="8240" name="Rectangle 2"/>
            <p:cNvSpPr>
              <a:spLocks noChangeArrowheads="1"/>
            </p:cNvSpPr>
            <p:nvPr/>
          </p:nvSpPr>
          <p:spPr bwMode="auto">
            <a:xfrm>
              <a:off x="5507406" y="3468365"/>
              <a:ext cx="539837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en-US" altLang="th-TH" sz="1600" b="1" dirty="0">
                  <a:latin typeface="TH SarabunPSK" pitchFamily="34" charset="-34"/>
                  <a:cs typeface="TH SarabunPSK" pitchFamily="34" charset="-34"/>
                </a:rPr>
                <a:t>6</a:t>
              </a:r>
              <a:endParaRPr lang="th-TH" altLang="th-TH" sz="1400" b="1" dirty="0">
                <a:latin typeface="TH SarabunPSK" pitchFamily="34" charset="-34"/>
                <a:cs typeface="TH SarabunPSK" pitchFamily="34" charset="-34"/>
              </a:endParaRPr>
            </a:p>
          </p:txBody>
        </p:sp>
        <p:sp>
          <p:nvSpPr>
            <p:cNvPr id="8241" name="Rectangle 2"/>
            <p:cNvSpPr>
              <a:spLocks noChangeArrowheads="1"/>
            </p:cNvSpPr>
            <p:nvPr/>
          </p:nvSpPr>
          <p:spPr bwMode="auto">
            <a:xfrm>
              <a:off x="3203846" y="3789040"/>
              <a:ext cx="2843141" cy="325438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th-TH" altLang="th-TH" sz="1600" dirty="0">
                  <a:latin typeface="TH SarabunPSK" pitchFamily="34" charset="-34"/>
                  <a:cs typeface="TH SarabunPSK" pitchFamily="34" charset="-34"/>
                </a:rPr>
                <a:t>นักทรัพยากรบุคคล (ผอ.กง.) ชพ</a:t>
              </a:r>
              <a:r>
                <a:rPr lang="en-US" altLang="th-TH" sz="1600" dirty="0">
                  <a:latin typeface="TH SarabunPSK" pitchFamily="34" charset="-34"/>
                  <a:cs typeface="TH SarabunPSK" pitchFamily="34" charset="-34"/>
                </a:rPr>
                <a:t>.</a:t>
              </a:r>
              <a:r>
                <a:rPr lang="en-US" altLang="th-TH" sz="1000" dirty="0">
                  <a:solidFill>
                    <a:srgbClr val="FF0000"/>
                  </a:solidFill>
                  <a:latin typeface="TH SarabunPSK" pitchFamily="34" charset="-34"/>
                  <a:cs typeface="TH SarabunPSK" pitchFamily="34" charset="-34"/>
                </a:rPr>
                <a:t> (152)</a:t>
              </a:r>
              <a:endParaRPr lang="th-TH" altLang="th-TH" sz="1000" dirty="0">
                <a:solidFill>
                  <a:srgbClr val="FF0000"/>
                </a:solidFill>
                <a:latin typeface="TH SarabunPSK" pitchFamily="34" charset="-34"/>
                <a:cs typeface="TH SarabunPSK" pitchFamily="34" charset="-34"/>
              </a:endParaRPr>
            </a:p>
          </p:txBody>
        </p:sp>
      </p:grpSp>
      <p:sp>
        <p:nvSpPr>
          <p:cNvPr id="8211" name="Text Box 17"/>
          <p:cNvSpPr txBox="1">
            <a:spLocks noChangeArrowheads="1"/>
          </p:cNvSpPr>
          <p:nvPr/>
        </p:nvSpPr>
        <p:spPr bwMode="auto">
          <a:xfrm>
            <a:off x="107950" y="4092575"/>
            <a:ext cx="2879725" cy="628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นักทรัพยากรบุคคล (ปก./ชก.)       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5</a:t>
            </a: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(112/114/117/118/128)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6" name="Group 18"/>
          <p:cNvGrpSpPr>
            <a:grpSpLocks/>
          </p:cNvGrpSpPr>
          <p:nvPr/>
        </p:nvGrpSpPr>
        <p:grpSpPr bwMode="auto">
          <a:xfrm>
            <a:off x="107504" y="3445951"/>
            <a:ext cx="2844256" cy="646113"/>
            <a:chOff x="3203847" y="3468365"/>
            <a:chExt cx="2845600" cy="646113"/>
          </a:xfrm>
          <a:solidFill>
            <a:schemeClr val="bg1"/>
          </a:solidFill>
        </p:grpSpPr>
        <p:sp>
          <p:nvSpPr>
            <p:cNvPr id="8236" name="Rectangle 2"/>
            <p:cNvSpPr>
              <a:spLocks noChangeArrowheads="1"/>
            </p:cNvSpPr>
            <p:nvPr/>
          </p:nvSpPr>
          <p:spPr bwMode="auto">
            <a:xfrm>
              <a:off x="3203847" y="3468365"/>
              <a:ext cx="2305089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th-TH" altLang="th-TH" sz="1600" b="1" dirty="0">
                  <a:latin typeface="TH SarabunPSK" pitchFamily="34" charset="-34"/>
                  <a:cs typeface="TH SarabunPSK" pitchFamily="34" charset="-34"/>
                </a:rPr>
                <a:t>กลุ่มงานบรรจุแต่งตั้ง</a:t>
              </a:r>
            </a:p>
          </p:txBody>
        </p:sp>
        <p:sp>
          <p:nvSpPr>
            <p:cNvPr id="8237" name="Rectangle 2"/>
            <p:cNvSpPr>
              <a:spLocks noChangeArrowheads="1"/>
            </p:cNvSpPr>
            <p:nvPr/>
          </p:nvSpPr>
          <p:spPr bwMode="auto">
            <a:xfrm>
              <a:off x="5509192" y="3468365"/>
              <a:ext cx="540255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en-US" altLang="th-TH" sz="1600" b="1" dirty="0">
                  <a:latin typeface="TH SarabunPSK" pitchFamily="34" charset="-34"/>
                  <a:cs typeface="TH SarabunPSK" pitchFamily="34" charset="-34"/>
                </a:rPr>
                <a:t>6</a:t>
              </a:r>
              <a:endParaRPr lang="th-TH" altLang="th-TH" sz="1600" b="1" dirty="0">
                <a:latin typeface="TH SarabunPSK" pitchFamily="34" charset="-34"/>
                <a:cs typeface="TH SarabunPSK" pitchFamily="34" charset="-34"/>
              </a:endParaRPr>
            </a:p>
          </p:txBody>
        </p:sp>
        <p:sp>
          <p:nvSpPr>
            <p:cNvPr id="8238" name="Rectangle 2"/>
            <p:cNvSpPr>
              <a:spLocks noChangeArrowheads="1"/>
            </p:cNvSpPr>
            <p:nvPr/>
          </p:nvSpPr>
          <p:spPr bwMode="auto">
            <a:xfrm>
              <a:off x="3203847" y="3789040"/>
              <a:ext cx="2845344" cy="325438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th-TH" altLang="th-TH" sz="1600" dirty="0">
                  <a:latin typeface="TH SarabunPSK" pitchFamily="34" charset="-34"/>
                  <a:cs typeface="TH SarabunPSK" pitchFamily="34" charset="-34"/>
                </a:rPr>
                <a:t>นักทรัพยากรบุคคล (ผอ.กง.) ชพ</a:t>
              </a:r>
              <a:r>
                <a:rPr lang="en-US" altLang="th-TH" sz="1600" dirty="0">
                  <a:latin typeface="TH SarabunPSK" pitchFamily="34" charset="-34"/>
                  <a:cs typeface="TH SarabunPSK" pitchFamily="34" charset="-34"/>
                </a:rPr>
                <a:t>.</a:t>
              </a:r>
              <a:r>
                <a:rPr lang="en-US" altLang="th-TH" sz="1000" dirty="0">
                  <a:solidFill>
                    <a:srgbClr val="FF0000"/>
                  </a:solidFill>
                  <a:latin typeface="TH SarabunPSK" pitchFamily="34" charset="-34"/>
                  <a:cs typeface="TH SarabunPSK" pitchFamily="34" charset="-34"/>
                </a:rPr>
                <a:t> (110)</a:t>
              </a:r>
              <a:endParaRPr lang="th-TH" altLang="th-TH" sz="1000" dirty="0">
                <a:solidFill>
                  <a:srgbClr val="FF0000"/>
                </a:solidFill>
                <a:latin typeface="TH SarabunPSK" pitchFamily="34" charset="-34"/>
                <a:cs typeface="TH SarabunPSK" pitchFamily="34" charset="-34"/>
              </a:endParaRPr>
            </a:p>
          </p:txBody>
        </p:sp>
      </p:grpSp>
      <p:sp>
        <p:nvSpPr>
          <p:cNvPr id="8213" name="Text Box 17"/>
          <p:cNvSpPr txBox="1">
            <a:spLocks noChangeArrowheads="1"/>
          </p:cNvSpPr>
          <p:nvPr/>
        </p:nvSpPr>
        <p:spPr bwMode="auto">
          <a:xfrm>
            <a:off x="3240088" y="4097338"/>
            <a:ext cx="3276600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นักทรัพยากรบุคคล (ปก./ชก.)          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</a:t>
            </a: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(121/122/123/126)</a:t>
            </a:r>
          </a:p>
          <a:p>
            <a:pPr eaLnBrk="1" hangingPunct="1"/>
            <a:r>
              <a:rPr lang="th-TH" altLang="th-TH" sz="12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นักวิชาการคอมพิวเตอร์ (พรก.)</a:t>
            </a:r>
            <a:r>
              <a:rPr lang="en-US" altLang="th-TH" sz="12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12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(จ้างแล้ว) - </a:t>
            </a:r>
            <a:r>
              <a:rPr lang="en-US" altLang="th-TH" sz="12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1</a:t>
            </a:r>
            <a:r>
              <a:rPr lang="th-TH" altLang="th-TH" sz="12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1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) (ไม่รวมในกรอบ ขรก.)</a:t>
            </a:r>
            <a:endParaRPr lang="th-TH" altLang="th-TH" sz="1200">
              <a:solidFill>
                <a:srgbClr val="0070C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th-TH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(กรอบฯ </a:t>
            </a:r>
            <a:r>
              <a:rPr lang="en-US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2564</a:t>
            </a:r>
            <a:r>
              <a:rPr lang="th-TH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en-US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</a:t>
            </a:r>
            <a:r>
              <a:rPr lang="th-TH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en-US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2567)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7" name="Group 18"/>
          <p:cNvGrpSpPr>
            <a:grpSpLocks/>
          </p:cNvGrpSpPr>
          <p:nvPr/>
        </p:nvGrpSpPr>
        <p:grpSpPr bwMode="auto">
          <a:xfrm>
            <a:off x="3240168" y="3449910"/>
            <a:ext cx="2844000" cy="646113"/>
            <a:chOff x="3203847" y="3468365"/>
            <a:chExt cx="2845344" cy="646113"/>
          </a:xfrm>
          <a:solidFill>
            <a:schemeClr val="bg1"/>
          </a:solidFill>
        </p:grpSpPr>
        <p:sp>
          <p:nvSpPr>
            <p:cNvPr id="8233" name="Rectangle 2"/>
            <p:cNvSpPr>
              <a:spLocks noChangeArrowheads="1"/>
            </p:cNvSpPr>
            <p:nvPr/>
          </p:nvSpPr>
          <p:spPr bwMode="auto">
            <a:xfrm>
              <a:off x="3203847" y="3468365"/>
              <a:ext cx="2305089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lnSpc>
                  <a:spcPct val="70000"/>
                </a:lnSpc>
                <a:defRPr/>
              </a:pPr>
              <a:endParaRPr lang="th-TH" altLang="th-TH" sz="700" b="1" dirty="0">
                <a:latin typeface="TH SarabunPSK" pitchFamily="34" charset="-34"/>
                <a:cs typeface="TH SarabunPSK" pitchFamily="34" charset="-34"/>
              </a:endParaRPr>
            </a:p>
            <a:p>
              <a:pPr algn="ctr" eaLnBrk="0" hangingPunct="0">
                <a:lnSpc>
                  <a:spcPct val="70000"/>
                </a:lnSpc>
                <a:defRPr/>
              </a:pPr>
              <a:r>
                <a:rPr lang="th-TH" altLang="th-TH" sz="1400" b="1" dirty="0">
                  <a:latin typeface="TH SarabunPSK" pitchFamily="34" charset="-34"/>
                  <a:cs typeface="TH SarabunPSK" pitchFamily="34" charset="-34"/>
                </a:rPr>
                <a:t>กลุ่มงานทะเบียนประวัติ</a:t>
              </a:r>
            </a:p>
            <a:p>
              <a:pPr algn="ctr" eaLnBrk="0" hangingPunct="0">
                <a:lnSpc>
                  <a:spcPct val="70000"/>
                </a:lnSpc>
                <a:defRPr/>
              </a:pPr>
              <a:r>
                <a:rPr lang="th-TH" altLang="th-TH" sz="1400" b="1" dirty="0">
                  <a:latin typeface="TH SarabunPSK" pitchFamily="34" charset="-34"/>
                  <a:cs typeface="TH SarabunPSK" pitchFamily="34" charset="-34"/>
                </a:rPr>
                <a:t>และสารสนเทศ</a:t>
              </a:r>
            </a:p>
          </p:txBody>
        </p:sp>
        <p:sp>
          <p:nvSpPr>
            <p:cNvPr id="8" name="Rectangle 2"/>
            <p:cNvSpPr>
              <a:spLocks noChangeArrowheads="1"/>
            </p:cNvSpPr>
            <p:nvPr/>
          </p:nvSpPr>
          <p:spPr bwMode="auto">
            <a:xfrm>
              <a:off x="5508936" y="3468365"/>
              <a:ext cx="540255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en-US" altLang="th-TH" sz="1600" b="1" dirty="0">
                  <a:latin typeface="TH SarabunPSK" pitchFamily="34" charset="-34"/>
                  <a:cs typeface="TH SarabunPSK" pitchFamily="34" charset="-34"/>
                </a:rPr>
                <a:t>5</a:t>
              </a:r>
              <a:endParaRPr lang="th-TH" altLang="th-TH" sz="1400" b="1" dirty="0">
                <a:latin typeface="TH SarabunPSK" pitchFamily="34" charset="-34"/>
                <a:cs typeface="TH SarabunPSK" pitchFamily="34" charset="-34"/>
              </a:endParaRPr>
            </a:p>
          </p:txBody>
        </p:sp>
        <p:sp>
          <p:nvSpPr>
            <p:cNvPr id="9" name="Rectangle 2"/>
            <p:cNvSpPr>
              <a:spLocks noChangeArrowheads="1"/>
            </p:cNvSpPr>
            <p:nvPr/>
          </p:nvSpPr>
          <p:spPr bwMode="auto">
            <a:xfrm>
              <a:off x="3203847" y="3789040"/>
              <a:ext cx="2845344" cy="325438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th-TH" altLang="th-TH" sz="1600" dirty="0">
                  <a:latin typeface="TH SarabunPSK" pitchFamily="34" charset="-34"/>
                  <a:cs typeface="TH SarabunPSK" pitchFamily="34" charset="-34"/>
                </a:rPr>
                <a:t>นักทรัพยากรบุคคล (ผอ.กง.) ชพ</a:t>
              </a:r>
              <a:r>
                <a:rPr lang="en-US" altLang="th-TH" sz="1600" dirty="0">
                  <a:latin typeface="TH SarabunPSK" pitchFamily="34" charset="-34"/>
                  <a:cs typeface="TH SarabunPSK" pitchFamily="34" charset="-34"/>
                </a:rPr>
                <a:t>.</a:t>
              </a:r>
              <a:r>
                <a:rPr lang="en-US" altLang="th-TH" sz="1000" dirty="0">
                  <a:solidFill>
                    <a:srgbClr val="FF0000"/>
                  </a:solidFill>
                  <a:latin typeface="TH SarabunPSK" pitchFamily="34" charset="-34"/>
                  <a:cs typeface="TH SarabunPSK" pitchFamily="34" charset="-34"/>
                </a:rPr>
                <a:t> (119)</a:t>
              </a:r>
              <a:endParaRPr lang="th-TH" altLang="th-TH" sz="1000" dirty="0">
                <a:solidFill>
                  <a:srgbClr val="FF0000"/>
                </a:solidFill>
                <a:latin typeface="TH SarabunPSK" pitchFamily="34" charset="-34"/>
                <a:cs typeface="TH SarabunPSK" pitchFamily="34" charset="-34"/>
              </a:endParaRPr>
            </a:p>
          </p:txBody>
        </p:sp>
      </p:grpSp>
      <p:sp>
        <p:nvSpPr>
          <p:cNvPr id="8215" name="Text Box 17"/>
          <p:cNvSpPr txBox="1">
            <a:spLocks noChangeArrowheads="1"/>
          </p:cNvSpPr>
          <p:nvPr/>
        </p:nvSpPr>
        <p:spPr bwMode="auto">
          <a:xfrm>
            <a:off x="6229350" y="4097338"/>
            <a:ext cx="2806700" cy="554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นิติกร (ปก./ชก.)                  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6 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(131/132/133/134/135/136)</a:t>
            </a:r>
            <a:endParaRPr lang="th-TH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10" name="Group 18"/>
          <p:cNvGrpSpPr>
            <a:grpSpLocks/>
          </p:cNvGrpSpPr>
          <p:nvPr/>
        </p:nvGrpSpPr>
        <p:grpSpPr bwMode="auto">
          <a:xfrm>
            <a:off x="6228977" y="3449910"/>
            <a:ext cx="2848137" cy="646113"/>
            <a:chOff x="3203846" y="3468365"/>
            <a:chExt cx="2847277" cy="646113"/>
          </a:xfrm>
          <a:solidFill>
            <a:schemeClr val="bg1"/>
          </a:solidFill>
        </p:grpSpPr>
        <p:sp>
          <p:nvSpPr>
            <p:cNvPr id="122" name="Rectangle 2"/>
            <p:cNvSpPr>
              <a:spLocks noChangeArrowheads="1"/>
            </p:cNvSpPr>
            <p:nvPr/>
          </p:nvSpPr>
          <p:spPr bwMode="auto">
            <a:xfrm>
              <a:off x="3203846" y="3468365"/>
              <a:ext cx="2267315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lnSpc>
                  <a:spcPct val="70000"/>
                </a:lnSpc>
                <a:defRPr/>
              </a:pPr>
              <a:endParaRPr lang="en-US" altLang="th-TH" sz="700" b="1" dirty="0">
                <a:latin typeface="TH SarabunPSK" pitchFamily="34" charset="-34"/>
                <a:cs typeface="TH SarabunPSK" pitchFamily="34" charset="-34"/>
              </a:endParaRPr>
            </a:p>
            <a:p>
              <a:pPr algn="ctr" eaLnBrk="0" hangingPunct="0">
                <a:lnSpc>
                  <a:spcPct val="70000"/>
                </a:lnSpc>
                <a:defRPr/>
              </a:pPr>
              <a:r>
                <a:rPr lang="th-TH" altLang="th-TH" sz="1400" b="1" dirty="0">
                  <a:latin typeface="TH SarabunPSK" pitchFamily="34" charset="-34"/>
                  <a:cs typeface="TH SarabunPSK" pitchFamily="34" charset="-34"/>
                </a:rPr>
                <a:t>กลุ่มงานวินัย</a:t>
              </a:r>
            </a:p>
            <a:p>
              <a:pPr algn="ctr" eaLnBrk="0" hangingPunct="0">
                <a:lnSpc>
                  <a:spcPct val="70000"/>
                </a:lnSpc>
                <a:defRPr/>
              </a:pPr>
              <a:r>
                <a:rPr lang="th-TH" altLang="th-TH" sz="1400" b="1" dirty="0">
                  <a:latin typeface="TH SarabunPSK" pitchFamily="34" charset="-34"/>
                  <a:cs typeface="TH SarabunPSK" pitchFamily="34" charset="-34"/>
                </a:rPr>
                <a:t>และพิทักษ์ระบบคุณธรรม</a:t>
              </a:r>
            </a:p>
          </p:txBody>
        </p:sp>
        <p:sp>
          <p:nvSpPr>
            <p:cNvPr id="8234" name="Rectangle 2"/>
            <p:cNvSpPr>
              <a:spLocks noChangeArrowheads="1"/>
            </p:cNvSpPr>
            <p:nvPr/>
          </p:nvSpPr>
          <p:spPr bwMode="auto">
            <a:xfrm>
              <a:off x="5475124" y="3468365"/>
              <a:ext cx="575999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en-US" altLang="th-TH" sz="1600" b="1" dirty="0">
                  <a:latin typeface="TH SarabunPSK" pitchFamily="34" charset="-34"/>
                  <a:cs typeface="TH SarabunPSK" pitchFamily="34" charset="-34"/>
                </a:rPr>
                <a:t>7</a:t>
              </a:r>
              <a:endParaRPr lang="th-TH" altLang="th-TH" sz="1400" b="1" dirty="0">
                <a:latin typeface="TH SarabunPSK" pitchFamily="34" charset="-34"/>
                <a:cs typeface="TH SarabunPSK" pitchFamily="34" charset="-34"/>
              </a:endParaRPr>
            </a:p>
          </p:txBody>
        </p:sp>
        <p:sp>
          <p:nvSpPr>
            <p:cNvPr id="8235" name="Rectangle 2"/>
            <p:cNvSpPr>
              <a:spLocks noChangeArrowheads="1"/>
            </p:cNvSpPr>
            <p:nvPr/>
          </p:nvSpPr>
          <p:spPr bwMode="auto">
            <a:xfrm>
              <a:off x="3203846" y="3789040"/>
              <a:ext cx="2843141" cy="325438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th-TH" altLang="th-TH" sz="1600" dirty="0">
                  <a:latin typeface="TH SarabunPSK" pitchFamily="34" charset="-34"/>
                  <a:cs typeface="TH SarabunPSK" pitchFamily="34" charset="-34"/>
                </a:rPr>
                <a:t>นิติกร (ผอ.กง.) ชพ</a:t>
              </a:r>
              <a:r>
                <a:rPr lang="en-US" altLang="th-TH" sz="1600" dirty="0">
                  <a:latin typeface="TH SarabunPSK" pitchFamily="34" charset="-34"/>
                  <a:cs typeface="TH SarabunPSK" pitchFamily="34" charset="-34"/>
                </a:rPr>
                <a:t>.</a:t>
              </a:r>
              <a:r>
                <a:rPr lang="th-TH" altLang="th-TH" sz="1000" dirty="0">
                  <a:solidFill>
                    <a:srgbClr val="FF0000"/>
                  </a:solidFill>
                  <a:latin typeface="TH SarabunPSK" pitchFamily="34" charset="-34"/>
                  <a:cs typeface="TH SarabunPSK" pitchFamily="34" charset="-34"/>
                </a:rPr>
                <a:t> (</a:t>
              </a:r>
              <a:r>
                <a:rPr lang="en-US" altLang="th-TH" sz="1000" dirty="0">
                  <a:solidFill>
                    <a:srgbClr val="FF0000"/>
                  </a:solidFill>
                  <a:latin typeface="TH SarabunPSK" pitchFamily="34" charset="-34"/>
                  <a:cs typeface="TH SarabunPSK" pitchFamily="34" charset="-34"/>
                </a:rPr>
                <a:t>129)</a:t>
              </a:r>
              <a:endParaRPr lang="th-TH" altLang="th-TH" sz="1000" dirty="0">
                <a:solidFill>
                  <a:srgbClr val="FF0000"/>
                </a:solidFill>
                <a:latin typeface="TH SarabunPSK" pitchFamily="34" charset="-34"/>
                <a:cs typeface="TH SarabunPSK" pitchFamily="34" charset="-34"/>
              </a:endParaRPr>
            </a:p>
          </p:txBody>
        </p:sp>
      </p:grpSp>
      <p:sp>
        <p:nvSpPr>
          <p:cNvPr id="8217" name="Rectangle 81"/>
          <p:cNvSpPr>
            <a:spLocks noChangeArrowheads="1"/>
          </p:cNvSpPr>
          <p:nvPr/>
        </p:nvSpPr>
        <p:spPr bwMode="auto">
          <a:xfrm>
            <a:off x="0" y="6611938"/>
            <a:ext cx="1619250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000" u="sng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หมายเหตุ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ภายในวงเล็บแสดงเลขที่ตำแหน่ง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cxnSp>
        <p:nvCxnSpPr>
          <p:cNvPr id="61" name="Straight Connector 60"/>
          <p:cNvCxnSpPr/>
          <p:nvPr/>
        </p:nvCxnSpPr>
        <p:spPr>
          <a:xfrm>
            <a:off x="1403350" y="1773238"/>
            <a:ext cx="6192838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6" name="Straight Connector 65"/>
          <p:cNvCxnSpPr/>
          <p:nvPr/>
        </p:nvCxnSpPr>
        <p:spPr>
          <a:xfrm>
            <a:off x="3094038" y="1773238"/>
            <a:ext cx="0" cy="30241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220" name="Text Box 17"/>
          <p:cNvSpPr txBox="1">
            <a:spLocks noChangeArrowheads="1"/>
          </p:cNvSpPr>
          <p:nvPr/>
        </p:nvSpPr>
        <p:spPr bwMode="auto">
          <a:xfrm>
            <a:off x="1692275" y="5373688"/>
            <a:ext cx="2844800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นักทรัพยากรบุคคล (ปก./ชก.)       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3</a:t>
            </a: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(108/113/125)</a:t>
            </a:r>
          </a:p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เจ้าพนักงานธุรการ  (ปง./ชง.)          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1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97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)</a:t>
            </a:r>
            <a:endParaRPr lang="en-US" altLang="th-TH" sz="10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11" name="Group 18"/>
          <p:cNvGrpSpPr>
            <a:grpSpLocks/>
          </p:cNvGrpSpPr>
          <p:nvPr/>
        </p:nvGrpSpPr>
        <p:grpSpPr bwMode="auto">
          <a:xfrm>
            <a:off x="1691760" y="4725144"/>
            <a:ext cx="2844000" cy="646113"/>
            <a:chOff x="3203847" y="3468365"/>
            <a:chExt cx="2845344" cy="646113"/>
          </a:xfrm>
          <a:solidFill>
            <a:schemeClr val="bg1"/>
          </a:solidFill>
        </p:grpSpPr>
        <p:sp>
          <p:nvSpPr>
            <p:cNvPr id="51" name="Rectangle 2"/>
            <p:cNvSpPr>
              <a:spLocks noChangeArrowheads="1"/>
            </p:cNvSpPr>
            <p:nvPr/>
          </p:nvSpPr>
          <p:spPr bwMode="auto">
            <a:xfrm>
              <a:off x="3203847" y="3468365"/>
              <a:ext cx="2305089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lnSpc>
                  <a:spcPct val="70000"/>
                </a:lnSpc>
                <a:defRPr/>
              </a:pPr>
              <a:endParaRPr lang="th-TH" altLang="th-TH" sz="700" b="1" dirty="0">
                <a:latin typeface="TH SarabunPSK" pitchFamily="34" charset="-34"/>
                <a:cs typeface="TH SarabunPSK" pitchFamily="34" charset="-34"/>
              </a:endParaRPr>
            </a:p>
            <a:p>
              <a:pPr algn="ctr" eaLnBrk="0" hangingPunct="0">
                <a:lnSpc>
                  <a:spcPct val="70000"/>
                </a:lnSpc>
                <a:defRPr/>
              </a:pPr>
              <a:r>
                <a:rPr lang="th-TH" altLang="th-TH" sz="1400" b="1" dirty="0">
                  <a:latin typeface="TH SarabunPSK" pitchFamily="34" charset="-34"/>
                  <a:cs typeface="TH SarabunPSK" pitchFamily="34" charset="-34"/>
                </a:rPr>
                <a:t>กลุ่มงานประเมินผลการปฏิบัติราชการ</a:t>
              </a:r>
            </a:p>
            <a:p>
              <a:pPr algn="ctr" eaLnBrk="0" hangingPunct="0">
                <a:lnSpc>
                  <a:spcPct val="70000"/>
                </a:lnSpc>
                <a:defRPr/>
              </a:pPr>
              <a:r>
                <a:rPr lang="th-TH" altLang="th-TH" sz="1400" b="1" dirty="0">
                  <a:latin typeface="TH SarabunPSK" pitchFamily="34" charset="-34"/>
                  <a:cs typeface="TH SarabunPSK" pitchFamily="34" charset="-34"/>
                </a:rPr>
                <a:t>และบำเหน็จความชอบ</a:t>
              </a:r>
            </a:p>
          </p:txBody>
        </p:sp>
        <p:sp>
          <p:nvSpPr>
            <p:cNvPr id="52" name="Rectangle 2"/>
            <p:cNvSpPr>
              <a:spLocks noChangeArrowheads="1"/>
            </p:cNvSpPr>
            <p:nvPr/>
          </p:nvSpPr>
          <p:spPr bwMode="auto">
            <a:xfrm>
              <a:off x="5508936" y="3468365"/>
              <a:ext cx="540255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en-US" altLang="th-TH" sz="1600" b="1" dirty="0">
                  <a:latin typeface="TH SarabunPSK" pitchFamily="34" charset="-34"/>
                  <a:cs typeface="TH SarabunPSK" pitchFamily="34" charset="-34"/>
                </a:rPr>
                <a:t>5</a:t>
              </a:r>
              <a:endParaRPr lang="th-TH" altLang="th-TH" sz="1400" b="1" dirty="0">
                <a:latin typeface="TH SarabunPSK" pitchFamily="34" charset="-34"/>
                <a:cs typeface="TH SarabunPSK" pitchFamily="34" charset="-34"/>
              </a:endParaRPr>
            </a:p>
          </p:txBody>
        </p:sp>
        <p:sp>
          <p:nvSpPr>
            <p:cNvPr id="53" name="Rectangle 2"/>
            <p:cNvSpPr>
              <a:spLocks noChangeArrowheads="1"/>
            </p:cNvSpPr>
            <p:nvPr/>
          </p:nvSpPr>
          <p:spPr bwMode="auto">
            <a:xfrm>
              <a:off x="3203847" y="3789040"/>
              <a:ext cx="2845344" cy="325438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th-TH" altLang="th-TH" sz="1600" dirty="0">
                  <a:latin typeface="TH SarabunPSK" pitchFamily="34" charset="-34"/>
                  <a:cs typeface="TH SarabunPSK" pitchFamily="34" charset="-34"/>
                </a:rPr>
                <a:t>นักทรัพยากรบุคคล (ผอ.กง.) ชก</a:t>
              </a:r>
              <a:r>
                <a:rPr lang="en-US" altLang="th-TH" sz="1600" dirty="0">
                  <a:latin typeface="TH SarabunPSK" pitchFamily="34" charset="-34"/>
                  <a:cs typeface="TH SarabunPSK" pitchFamily="34" charset="-34"/>
                </a:rPr>
                <a:t>.</a:t>
              </a:r>
              <a:r>
                <a:rPr lang="en-US" altLang="th-TH" sz="1000" dirty="0">
                  <a:solidFill>
                    <a:srgbClr val="FF0000"/>
                  </a:solidFill>
                  <a:latin typeface="TH SarabunPSK" pitchFamily="34" charset="-34"/>
                  <a:cs typeface="TH SarabunPSK" pitchFamily="34" charset="-34"/>
                </a:rPr>
                <a:t> (120)</a:t>
              </a:r>
              <a:endParaRPr lang="th-TH" altLang="th-TH" sz="1000" dirty="0">
                <a:solidFill>
                  <a:srgbClr val="FF0000"/>
                </a:solidFill>
                <a:latin typeface="TH SarabunPSK" pitchFamily="34" charset="-34"/>
                <a:cs typeface="TH SarabunPSK" pitchFamily="34" charset="-34"/>
              </a:endParaRPr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706" name="Rectangle 73"/>
          <p:cNvSpPr>
            <a:spLocks noChangeArrowheads="1"/>
          </p:cNvSpPr>
          <p:nvPr/>
        </p:nvSpPr>
        <p:spPr bwMode="auto">
          <a:xfrm>
            <a:off x="488950" y="106363"/>
            <a:ext cx="815498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/>
            <a:r>
              <a:rPr lang="th-TH" altLang="th-TH" sz="1600" b="1">
                <a:latin typeface="TH SarabunPSK" panose="020B0500040200020003" pitchFamily="34" charset="-34"/>
                <a:cs typeface="TH SarabunPSK" panose="020B0500040200020003" pitchFamily="34" charset="-34"/>
              </a:rPr>
              <a:t>แผนภูมิแสดงการแบ่งงานภายในและอัตรากำลังของกรมการพัฒนาชุมชน</a:t>
            </a:r>
            <a:r>
              <a:rPr lang="en-US" altLang="th-TH" sz="1600" b="1">
                <a:latin typeface="TH SarabunPSK" panose="020B0500040200020003" pitchFamily="34" charset="-34"/>
                <a:cs typeface="TH SarabunPSK" panose="020B0500040200020003" pitchFamily="34" charset="-34"/>
              </a:rPr>
              <a:t> </a:t>
            </a:r>
            <a:endParaRPr lang="th-TH" altLang="th-TH" sz="1600" b="1"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sp>
        <p:nvSpPr>
          <p:cNvPr id="72707" name="Text Box 9"/>
          <p:cNvSpPr txBox="1">
            <a:spLocks noChangeArrowheads="1"/>
          </p:cNvSpPr>
          <p:nvPr/>
        </p:nvSpPr>
        <p:spPr bwMode="auto">
          <a:xfrm>
            <a:off x="6980238" y="6269038"/>
            <a:ext cx="2160587" cy="588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ลูกจ้างประจำ - อัตรา </a:t>
            </a:r>
            <a:endParaRPr lang="th-TH" altLang="th-TH" sz="1400">
              <a:solidFill>
                <a:srgbClr val="FF0000"/>
              </a:solidFill>
              <a:latin typeface="TH SarabunPSK" panose="020B0500040200020003" pitchFamily="34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กรอบพนักงานราชการ 1 อัตรา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rPr>
              <a:t>(83)</a:t>
            </a:r>
          </a:p>
        </p:txBody>
      </p:sp>
      <p:grpSp>
        <p:nvGrpSpPr>
          <p:cNvPr id="72708" name="Group 81"/>
          <p:cNvGrpSpPr>
            <a:grpSpLocks/>
          </p:cNvGrpSpPr>
          <p:nvPr/>
        </p:nvGrpSpPr>
        <p:grpSpPr bwMode="auto">
          <a:xfrm>
            <a:off x="2843213" y="765175"/>
            <a:ext cx="3421062" cy="646113"/>
            <a:chOff x="2448080" y="857250"/>
            <a:chExt cx="3420000" cy="646113"/>
          </a:xfrm>
        </p:grpSpPr>
        <p:sp>
          <p:nvSpPr>
            <p:cNvPr id="72765" name="Rectangle 2"/>
            <p:cNvSpPr>
              <a:spLocks noChangeArrowheads="1"/>
            </p:cNvSpPr>
            <p:nvPr/>
          </p:nvSpPr>
          <p:spPr bwMode="auto">
            <a:xfrm>
              <a:off x="2448080" y="857250"/>
              <a:ext cx="2844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สำนักงานพัฒนาชุมชนจังหวัดนนทบุรี</a:t>
              </a:r>
            </a:p>
          </p:txBody>
        </p:sp>
        <p:sp>
          <p:nvSpPr>
            <p:cNvPr id="72766" name="Rectangle 2"/>
            <p:cNvSpPr>
              <a:spLocks noChangeArrowheads="1"/>
            </p:cNvSpPr>
            <p:nvPr/>
          </p:nvSpPr>
          <p:spPr bwMode="auto">
            <a:xfrm>
              <a:off x="5290308" y="857250"/>
              <a:ext cx="575739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 eaLnBrk="1" hangingPunct="1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50</a:t>
              </a:r>
              <a:endParaRPr lang="th-TH" altLang="th-TH" sz="16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72767" name="Rectangle 2"/>
            <p:cNvSpPr>
              <a:spLocks noChangeArrowheads="1"/>
            </p:cNvSpPr>
            <p:nvPr/>
          </p:nvSpPr>
          <p:spPr bwMode="auto">
            <a:xfrm>
              <a:off x="2448080" y="1177925"/>
              <a:ext cx="3420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ผู้อำนวยการ (พัฒนาการจังหวัด) สูง</a:t>
              </a:r>
              <a:r>
                <a:rPr lang="en-US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(866)</a:t>
              </a:r>
              <a:r>
                <a:rPr lang="en-US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endParaRPr lang="th-TH" altLang="th-TH" sz="1600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72709" name="Text Box 91"/>
          <p:cNvSpPr txBox="1">
            <a:spLocks noChangeArrowheads="1"/>
          </p:cNvSpPr>
          <p:nvPr/>
        </p:nvSpPr>
        <p:spPr bwMode="auto">
          <a:xfrm>
            <a:off x="3924300" y="404813"/>
            <a:ext cx="1368425" cy="277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Update </a:t>
            </a:r>
            <a:r>
              <a:rPr lang="th-TH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26 เมษายน 2564 </a:t>
            </a:r>
            <a:r>
              <a:rPr lang="en-US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         </a:t>
            </a:r>
            <a:endParaRPr lang="th-TH" altLang="th-TH" sz="1200"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sp>
        <p:nvSpPr>
          <p:cNvPr id="72710" name="Text Box 17"/>
          <p:cNvSpPr txBox="1">
            <a:spLocks noChangeArrowheads="1"/>
          </p:cNvSpPr>
          <p:nvPr/>
        </p:nvSpPr>
        <p:spPr bwMode="auto">
          <a:xfrm>
            <a:off x="107950" y="2409825"/>
            <a:ext cx="2376488" cy="628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 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- 1 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(6600)</a:t>
            </a:r>
          </a:p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นักจัดการงานทั่วไป (ปก./ชก.)   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     </a:t>
            </a: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- 1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887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)</a:t>
            </a:r>
          </a:p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เจ้าพนักงานธุรการ (ปง./ชง.)    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      </a:t>
            </a: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2 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(868/870)</a:t>
            </a:r>
          </a:p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เจ้าพนักงานการเงินและบัญชี (ปง./ชง.)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- 1 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(869)</a:t>
            </a:r>
            <a:endParaRPr lang="th-TH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endParaRPr lang="en-US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sp>
        <p:nvSpPr>
          <p:cNvPr id="72711" name="Text Box 17"/>
          <p:cNvSpPr txBox="1">
            <a:spLocks noChangeArrowheads="1"/>
          </p:cNvSpPr>
          <p:nvPr/>
        </p:nvSpPr>
        <p:spPr bwMode="auto">
          <a:xfrm>
            <a:off x="2411413" y="2408238"/>
            <a:ext cx="2087562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2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(872/873)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3" name="Group 18"/>
          <p:cNvGrpSpPr>
            <a:grpSpLocks/>
          </p:cNvGrpSpPr>
          <p:nvPr/>
        </p:nvGrpSpPr>
        <p:grpSpPr bwMode="auto">
          <a:xfrm>
            <a:off x="2411413" y="1772816"/>
            <a:ext cx="2052637" cy="646113"/>
            <a:chOff x="3203848" y="3468365"/>
            <a:chExt cx="2052020" cy="646113"/>
          </a:xfrm>
          <a:solidFill>
            <a:schemeClr val="bg1"/>
          </a:solidFill>
        </p:grpSpPr>
        <p:sp>
          <p:nvSpPr>
            <p:cNvPr id="12367" name="Rectangle 2"/>
            <p:cNvSpPr>
              <a:spLocks noChangeArrowheads="1"/>
            </p:cNvSpPr>
            <p:nvPr/>
          </p:nvSpPr>
          <p:spPr bwMode="auto">
            <a:xfrm>
              <a:off x="3203848" y="3468365"/>
              <a:ext cx="1476000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lnSpc>
                  <a:spcPct val="70000"/>
                </a:lnSpc>
                <a:defRPr/>
              </a:pPr>
              <a:endParaRPr lang="en-US" altLang="th-TH" sz="700" b="1" dirty="0">
                <a:latin typeface="TH SarabunPSK" pitchFamily="34" charset="-34"/>
                <a:cs typeface="TH SarabunPSK" pitchFamily="34" charset="-34"/>
              </a:endParaRPr>
            </a:p>
            <a:p>
              <a:pPr algn="ctr" eaLnBrk="0" hangingPunct="0">
                <a:lnSpc>
                  <a:spcPct val="70000"/>
                </a:lnSpc>
                <a:defRPr/>
              </a:pPr>
              <a:r>
                <a:rPr lang="th-TH" altLang="th-TH" sz="1400" b="1" dirty="0">
                  <a:latin typeface="TH SarabunPSK" pitchFamily="34" charset="-34"/>
                  <a:cs typeface="TH SarabunPSK" pitchFamily="34" charset="-34"/>
                </a:rPr>
                <a:t> กลุ่มงานยุทธศาสตร์</a:t>
              </a:r>
            </a:p>
            <a:p>
              <a:pPr algn="ctr" eaLnBrk="0" hangingPunct="0">
                <a:lnSpc>
                  <a:spcPct val="70000"/>
                </a:lnSpc>
                <a:defRPr/>
              </a:pPr>
              <a:r>
                <a:rPr lang="th-TH" altLang="th-TH" sz="1400" b="1" dirty="0">
                  <a:latin typeface="TH SarabunPSK" pitchFamily="34" charset="-34"/>
                  <a:cs typeface="TH SarabunPSK" pitchFamily="34" charset="-34"/>
                </a:rPr>
                <a:t>การพัฒนาชุมชน</a:t>
              </a:r>
            </a:p>
          </p:txBody>
        </p:sp>
        <p:sp>
          <p:nvSpPr>
            <p:cNvPr id="12368" name="Rectangle 2"/>
            <p:cNvSpPr>
              <a:spLocks noChangeArrowheads="1"/>
            </p:cNvSpPr>
            <p:nvPr/>
          </p:nvSpPr>
          <p:spPr bwMode="auto">
            <a:xfrm>
              <a:off x="4679868" y="3468365"/>
              <a:ext cx="576000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en-US" altLang="th-TH" sz="1600" b="1" dirty="0">
                  <a:latin typeface="TH SarabunPSK" pitchFamily="34" charset="-34"/>
                  <a:cs typeface="TH SarabunPSK" pitchFamily="34" charset="-34"/>
                </a:rPr>
                <a:t>3</a:t>
              </a:r>
              <a:endParaRPr lang="th-TH" altLang="th-TH" sz="1400" b="1" dirty="0">
                <a:latin typeface="TH SarabunPSK" pitchFamily="34" charset="-34"/>
                <a:cs typeface="TH SarabunPSK" pitchFamily="34" charset="-34"/>
              </a:endParaRPr>
            </a:p>
          </p:txBody>
        </p:sp>
        <p:sp>
          <p:nvSpPr>
            <p:cNvPr id="12372" name="Rectangle 2"/>
            <p:cNvSpPr>
              <a:spLocks noChangeArrowheads="1"/>
            </p:cNvSpPr>
            <p:nvPr/>
          </p:nvSpPr>
          <p:spPr bwMode="auto">
            <a:xfrm>
              <a:off x="3203848" y="3789040"/>
              <a:ext cx="2052020" cy="325438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th-TH" altLang="th-TH" sz="1500" spc="-70" dirty="0">
                  <a:latin typeface="TH SarabunPSK" pitchFamily="34" charset="-34"/>
                  <a:cs typeface="TH SarabunPSK" pitchFamily="34" charset="-34"/>
                </a:rPr>
                <a:t>นักวิชาการพัฒนาชุมชน (ผอ.กง.) ชพ</a:t>
              </a:r>
              <a:r>
                <a:rPr lang="en-US" altLang="th-TH" sz="1500" spc="-70" dirty="0">
                  <a:latin typeface="TH SarabunPSK" pitchFamily="34" charset="-34"/>
                  <a:cs typeface="TH SarabunPSK" pitchFamily="34" charset="-34"/>
                </a:rPr>
                <a:t>. </a:t>
              </a:r>
              <a:r>
                <a:rPr lang="en-US" altLang="th-TH" sz="1000" spc="-70" dirty="0">
                  <a:solidFill>
                    <a:srgbClr val="FF0000"/>
                  </a:solidFill>
                  <a:latin typeface="TH SarabunPSK" pitchFamily="34" charset="-34"/>
                  <a:cs typeface="TH SarabunPSK" pitchFamily="34" charset="-34"/>
                </a:rPr>
                <a:t>(871)</a:t>
              </a:r>
              <a:endParaRPr lang="th-TH" altLang="th-TH" sz="1000" spc="-70" dirty="0">
                <a:solidFill>
                  <a:srgbClr val="FF0000"/>
                </a:solidFill>
                <a:latin typeface="TH SarabunPSK" pitchFamily="34" charset="-34"/>
                <a:cs typeface="TH SarabunPSK" pitchFamily="34" charset="-34"/>
              </a:endParaRPr>
            </a:p>
          </p:txBody>
        </p:sp>
      </p:grpSp>
      <p:sp>
        <p:nvSpPr>
          <p:cNvPr id="72713" name="Text Box 17"/>
          <p:cNvSpPr txBox="1">
            <a:spLocks noChangeArrowheads="1"/>
          </p:cNvSpPr>
          <p:nvPr/>
        </p:nvSpPr>
        <p:spPr bwMode="auto">
          <a:xfrm>
            <a:off x="4665663" y="2420938"/>
            <a:ext cx="2570162" cy="628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(357/875/876/877)</a:t>
            </a:r>
          </a:p>
          <a:p>
            <a:pPr eaLnBrk="1" hangingPunct="1"/>
            <a:r>
              <a:rPr lang="th-TH" altLang="th-TH" sz="12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นักส่งเสริมการพัฒนาชุมชน (พรก.)</a:t>
            </a:r>
            <a:r>
              <a:rPr lang="en-US" altLang="th-TH" sz="12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12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 </a:t>
            </a:r>
            <a:r>
              <a:rPr lang="en-US" altLang="th-TH" sz="12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1</a:t>
            </a:r>
            <a:r>
              <a:rPr lang="th-TH" altLang="th-TH" sz="12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83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)</a:t>
            </a:r>
            <a:endParaRPr lang="th-TH" altLang="th-TH" sz="1000">
              <a:solidFill>
                <a:srgbClr val="0070C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th-TH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(กรอบฯ </a:t>
            </a:r>
            <a:r>
              <a:rPr lang="en-US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2564</a:t>
            </a:r>
            <a:r>
              <a:rPr lang="th-TH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en-US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</a:t>
            </a:r>
            <a:r>
              <a:rPr lang="th-TH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en-US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2567)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(จ้างแล้ว)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              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(ไม่รวมในกรอบ ขรก.)</a:t>
            </a:r>
            <a:r>
              <a:rPr lang="th-TH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4" name="Group 18"/>
          <p:cNvGrpSpPr>
            <a:grpSpLocks/>
          </p:cNvGrpSpPr>
          <p:nvPr/>
        </p:nvGrpSpPr>
        <p:grpSpPr bwMode="auto">
          <a:xfrm>
            <a:off x="4665274" y="1773328"/>
            <a:ext cx="2051050" cy="646110"/>
            <a:chOff x="3203848" y="3468365"/>
            <a:chExt cx="2052020" cy="646111"/>
          </a:xfrm>
          <a:solidFill>
            <a:schemeClr val="bg1"/>
          </a:solidFill>
        </p:grpSpPr>
        <p:sp>
          <p:nvSpPr>
            <p:cNvPr id="12364" name="Rectangle 2"/>
            <p:cNvSpPr>
              <a:spLocks noChangeArrowheads="1"/>
            </p:cNvSpPr>
            <p:nvPr/>
          </p:nvSpPr>
          <p:spPr bwMode="auto">
            <a:xfrm>
              <a:off x="3203848" y="3468365"/>
              <a:ext cx="1476000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lnSpc>
                  <a:spcPct val="70000"/>
                </a:lnSpc>
                <a:defRPr/>
              </a:pPr>
              <a:endParaRPr lang="th-TH" altLang="th-TH" sz="700" b="1" dirty="0">
                <a:latin typeface="TH SarabunPSK" pitchFamily="34" charset="-34"/>
                <a:cs typeface="TH SarabunPSK" pitchFamily="34" charset="-34"/>
              </a:endParaRPr>
            </a:p>
            <a:p>
              <a:pPr algn="ctr" eaLnBrk="0" hangingPunct="0">
                <a:lnSpc>
                  <a:spcPct val="70000"/>
                </a:lnSpc>
                <a:defRPr/>
              </a:pPr>
              <a:r>
                <a:rPr lang="th-TH" altLang="th-TH" sz="1400" b="1" dirty="0">
                  <a:latin typeface="TH SarabunPSK" pitchFamily="34" charset="-34"/>
                  <a:cs typeface="TH SarabunPSK" pitchFamily="34" charset="-34"/>
                </a:rPr>
                <a:t>กลุ่มงานส่งเสริม                      การพัฒนาชุมชน</a:t>
              </a:r>
            </a:p>
          </p:txBody>
        </p:sp>
        <p:sp>
          <p:nvSpPr>
            <p:cNvPr id="12365" name="Rectangle 2"/>
            <p:cNvSpPr>
              <a:spLocks noChangeArrowheads="1"/>
            </p:cNvSpPr>
            <p:nvPr/>
          </p:nvSpPr>
          <p:spPr bwMode="auto">
            <a:xfrm>
              <a:off x="4679868" y="3468365"/>
              <a:ext cx="576000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en-US" altLang="th-TH" sz="1600" b="1" dirty="0">
                  <a:latin typeface="TH SarabunPSK" pitchFamily="34" charset="-34"/>
                  <a:cs typeface="TH SarabunPSK" pitchFamily="34" charset="-34"/>
                </a:rPr>
                <a:t>5</a:t>
              </a:r>
              <a:endParaRPr lang="th-TH" altLang="th-TH" sz="1600" b="1" dirty="0">
                <a:latin typeface="TH SarabunPSK" pitchFamily="34" charset="-34"/>
                <a:cs typeface="TH SarabunPSK" pitchFamily="34" charset="-34"/>
              </a:endParaRPr>
            </a:p>
          </p:txBody>
        </p:sp>
        <p:sp>
          <p:nvSpPr>
            <p:cNvPr id="12369" name="Rectangle 2"/>
            <p:cNvSpPr>
              <a:spLocks noChangeArrowheads="1"/>
            </p:cNvSpPr>
            <p:nvPr/>
          </p:nvSpPr>
          <p:spPr bwMode="auto">
            <a:xfrm>
              <a:off x="3203848" y="3789039"/>
              <a:ext cx="2052020" cy="325437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th-TH" altLang="th-TH" sz="1500" spc="-80" dirty="0">
                  <a:latin typeface="TH SarabunPSK" pitchFamily="34" charset="-34"/>
                  <a:cs typeface="TH SarabunPSK" pitchFamily="34" charset="-34"/>
                </a:rPr>
                <a:t>นักวิชาการพัฒนาชุมชน (ผอ.กง.) ชพ</a:t>
              </a:r>
              <a:r>
                <a:rPr lang="en-US" altLang="th-TH" sz="1500" spc="-80" dirty="0">
                  <a:latin typeface="TH SarabunPSK" pitchFamily="34" charset="-34"/>
                  <a:cs typeface="TH SarabunPSK" pitchFamily="34" charset="-34"/>
                </a:rPr>
                <a:t>. </a:t>
              </a:r>
              <a:r>
                <a:rPr lang="en-US" altLang="th-TH" sz="1000" spc="-80" dirty="0">
                  <a:solidFill>
                    <a:srgbClr val="FF0000"/>
                  </a:solidFill>
                  <a:latin typeface="TH SarabunPSK" pitchFamily="34" charset="-34"/>
                  <a:cs typeface="TH SarabunPSK" pitchFamily="34" charset="-34"/>
                </a:rPr>
                <a:t>(874)</a:t>
              </a:r>
              <a:endParaRPr lang="th-TH" altLang="th-TH" sz="1000" spc="-80" dirty="0">
                <a:solidFill>
                  <a:srgbClr val="FF0000"/>
                </a:solidFill>
                <a:latin typeface="TH SarabunPSK" pitchFamily="34" charset="-34"/>
                <a:cs typeface="TH SarabunPSK" pitchFamily="34" charset="-34"/>
              </a:endParaRPr>
            </a:p>
          </p:txBody>
        </p:sp>
      </p:grpSp>
      <p:sp>
        <p:nvSpPr>
          <p:cNvPr id="72715" name="Text Box 17"/>
          <p:cNvSpPr txBox="1">
            <a:spLocks noChangeArrowheads="1"/>
          </p:cNvSpPr>
          <p:nvPr/>
        </p:nvSpPr>
        <p:spPr bwMode="auto">
          <a:xfrm>
            <a:off x="6969125" y="2425700"/>
            <a:ext cx="2087563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(752/885/893/905)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5" name="Group 18"/>
          <p:cNvGrpSpPr>
            <a:grpSpLocks/>
          </p:cNvGrpSpPr>
          <p:nvPr/>
        </p:nvGrpSpPr>
        <p:grpSpPr bwMode="auto">
          <a:xfrm>
            <a:off x="6968737" y="1778090"/>
            <a:ext cx="2052637" cy="646113"/>
            <a:chOff x="3203848" y="3468365"/>
            <a:chExt cx="2052020" cy="646113"/>
          </a:xfrm>
          <a:solidFill>
            <a:schemeClr val="bg1"/>
          </a:solidFill>
        </p:grpSpPr>
        <p:sp>
          <p:nvSpPr>
            <p:cNvPr id="12361" name="Rectangle 2"/>
            <p:cNvSpPr>
              <a:spLocks noChangeArrowheads="1"/>
            </p:cNvSpPr>
            <p:nvPr/>
          </p:nvSpPr>
          <p:spPr bwMode="auto">
            <a:xfrm>
              <a:off x="3203848" y="3468365"/>
              <a:ext cx="1476000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lnSpc>
                  <a:spcPct val="70000"/>
                </a:lnSpc>
                <a:defRPr/>
              </a:pPr>
              <a:endParaRPr lang="th-TH" altLang="th-TH" sz="700" b="1" dirty="0">
                <a:latin typeface="TH SarabunPSK" pitchFamily="34" charset="-34"/>
                <a:cs typeface="TH SarabunPSK" pitchFamily="34" charset="-34"/>
              </a:endParaRPr>
            </a:p>
            <a:p>
              <a:pPr algn="ctr" eaLnBrk="0" hangingPunct="0">
                <a:lnSpc>
                  <a:spcPct val="70000"/>
                </a:lnSpc>
                <a:defRPr/>
              </a:pPr>
              <a:r>
                <a:rPr lang="th-TH" altLang="th-TH" sz="1400" b="1" dirty="0">
                  <a:latin typeface="TH SarabunPSK" pitchFamily="34" charset="-34"/>
                  <a:cs typeface="TH SarabunPSK" pitchFamily="34" charset="-34"/>
                </a:rPr>
                <a:t>กลุ่มงานสารสนเทศ</a:t>
              </a:r>
            </a:p>
            <a:p>
              <a:pPr algn="ctr" eaLnBrk="0" hangingPunct="0">
                <a:lnSpc>
                  <a:spcPct val="70000"/>
                </a:lnSpc>
                <a:defRPr/>
              </a:pPr>
              <a:r>
                <a:rPr lang="th-TH" altLang="th-TH" sz="1400" b="1" dirty="0">
                  <a:latin typeface="TH SarabunPSK" pitchFamily="34" charset="-34"/>
                  <a:cs typeface="TH SarabunPSK" pitchFamily="34" charset="-34"/>
                </a:rPr>
                <a:t>การพัฒนาชุมชน</a:t>
              </a:r>
            </a:p>
          </p:txBody>
        </p:sp>
        <p:sp>
          <p:nvSpPr>
            <p:cNvPr id="12362" name="Rectangle 2"/>
            <p:cNvSpPr>
              <a:spLocks noChangeArrowheads="1"/>
            </p:cNvSpPr>
            <p:nvPr/>
          </p:nvSpPr>
          <p:spPr bwMode="auto">
            <a:xfrm>
              <a:off x="4679868" y="3468365"/>
              <a:ext cx="576000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en-US" altLang="th-TH" sz="1600" b="1" dirty="0">
                  <a:latin typeface="TH SarabunPSK" pitchFamily="34" charset="-34"/>
                  <a:cs typeface="TH SarabunPSK" pitchFamily="34" charset="-34"/>
                </a:rPr>
                <a:t>5</a:t>
              </a:r>
              <a:endParaRPr lang="th-TH" altLang="th-TH" sz="1400" b="1" dirty="0">
                <a:latin typeface="TH SarabunPSK" pitchFamily="34" charset="-34"/>
                <a:cs typeface="TH SarabunPSK" pitchFamily="34" charset="-34"/>
              </a:endParaRPr>
            </a:p>
          </p:txBody>
        </p:sp>
        <p:sp>
          <p:nvSpPr>
            <p:cNvPr id="11342" name="Rectangle 2"/>
            <p:cNvSpPr>
              <a:spLocks noChangeArrowheads="1"/>
            </p:cNvSpPr>
            <p:nvPr/>
          </p:nvSpPr>
          <p:spPr bwMode="auto">
            <a:xfrm>
              <a:off x="3203848" y="3789040"/>
              <a:ext cx="2052020" cy="325438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th-TH" altLang="th-TH" sz="1500" spc="-80" dirty="0">
                  <a:latin typeface="TH SarabunPSK" pitchFamily="34" charset="-34"/>
                  <a:cs typeface="TH SarabunPSK" pitchFamily="34" charset="-34"/>
                </a:rPr>
                <a:t>นักวิชาการพัฒนาชุมชน (ผอ.กง.) ชพ</a:t>
              </a:r>
              <a:r>
                <a:rPr lang="en-US" altLang="th-TH" sz="1500" spc="-80" dirty="0">
                  <a:latin typeface="TH SarabunPSK" pitchFamily="34" charset="-34"/>
                  <a:cs typeface="TH SarabunPSK" pitchFamily="34" charset="-34"/>
                </a:rPr>
                <a:t>. </a:t>
              </a:r>
              <a:r>
                <a:rPr lang="en-US" altLang="th-TH" sz="1050" spc="-60" dirty="0">
                  <a:solidFill>
                    <a:srgbClr val="FF0000"/>
                  </a:solidFill>
                  <a:latin typeface="TH SarabunPSK" pitchFamily="34" charset="-34"/>
                  <a:cs typeface="TH SarabunPSK" pitchFamily="34" charset="-34"/>
                </a:rPr>
                <a:t>(672)</a:t>
              </a:r>
              <a:endParaRPr lang="th-TH" altLang="th-TH" sz="1050" spc="-60" dirty="0">
                <a:solidFill>
                  <a:srgbClr val="FF0000"/>
                </a:solidFill>
                <a:latin typeface="TH SarabunPSK" pitchFamily="34" charset="-34"/>
                <a:cs typeface="TH SarabunPSK" pitchFamily="34" charset="-34"/>
              </a:endParaRPr>
            </a:p>
          </p:txBody>
        </p:sp>
      </p:grpSp>
      <p:cxnSp>
        <p:nvCxnSpPr>
          <p:cNvPr id="78" name="Straight Connector 77"/>
          <p:cNvCxnSpPr/>
          <p:nvPr/>
        </p:nvCxnSpPr>
        <p:spPr>
          <a:xfrm>
            <a:off x="4572000" y="1419225"/>
            <a:ext cx="0" cy="223202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/>
          <p:cNvCxnSpPr/>
          <p:nvPr/>
        </p:nvCxnSpPr>
        <p:spPr>
          <a:xfrm>
            <a:off x="1116013" y="1628775"/>
            <a:ext cx="683895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2719" name="Rectangle 78"/>
          <p:cNvSpPr>
            <a:spLocks noChangeArrowheads="1"/>
          </p:cNvSpPr>
          <p:nvPr/>
        </p:nvSpPr>
        <p:spPr bwMode="auto">
          <a:xfrm>
            <a:off x="0" y="6611938"/>
            <a:ext cx="1619250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000" u="sng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หมายเหตุ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ภายในวงเล็บแสดงเลขที่ตำแหน่ง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72720" name="Group 49"/>
          <p:cNvGrpSpPr>
            <a:grpSpLocks/>
          </p:cNvGrpSpPr>
          <p:nvPr/>
        </p:nvGrpSpPr>
        <p:grpSpPr bwMode="auto">
          <a:xfrm>
            <a:off x="107950" y="3594100"/>
            <a:ext cx="2843213" cy="646113"/>
            <a:chOff x="107503" y="3717032"/>
            <a:chExt cx="2844257" cy="646113"/>
          </a:xfrm>
        </p:grpSpPr>
        <p:sp>
          <p:nvSpPr>
            <p:cNvPr id="72762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เมืองนนทบุรี</a:t>
              </a:r>
            </a:p>
          </p:txBody>
        </p:sp>
        <p:sp>
          <p:nvSpPr>
            <p:cNvPr id="72763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6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72764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ชพ.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(878)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72721" name="Text Box 17"/>
          <p:cNvSpPr txBox="1">
            <a:spLocks noChangeArrowheads="1"/>
          </p:cNvSpPr>
          <p:nvPr/>
        </p:nvSpPr>
        <p:spPr bwMode="auto">
          <a:xfrm>
            <a:off x="107950" y="4241800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(847/848/880/881)</a:t>
            </a:r>
          </a:p>
        </p:txBody>
      </p:sp>
      <p:grpSp>
        <p:nvGrpSpPr>
          <p:cNvPr id="72722" name="Group 50"/>
          <p:cNvGrpSpPr>
            <a:grpSpLocks/>
          </p:cNvGrpSpPr>
          <p:nvPr/>
        </p:nvGrpSpPr>
        <p:grpSpPr bwMode="auto">
          <a:xfrm>
            <a:off x="3132138" y="3594100"/>
            <a:ext cx="2843212" cy="646113"/>
            <a:chOff x="107503" y="3717032"/>
            <a:chExt cx="2844257" cy="646113"/>
          </a:xfrm>
        </p:grpSpPr>
        <p:sp>
          <p:nvSpPr>
            <p:cNvPr id="72759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บางกรวย</a:t>
              </a:r>
            </a:p>
          </p:txBody>
        </p:sp>
        <p:sp>
          <p:nvSpPr>
            <p:cNvPr id="72760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72761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ชพ.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(882)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72723" name="Text Box 17"/>
          <p:cNvSpPr txBox="1">
            <a:spLocks noChangeArrowheads="1"/>
          </p:cNvSpPr>
          <p:nvPr/>
        </p:nvSpPr>
        <p:spPr bwMode="auto">
          <a:xfrm>
            <a:off x="3132138" y="4241800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(884/1116/1124/3754)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72724" name="Group 55"/>
          <p:cNvGrpSpPr>
            <a:grpSpLocks/>
          </p:cNvGrpSpPr>
          <p:nvPr/>
        </p:nvGrpSpPr>
        <p:grpSpPr bwMode="auto">
          <a:xfrm>
            <a:off x="6156325" y="3594100"/>
            <a:ext cx="2844800" cy="646113"/>
            <a:chOff x="107503" y="3717032"/>
            <a:chExt cx="2844257" cy="646113"/>
          </a:xfrm>
        </p:grpSpPr>
        <p:sp>
          <p:nvSpPr>
            <p:cNvPr id="72756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บางบัวทอง</a:t>
              </a:r>
            </a:p>
          </p:txBody>
        </p:sp>
        <p:sp>
          <p:nvSpPr>
            <p:cNvPr id="72757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72758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(888)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72725" name="Text Box 17"/>
          <p:cNvSpPr txBox="1">
            <a:spLocks noChangeArrowheads="1"/>
          </p:cNvSpPr>
          <p:nvPr/>
        </p:nvSpPr>
        <p:spPr bwMode="auto">
          <a:xfrm>
            <a:off x="6156325" y="4241800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(886/890/891/904)</a:t>
            </a:r>
          </a:p>
        </p:txBody>
      </p:sp>
      <p:grpSp>
        <p:nvGrpSpPr>
          <p:cNvPr id="72726" name="Group 60"/>
          <p:cNvGrpSpPr>
            <a:grpSpLocks/>
          </p:cNvGrpSpPr>
          <p:nvPr/>
        </p:nvGrpSpPr>
        <p:grpSpPr bwMode="auto">
          <a:xfrm>
            <a:off x="107950" y="4962525"/>
            <a:ext cx="2843213" cy="646113"/>
            <a:chOff x="107503" y="3717032"/>
            <a:chExt cx="2844257" cy="646113"/>
          </a:xfrm>
        </p:grpSpPr>
        <p:sp>
          <p:nvSpPr>
            <p:cNvPr id="72753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ไทรน้อย</a:t>
              </a:r>
            </a:p>
          </p:txBody>
        </p:sp>
        <p:sp>
          <p:nvSpPr>
            <p:cNvPr id="72754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72755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ชพ.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(894)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72727" name="Text Box 17"/>
          <p:cNvSpPr txBox="1">
            <a:spLocks noChangeArrowheads="1"/>
          </p:cNvSpPr>
          <p:nvPr/>
        </p:nvSpPr>
        <p:spPr bwMode="auto">
          <a:xfrm>
            <a:off x="107950" y="5610225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(896/897/899/2176)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72728" name="Group 65"/>
          <p:cNvGrpSpPr>
            <a:grpSpLocks/>
          </p:cNvGrpSpPr>
          <p:nvPr/>
        </p:nvGrpSpPr>
        <p:grpSpPr bwMode="auto">
          <a:xfrm>
            <a:off x="3132138" y="4962525"/>
            <a:ext cx="2843212" cy="646113"/>
            <a:chOff x="107503" y="3717032"/>
            <a:chExt cx="2844257" cy="646113"/>
          </a:xfrm>
        </p:grpSpPr>
        <p:sp>
          <p:nvSpPr>
            <p:cNvPr id="72750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ปากเกร็ด</a:t>
              </a:r>
            </a:p>
          </p:txBody>
        </p:sp>
        <p:sp>
          <p:nvSpPr>
            <p:cNvPr id="72751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72752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ชพ.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(900)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72729" name="Text Box 17"/>
          <p:cNvSpPr txBox="1">
            <a:spLocks noChangeArrowheads="1"/>
          </p:cNvSpPr>
          <p:nvPr/>
        </p:nvSpPr>
        <p:spPr bwMode="auto">
          <a:xfrm>
            <a:off x="3132138" y="5610225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3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(902/903/1230)</a:t>
            </a:r>
          </a:p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เจ้าพนักงานพัฒนาชุมชน (ปง./ชง.)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1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889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)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72730" name="Group 70"/>
          <p:cNvGrpSpPr>
            <a:grpSpLocks/>
          </p:cNvGrpSpPr>
          <p:nvPr/>
        </p:nvGrpSpPr>
        <p:grpSpPr bwMode="auto">
          <a:xfrm>
            <a:off x="6156325" y="4962525"/>
            <a:ext cx="2844800" cy="646113"/>
            <a:chOff x="107503" y="3717032"/>
            <a:chExt cx="2844257" cy="646113"/>
          </a:xfrm>
        </p:grpSpPr>
        <p:sp>
          <p:nvSpPr>
            <p:cNvPr id="72747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บางใหญ่</a:t>
              </a:r>
            </a:p>
          </p:txBody>
        </p:sp>
        <p:sp>
          <p:nvSpPr>
            <p:cNvPr id="72748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72749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ชพ.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(906)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72731" name="Text Box 17"/>
          <p:cNvSpPr txBox="1">
            <a:spLocks noChangeArrowheads="1"/>
          </p:cNvSpPr>
          <p:nvPr/>
        </p:nvSpPr>
        <p:spPr bwMode="auto">
          <a:xfrm>
            <a:off x="6156325" y="5610225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(909/911/1205/1239)</a:t>
            </a:r>
          </a:p>
        </p:txBody>
      </p:sp>
      <p:cxnSp>
        <p:nvCxnSpPr>
          <p:cNvPr id="76" name="Straight Connector 75"/>
          <p:cNvCxnSpPr/>
          <p:nvPr/>
        </p:nvCxnSpPr>
        <p:spPr>
          <a:xfrm>
            <a:off x="1404938" y="3500438"/>
            <a:ext cx="604837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9" name="Straight Connector 78"/>
          <p:cNvCxnSpPr/>
          <p:nvPr/>
        </p:nvCxnSpPr>
        <p:spPr>
          <a:xfrm>
            <a:off x="1116013" y="1628775"/>
            <a:ext cx="0" cy="14446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" name="Straight Connector 80"/>
          <p:cNvCxnSpPr/>
          <p:nvPr/>
        </p:nvCxnSpPr>
        <p:spPr>
          <a:xfrm>
            <a:off x="3348038" y="1628775"/>
            <a:ext cx="0" cy="14446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" name="Straight Connector 81"/>
          <p:cNvCxnSpPr/>
          <p:nvPr/>
        </p:nvCxnSpPr>
        <p:spPr>
          <a:xfrm>
            <a:off x="5651500" y="1628775"/>
            <a:ext cx="0" cy="14446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3" name="Straight Connector 82"/>
          <p:cNvCxnSpPr/>
          <p:nvPr/>
        </p:nvCxnSpPr>
        <p:spPr>
          <a:xfrm>
            <a:off x="7956550" y="1628775"/>
            <a:ext cx="0" cy="14446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4" name="Straight Connector 83"/>
          <p:cNvCxnSpPr/>
          <p:nvPr/>
        </p:nvCxnSpPr>
        <p:spPr>
          <a:xfrm>
            <a:off x="1403350" y="3500438"/>
            <a:ext cx="0" cy="904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/>
          <p:cNvCxnSpPr/>
          <p:nvPr/>
        </p:nvCxnSpPr>
        <p:spPr>
          <a:xfrm>
            <a:off x="7451725" y="3500438"/>
            <a:ext cx="0" cy="904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" name="Straight Connector 85"/>
          <p:cNvCxnSpPr/>
          <p:nvPr/>
        </p:nvCxnSpPr>
        <p:spPr>
          <a:xfrm>
            <a:off x="3049588" y="3500438"/>
            <a:ext cx="0" cy="136842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7" name="Straight Connector 86"/>
          <p:cNvCxnSpPr/>
          <p:nvPr/>
        </p:nvCxnSpPr>
        <p:spPr>
          <a:xfrm>
            <a:off x="1403350" y="4868863"/>
            <a:ext cx="604837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9" name="Straight Connector 88"/>
          <p:cNvCxnSpPr/>
          <p:nvPr/>
        </p:nvCxnSpPr>
        <p:spPr>
          <a:xfrm>
            <a:off x="1403350" y="4868863"/>
            <a:ext cx="0" cy="904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0" name="Straight Connector 89"/>
          <p:cNvCxnSpPr/>
          <p:nvPr/>
        </p:nvCxnSpPr>
        <p:spPr>
          <a:xfrm>
            <a:off x="4427538" y="4868863"/>
            <a:ext cx="0" cy="904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1" name="Straight Connector 90"/>
          <p:cNvCxnSpPr/>
          <p:nvPr/>
        </p:nvCxnSpPr>
        <p:spPr>
          <a:xfrm>
            <a:off x="7451725" y="4868863"/>
            <a:ext cx="0" cy="904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72744" name="Group 74"/>
          <p:cNvGrpSpPr>
            <a:grpSpLocks/>
          </p:cNvGrpSpPr>
          <p:nvPr/>
        </p:nvGrpSpPr>
        <p:grpSpPr bwMode="auto">
          <a:xfrm>
            <a:off x="107950" y="1774825"/>
            <a:ext cx="2051050" cy="646113"/>
            <a:chOff x="107950" y="1775470"/>
            <a:chExt cx="2051050" cy="646112"/>
          </a:xfrm>
        </p:grpSpPr>
        <p:grpSp>
          <p:nvGrpSpPr>
            <p:cNvPr id="13" name="Group 18"/>
            <p:cNvGrpSpPr>
              <a:grpSpLocks/>
            </p:cNvGrpSpPr>
            <p:nvPr/>
          </p:nvGrpSpPr>
          <p:grpSpPr bwMode="auto">
            <a:xfrm>
              <a:off x="107950" y="1775470"/>
              <a:ext cx="2051050" cy="646112"/>
              <a:chOff x="3203848" y="3468365"/>
              <a:chExt cx="2052020" cy="646113"/>
            </a:xfrm>
            <a:solidFill>
              <a:schemeClr val="bg1"/>
            </a:solidFill>
          </p:grpSpPr>
          <p:sp>
            <p:nvSpPr>
              <p:cNvPr id="14387" name="Rectangle 2"/>
              <p:cNvSpPr>
                <a:spLocks noChangeArrowheads="1"/>
              </p:cNvSpPr>
              <p:nvPr/>
            </p:nvSpPr>
            <p:spPr bwMode="auto">
              <a:xfrm>
                <a:off x="4679868" y="3468365"/>
                <a:ext cx="576000" cy="323850"/>
              </a:xfrm>
              <a:prstGeom prst="rect">
                <a:avLst/>
              </a:prstGeom>
              <a:grpFill/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anchor="ctr"/>
              <a:lstStyle/>
              <a:p>
                <a:pPr algn="ctr" eaLnBrk="0" hangingPunct="0">
                  <a:defRPr/>
                </a:pPr>
                <a:r>
                  <a:rPr lang="en-US" altLang="th-TH" sz="1600" b="1" dirty="0">
                    <a:latin typeface="TH SarabunPSK" pitchFamily="34" charset="-34"/>
                    <a:cs typeface="TH SarabunPSK" pitchFamily="34" charset="-34"/>
                  </a:rPr>
                  <a:t>6</a:t>
                </a:r>
                <a:endParaRPr lang="th-TH" altLang="th-TH" sz="1400" b="1" dirty="0">
                  <a:latin typeface="TH SarabunPSK" pitchFamily="34" charset="-34"/>
                  <a:cs typeface="TH SarabunPSK" pitchFamily="34" charset="-34"/>
                </a:endParaRPr>
              </a:p>
            </p:txBody>
          </p:sp>
          <p:sp>
            <p:nvSpPr>
              <p:cNvPr id="14388" name="Rectangle 2"/>
              <p:cNvSpPr>
                <a:spLocks noChangeArrowheads="1"/>
              </p:cNvSpPr>
              <p:nvPr/>
            </p:nvSpPr>
            <p:spPr bwMode="auto">
              <a:xfrm>
                <a:off x="3203848" y="3789040"/>
                <a:ext cx="2052000" cy="325438"/>
              </a:xfrm>
              <a:prstGeom prst="rect">
                <a:avLst/>
              </a:prstGeom>
              <a:grpFill/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anchor="ctr"/>
              <a:lstStyle/>
              <a:p>
                <a:pPr algn="ctr" eaLnBrk="0" hangingPunct="0">
                  <a:defRPr/>
                </a:pPr>
                <a:r>
                  <a:rPr lang="th-TH" altLang="th-TH" sz="1400" spc="-30" dirty="0">
                    <a:latin typeface="TH SarabunPSK" pitchFamily="34" charset="-34"/>
                    <a:cs typeface="TH SarabunPSK" pitchFamily="34" charset="-34"/>
                  </a:rPr>
                  <a:t>นักวิชาการพัฒนาชุมชน (ผอ.กง.) </a:t>
                </a:r>
                <a:r>
                  <a:rPr lang="th-TH" altLang="th-TH" sz="1400" spc="-30" dirty="0" err="1">
                    <a:latin typeface="TH SarabunPSK" pitchFamily="34" charset="-34"/>
                    <a:cs typeface="TH SarabunPSK" pitchFamily="34" charset="-34"/>
                  </a:rPr>
                  <a:t>ชพ.</a:t>
                </a:r>
                <a:r>
                  <a:rPr lang="en-US" altLang="th-TH" sz="1400" spc="-30" dirty="0">
                    <a:latin typeface="TH SarabunPSK" pitchFamily="34" charset="-34"/>
                    <a:cs typeface="TH SarabunPSK" pitchFamily="34" charset="-34"/>
                  </a:rPr>
                  <a:t> </a:t>
                </a:r>
                <a:r>
                  <a:rPr lang="en-US" altLang="th-TH" sz="1000" spc="-30" dirty="0">
                    <a:solidFill>
                      <a:srgbClr val="FF0000"/>
                    </a:solidFill>
                    <a:latin typeface="TH SarabunPSK" pitchFamily="34" charset="-34"/>
                    <a:cs typeface="TH SarabunPSK" pitchFamily="34" charset="-34"/>
                  </a:rPr>
                  <a:t>(867)</a:t>
                </a:r>
                <a:endParaRPr lang="th-TH" altLang="th-TH" sz="1000" spc="-30" dirty="0">
                  <a:solidFill>
                    <a:srgbClr val="FF0000"/>
                  </a:solidFill>
                  <a:latin typeface="TH SarabunPSK" pitchFamily="34" charset="-34"/>
                  <a:cs typeface="TH SarabunPSK" pitchFamily="34" charset="-34"/>
                </a:endParaRPr>
              </a:p>
            </p:txBody>
          </p:sp>
        </p:grpSp>
        <p:sp>
          <p:nvSpPr>
            <p:cNvPr id="72746" name="Rectangle 2"/>
            <p:cNvSpPr>
              <a:spLocks noChangeArrowheads="1"/>
            </p:cNvSpPr>
            <p:nvPr/>
          </p:nvSpPr>
          <p:spPr bwMode="auto">
            <a:xfrm>
              <a:off x="107950" y="1775470"/>
              <a:ext cx="1475302" cy="323849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th-TH" altLang="th-TH" sz="12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endParaRPr lang="th-TH" altLang="th-TH" sz="8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2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กลุ่มงานประสานและสนับสนุนการบริหารงานพัฒนาชุมชน</a:t>
              </a:r>
            </a:p>
            <a:p>
              <a:pPr algn="ctr"/>
              <a:endParaRPr lang="th-TH" altLang="th-TH" sz="12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730" name="Rectangle 73"/>
          <p:cNvSpPr>
            <a:spLocks noChangeArrowheads="1"/>
          </p:cNvSpPr>
          <p:nvPr/>
        </p:nvSpPr>
        <p:spPr bwMode="auto">
          <a:xfrm>
            <a:off x="488950" y="106363"/>
            <a:ext cx="815498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/>
            <a:r>
              <a:rPr lang="th-TH" altLang="th-TH" sz="1600" b="1">
                <a:latin typeface="TH SarabunPSK" panose="020B0500040200020003" pitchFamily="34" charset="-34"/>
                <a:cs typeface="TH SarabunPSK" panose="020B0500040200020003" pitchFamily="34" charset="-34"/>
              </a:rPr>
              <a:t>แผนภูมิแสดงการแบ่งงานภายในและอัตรากำลังของกรมการพัฒนาชุมชน</a:t>
            </a:r>
            <a:r>
              <a:rPr lang="en-US" altLang="th-TH" sz="1600" b="1">
                <a:latin typeface="TH SarabunPSK" panose="020B0500040200020003" pitchFamily="34" charset="-34"/>
                <a:cs typeface="TH SarabunPSK" panose="020B0500040200020003" pitchFamily="34" charset="-34"/>
              </a:rPr>
              <a:t> </a:t>
            </a:r>
            <a:endParaRPr lang="th-TH" altLang="th-TH" sz="1600" b="1"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sp>
        <p:nvSpPr>
          <p:cNvPr id="73731" name="Text Box 9"/>
          <p:cNvSpPr txBox="1">
            <a:spLocks noChangeArrowheads="1"/>
          </p:cNvSpPr>
          <p:nvPr/>
        </p:nvSpPr>
        <p:spPr bwMode="auto">
          <a:xfrm>
            <a:off x="6980238" y="6269038"/>
            <a:ext cx="2160587" cy="588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ลูกจ้างประจำ - อัตรา </a:t>
            </a:r>
            <a:endParaRPr lang="th-TH" altLang="th-TH" sz="1400">
              <a:solidFill>
                <a:srgbClr val="FF0000"/>
              </a:solidFill>
              <a:latin typeface="TH SarabunPSK" panose="020B0500040200020003" pitchFamily="34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กรอบพนักงานราชการ </a:t>
            </a:r>
            <a:r>
              <a:rPr lang="en-US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2</a:t>
            </a:r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 อัตรา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rPr>
              <a:t>(84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rPr>
              <a:t>/151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rPr>
              <a:t>)</a:t>
            </a:r>
          </a:p>
        </p:txBody>
      </p:sp>
      <p:grpSp>
        <p:nvGrpSpPr>
          <p:cNvPr id="73732" name="Group 81"/>
          <p:cNvGrpSpPr>
            <a:grpSpLocks/>
          </p:cNvGrpSpPr>
          <p:nvPr/>
        </p:nvGrpSpPr>
        <p:grpSpPr bwMode="auto">
          <a:xfrm>
            <a:off x="2843213" y="765175"/>
            <a:ext cx="3421062" cy="646113"/>
            <a:chOff x="2448080" y="857250"/>
            <a:chExt cx="3420000" cy="646113"/>
          </a:xfrm>
        </p:grpSpPr>
        <p:sp>
          <p:nvSpPr>
            <p:cNvPr id="73789" name="Rectangle 2"/>
            <p:cNvSpPr>
              <a:spLocks noChangeArrowheads="1"/>
            </p:cNvSpPr>
            <p:nvPr/>
          </p:nvSpPr>
          <p:spPr bwMode="auto">
            <a:xfrm>
              <a:off x="2448080" y="857250"/>
              <a:ext cx="2844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สำนักงานพัฒนาชุมชนจังหวัดนราธิวาส</a:t>
              </a:r>
            </a:p>
          </p:txBody>
        </p:sp>
        <p:sp>
          <p:nvSpPr>
            <p:cNvPr id="73790" name="Rectangle 2"/>
            <p:cNvSpPr>
              <a:spLocks noChangeArrowheads="1"/>
            </p:cNvSpPr>
            <p:nvPr/>
          </p:nvSpPr>
          <p:spPr bwMode="auto">
            <a:xfrm>
              <a:off x="5290308" y="857250"/>
              <a:ext cx="575739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 eaLnBrk="1" hangingPunct="1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104</a:t>
              </a:r>
              <a:endParaRPr lang="th-TH" altLang="th-TH" sz="16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73791" name="Rectangle 2"/>
            <p:cNvSpPr>
              <a:spLocks noChangeArrowheads="1"/>
            </p:cNvSpPr>
            <p:nvPr/>
          </p:nvSpPr>
          <p:spPr bwMode="auto">
            <a:xfrm>
              <a:off x="2448080" y="1177925"/>
              <a:ext cx="3420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ผู้อำนวยการ (พัฒนาการจังหวัด) สูง</a:t>
              </a:r>
              <a:r>
                <a:rPr lang="en-US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(7372)</a:t>
              </a:r>
              <a:r>
                <a:rPr lang="en-US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endParaRPr lang="th-TH" altLang="th-TH" sz="1600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73733" name="Text Box 91"/>
          <p:cNvSpPr txBox="1">
            <a:spLocks noChangeArrowheads="1"/>
          </p:cNvSpPr>
          <p:nvPr/>
        </p:nvSpPr>
        <p:spPr bwMode="auto">
          <a:xfrm>
            <a:off x="3924300" y="404813"/>
            <a:ext cx="1368425" cy="277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Update </a:t>
            </a:r>
            <a:r>
              <a:rPr lang="th-TH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26 เมษายน 2564 </a:t>
            </a:r>
            <a:r>
              <a:rPr lang="en-US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         </a:t>
            </a:r>
            <a:endParaRPr lang="th-TH" altLang="th-TH" sz="1200"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sp>
        <p:nvSpPr>
          <p:cNvPr id="73734" name="Text Box 17"/>
          <p:cNvSpPr txBox="1">
            <a:spLocks noChangeArrowheads="1"/>
          </p:cNvSpPr>
          <p:nvPr/>
        </p:nvSpPr>
        <p:spPr bwMode="auto">
          <a:xfrm>
            <a:off x="107950" y="2409825"/>
            <a:ext cx="2951163" cy="628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 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- 1 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(7864)</a:t>
            </a:r>
          </a:p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นักจัดการงานทั่วไป (ปก./ชก.)   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     </a:t>
            </a: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- 1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7398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)</a:t>
            </a:r>
          </a:p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เจ้าพนักงานธุรการ (ปง./ชง.) 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     </a:t>
            </a: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3 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(728/7374/7377)</a:t>
            </a:r>
          </a:p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เจ้าพนักงานการเงินและบัญชี (ปง./ชง.)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- 1 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(7376)</a:t>
            </a:r>
          </a:p>
          <a:p>
            <a:pPr eaLnBrk="1" hangingPunct="1">
              <a:lnSpc>
                <a:spcPct val="75000"/>
              </a:lnSpc>
            </a:pPr>
            <a:r>
              <a:rPr lang="th-TH" altLang="th-TH" sz="12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นักวิชาการพัสดุ (พรก.) (กรอบ)  </a:t>
            </a:r>
            <a:r>
              <a:rPr lang="en-US" altLang="th-TH" sz="12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     </a:t>
            </a:r>
            <a:r>
              <a:rPr lang="th-TH" altLang="th-TH" sz="12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11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- 1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151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) (ไม่รวมในกรอบ ขรก.)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>
              <a:lnSpc>
                <a:spcPct val="75000"/>
              </a:lnSpc>
            </a:pPr>
            <a:r>
              <a:rPr lang="en-US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</a:t>
            </a:r>
            <a:r>
              <a:rPr lang="th-TH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ตามมาตรการฯ ปี งบฯ </a:t>
            </a:r>
            <a:r>
              <a:rPr lang="en-US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2563)</a:t>
            </a:r>
            <a:endParaRPr lang="th-TH" altLang="th-TH" sz="10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endParaRPr lang="th-TH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endParaRPr lang="en-US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sp>
        <p:nvSpPr>
          <p:cNvPr id="73735" name="Text Box 17"/>
          <p:cNvSpPr txBox="1">
            <a:spLocks noChangeArrowheads="1"/>
          </p:cNvSpPr>
          <p:nvPr/>
        </p:nvSpPr>
        <p:spPr bwMode="auto">
          <a:xfrm>
            <a:off x="2411413" y="2408238"/>
            <a:ext cx="2087562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2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(7379/7380)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3" name="Group 18"/>
          <p:cNvGrpSpPr>
            <a:grpSpLocks/>
          </p:cNvGrpSpPr>
          <p:nvPr/>
        </p:nvGrpSpPr>
        <p:grpSpPr bwMode="auto">
          <a:xfrm>
            <a:off x="2411413" y="1772816"/>
            <a:ext cx="2052637" cy="646113"/>
            <a:chOff x="3203848" y="3468365"/>
            <a:chExt cx="2052020" cy="646113"/>
          </a:xfrm>
          <a:solidFill>
            <a:schemeClr val="bg1"/>
          </a:solidFill>
        </p:grpSpPr>
        <p:sp>
          <p:nvSpPr>
            <p:cNvPr id="12367" name="Rectangle 2"/>
            <p:cNvSpPr>
              <a:spLocks noChangeArrowheads="1"/>
            </p:cNvSpPr>
            <p:nvPr/>
          </p:nvSpPr>
          <p:spPr bwMode="auto">
            <a:xfrm>
              <a:off x="3203848" y="3468365"/>
              <a:ext cx="1476000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lnSpc>
                  <a:spcPct val="70000"/>
                </a:lnSpc>
                <a:defRPr/>
              </a:pPr>
              <a:endParaRPr lang="en-US" altLang="th-TH" sz="700" b="1" dirty="0">
                <a:latin typeface="TH SarabunPSK" pitchFamily="34" charset="-34"/>
                <a:cs typeface="TH SarabunPSK" pitchFamily="34" charset="-34"/>
              </a:endParaRPr>
            </a:p>
            <a:p>
              <a:pPr algn="ctr" eaLnBrk="0" hangingPunct="0">
                <a:lnSpc>
                  <a:spcPct val="70000"/>
                </a:lnSpc>
                <a:defRPr/>
              </a:pPr>
              <a:r>
                <a:rPr lang="th-TH" altLang="th-TH" sz="1400" b="1" dirty="0">
                  <a:latin typeface="TH SarabunPSK" pitchFamily="34" charset="-34"/>
                  <a:cs typeface="TH SarabunPSK" pitchFamily="34" charset="-34"/>
                </a:rPr>
                <a:t> กลุ่มงานยุทธศาสตร์</a:t>
              </a:r>
            </a:p>
            <a:p>
              <a:pPr algn="ctr" eaLnBrk="0" hangingPunct="0">
                <a:lnSpc>
                  <a:spcPct val="70000"/>
                </a:lnSpc>
                <a:defRPr/>
              </a:pPr>
              <a:r>
                <a:rPr lang="th-TH" altLang="th-TH" sz="1400" b="1" dirty="0">
                  <a:latin typeface="TH SarabunPSK" pitchFamily="34" charset="-34"/>
                  <a:cs typeface="TH SarabunPSK" pitchFamily="34" charset="-34"/>
                </a:rPr>
                <a:t>การพัฒนาชุมชน</a:t>
              </a:r>
            </a:p>
          </p:txBody>
        </p:sp>
        <p:sp>
          <p:nvSpPr>
            <p:cNvPr id="12368" name="Rectangle 2"/>
            <p:cNvSpPr>
              <a:spLocks noChangeArrowheads="1"/>
            </p:cNvSpPr>
            <p:nvPr/>
          </p:nvSpPr>
          <p:spPr bwMode="auto">
            <a:xfrm>
              <a:off x="4679868" y="3468365"/>
              <a:ext cx="576000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en-US" altLang="th-TH" sz="1600" b="1" dirty="0">
                  <a:latin typeface="TH SarabunPSK" pitchFamily="34" charset="-34"/>
                  <a:cs typeface="TH SarabunPSK" pitchFamily="34" charset="-34"/>
                </a:rPr>
                <a:t>3</a:t>
              </a:r>
              <a:endParaRPr lang="th-TH" altLang="th-TH" sz="1400" b="1" dirty="0">
                <a:latin typeface="TH SarabunPSK" pitchFamily="34" charset="-34"/>
                <a:cs typeface="TH SarabunPSK" pitchFamily="34" charset="-34"/>
              </a:endParaRPr>
            </a:p>
          </p:txBody>
        </p:sp>
        <p:sp>
          <p:nvSpPr>
            <p:cNvPr id="12372" name="Rectangle 2"/>
            <p:cNvSpPr>
              <a:spLocks noChangeArrowheads="1"/>
            </p:cNvSpPr>
            <p:nvPr/>
          </p:nvSpPr>
          <p:spPr bwMode="auto">
            <a:xfrm>
              <a:off x="3203848" y="3789040"/>
              <a:ext cx="2052020" cy="325438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th-TH" altLang="th-TH" sz="1500" spc="-70" dirty="0">
                  <a:latin typeface="TH SarabunPSK" pitchFamily="34" charset="-34"/>
                  <a:cs typeface="TH SarabunPSK" pitchFamily="34" charset="-34"/>
                </a:rPr>
                <a:t>นักวิชาการพัฒนาชุมชน (ผอ.กง.) ชพ</a:t>
              </a:r>
              <a:r>
                <a:rPr lang="en-US" altLang="th-TH" sz="1500" spc="-70" dirty="0">
                  <a:latin typeface="TH SarabunPSK" pitchFamily="34" charset="-34"/>
                  <a:cs typeface="TH SarabunPSK" pitchFamily="34" charset="-34"/>
                </a:rPr>
                <a:t>. </a:t>
              </a:r>
              <a:r>
                <a:rPr lang="en-US" altLang="th-TH" sz="1000" spc="-70" dirty="0">
                  <a:solidFill>
                    <a:srgbClr val="FF0000"/>
                  </a:solidFill>
                  <a:latin typeface="TH SarabunPSK" pitchFamily="34" charset="-34"/>
                  <a:cs typeface="TH SarabunPSK" pitchFamily="34" charset="-34"/>
                </a:rPr>
                <a:t>(7378)</a:t>
              </a:r>
              <a:endParaRPr lang="th-TH" altLang="th-TH" sz="1000" spc="-70" dirty="0">
                <a:solidFill>
                  <a:srgbClr val="FF0000"/>
                </a:solidFill>
                <a:latin typeface="TH SarabunPSK" pitchFamily="34" charset="-34"/>
                <a:cs typeface="TH SarabunPSK" pitchFamily="34" charset="-34"/>
              </a:endParaRPr>
            </a:p>
          </p:txBody>
        </p:sp>
      </p:grpSp>
      <p:sp>
        <p:nvSpPr>
          <p:cNvPr id="73737" name="Text Box 17"/>
          <p:cNvSpPr txBox="1">
            <a:spLocks noChangeArrowheads="1"/>
          </p:cNvSpPr>
          <p:nvPr/>
        </p:nvSpPr>
        <p:spPr bwMode="auto">
          <a:xfrm>
            <a:off x="4665663" y="2420938"/>
            <a:ext cx="2786062" cy="628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(7383/7384/7385/7386)</a:t>
            </a:r>
          </a:p>
          <a:p>
            <a:pPr eaLnBrk="1" hangingPunct="1"/>
            <a:r>
              <a:rPr lang="th-TH" altLang="th-TH" sz="12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นักส่งเสริมการพัฒนาชุมชน (พรก.)</a:t>
            </a:r>
            <a:r>
              <a:rPr lang="en-US" altLang="th-TH" sz="12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12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 </a:t>
            </a:r>
            <a:r>
              <a:rPr lang="en-US" altLang="th-TH" sz="12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1</a:t>
            </a:r>
            <a:r>
              <a:rPr lang="th-TH" altLang="th-TH" sz="12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84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)</a:t>
            </a:r>
            <a:endParaRPr lang="th-TH" altLang="th-TH" sz="1000">
              <a:solidFill>
                <a:srgbClr val="0070C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th-TH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(กรอบฯ </a:t>
            </a:r>
            <a:r>
              <a:rPr lang="en-US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2564</a:t>
            </a:r>
            <a:r>
              <a:rPr lang="th-TH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en-US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</a:t>
            </a:r>
            <a:r>
              <a:rPr lang="th-TH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en-US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2567)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(จ้างแล้ว)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              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(ไม่รวมในกรอบ ขรก.)</a:t>
            </a:r>
            <a:r>
              <a:rPr lang="th-TH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4" name="Group 18"/>
          <p:cNvGrpSpPr>
            <a:grpSpLocks/>
          </p:cNvGrpSpPr>
          <p:nvPr/>
        </p:nvGrpSpPr>
        <p:grpSpPr bwMode="auto">
          <a:xfrm>
            <a:off x="4665274" y="1773328"/>
            <a:ext cx="2051050" cy="646110"/>
            <a:chOff x="3203848" y="3468365"/>
            <a:chExt cx="2052020" cy="646111"/>
          </a:xfrm>
          <a:solidFill>
            <a:schemeClr val="bg1"/>
          </a:solidFill>
        </p:grpSpPr>
        <p:sp>
          <p:nvSpPr>
            <p:cNvPr id="12364" name="Rectangle 2"/>
            <p:cNvSpPr>
              <a:spLocks noChangeArrowheads="1"/>
            </p:cNvSpPr>
            <p:nvPr/>
          </p:nvSpPr>
          <p:spPr bwMode="auto">
            <a:xfrm>
              <a:off x="3203848" y="3468365"/>
              <a:ext cx="1476000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lnSpc>
                  <a:spcPct val="70000"/>
                </a:lnSpc>
                <a:defRPr/>
              </a:pPr>
              <a:endParaRPr lang="th-TH" altLang="th-TH" sz="700" b="1" dirty="0">
                <a:latin typeface="TH SarabunPSK" pitchFamily="34" charset="-34"/>
                <a:cs typeface="TH SarabunPSK" pitchFamily="34" charset="-34"/>
              </a:endParaRPr>
            </a:p>
            <a:p>
              <a:pPr algn="ctr" eaLnBrk="0" hangingPunct="0">
                <a:lnSpc>
                  <a:spcPct val="70000"/>
                </a:lnSpc>
                <a:defRPr/>
              </a:pPr>
              <a:r>
                <a:rPr lang="th-TH" altLang="th-TH" sz="1400" b="1" dirty="0">
                  <a:latin typeface="TH SarabunPSK" pitchFamily="34" charset="-34"/>
                  <a:cs typeface="TH SarabunPSK" pitchFamily="34" charset="-34"/>
                </a:rPr>
                <a:t>กลุ่มงานส่งเสริม                      การพัฒนาชุมชน</a:t>
              </a:r>
            </a:p>
          </p:txBody>
        </p:sp>
        <p:sp>
          <p:nvSpPr>
            <p:cNvPr id="12365" name="Rectangle 2"/>
            <p:cNvSpPr>
              <a:spLocks noChangeArrowheads="1"/>
            </p:cNvSpPr>
            <p:nvPr/>
          </p:nvSpPr>
          <p:spPr bwMode="auto">
            <a:xfrm>
              <a:off x="4679868" y="3468365"/>
              <a:ext cx="576000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en-US" altLang="th-TH" sz="1600" b="1" dirty="0">
                  <a:latin typeface="TH SarabunPSK" pitchFamily="34" charset="-34"/>
                  <a:cs typeface="TH SarabunPSK" pitchFamily="34" charset="-34"/>
                </a:rPr>
                <a:t>5</a:t>
              </a:r>
              <a:endParaRPr lang="th-TH" altLang="th-TH" sz="1400" b="1" dirty="0">
                <a:latin typeface="TH SarabunPSK" pitchFamily="34" charset="-34"/>
                <a:cs typeface="TH SarabunPSK" pitchFamily="34" charset="-34"/>
              </a:endParaRPr>
            </a:p>
          </p:txBody>
        </p:sp>
        <p:sp>
          <p:nvSpPr>
            <p:cNvPr id="12369" name="Rectangle 2"/>
            <p:cNvSpPr>
              <a:spLocks noChangeArrowheads="1"/>
            </p:cNvSpPr>
            <p:nvPr/>
          </p:nvSpPr>
          <p:spPr bwMode="auto">
            <a:xfrm>
              <a:off x="3203848" y="3789039"/>
              <a:ext cx="2052020" cy="325437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th-TH" altLang="th-TH" sz="1500" spc="-80" dirty="0">
                  <a:latin typeface="TH SarabunPSK" pitchFamily="34" charset="-34"/>
                  <a:cs typeface="TH SarabunPSK" pitchFamily="34" charset="-34"/>
                </a:rPr>
                <a:t>นักวิชาการพัฒนาชุมชน (ผอ.กง.) ชพ</a:t>
              </a:r>
              <a:r>
                <a:rPr lang="en-US" altLang="th-TH" sz="1500" spc="-80" dirty="0">
                  <a:latin typeface="TH SarabunPSK" pitchFamily="34" charset="-34"/>
                  <a:cs typeface="TH SarabunPSK" pitchFamily="34" charset="-34"/>
                </a:rPr>
                <a:t>. </a:t>
              </a:r>
              <a:r>
                <a:rPr lang="en-US" altLang="th-TH" sz="1000" spc="-80" dirty="0">
                  <a:solidFill>
                    <a:srgbClr val="FF0000"/>
                  </a:solidFill>
                  <a:latin typeface="TH SarabunPSK" pitchFamily="34" charset="-34"/>
                  <a:cs typeface="TH SarabunPSK" pitchFamily="34" charset="-34"/>
                </a:rPr>
                <a:t>(7382)</a:t>
              </a:r>
              <a:endParaRPr lang="th-TH" altLang="th-TH" sz="1000" spc="-80" dirty="0">
                <a:solidFill>
                  <a:srgbClr val="FF0000"/>
                </a:solidFill>
                <a:latin typeface="TH SarabunPSK" pitchFamily="34" charset="-34"/>
                <a:cs typeface="TH SarabunPSK" pitchFamily="34" charset="-34"/>
              </a:endParaRPr>
            </a:p>
          </p:txBody>
        </p:sp>
      </p:grpSp>
      <p:sp>
        <p:nvSpPr>
          <p:cNvPr id="73739" name="Text Box 17"/>
          <p:cNvSpPr txBox="1">
            <a:spLocks noChangeArrowheads="1"/>
          </p:cNvSpPr>
          <p:nvPr/>
        </p:nvSpPr>
        <p:spPr bwMode="auto">
          <a:xfrm>
            <a:off x="6969125" y="2425700"/>
            <a:ext cx="2087563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(7381/7392/7397/7418)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5" name="Group 18"/>
          <p:cNvGrpSpPr>
            <a:grpSpLocks/>
          </p:cNvGrpSpPr>
          <p:nvPr/>
        </p:nvGrpSpPr>
        <p:grpSpPr bwMode="auto">
          <a:xfrm>
            <a:off x="6968737" y="1778090"/>
            <a:ext cx="2052637" cy="646113"/>
            <a:chOff x="3203848" y="3468365"/>
            <a:chExt cx="2052020" cy="646113"/>
          </a:xfrm>
          <a:solidFill>
            <a:schemeClr val="bg1"/>
          </a:solidFill>
        </p:grpSpPr>
        <p:sp>
          <p:nvSpPr>
            <p:cNvPr id="12361" name="Rectangle 2"/>
            <p:cNvSpPr>
              <a:spLocks noChangeArrowheads="1"/>
            </p:cNvSpPr>
            <p:nvPr/>
          </p:nvSpPr>
          <p:spPr bwMode="auto">
            <a:xfrm>
              <a:off x="3203848" y="3468365"/>
              <a:ext cx="1476000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lnSpc>
                  <a:spcPct val="70000"/>
                </a:lnSpc>
                <a:defRPr/>
              </a:pPr>
              <a:endParaRPr lang="th-TH" altLang="th-TH" sz="700" b="1" dirty="0">
                <a:latin typeface="TH SarabunPSK" pitchFamily="34" charset="-34"/>
                <a:cs typeface="TH SarabunPSK" pitchFamily="34" charset="-34"/>
              </a:endParaRPr>
            </a:p>
            <a:p>
              <a:pPr algn="ctr" eaLnBrk="0" hangingPunct="0">
                <a:lnSpc>
                  <a:spcPct val="70000"/>
                </a:lnSpc>
                <a:defRPr/>
              </a:pPr>
              <a:r>
                <a:rPr lang="th-TH" altLang="th-TH" sz="1400" b="1" dirty="0">
                  <a:latin typeface="TH SarabunPSK" pitchFamily="34" charset="-34"/>
                  <a:cs typeface="TH SarabunPSK" pitchFamily="34" charset="-34"/>
                </a:rPr>
                <a:t>กลุ่มงานสารสนเทศ</a:t>
              </a:r>
            </a:p>
            <a:p>
              <a:pPr algn="ctr" eaLnBrk="0" hangingPunct="0">
                <a:lnSpc>
                  <a:spcPct val="70000"/>
                </a:lnSpc>
                <a:defRPr/>
              </a:pPr>
              <a:r>
                <a:rPr lang="th-TH" altLang="th-TH" sz="1400" b="1" dirty="0">
                  <a:latin typeface="TH SarabunPSK" pitchFamily="34" charset="-34"/>
                  <a:cs typeface="TH SarabunPSK" pitchFamily="34" charset="-34"/>
                </a:rPr>
                <a:t>การพัฒนาชุมชน</a:t>
              </a:r>
            </a:p>
          </p:txBody>
        </p:sp>
        <p:sp>
          <p:nvSpPr>
            <p:cNvPr id="12362" name="Rectangle 2"/>
            <p:cNvSpPr>
              <a:spLocks noChangeArrowheads="1"/>
            </p:cNvSpPr>
            <p:nvPr/>
          </p:nvSpPr>
          <p:spPr bwMode="auto">
            <a:xfrm>
              <a:off x="4679868" y="3468365"/>
              <a:ext cx="576000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en-US" altLang="th-TH" sz="1600" b="1" dirty="0">
                  <a:latin typeface="TH SarabunPSK" pitchFamily="34" charset="-34"/>
                  <a:cs typeface="TH SarabunPSK" pitchFamily="34" charset="-34"/>
                </a:rPr>
                <a:t>5</a:t>
              </a:r>
              <a:endParaRPr lang="th-TH" altLang="th-TH" sz="1400" b="1" dirty="0">
                <a:latin typeface="TH SarabunPSK" pitchFamily="34" charset="-34"/>
                <a:cs typeface="TH SarabunPSK" pitchFamily="34" charset="-34"/>
              </a:endParaRPr>
            </a:p>
          </p:txBody>
        </p:sp>
        <p:sp>
          <p:nvSpPr>
            <p:cNvPr id="11342" name="Rectangle 2"/>
            <p:cNvSpPr>
              <a:spLocks noChangeArrowheads="1"/>
            </p:cNvSpPr>
            <p:nvPr/>
          </p:nvSpPr>
          <p:spPr bwMode="auto">
            <a:xfrm>
              <a:off x="3203848" y="3789040"/>
              <a:ext cx="2052020" cy="325438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th-TH" altLang="th-TH" sz="1500" spc="-60" dirty="0">
                  <a:latin typeface="TH SarabunPSK" pitchFamily="34" charset="-34"/>
                  <a:cs typeface="TH SarabunPSK" pitchFamily="34" charset="-34"/>
                </a:rPr>
                <a:t>นักวิชาการพัฒนาชุมชน (ผอ.กง.) ชพ</a:t>
              </a:r>
              <a:r>
                <a:rPr lang="en-US" altLang="th-TH" sz="1500" spc="-60" dirty="0">
                  <a:latin typeface="TH SarabunPSK" pitchFamily="34" charset="-34"/>
                  <a:cs typeface="TH SarabunPSK" pitchFamily="34" charset="-34"/>
                </a:rPr>
                <a:t>. </a:t>
              </a:r>
              <a:r>
                <a:rPr lang="en-US" altLang="th-TH" sz="1050" spc="-60" dirty="0">
                  <a:solidFill>
                    <a:srgbClr val="FF0000"/>
                  </a:solidFill>
                  <a:latin typeface="TH SarabunPSK" pitchFamily="34" charset="-34"/>
                  <a:cs typeface="TH SarabunPSK" pitchFamily="34" charset="-34"/>
                </a:rPr>
                <a:t>(558)</a:t>
              </a:r>
              <a:endParaRPr lang="th-TH" altLang="th-TH" sz="1050" spc="-60" dirty="0">
                <a:solidFill>
                  <a:srgbClr val="FF0000"/>
                </a:solidFill>
                <a:latin typeface="TH SarabunPSK" pitchFamily="34" charset="-34"/>
                <a:cs typeface="TH SarabunPSK" pitchFamily="34" charset="-34"/>
              </a:endParaRPr>
            </a:p>
          </p:txBody>
        </p:sp>
      </p:grpSp>
      <p:cxnSp>
        <p:nvCxnSpPr>
          <p:cNvPr id="78" name="Straight Connector 77"/>
          <p:cNvCxnSpPr/>
          <p:nvPr/>
        </p:nvCxnSpPr>
        <p:spPr>
          <a:xfrm>
            <a:off x="4572000" y="1419225"/>
            <a:ext cx="0" cy="223202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/>
          <p:cNvCxnSpPr/>
          <p:nvPr/>
        </p:nvCxnSpPr>
        <p:spPr>
          <a:xfrm>
            <a:off x="1116013" y="1628775"/>
            <a:ext cx="683895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3743" name="Rectangle 78"/>
          <p:cNvSpPr>
            <a:spLocks noChangeArrowheads="1"/>
          </p:cNvSpPr>
          <p:nvPr/>
        </p:nvSpPr>
        <p:spPr bwMode="auto">
          <a:xfrm>
            <a:off x="0" y="6611938"/>
            <a:ext cx="1619250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000" u="sng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หมายเหตุ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ภายในวงเล็บแสดงเลขที่ตำแหน่ง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73744" name="Group 49"/>
          <p:cNvGrpSpPr>
            <a:grpSpLocks/>
          </p:cNvGrpSpPr>
          <p:nvPr/>
        </p:nvGrpSpPr>
        <p:grpSpPr bwMode="auto">
          <a:xfrm>
            <a:off x="107950" y="3594100"/>
            <a:ext cx="2843213" cy="646113"/>
            <a:chOff x="107503" y="3717032"/>
            <a:chExt cx="2844257" cy="646113"/>
          </a:xfrm>
        </p:grpSpPr>
        <p:sp>
          <p:nvSpPr>
            <p:cNvPr id="73786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เมืองนราธิวาส</a:t>
              </a:r>
            </a:p>
          </p:txBody>
        </p:sp>
        <p:sp>
          <p:nvSpPr>
            <p:cNvPr id="73787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6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73788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(7387)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73745" name="Text Box 17"/>
          <p:cNvSpPr txBox="1">
            <a:spLocks noChangeArrowheads="1"/>
          </p:cNvSpPr>
          <p:nvPr/>
        </p:nvSpPr>
        <p:spPr bwMode="auto">
          <a:xfrm>
            <a:off x="107950" y="4241800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(7280/7389/7390/7391)</a:t>
            </a:r>
          </a:p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เจ้าพนักงานพัฒนาชุมชน (ปง./ชง.)    - 1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7388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)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73746" name="Group 50"/>
          <p:cNvGrpSpPr>
            <a:grpSpLocks/>
          </p:cNvGrpSpPr>
          <p:nvPr/>
        </p:nvGrpSpPr>
        <p:grpSpPr bwMode="auto">
          <a:xfrm>
            <a:off x="3132138" y="3594100"/>
            <a:ext cx="2843212" cy="646113"/>
            <a:chOff x="107503" y="3717032"/>
            <a:chExt cx="2844257" cy="646113"/>
          </a:xfrm>
        </p:grpSpPr>
        <p:sp>
          <p:nvSpPr>
            <p:cNvPr id="73783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ตากใบ</a:t>
              </a:r>
            </a:p>
          </p:txBody>
        </p:sp>
        <p:sp>
          <p:nvSpPr>
            <p:cNvPr id="73784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7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73785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(7393)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73747" name="Text Box 17"/>
          <p:cNvSpPr txBox="1">
            <a:spLocks noChangeArrowheads="1"/>
          </p:cNvSpPr>
          <p:nvPr/>
        </p:nvSpPr>
        <p:spPr bwMode="auto">
          <a:xfrm>
            <a:off x="3132138" y="4241800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(7311/7395/7396/7399)</a:t>
            </a:r>
          </a:p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เจ้าพนักงานพัฒนาชุมชน (ปง./ชง.)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2</a:t>
            </a: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7295/7394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)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73748" name="Group 55"/>
          <p:cNvGrpSpPr>
            <a:grpSpLocks/>
          </p:cNvGrpSpPr>
          <p:nvPr/>
        </p:nvGrpSpPr>
        <p:grpSpPr bwMode="auto">
          <a:xfrm>
            <a:off x="6156325" y="3594100"/>
            <a:ext cx="2844800" cy="646113"/>
            <a:chOff x="107503" y="3717032"/>
            <a:chExt cx="2844257" cy="646113"/>
          </a:xfrm>
        </p:grpSpPr>
        <p:sp>
          <p:nvSpPr>
            <p:cNvPr id="73780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ยี่งอ</a:t>
              </a:r>
            </a:p>
          </p:txBody>
        </p:sp>
        <p:sp>
          <p:nvSpPr>
            <p:cNvPr id="73781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7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73782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(7400)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73749" name="Text Box 17"/>
          <p:cNvSpPr txBox="1">
            <a:spLocks noChangeArrowheads="1"/>
          </p:cNvSpPr>
          <p:nvPr/>
        </p:nvSpPr>
        <p:spPr bwMode="auto">
          <a:xfrm>
            <a:off x="6156325" y="4241800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5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(7321/7402/7403/7404/7405)</a:t>
            </a:r>
          </a:p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เจ้าพนักงานพัฒนาชุมชน (ปง./ชง.)    - 1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7804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)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73750" name="Group 60"/>
          <p:cNvGrpSpPr>
            <a:grpSpLocks/>
          </p:cNvGrpSpPr>
          <p:nvPr/>
        </p:nvGrpSpPr>
        <p:grpSpPr bwMode="auto">
          <a:xfrm>
            <a:off x="107950" y="4962525"/>
            <a:ext cx="2843213" cy="646113"/>
            <a:chOff x="107503" y="3717032"/>
            <a:chExt cx="2844257" cy="646113"/>
          </a:xfrm>
        </p:grpSpPr>
        <p:sp>
          <p:nvSpPr>
            <p:cNvPr id="73777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ระแงะ</a:t>
              </a:r>
            </a:p>
          </p:txBody>
        </p:sp>
        <p:sp>
          <p:nvSpPr>
            <p:cNvPr id="73778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8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73779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(7406)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73751" name="Text Box 17"/>
          <p:cNvSpPr txBox="1">
            <a:spLocks noChangeArrowheads="1"/>
          </p:cNvSpPr>
          <p:nvPr/>
        </p:nvSpPr>
        <p:spPr bwMode="auto">
          <a:xfrm>
            <a:off x="107950" y="5610225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(1496/7408/7409/7410)</a:t>
            </a:r>
          </a:p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เจ้าพนักงานพัฒนาชุมชน (ปง./ชง.)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3</a:t>
            </a: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endParaRPr lang="en-US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7287/7407/7581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)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73752" name="Group 65"/>
          <p:cNvGrpSpPr>
            <a:grpSpLocks/>
          </p:cNvGrpSpPr>
          <p:nvPr/>
        </p:nvGrpSpPr>
        <p:grpSpPr bwMode="auto">
          <a:xfrm>
            <a:off x="3132138" y="4962525"/>
            <a:ext cx="2843212" cy="646113"/>
            <a:chOff x="107503" y="3717032"/>
            <a:chExt cx="2844257" cy="646113"/>
          </a:xfrm>
        </p:grpSpPr>
        <p:sp>
          <p:nvSpPr>
            <p:cNvPr id="73774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รือเสาะ</a:t>
              </a:r>
            </a:p>
          </p:txBody>
        </p:sp>
        <p:sp>
          <p:nvSpPr>
            <p:cNvPr id="73775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9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73776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(7412)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73753" name="Text Box 17"/>
          <p:cNvSpPr txBox="1">
            <a:spLocks noChangeArrowheads="1"/>
          </p:cNvSpPr>
          <p:nvPr/>
        </p:nvSpPr>
        <p:spPr bwMode="auto">
          <a:xfrm>
            <a:off x="3132138" y="5610225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6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(1715/7414/7415/7416/7419/7600)</a:t>
            </a:r>
          </a:p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เจ้าพนักงานพัฒนาชุมชน (ปง./ชง.)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2</a:t>
            </a: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7413/7606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)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73754" name="Group 70"/>
          <p:cNvGrpSpPr>
            <a:grpSpLocks/>
          </p:cNvGrpSpPr>
          <p:nvPr/>
        </p:nvGrpSpPr>
        <p:grpSpPr bwMode="auto">
          <a:xfrm>
            <a:off x="6156325" y="4962525"/>
            <a:ext cx="2844800" cy="646113"/>
            <a:chOff x="107503" y="3717032"/>
            <a:chExt cx="2844257" cy="646113"/>
          </a:xfrm>
        </p:grpSpPr>
        <p:sp>
          <p:nvSpPr>
            <p:cNvPr id="73771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ศรีสาคร</a:t>
              </a:r>
            </a:p>
          </p:txBody>
        </p:sp>
        <p:sp>
          <p:nvSpPr>
            <p:cNvPr id="73772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7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73773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(7420)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73755" name="Text Box 17"/>
          <p:cNvSpPr txBox="1">
            <a:spLocks noChangeArrowheads="1"/>
          </p:cNvSpPr>
          <p:nvPr/>
        </p:nvSpPr>
        <p:spPr bwMode="auto">
          <a:xfrm>
            <a:off x="6156325" y="5610225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(7421/7422/7423/7425)</a:t>
            </a:r>
          </a:p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เจ้าพนักงานพัฒนาชุมชน (ปง./ชง.)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2</a:t>
            </a: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2520/7611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)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cxnSp>
        <p:nvCxnSpPr>
          <p:cNvPr id="76" name="Straight Connector 75"/>
          <p:cNvCxnSpPr/>
          <p:nvPr/>
        </p:nvCxnSpPr>
        <p:spPr>
          <a:xfrm>
            <a:off x="1404938" y="3500438"/>
            <a:ext cx="604837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9" name="Straight Connector 78"/>
          <p:cNvCxnSpPr/>
          <p:nvPr/>
        </p:nvCxnSpPr>
        <p:spPr>
          <a:xfrm>
            <a:off x="1116013" y="1628775"/>
            <a:ext cx="0" cy="14446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" name="Straight Connector 80"/>
          <p:cNvCxnSpPr/>
          <p:nvPr/>
        </p:nvCxnSpPr>
        <p:spPr>
          <a:xfrm>
            <a:off x="3348038" y="1628775"/>
            <a:ext cx="0" cy="14446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" name="Straight Connector 81"/>
          <p:cNvCxnSpPr/>
          <p:nvPr/>
        </p:nvCxnSpPr>
        <p:spPr>
          <a:xfrm>
            <a:off x="5651500" y="1628775"/>
            <a:ext cx="0" cy="14446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3" name="Straight Connector 82"/>
          <p:cNvCxnSpPr/>
          <p:nvPr/>
        </p:nvCxnSpPr>
        <p:spPr>
          <a:xfrm>
            <a:off x="7956550" y="1628775"/>
            <a:ext cx="0" cy="14446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4" name="Straight Connector 83"/>
          <p:cNvCxnSpPr/>
          <p:nvPr/>
        </p:nvCxnSpPr>
        <p:spPr>
          <a:xfrm>
            <a:off x="1403350" y="3500438"/>
            <a:ext cx="0" cy="904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/>
          <p:cNvCxnSpPr/>
          <p:nvPr/>
        </p:nvCxnSpPr>
        <p:spPr>
          <a:xfrm>
            <a:off x="7451725" y="3500438"/>
            <a:ext cx="0" cy="904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" name="Straight Connector 85"/>
          <p:cNvCxnSpPr/>
          <p:nvPr/>
        </p:nvCxnSpPr>
        <p:spPr>
          <a:xfrm>
            <a:off x="3049588" y="3500438"/>
            <a:ext cx="0" cy="136842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7" name="Straight Connector 86"/>
          <p:cNvCxnSpPr/>
          <p:nvPr/>
        </p:nvCxnSpPr>
        <p:spPr>
          <a:xfrm>
            <a:off x="1403350" y="4868863"/>
            <a:ext cx="604837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9" name="Straight Connector 88"/>
          <p:cNvCxnSpPr/>
          <p:nvPr/>
        </p:nvCxnSpPr>
        <p:spPr>
          <a:xfrm>
            <a:off x="1403350" y="4868863"/>
            <a:ext cx="0" cy="904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0" name="Straight Connector 89"/>
          <p:cNvCxnSpPr/>
          <p:nvPr/>
        </p:nvCxnSpPr>
        <p:spPr>
          <a:xfrm>
            <a:off x="4427538" y="4868863"/>
            <a:ext cx="0" cy="904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1" name="Straight Connector 90"/>
          <p:cNvCxnSpPr/>
          <p:nvPr/>
        </p:nvCxnSpPr>
        <p:spPr>
          <a:xfrm>
            <a:off x="7451725" y="4868863"/>
            <a:ext cx="0" cy="904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73768" name="Group 74"/>
          <p:cNvGrpSpPr>
            <a:grpSpLocks/>
          </p:cNvGrpSpPr>
          <p:nvPr/>
        </p:nvGrpSpPr>
        <p:grpSpPr bwMode="auto">
          <a:xfrm>
            <a:off x="107950" y="1774825"/>
            <a:ext cx="2051050" cy="646113"/>
            <a:chOff x="107950" y="1775470"/>
            <a:chExt cx="2051050" cy="646112"/>
          </a:xfrm>
        </p:grpSpPr>
        <p:grpSp>
          <p:nvGrpSpPr>
            <p:cNvPr id="13" name="Group 18"/>
            <p:cNvGrpSpPr>
              <a:grpSpLocks/>
            </p:cNvGrpSpPr>
            <p:nvPr/>
          </p:nvGrpSpPr>
          <p:grpSpPr bwMode="auto">
            <a:xfrm>
              <a:off x="107950" y="1775470"/>
              <a:ext cx="2051050" cy="646112"/>
              <a:chOff x="3203848" y="3468365"/>
              <a:chExt cx="2052020" cy="646113"/>
            </a:xfrm>
            <a:solidFill>
              <a:schemeClr val="bg1"/>
            </a:solidFill>
          </p:grpSpPr>
          <p:sp>
            <p:nvSpPr>
              <p:cNvPr id="14387" name="Rectangle 2"/>
              <p:cNvSpPr>
                <a:spLocks noChangeArrowheads="1"/>
              </p:cNvSpPr>
              <p:nvPr/>
            </p:nvSpPr>
            <p:spPr bwMode="auto">
              <a:xfrm>
                <a:off x="4679868" y="3468365"/>
                <a:ext cx="576000" cy="323850"/>
              </a:xfrm>
              <a:prstGeom prst="rect">
                <a:avLst/>
              </a:prstGeom>
              <a:grpFill/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anchor="ctr"/>
              <a:lstStyle/>
              <a:p>
                <a:pPr algn="ctr" eaLnBrk="0" hangingPunct="0">
                  <a:defRPr/>
                </a:pPr>
                <a:r>
                  <a:rPr lang="en-US" altLang="th-TH" sz="1600" b="1" dirty="0">
                    <a:latin typeface="TH SarabunPSK" pitchFamily="34" charset="-34"/>
                    <a:cs typeface="TH SarabunPSK" pitchFamily="34" charset="-34"/>
                  </a:rPr>
                  <a:t>7</a:t>
                </a:r>
                <a:endParaRPr lang="th-TH" altLang="th-TH" sz="1400" b="1" dirty="0">
                  <a:latin typeface="TH SarabunPSK" pitchFamily="34" charset="-34"/>
                  <a:cs typeface="TH SarabunPSK" pitchFamily="34" charset="-34"/>
                </a:endParaRPr>
              </a:p>
            </p:txBody>
          </p:sp>
          <p:sp>
            <p:nvSpPr>
              <p:cNvPr id="14388" name="Rectangle 2"/>
              <p:cNvSpPr>
                <a:spLocks noChangeArrowheads="1"/>
              </p:cNvSpPr>
              <p:nvPr/>
            </p:nvSpPr>
            <p:spPr bwMode="auto">
              <a:xfrm>
                <a:off x="3203848" y="3789040"/>
                <a:ext cx="2052000" cy="325438"/>
              </a:xfrm>
              <a:prstGeom prst="rect">
                <a:avLst/>
              </a:prstGeom>
              <a:grpFill/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anchor="ctr"/>
              <a:lstStyle/>
              <a:p>
                <a:pPr algn="ctr" eaLnBrk="0" hangingPunct="0">
                  <a:defRPr/>
                </a:pPr>
                <a:r>
                  <a:rPr lang="th-TH" altLang="th-TH" sz="1400" spc="-40" dirty="0">
                    <a:latin typeface="TH SarabunPSK" pitchFamily="34" charset="-34"/>
                    <a:cs typeface="TH SarabunPSK" pitchFamily="34" charset="-34"/>
                  </a:rPr>
                  <a:t>นักวิชาการพัฒนาชุมชน (ผอ.กง.) </a:t>
                </a:r>
                <a:r>
                  <a:rPr lang="th-TH" altLang="th-TH" sz="1400" spc="-40" dirty="0" err="1">
                    <a:latin typeface="TH SarabunPSK" pitchFamily="34" charset="-34"/>
                    <a:cs typeface="TH SarabunPSK" pitchFamily="34" charset="-34"/>
                  </a:rPr>
                  <a:t>ชพ.</a:t>
                </a:r>
                <a:r>
                  <a:rPr lang="en-US" altLang="th-TH" sz="1400" spc="-40" dirty="0">
                    <a:latin typeface="TH SarabunPSK" pitchFamily="34" charset="-34"/>
                    <a:cs typeface="TH SarabunPSK" pitchFamily="34" charset="-34"/>
                  </a:rPr>
                  <a:t> </a:t>
                </a:r>
                <a:r>
                  <a:rPr lang="en-US" altLang="th-TH" sz="1000" spc="-40" dirty="0">
                    <a:solidFill>
                      <a:srgbClr val="FF0000"/>
                    </a:solidFill>
                    <a:latin typeface="TH SarabunPSK" pitchFamily="34" charset="-34"/>
                    <a:cs typeface="TH SarabunPSK" pitchFamily="34" charset="-34"/>
                  </a:rPr>
                  <a:t>(7373)</a:t>
                </a:r>
                <a:endParaRPr lang="th-TH" altLang="th-TH" sz="1000" spc="-40" dirty="0">
                  <a:solidFill>
                    <a:srgbClr val="FF0000"/>
                  </a:solidFill>
                  <a:latin typeface="TH SarabunPSK" pitchFamily="34" charset="-34"/>
                  <a:cs typeface="TH SarabunPSK" pitchFamily="34" charset="-34"/>
                </a:endParaRPr>
              </a:p>
            </p:txBody>
          </p:sp>
        </p:grpSp>
        <p:sp>
          <p:nvSpPr>
            <p:cNvPr id="73770" name="Rectangle 2"/>
            <p:cNvSpPr>
              <a:spLocks noChangeArrowheads="1"/>
            </p:cNvSpPr>
            <p:nvPr/>
          </p:nvSpPr>
          <p:spPr bwMode="auto">
            <a:xfrm>
              <a:off x="107950" y="1775470"/>
              <a:ext cx="1475302" cy="323849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th-TH" altLang="th-TH" sz="12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endParaRPr lang="th-TH" altLang="th-TH" sz="8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2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กลุ่มงานประสานและสนับสนุนการบริหารงานพัฒนาชุมชน</a:t>
              </a:r>
            </a:p>
            <a:p>
              <a:pPr algn="ctr"/>
              <a:endParaRPr lang="th-TH" altLang="th-TH" sz="12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754" name="Rectangle 73"/>
          <p:cNvSpPr>
            <a:spLocks noChangeArrowheads="1"/>
          </p:cNvSpPr>
          <p:nvPr/>
        </p:nvSpPr>
        <p:spPr bwMode="auto">
          <a:xfrm>
            <a:off x="488950" y="106363"/>
            <a:ext cx="815498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/>
            <a:r>
              <a:rPr lang="th-TH" altLang="th-TH" sz="1600" b="1">
                <a:latin typeface="TH SarabunPSK" panose="020B0500040200020003" pitchFamily="34" charset="-34"/>
                <a:cs typeface="TH SarabunPSK" panose="020B0500040200020003" pitchFamily="34" charset="-34"/>
              </a:rPr>
              <a:t>แผนภูมิแสดงการแบ่งงานภายในและอัตรากำลังของกรมการพัฒนาชุมชน</a:t>
            </a:r>
            <a:r>
              <a:rPr lang="en-US" altLang="th-TH" sz="1600" b="1">
                <a:latin typeface="TH SarabunPSK" panose="020B0500040200020003" pitchFamily="34" charset="-34"/>
                <a:cs typeface="TH SarabunPSK" panose="020B0500040200020003" pitchFamily="34" charset="-34"/>
              </a:rPr>
              <a:t> </a:t>
            </a:r>
            <a:endParaRPr lang="th-TH" altLang="th-TH" sz="1600" b="1"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sp>
        <p:nvSpPr>
          <p:cNvPr id="74755" name="Text Box 9"/>
          <p:cNvSpPr txBox="1">
            <a:spLocks noChangeArrowheads="1"/>
          </p:cNvSpPr>
          <p:nvPr/>
        </p:nvSpPr>
        <p:spPr bwMode="auto">
          <a:xfrm>
            <a:off x="6980238" y="6269038"/>
            <a:ext cx="2160587" cy="588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ลูกจ้างประจำ - อัตรา </a:t>
            </a:r>
            <a:endParaRPr lang="th-TH" altLang="th-TH" sz="1400">
              <a:solidFill>
                <a:srgbClr val="FF0000"/>
              </a:solidFill>
              <a:latin typeface="TH SarabunPSK" panose="020B0500040200020003" pitchFamily="34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กรอบพนักงานราชการ </a:t>
            </a:r>
            <a:r>
              <a:rPr lang="en-US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2</a:t>
            </a:r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 อัตรา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rPr>
              <a:t>(84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rPr>
              <a:t>/151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rPr>
              <a:t>)</a:t>
            </a:r>
          </a:p>
        </p:txBody>
      </p:sp>
      <p:grpSp>
        <p:nvGrpSpPr>
          <p:cNvPr id="74756" name="Group 81"/>
          <p:cNvGrpSpPr>
            <a:grpSpLocks/>
          </p:cNvGrpSpPr>
          <p:nvPr/>
        </p:nvGrpSpPr>
        <p:grpSpPr bwMode="auto">
          <a:xfrm>
            <a:off x="2843213" y="765175"/>
            <a:ext cx="3421062" cy="646113"/>
            <a:chOff x="2448080" y="857250"/>
            <a:chExt cx="3420000" cy="646113"/>
          </a:xfrm>
        </p:grpSpPr>
        <p:sp>
          <p:nvSpPr>
            <p:cNvPr id="74803" name="Rectangle 2"/>
            <p:cNvSpPr>
              <a:spLocks noChangeArrowheads="1"/>
            </p:cNvSpPr>
            <p:nvPr/>
          </p:nvSpPr>
          <p:spPr bwMode="auto">
            <a:xfrm>
              <a:off x="2448080" y="857250"/>
              <a:ext cx="2844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สำนักงานพัฒนาชุมชนจังหวัดนราธิวาส</a:t>
              </a:r>
            </a:p>
          </p:txBody>
        </p:sp>
        <p:sp>
          <p:nvSpPr>
            <p:cNvPr id="74804" name="Rectangle 2"/>
            <p:cNvSpPr>
              <a:spLocks noChangeArrowheads="1"/>
            </p:cNvSpPr>
            <p:nvPr/>
          </p:nvSpPr>
          <p:spPr bwMode="auto">
            <a:xfrm>
              <a:off x="5290308" y="857250"/>
              <a:ext cx="575739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 eaLnBrk="1" hangingPunct="1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104</a:t>
              </a:r>
              <a:endParaRPr lang="th-TH" altLang="th-TH" sz="16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74805" name="Rectangle 2"/>
            <p:cNvSpPr>
              <a:spLocks noChangeArrowheads="1"/>
            </p:cNvSpPr>
            <p:nvPr/>
          </p:nvSpPr>
          <p:spPr bwMode="auto">
            <a:xfrm>
              <a:off x="2448080" y="1177925"/>
              <a:ext cx="3420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ผู้อำนวยการ (พัฒนาการจังหวัด) สูง</a:t>
              </a:r>
              <a:r>
                <a:rPr lang="en-US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(7372)</a:t>
              </a:r>
              <a:r>
                <a:rPr lang="en-US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endParaRPr lang="th-TH" altLang="th-TH" sz="1600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74757" name="Text Box 91"/>
          <p:cNvSpPr txBox="1">
            <a:spLocks noChangeArrowheads="1"/>
          </p:cNvSpPr>
          <p:nvPr/>
        </p:nvSpPr>
        <p:spPr bwMode="auto">
          <a:xfrm>
            <a:off x="3924300" y="404813"/>
            <a:ext cx="1368425" cy="277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Update </a:t>
            </a:r>
            <a:r>
              <a:rPr lang="th-TH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26 เมษายน 2564 </a:t>
            </a:r>
            <a:r>
              <a:rPr lang="en-US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         </a:t>
            </a:r>
            <a:endParaRPr lang="th-TH" altLang="th-TH" sz="1200"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cxnSp>
        <p:nvCxnSpPr>
          <p:cNvPr id="78" name="Straight Connector 77"/>
          <p:cNvCxnSpPr/>
          <p:nvPr/>
        </p:nvCxnSpPr>
        <p:spPr>
          <a:xfrm>
            <a:off x="4572000" y="1419225"/>
            <a:ext cx="0" cy="50482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4759" name="Rectangle 78"/>
          <p:cNvSpPr>
            <a:spLocks noChangeArrowheads="1"/>
          </p:cNvSpPr>
          <p:nvPr/>
        </p:nvSpPr>
        <p:spPr bwMode="auto">
          <a:xfrm>
            <a:off x="0" y="6611938"/>
            <a:ext cx="1619250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000" u="sng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หมายเหตุ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ภายในวงเล็บแสดงเลขที่ตำแหน่ง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74760" name="Group 49"/>
          <p:cNvGrpSpPr>
            <a:grpSpLocks/>
          </p:cNvGrpSpPr>
          <p:nvPr/>
        </p:nvGrpSpPr>
        <p:grpSpPr bwMode="auto">
          <a:xfrm>
            <a:off x="107950" y="1722438"/>
            <a:ext cx="2843213" cy="646112"/>
            <a:chOff x="107503" y="3717032"/>
            <a:chExt cx="2844257" cy="646113"/>
          </a:xfrm>
        </p:grpSpPr>
        <p:sp>
          <p:nvSpPr>
            <p:cNvPr id="74800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แว้ง</a:t>
              </a:r>
            </a:p>
          </p:txBody>
        </p:sp>
        <p:sp>
          <p:nvSpPr>
            <p:cNvPr id="74801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7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74802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(7426)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74761" name="Text Box 17"/>
          <p:cNvSpPr txBox="1">
            <a:spLocks noChangeArrowheads="1"/>
          </p:cNvSpPr>
          <p:nvPr/>
        </p:nvSpPr>
        <p:spPr bwMode="auto">
          <a:xfrm>
            <a:off x="107950" y="2370138"/>
            <a:ext cx="2879725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3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(7428/7429/7430)</a:t>
            </a:r>
          </a:p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เจ้าพนักงานพัฒนาชุมชน (ปง./ชง.)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3</a:t>
            </a: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endParaRPr lang="en-US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3832/7427/7624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)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74762" name="Group 50"/>
          <p:cNvGrpSpPr>
            <a:grpSpLocks/>
          </p:cNvGrpSpPr>
          <p:nvPr/>
        </p:nvGrpSpPr>
        <p:grpSpPr bwMode="auto">
          <a:xfrm>
            <a:off x="3132138" y="1722438"/>
            <a:ext cx="2843212" cy="646112"/>
            <a:chOff x="107503" y="3717032"/>
            <a:chExt cx="2844257" cy="646113"/>
          </a:xfrm>
        </p:grpSpPr>
        <p:sp>
          <p:nvSpPr>
            <p:cNvPr id="74797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สุไหงปาดี</a:t>
              </a:r>
            </a:p>
          </p:txBody>
        </p:sp>
        <p:sp>
          <p:nvSpPr>
            <p:cNvPr id="74798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7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74799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(7432)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74763" name="Text Box 17"/>
          <p:cNvSpPr txBox="1">
            <a:spLocks noChangeArrowheads="1"/>
          </p:cNvSpPr>
          <p:nvPr/>
        </p:nvSpPr>
        <p:spPr bwMode="auto">
          <a:xfrm>
            <a:off x="3132138" y="2370138"/>
            <a:ext cx="2879725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(4530/7434/7435/7436)</a:t>
            </a:r>
          </a:p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เจ้าพนักงานพัฒนาชุมชน (ปง./ชง.)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2</a:t>
            </a: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7433/7632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)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74764" name="Group 55"/>
          <p:cNvGrpSpPr>
            <a:grpSpLocks/>
          </p:cNvGrpSpPr>
          <p:nvPr/>
        </p:nvGrpSpPr>
        <p:grpSpPr bwMode="auto">
          <a:xfrm>
            <a:off x="6156325" y="1722438"/>
            <a:ext cx="2844800" cy="646112"/>
            <a:chOff x="107503" y="3717032"/>
            <a:chExt cx="2844257" cy="646113"/>
          </a:xfrm>
        </p:grpSpPr>
        <p:sp>
          <p:nvSpPr>
            <p:cNvPr id="74794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บาเจาะ</a:t>
              </a:r>
            </a:p>
          </p:txBody>
        </p:sp>
        <p:sp>
          <p:nvSpPr>
            <p:cNvPr id="74795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7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74796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(7438)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74765" name="Text Box 17"/>
          <p:cNvSpPr txBox="1">
            <a:spLocks noChangeArrowheads="1"/>
          </p:cNvSpPr>
          <p:nvPr/>
        </p:nvSpPr>
        <p:spPr bwMode="auto">
          <a:xfrm>
            <a:off x="6156325" y="2370138"/>
            <a:ext cx="2879725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(7439/7440/7441/7442)</a:t>
            </a:r>
          </a:p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เจ้าพนักงานพัฒนาชุมชน (ปง./ชง.)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2</a:t>
            </a: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7791/7800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)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74766" name="Group 60"/>
          <p:cNvGrpSpPr>
            <a:grpSpLocks/>
          </p:cNvGrpSpPr>
          <p:nvPr/>
        </p:nvGrpSpPr>
        <p:grpSpPr bwMode="auto">
          <a:xfrm>
            <a:off x="1692275" y="4962525"/>
            <a:ext cx="2843213" cy="646113"/>
            <a:chOff x="107503" y="3717032"/>
            <a:chExt cx="2844257" cy="646113"/>
          </a:xfrm>
        </p:grpSpPr>
        <p:sp>
          <p:nvSpPr>
            <p:cNvPr id="74791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สุไหงโกลก</a:t>
              </a:r>
            </a:p>
          </p:txBody>
        </p:sp>
        <p:sp>
          <p:nvSpPr>
            <p:cNvPr id="74792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4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74793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(7456)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74767" name="Text Box 17"/>
          <p:cNvSpPr txBox="1">
            <a:spLocks noChangeArrowheads="1"/>
          </p:cNvSpPr>
          <p:nvPr/>
        </p:nvSpPr>
        <p:spPr bwMode="auto">
          <a:xfrm>
            <a:off x="1692275" y="5610225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3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(4771/7457/7458)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cxnSp>
        <p:nvCxnSpPr>
          <p:cNvPr id="76" name="Straight Connector 75"/>
          <p:cNvCxnSpPr/>
          <p:nvPr/>
        </p:nvCxnSpPr>
        <p:spPr>
          <a:xfrm>
            <a:off x="1404938" y="1628775"/>
            <a:ext cx="604837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4" name="Straight Connector 83"/>
          <p:cNvCxnSpPr/>
          <p:nvPr/>
        </p:nvCxnSpPr>
        <p:spPr>
          <a:xfrm>
            <a:off x="1403350" y="1628775"/>
            <a:ext cx="0" cy="9048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/>
          <p:cNvCxnSpPr/>
          <p:nvPr/>
        </p:nvCxnSpPr>
        <p:spPr>
          <a:xfrm>
            <a:off x="7451725" y="1628775"/>
            <a:ext cx="0" cy="9048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" name="Straight Connector 85"/>
          <p:cNvCxnSpPr/>
          <p:nvPr/>
        </p:nvCxnSpPr>
        <p:spPr>
          <a:xfrm>
            <a:off x="3049588" y="1628775"/>
            <a:ext cx="0" cy="333057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74772" name="Group 49"/>
          <p:cNvGrpSpPr>
            <a:grpSpLocks/>
          </p:cNvGrpSpPr>
          <p:nvPr/>
        </p:nvGrpSpPr>
        <p:grpSpPr bwMode="auto">
          <a:xfrm>
            <a:off x="107950" y="3300413"/>
            <a:ext cx="2843213" cy="652462"/>
            <a:chOff x="107503" y="3710690"/>
            <a:chExt cx="2844257" cy="652455"/>
          </a:xfrm>
        </p:grpSpPr>
        <p:sp>
          <p:nvSpPr>
            <p:cNvPr id="74788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เจาะไอร้อง</a:t>
              </a:r>
            </a:p>
          </p:txBody>
        </p:sp>
        <p:sp>
          <p:nvSpPr>
            <p:cNvPr id="74789" name="Rectangle 2"/>
            <p:cNvSpPr>
              <a:spLocks noChangeArrowheads="1"/>
            </p:cNvSpPr>
            <p:nvPr/>
          </p:nvSpPr>
          <p:spPr bwMode="auto">
            <a:xfrm>
              <a:off x="2411760" y="3710690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4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74790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(7443)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74773" name="Text Box 17"/>
          <p:cNvSpPr txBox="1">
            <a:spLocks noChangeArrowheads="1"/>
          </p:cNvSpPr>
          <p:nvPr/>
        </p:nvSpPr>
        <p:spPr bwMode="auto">
          <a:xfrm>
            <a:off x="107950" y="3954463"/>
            <a:ext cx="2879725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2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(7445/7446)</a:t>
            </a:r>
          </a:p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เจ้าพนักงานพัฒนาชุมชน (ปง./ชง.)    - 1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7444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)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74774" name="Group 50"/>
          <p:cNvGrpSpPr>
            <a:grpSpLocks/>
          </p:cNvGrpSpPr>
          <p:nvPr/>
        </p:nvGrpSpPr>
        <p:grpSpPr bwMode="auto">
          <a:xfrm>
            <a:off x="3132138" y="3300413"/>
            <a:ext cx="2843212" cy="652462"/>
            <a:chOff x="107503" y="3710690"/>
            <a:chExt cx="2844257" cy="652455"/>
          </a:xfrm>
        </p:grpSpPr>
        <p:sp>
          <p:nvSpPr>
            <p:cNvPr id="74785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จะแนะ</a:t>
              </a:r>
            </a:p>
          </p:txBody>
        </p:sp>
        <p:sp>
          <p:nvSpPr>
            <p:cNvPr id="74786" name="Rectangle 2"/>
            <p:cNvSpPr>
              <a:spLocks noChangeArrowheads="1"/>
            </p:cNvSpPr>
            <p:nvPr/>
          </p:nvSpPr>
          <p:spPr bwMode="auto">
            <a:xfrm>
              <a:off x="2411760" y="3710690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74787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(7447)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74775" name="Text Box 17"/>
          <p:cNvSpPr txBox="1">
            <a:spLocks noChangeArrowheads="1"/>
          </p:cNvSpPr>
          <p:nvPr/>
        </p:nvSpPr>
        <p:spPr bwMode="auto">
          <a:xfrm>
            <a:off x="3132138" y="3954463"/>
            <a:ext cx="2879725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3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(4564/7448/7449)</a:t>
            </a:r>
          </a:p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เจ้าพนักงานพัฒนาชุมชน (ปง./ชง.)    - 1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7591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)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74776" name="Group 55"/>
          <p:cNvGrpSpPr>
            <a:grpSpLocks/>
          </p:cNvGrpSpPr>
          <p:nvPr/>
        </p:nvGrpSpPr>
        <p:grpSpPr bwMode="auto">
          <a:xfrm>
            <a:off x="6156325" y="3300413"/>
            <a:ext cx="2844800" cy="652462"/>
            <a:chOff x="107503" y="3710690"/>
            <a:chExt cx="2844257" cy="652455"/>
          </a:xfrm>
        </p:grpSpPr>
        <p:sp>
          <p:nvSpPr>
            <p:cNvPr id="74782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สุคิริน</a:t>
              </a:r>
            </a:p>
          </p:txBody>
        </p:sp>
        <p:sp>
          <p:nvSpPr>
            <p:cNvPr id="74783" name="Rectangle 2"/>
            <p:cNvSpPr>
              <a:spLocks noChangeArrowheads="1"/>
            </p:cNvSpPr>
            <p:nvPr/>
          </p:nvSpPr>
          <p:spPr bwMode="auto">
            <a:xfrm>
              <a:off x="2411760" y="3710690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6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74784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(7451)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74777" name="Text Box 17"/>
          <p:cNvSpPr txBox="1">
            <a:spLocks noChangeArrowheads="1"/>
          </p:cNvSpPr>
          <p:nvPr/>
        </p:nvSpPr>
        <p:spPr bwMode="auto">
          <a:xfrm>
            <a:off x="6156325" y="3954463"/>
            <a:ext cx="2879725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3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(7453/7454/7455)</a:t>
            </a:r>
          </a:p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เจ้าพนักงานพัฒนาชุมชน (ปง./ชง.)    - 1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7452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)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cxnSp>
        <p:nvCxnSpPr>
          <p:cNvPr id="105" name="Straight Connector 104"/>
          <p:cNvCxnSpPr/>
          <p:nvPr/>
        </p:nvCxnSpPr>
        <p:spPr>
          <a:xfrm>
            <a:off x="1404938" y="3213100"/>
            <a:ext cx="604837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6" name="Straight Connector 105"/>
          <p:cNvCxnSpPr/>
          <p:nvPr/>
        </p:nvCxnSpPr>
        <p:spPr>
          <a:xfrm>
            <a:off x="1403350" y="3213100"/>
            <a:ext cx="0" cy="9048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7" name="Straight Connector 106"/>
          <p:cNvCxnSpPr/>
          <p:nvPr/>
        </p:nvCxnSpPr>
        <p:spPr>
          <a:xfrm>
            <a:off x="7451725" y="3213100"/>
            <a:ext cx="0" cy="9048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9" name="Straight Connector 108"/>
          <p:cNvCxnSpPr/>
          <p:nvPr/>
        </p:nvCxnSpPr>
        <p:spPr>
          <a:xfrm>
            <a:off x="4356100" y="3213100"/>
            <a:ext cx="0" cy="9048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778" name="Rectangle 73"/>
          <p:cNvSpPr>
            <a:spLocks noChangeArrowheads="1"/>
          </p:cNvSpPr>
          <p:nvPr/>
        </p:nvSpPr>
        <p:spPr bwMode="auto">
          <a:xfrm>
            <a:off x="488950" y="106363"/>
            <a:ext cx="815498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/>
            <a:r>
              <a:rPr lang="th-TH" altLang="th-TH" sz="1600" b="1">
                <a:latin typeface="TH SarabunPSK" panose="020B0500040200020003" pitchFamily="34" charset="-34"/>
                <a:cs typeface="TH SarabunPSK" panose="020B0500040200020003" pitchFamily="34" charset="-34"/>
              </a:rPr>
              <a:t>แผนภูมิแสดงการแบ่งงานภายในและอัตรากำลังของกรมการพัฒนาชุมชน</a:t>
            </a:r>
            <a:r>
              <a:rPr lang="en-US" altLang="th-TH" sz="1600" b="1">
                <a:latin typeface="TH SarabunPSK" panose="020B0500040200020003" pitchFamily="34" charset="-34"/>
                <a:cs typeface="TH SarabunPSK" panose="020B0500040200020003" pitchFamily="34" charset="-34"/>
              </a:rPr>
              <a:t> </a:t>
            </a:r>
            <a:endParaRPr lang="th-TH" altLang="th-TH" sz="1600" b="1"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sp>
        <p:nvSpPr>
          <p:cNvPr id="75779" name="Text Box 9"/>
          <p:cNvSpPr txBox="1">
            <a:spLocks noChangeArrowheads="1"/>
          </p:cNvSpPr>
          <p:nvPr/>
        </p:nvSpPr>
        <p:spPr bwMode="auto">
          <a:xfrm>
            <a:off x="6980238" y="6269038"/>
            <a:ext cx="2160587" cy="588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ลูกจ้างประจำ 1 อัตรา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rPr>
              <a:t>(169)</a:t>
            </a:r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 </a:t>
            </a:r>
            <a:endParaRPr lang="th-TH" altLang="th-TH" sz="1400">
              <a:solidFill>
                <a:srgbClr val="FF0000"/>
              </a:solidFill>
              <a:latin typeface="TH SarabunPSK" panose="020B0500040200020003" pitchFamily="34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กรอบพนักงานราชการ 1 อัตรา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rPr>
              <a:t>(85)</a:t>
            </a:r>
          </a:p>
        </p:txBody>
      </p:sp>
      <p:grpSp>
        <p:nvGrpSpPr>
          <p:cNvPr id="75780" name="Group 81"/>
          <p:cNvGrpSpPr>
            <a:grpSpLocks/>
          </p:cNvGrpSpPr>
          <p:nvPr/>
        </p:nvGrpSpPr>
        <p:grpSpPr bwMode="auto">
          <a:xfrm>
            <a:off x="2843213" y="765175"/>
            <a:ext cx="3421062" cy="646113"/>
            <a:chOff x="2448080" y="857250"/>
            <a:chExt cx="3420000" cy="646113"/>
          </a:xfrm>
        </p:grpSpPr>
        <p:sp>
          <p:nvSpPr>
            <p:cNvPr id="75837" name="Rectangle 2"/>
            <p:cNvSpPr>
              <a:spLocks noChangeArrowheads="1"/>
            </p:cNvSpPr>
            <p:nvPr/>
          </p:nvSpPr>
          <p:spPr bwMode="auto">
            <a:xfrm>
              <a:off x="2448080" y="857250"/>
              <a:ext cx="2844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สำนักงานพัฒนาชุมชนจังหวัดน่าน</a:t>
              </a:r>
            </a:p>
          </p:txBody>
        </p:sp>
        <p:sp>
          <p:nvSpPr>
            <p:cNvPr id="75838" name="Rectangle 2"/>
            <p:cNvSpPr>
              <a:spLocks noChangeArrowheads="1"/>
            </p:cNvSpPr>
            <p:nvPr/>
          </p:nvSpPr>
          <p:spPr bwMode="auto">
            <a:xfrm>
              <a:off x="5290308" y="857250"/>
              <a:ext cx="575739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 eaLnBrk="1" hangingPunct="1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97</a:t>
              </a:r>
              <a:endParaRPr lang="th-TH" altLang="th-TH" sz="16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75839" name="Rectangle 2"/>
            <p:cNvSpPr>
              <a:spLocks noChangeArrowheads="1"/>
            </p:cNvSpPr>
            <p:nvPr/>
          </p:nvSpPr>
          <p:spPr bwMode="auto">
            <a:xfrm>
              <a:off x="2448080" y="1177925"/>
              <a:ext cx="3420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ผู้อำนวยการ (พัฒนาการจังหวัด) สูง</a:t>
              </a:r>
              <a:r>
                <a:rPr lang="en-US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(4857)</a:t>
              </a:r>
              <a:r>
                <a:rPr lang="en-US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endParaRPr lang="th-TH" altLang="th-TH" sz="1600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75781" name="Text Box 91"/>
          <p:cNvSpPr txBox="1">
            <a:spLocks noChangeArrowheads="1"/>
          </p:cNvSpPr>
          <p:nvPr/>
        </p:nvSpPr>
        <p:spPr bwMode="auto">
          <a:xfrm>
            <a:off x="3924300" y="404813"/>
            <a:ext cx="1368425" cy="277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Update </a:t>
            </a:r>
            <a:r>
              <a:rPr lang="th-TH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26 เมษายน 2564 </a:t>
            </a:r>
            <a:r>
              <a:rPr lang="en-US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         </a:t>
            </a:r>
            <a:endParaRPr lang="th-TH" altLang="th-TH" sz="1200"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sp>
        <p:nvSpPr>
          <p:cNvPr id="75782" name="Text Box 17"/>
          <p:cNvSpPr txBox="1">
            <a:spLocks noChangeArrowheads="1"/>
          </p:cNvSpPr>
          <p:nvPr/>
        </p:nvSpPr>
        <p:spPr bwMode="auto">
          <a:xfrm>
            <a:off x="107950" y="2409825"/>
            <a:ext cx="2951163" cy="628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 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- 1 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(5052)</a:t>
            </a:r>
          </a:p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นักจัดการงานทั่วไป (ปก./ชก.)   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     </a:t>
            </a: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- 1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4937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)</a:t>
            </a:r>
          </a:p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เจ้าพนักงานธุรการ (ปง./ชง.)    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      </a:t>
            </a: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3 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(594/4859/4862)</a:t>
            </a:r>
          </a:p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เจ้าพนักงานการเงินและบัญชี (ปง./ชง.)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- 2 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(4860/4861)</a:t>
            </a:r>
            <a:endParaRPr lang="th-TH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th-TH" altLang="th-TH" sz="1200">
                <a:solidFill>
                  <a:srgbClr val="00B05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พนักงานขับรถยนต์ (ลจป.)         </a:t>
            </a:r>
            <a:r>
              <a:rPr lang="en-US" altLang="th-TH" sz="1200">
                <a:solidFill>
                  <a:srgbClr val="00B05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   </a:t>
            </a:r>
            <a:r>
              <a:rPr lang="th-TH" altLang="th-TH" sz="1200">
                <a:solidFill>
                  <a:srgbClr val="00B05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- </a:t>
            </a:r>
            <a:r>
              <a:rPr lang="en-US" altLang="th-TH" sz="1200">
                <a:solidFill>
                  <a:srgbClr val="00B05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1</a:t>
            </a:r>
            <a:r>
              <a:rPr lang="th-TH" altLang="th-TH" sz="1200">
                <a:solidFill>
                  <a:srgbClr val="00B05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169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) (ไม่รวมในกรอบ ขรก.)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sp>
        <p:nvSpPr>
          <p:cNvPr id="75783" name="Text Box 17"/>
          <p:cNvSpPr txBox="1">
            <a:spLocks noChangeArrowheads="1"/>
          </p:cNvSpPr>
          <p:nvPr/>
        </p:nvSpPr>
        <p:spPr bwMode="auto">
          <a:xfrm>
            <a:off x="2411413" y="2408238"/>
            <a:ext cx="2087562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2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(4864/4895)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3" name="Group 18"/>
          <p:cNvGrpSpPr>
            <a:grpSpLocks/>
          </p:cNvGrpSpPr>
          <p:nvPr/>
        </p:nvGrpSpPr>
        <p:grpSpPr bwMode="auto">
          <a:xfrm>
            <a:off x="2411413" y="1772816"/>
            <a:ext cx="2052637" cy="646113"/>
            <a:chOff x="3203848" y="3468365"/>
            <a:chExt cx="2052020" cy="646113"/>
          </a:xfrm>
          <a:solidFill>
            <a:schemeClr val="bg1"/>
          </a:solidFill>
        </p:grpSpPr>
        <p:sp>
          <p:nvSpPr>
            <p:cNvPr id="12367" name="Rectangle 2"/>
            <p:cNvSpPr>
              <a:spLocks noChangeArrowheads="1"/>
            </p:cNvSpPr>
            <p:nvPr/>
          </p:nvSpPr>
          <p:spPr bwMode="auto">
            <a:xfrm>
              <a:off x="3203848" y="3468365"/>
              <a:ext cx="1476000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lnSpc>
                  <a:spcPct val="70000"/>
                </a:lnSpc>
                <a:defRPr/>
              </a:pPr>
              <a:endParaRPr lang="en-US" altLang="th-TH" sz="700" b="1" dirty="0">
                <a:latin typeface="TH SarabunPSK" pitchFamily="34" charset="-34"/>
                <a:cs typeface="TH SarabunPSK" pitchFamily="34" charset="-34"/>
              </a:endParaRPr>
            </a:p>
            <a:p>
              <a:pPr algn="ctr" eaLnBrk="0" hangingPunct="0">
                <a:lnSpc>
                  <a:spcPct val="70000"/>
                </a:lnSpc>
                <a:defRPr/>
              </a:pPr>
              <a:r>
                <a:rPr lang="th-TH" altLang="th-TH" sz="1400" b="1" dirty="0">
                  <a:latin typeface="TH SarabunPSK" pitchFamily="34" charset="-34"/>
                  <a:cs typeface="TH SarabunPSK" pitchFamily="34" charset="-34"/>
                </a:rPr>
                <a:t> กลุ่มงานยุทธศาสตร์</a:t>
              </a:r>
            </a:p>
            <a:p>
              <a:pPr algn="ctr" eaLnBrk="0" hangingPunct="0">
                <a:lnSpc>
                  <a:spcPct val="70000"/>
                </a:lnSpc>
                <a:defRPr/>
              </a:pPr>
              <a:r>
                <a:rPr lang="th-TH" altLang="th-TH" sz="1400" b="1" dirty="0">
                  <a:latin typeface="TH SarabunPSK" pitchFamily="34" charset="-34"/>
                  <a:cs typeface="TH SarabunPSK" pitchFamily="34" charset="-34"/>
                </a:rPr>
                <a:t>การพัฒนาชุมชน</a:t>
              </a:r>
            </a:p>
          </p:txBody>
        </p:sp>
        <p:sp>
          <p:nvSpPr>
            <p:cNvPr id="12368" name="Rectangle 2"/>
            <p:cNvSpPr>
              <a:spLocks noChangeArrowheads="1"/>
            </p:cNvSpPr>
            <p:nvPr/>
          </p:nvSpPr>
          <p:spPr bwMode="auto">
            <a:xfrm>
              <a:off x="4679868" y="3468365"/>
              <a:ext cx="576000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en-US" altLang="th-TH" sz="1600" b="1" dirty="0">
                  <a:latin typeface="TH SarabunPSK" pitchFamily="34" charset="-34"/>
                  <a:cs typeface="TH SarabunPSK" pitchFamily="34" charset="-34"/>
                </a:rPr>
                <a:t>3</a:t>
              </a:r>
              <a:endParaRPr lang="th-TH" altLang="th-TH" sz="1400" b="1" dirty="0">
                <a:latin typeface="TH SarabunPSK" pitchFamily="34" charset="-34"/>
                <a:cs typeface="TH SarabunPSK" pitchFamily="34" charset="-34"/>
              </a:endParaRPr>
            </a:p>
          </p:txBody>
        </p:sp>
        <p:sp>
          <p:nvSpPr>
            <p:cNvPr id="12372" name="Rectangle 2"/>
            <p:cNvSpPr>
              <a:spLocks noChangeArrowheads="1"/>
            </p:cNvSpPr>
            <p:nvPr/>
          </p:nvSpPr>
          <p:spPr bwMode="auto">
            <a:xfrm>
              <a:off x="3203848" y="3789040"/>
              <a:ext cx="2052020" cy="325438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th-TH" altLang="th-TH" sz="1500" spc="-70" dirty="0">
                  <a:latin typeface="TH SarabunPSK" pitchFamily="34" charset="-34"/>
                  <a:cs typeface="TH SarabunPSK" pitchFamily="34" charset="-34"/>
                </a:rPr>
                <a:t>นักวิชาการพัฒนาชุมชน (ผอ.กง.) ชพ</a:t>
              </a:r>
              <a:r>
                <a:rPr lang="en-US" altLang="th-TH" sz="1500" spc="-70" dirty="0">
                  <a:latin typeface="TH SarabunPSK" pitchFamily="34" charset="-34"/>
                  <a:cs typeface="TH SarabunPSK" pitchFamily="34" charset="-34"/>
                </a:rPr>
                <a:t>. </a:t>
              </a:r>
              <a:r>
                <a:rPr lang="en-US" altLang="th-TH" sz="1000" spc="-70" dirty="0">
                  <a:solidFill>
                    <a:srgbClr val="FF0000"/>
                  </a:solidFill>
                  <a:latin typeface="TH SarabunPSK" pitchFamily="34" charset="-34"/>
                  <a:cs typeface="TH SarabunPSK" pitchFamily="34" charset="-34"/>
                </a:rPr>
                <a:t>(4863)</a:t>
              </a:r>
              <a:endParaRPr lang="th-TH" altLang="th-TH" sz="1000" spc="-70" dirty="0">
                <a:solidFill>
                  <a:srgbClr val="FF0000"/>
                </a:solidFill>
                <a:latin typeface="TH SarabunPSK" pitchFamily="34" charset="-34"/>
                <a:cs typeface="TH SarabunPSK" pitchFamily="34" charset="-34"/>
              </a:endParaRPr>
            </a:p>
          </p:txBody>
        </p:sp>
      </p:grpSp>
      <p:sp>
        <p:nvSpPr>
          <p:cNvPr id="75785" name="Text Box 17"/>
          <p:cNvSpPr txBox="1">
            <a:spLocks noChangeArrowheads="1"/>
          </p:cNvSpPr>
          <p:nvPr/>
        </p:nvSpPr>
        <p:spPr bwMode="auto">
          <a:xfrm>
            <a:off x="4665663" y="2420938"/>
            <a:ext cx="2714625" cy="628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(4868/4869/4870/4871)</a:t>
            </a:r>
          </a:p>
          <a:p>
            <a:pPr eaLnBrk="1" hangingPunct="1"/>
            <a:r>
              <a:rPr lang="th-TH" altLang="th-TH" sz="12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นักส่งเสริมการพัฒนาชุมชน (พรก.)</a:t>
            </a:r>
            <a:r>
              <a:rPr lang="en-US" altLang="th-TH" sz="12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12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 </a:t>
            </a:r>
            <a:r>
              <a:rPr lang="en-US" altLang="th-TH" sz="12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1</a:t>
            </a:r>
            <a:r>
              <a:rPr lang="th-TH" altLang="th-TH" sz="12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85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)</a:t>
            </a:r>
            <a:endParaRPr lang="th-TH" altLang="th-TH" sz="1000">
              <a:solidFill>
                <a:srgbClr val="0070C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th-TH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(กรอบฯ </a:t>
            </a:r>
            <a:r>
              <a:rPr lang="en-US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2564</a:t>
            </a:r>
            <a:r>
              <a:rPr lang="th-TH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en-US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</a:t>
            </a:r>
            <a:r>
              <a:rPr lang="th-TH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en-US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2567)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(จ้างแล้ว)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              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(ไม่รวมในกรอบ ขรก.)</a:t>
            </a:r>
            <a:r>
              <a:rPr lang="th-TH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4" name="Group 18"/>
          <p:cNvGrpSpPr>
            <a:grpSpLocks/>
          </p:cNvGrpSpPr>
          <p:nvPr/>
        </p:nvGrpSpPr>
        <p:grpSpPr bwMode="auto">
          <a:xfrm>
            <a:off x="4665274" y="1773328"/>
            <a:ext cx="2051050" cy="646110"/>
            <a:chOff x="3203848" y="3468365"/>
            <a:chExt cx="2052020" cy="646111"/>
          </a:xfrm>
          <a:solidFill>
            <a:schemeClr val="bg1"/>
          </a:solidFill>
        </p:grpSpPr>
        <p:sp>
          <p:nvSpPr>
            <p:cNvPr id="12364" name="Rectangle 2"/>
            <p:cNvSpPr>
              <a:spLocks noChangeArrowheads="1"/>
            </p:cNvSpPr>
            <p:nvPr/>
          </p:nvSpPr>
          <p:spPr bwMode="auto">
            <a:xfrm>
              <a:off x="3203848" y="3468365"/>
              <a:ext cx="1476000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lnSpc>
                  <a:spcPct val="70000"/>
                </a:lnSpc>
                <a:defRPr/>
              </a:pPr>
              <a:endParaRPr lang="th-TH" altLang="th-TH" sz="700" b="1" dirty="0">
                <a:latin typeface="TH SarabunPSK" pitchFamily="34" charset="-34"/>
                <a:cs typeface="TH SarabunPSK" pitchFamily="34" charset="-34"/>
              </a:endParaRPr>
            </a:p>
            <a:p>
              <a:pPr algn="ctr" eaLnBrk="0" hangingPunct="0">
                <a:lnSpc>
                  <a:spcPct val="70000"/>
                </a:lnSpc>
                <a:defRPr/>
              </a:pPr>
              <a:r>
                <a:rPr lang="th-TH" altLang="th-TH" sz="1400" b="1" dirty="0">
                  <a:latin typeface="TH SarabunPSK" pitchFamily="34" charset="-34"/>
                  <a:cs typeface="TH SarabunPSK" pitchFamily="34" charset="-34"/>
                </a:rPr>
                <a:t>กลุ่มงานส่งเสริม                      การพัฒนาชุมชน</a:t>
              </a:r>
            </a:p>
          </p:txBody>
        </p:sp>
        <p:sp>
          <p:nvSpPr>
            <p:cNvPr id="12365" name="Rectangle 2"/>
            <p:cNvSpPr>
              <a:spLocks noChangeArrowheads="1"/>
            </p:cNvSpPr>
            <p:nvPr/>
          </p:nvSpPr>
          <p:spPr bwMode="auto">
            <a:xfrm>
              <a:off x="4679868" y="3468365"/>
              <a:ext cx="576000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en-US" altLang="th-TH" sz="1600" b="1" dirty="0">
                  <a:latin typeface="TH SarabunPSK" pitchFamily="34" charset="-34"/>
                  <a:cs typeface="TH SarabunPSK" pitchFamily="34" charset="-34"/>
                </a:rPr>
                <a:t>5</a:t>
              </a:r>
              <a:endParaRPr lang="th-TH" altLang="th-TH" sz="1600" b="1" dirty="0">
                <a:latin typeface="TH SarabunPSK" pitchFamily="34" charset="-34"/>
                <a:cs typeface="TH SarabunPSK" pitchFamily="34" charset="-34"/>
              </a:endParaRPr>
            </a:p>
          </p:txBody>
        </p:sp>
        <p:sp>
          <p:nvSpPr>
            <p:cNvPr id="12369" name="Rectangle 2"/>
            <p:cNvSpPr>
              <a:spLocks noChangeArrowheads="1"/>
            </p:cNvSpPr>
            <p:nvPr/>
          </p:nvSpPr>
          <p:spPr bwMode="auto">
            <a:xfrm>
              <a:off x="3203848" y="3789039"/>
              <a:ext cx="2052020" cy="325437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th-TH" altLang="th-TH" sz="1500" spc="-80" dirty="0">
                  <a:latin typeface="TH SarabunPSK" pitchFamily="34" charset="-34"/>
                  <a:cs typeface="TH SarabunPSK" pitchFamily="34" charset="-34"/>
                </a:rPr>
                <a:t>นักวิชาการพัฒนาชุมชน (ผอ.กง.) ชพ</a:t>
              </a:r>
              <a:r>
                <a:rPr lang="en-US" altLang="th-TH" sz="1500" spc="-80" dirty="0">
                  <a:latin typeface="TH SarabunPSK" pitchFamily="34" charset="-34"/>
                  <a:cs typeface="TH SarabunPSK" pitchFamily="34" charset="-34"/>
                </a:rPr>
                <a:t>. </a:t>
              </a:r>
              <a:r>
                <a:rPr lang="en-US" altLang="th-TH" sz="1000" spc="-80" dirty="0">
                  <a:solidFill>
                    <a:srgbClr val="FF0000"/>
                  </a:solidFill>
                  <a:latin typeface="TH SarabunPSK" pitchFamily="34" charset="-34"/>
                  <a:cs typeface="TH SarabunPSK" pitchFamily="34" charset="-34"/>
                </a:rPr>
                <a:t>(4867)</a:t>
              </a:r>
              <a:endParaRPr lang="th-TH" altLang="th-TH" sz="1000" spc="-80" dirty="0">
                <a:solidFill>
                  <a:srgbClr val="FF0000"/>
                </a:solidFill>
                <a:latin typeface="TH SarabunPSK" pitchFamily="34" charset="-34"/>
                <a:cs typeface="TH SarabunPSK" pitchFamily="34" charset="-34"/>
              </a:endParaRPr>
            </a:p>
          </p:txBody>
        </p:sp>
      </p:grpSp>
      <p:sp>
        <p:nvSpPr>
          <p:cNvPr id="75787" name="Text Box 17"/>
          <p:cNvSpPr txBox="1">
            <a:spLocks noChangeArrowheads="1"/>
          </p:cNvSpPr>
          <p:nvPr/>
        </p:nvSpPr>
        <p:spPr bwMode="auto">
          <a:xfrm>
            <a:off x="6969125" y="2425700"/>
            <a:ext cx="2087563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(4865/4866/4879/4909)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5" name="Group 18"/>
          <p:cNvGrpSpPr>
            <a:grpSpLocks/>
          </p:cNvGrpSpPr>
          <p:nvPr/>
        </p:nvGrpSpPr>
        <p:grpSpPr bwMode="auto">
          <a:xfrm>
            <a:off x="6968737" y="1778090"/>
            <a:ext cx="2052637" cy="646113"/>
            <a:chOff x="3203848" y="3468365"/>
            <a:chExt cx="2052020" cy="646113"/>
          </a:xfrm>
          <a:solidFill>
            <a:schemeClr val="bg1"/>
          </a:solidFill>
        </p:grpSpPr>
        <p:sp>
          <p:nvSpPr>
            <p:cNvPr id="12361" name="Rectangle 2"/>
            <p:cNvSpPr>
              <a:spLocks noChangeArrowheads="1"/>
            </p:cNvSpPr>
            <p:nvPr/>
          </p:nvSpPr>
          <p:spPr bwMode="auto">
            <a:xfrm>
              <a:off x="3203848" y="3468365"/>
              <a:ext cx="1476000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lnSpc>
                  <a:spcPct val="70000"/>
                </a:lnSpc>
                <a:defRPr/>
              </a:pPr>
              <a:endParaRPr lang="th-TH" altLang="th-TH" sz="700" b="1" dirty="0">
                <a:latin typeface="TH SarabunPSK" pitchFamily="34" charset="-34"/>
                <a:cs typeface="TH SarabunPSK" pitchFamily="34" charset="-34"/>
              </a:endParaRPr>
            </a:p>
            <a:p>
              <a:pPr algn="ctr" eaLnBrk="0" hangingPunct="0">
                <a:lnSpc>
                  <a:spcPct val="70000"/>
                </a:lnSpc>
                <a:defRPr/>
              </a:pPr>
              <a:r>
                <a:rPr lang="th-TH" altLang="th-TH" sz="1400" b="1" dirty="0">
                  <a:latin typeface="TH SarabunPSK" pitchFamily="34" charset="-34"/>
                  <a:cs typeface="TH SarabunPSK" pitchFamily="34" charset="-34"/>
                </a:rPr>
                <a:t>กลุ่มงานสารสนเทศ</a:t>
              </a:r>
            </a:p>
            <a:p>
              <a:pPr algn="ctr" eaLnBrk="0" hangingPunct="0">
                <a:lnSpc>
                  <a:spcPct val="70000"/>
                </a:lnSpc>
                <a:defRPr/>
              </a:pPr>
              <a:r>
                <a:rPr lang="th-TH" altLang="th-TH" sz="1400" b="1" dirty="0">
                  <a:latin typeface="TH SarabunPSK" pitchFamily="34" charset="-34"/>
                  <a:cs typeface="TH SarabunPSK" pitchFamily="34" charset="-34"/>
                </a:rPr>
                <a:t>การพัฒนาชุมชน</a:t>
              </a:r>
            </a:p>
          </p:txBody>
        </p:sp>
        <p:sp>
          <p:nvSpPr>
            <p:cNvPr id="12362" name="Rectangle 2"/>
            <p:cNvSpPr>
              <a:spLocks noChangeArrowheads="1"/>
            </p:cNvSpPr>
            <p:nvPr/>
          </p:nvSpPr>
          <p:spPr bwMode="auto">
            <a:xfrm>
              <a:off x="4679868" y="3468365"/>
              <a:ext cx="576000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en-US" altLang="th-TH" sz="1600" b="1" dirty="0">
                  <a:latin typeface="TH SarabunPSK" pitchFamily="34" charset="-34"/>
                  <a:cs typeface="TH SarabunPSK" pitchFamily="34" charset="-34"/>
                </a:rPr>
                <a:t>5</a:t>
              </a:r>
              <a:endParaRPr lang="th-TH" altLang="th-TH" sz="1400" b="1" dirty="0">
                <a:latin typeface="TH SarabunPSK" pitchFamily="34" charset="-34"/>
                <a:cs typeface="TH SarabunPSK" pitchFamily="34" charset="-34"/>
              </a:endParaRPr>
            </a:p>
          </p:txBody>
        </p:sp>
        <p:sp>
          <p:nvSpPr>
            <p:cNvPr id="11342" name="Rectangle 2"/>
            <p:cNvSpPr>
              <a:spLocks noChangeArrowheads="1"/>
            </p:cNvSpPr>
            <p:nvPr/>
          </p:nvSpPr>
          <p:spPr bwMode="auto">
            <a:xfrm>
              <a:off x="3203848" y="3789040"/>
              <a:ext cx="2052020" cy="325438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th-TH" altLang="th-TH" sz="1500" spc="-60" dirty="0">
                  <a:latin typeface="TH SarabunPSK" pitchFamily="34" charset="-34"/>
                  <a:cs typeface="TH SarabunPSK" pitchFamily="34" charset="-34"/>
                </a:rPr>
                <a:t>นักวิชาการพัฒนาชุมชน (ผอ.กง.) ชพ</a:t>
              </a:r>
              <a:r>
                <a:rPr lang="en-US" altLang="th-TH" sz="1500" spc="-60" dirty="0">
                  <a:latin typeface="TH SarabunPSK" pitchFamily="34" charset="-34"/>
                  <a:cs typeface="TH SarabunPSK" pitchFamily="34" charset="-34"/>
                </a:rPr>
                <a:t>. </a:t>
              </a:r>
              <a:r>
                <a:rPr lang="en-US" altLang="th-TH" sz="1050" spc="-60" dirty="0">
                  <a:solidFill>
                    <a:srgbClr val="FF0000"/>
                  </a:solidFill>
                  <a:latin typeface="TH SarabunPSK" pitchFamily="34" charset="-34"/>
                  <a:cs typeface="TH SarabunPSK" pitchFamily="34" charset="-34"/>
                </a:rPr>
                <a:t>(486)</a:t>
              </a:r>
              <a:endParaRPr lang="th-TH" altLang="th-TH" sz="1050" spc="-60" dirty="0">
                <a:solidFill>
                  <a:srgbClr val="FF0000"/>
                </a:solidFill>
                <a:latin typeface="TH SarabunPSK" pitchFamily="34" charset="-34"/>
                <a:cs typeface="TH SarabunPSK" pitchFamily="34" charset="-34"/>
              </a:endParaRPr>
            </a:p>
          </p:txBody>
        </p:sp>
      </p:grpSp>
      <p:cxnSp>
        <p:nvCxnSpPr>
          <p:cNvPr id="78" name="Straight Connector 77"/>
          <p:cNvCxnSpPr/>
          <p:nvPr/>
        </p:nvCxnSpPr>
        <p:spPr>
          <a:xfrm>
            <a:off x="4572000" y="1419225"/>
            <a:ext cx="0" cy="223202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/>
          <p:cNvCxnSpPr/>
          <p:nvPr/>
        </p:nvCxnSpPr>
        <p:spPr>
          <a:xfrm>
            <a:off x="1116013" y="1628775"/>
            <a:ext cx="683895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5791" name="Rectangle 78"/>
          <p:cNvSpPr>
            <a:spLocks noChangeArrowheads="1"/>
          </p:cNvSpPr>
          <p:nvPr/>
        </p:nvSpPr>
        <p:spPr bwMode="auto">
          <a:xfrm>
            <a:off x="0" y="6611938"/>
            <a:ext cx="1619250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000" u="sng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หมายเหตุ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ภายในวงเล็บแสดงเลขที่ตำแหน่ง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75792" name="Group 49"/>
          <p:cNvGrpSpPr>
            <a:grpSpLocks/>
          </p:cNvGrpSpPr>
          <p:nvPr/>
        </p:nvGrpSpPr>
        <p:grpSpPr bwMode="auto">
          <a:xfrm>
            <a:off x="107950" y="3594100"/>
            <a:ext cx="2843213" cy="646113"/>
            <a:chOff x="107503" y="3717032"/>
            <a:chExt cx="2844257" cy="646113"/>
          </a:xfrm>
        </p:grpSpPr>
        <p:sp>
          <p:nvSpPr>
            <p:cNvPr id="75834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เมืองน่าน</a:t>
              </a:r>
            </a:p>
          </p:txBody>
        </p:sp>
        <p:sp>
          <p:nvSpPr>
            <p:cNvPr id="75835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75836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(4872)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75793" name="Text Box 17"/>
          <p:cNvSpPr txBox="1">
            <a:spLocks noChangeArrowheads="1"/>
          </p:cNvSpPr>
          <p:nvPr/>
        </p:nvSpPr>
        <p:spPr bwMode="auto">
          <a:xfrm>
            <a:off x="107950" y="4241800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(4874/4875/4876/4878)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75794" name="Group 50"/>
          <p:cNvGrpSpPr>
            <a:grpSpLocks/>
          </p:cNvGrpSpPr>
          <p:nvPr/>
        </p:nvGrpSpPr>
        <p:grpSpPr bwMode="auto">
          <a:xfrm>
            <a:off x="3132138" y="3594100"/>
            <a:ext cx="2843212" cy="646113"/>
            <a:chOff x="107503" y="3717032"/>
            <a:chExt cx="2844257" cy="646113"/>
          </a:xfrm>
        </p:grpSpPr>
        <p:sp>
          <p:nvSpPr>
            <p:cNvPr id="75831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นาน้อย</a:t>
              </a:r>
            </a:p>
          </p:txBody>
        </p:sp>
        <p:sp>
          <p:nvSpPr>
            <p:cNvPr id="75832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75833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(4881)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75795" name="Text Box 17"/>
          <p:cNvSpPr txBox="1">
            <a:spLocks noChangeArrowheads="1"/>
          </p:cNvSpPr>
          <p:nvPr/>
        </p:nvSpPr>
        <p:spPr bwMode="auto">
          <a:xfrm>
            <a:off x="3132138" y="4241800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(4883/4884/4885/4886)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75796" name="Group 55"/>
          <p:cNvGrpSpPr>
            <a:grpSpLocks/>
          </p:cNvGrpSpPr>
          <p:nvPr/>
        </p:nvGrpSpPr>
        <p:grpSpPr bwMode="auto">
          <a:xfrm>
            <a:off x="6156325" y="3594100"/>
            <a:ext cx="2844800" cy="646113"/>
            <a:chOff x="107503" y="3717032"/>
            <a:chExt cx="2844257" cy="646113"/>
          </a:xfrm>
        </p:grpSpPr>
        <p:sp>
          <p:nvSpPr>
            <p:cNvPr id="75828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ปัว</a:t>
              </a:r>
            </a:p>
          </p:txBody>
        </p:sp>
        <p:sp>
          <p:nvSpPr>
            <p:cNvPr id="75829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75830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(4887)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75797" name="Text Box 17"/>
          <p:cNvSpPr txBox="1">
            <a:spLocks noChangeArrowheads="1"/>
          </p:cNvSpPr>
          <p:nvPr/>
        </p:nvSpPr>
        <p:spPr bwMode="auto">
          <a:xfrm>
            <a:off x="6156325" y="4241800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(4889/4890/4891/4892)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75798" name="Group 60"/>
          <p:cNvGrpSpPr>
            <a:grpSpLocks/>
          </p:cNvGrpSpPr>
          <p:nvPr/>
        </p:nvGrpSpPr>
        <p:grpSpPr bwMode="auto">
          <a:xfrm>
            <a:off x="107950" y="4962525"/>
            <a:ext cx="2843213" cy="646113"/>
            <a:chOff x="107503" y="3717032"/>
            <a:chExt cx="2844257" cy="646113"/>
          </a:xfrm>
        </p:grpSpPr>
        <p:sp>
          <p:nvSpPr>
            <p:cNvPr id="75825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ท่าวังผา</a:t>
              </a:r>
            </a:p>
          </p:txBody>
        </p:sp>
        <p:sp>
          <p:nvSpPr>
            <p:cNvPr id="75826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75827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(4896)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75799" name="Text Box 17"/>
          <p:cNvSpPr txBox="1">
            <a:spLocks noChangeArrowheads="1"/>
          </p:cNvSpPr>
          <p:nvPr/>
        </p:nvSpPr>
        <p:spPr bwMode="auto">
          <a:xfrm>
            <a:off x="107950" y="5610225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(4898/4899/4900/4902)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75800" name="Group 65"/>
          <p:cNvGrpSpPr>
            <a:grpSpLocks/>
          </p:cNvGrpSpPr>
          <p:nvPr/>
        </p:nvGrpSpPr>
        <p:grpSpPr bwMode="auto">
          <a:xfrm>
            <a:off x="3132138" y="4962525"/>
            <a:ext cx="2843212" cy="646113"/>
            <a:chOff x="107503" y="3717032"/>
            <a:chExt cx="2844257" cy="646113"/>
          </a:xfrm>
        </p:grpSpPr>
        <p:sp>
          <p:nvSpPr>
            <p:cNvPr id="75822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เวียงสา</a:t>
              </a:r>
            </a:p>
          </p:txBody>
        </p:sp>
        <p:sp>
          <p:nvSpPr>
            <p:cNvPr id="75823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75824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(4904)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75801" name="Text Box 17"/>
          <p:cNvSpPr txBox="1">
            <a:spLocks noChangeArrowheads="1"/>
          </p:cNvSpPr>
          <p:nvPr/>
        </p:nvSpPr>
        <p:spPr bwMode="auto">
          <a:xfrm>
            <a:off x="3132138" y="5610225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(4907/4908/4910/4911)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75802" name="Group 70"/>
          <p:cNvGrpSpPr>
            <a:grpSpLocks/>
          </p:cNvGrpSpPr>
          <p:nvPr/>
        </p:nvGrpSpPr>
        <p:grpSpPr bwMode="auto">
          <a:xfrm>
            <a:off x="6156325" y="4962525"/>
            <a:ext cx="2844800" cy="646113"/>
            <a:chOff x="107503" y="3717032"/>
            <a:chExt cx="2844257" cy="646113"/>
          </a:xfrm>
        </p:grpSpPr>
        <p:sp>
          <p:nvSpPr>
            <p:cNvPr id="75819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เชียงกลาง</a:t>
              </a:r>
            </a:p>
          </p:txBody>
        </p:sp>
        <p:sp>
          <p:nvSpPr>
            <p:cNvPr id="75820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75821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(4916)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75803" name="Text Box 17"/>
          <p:cNvSpPr txBox="1">
            <a:spLocks noChangeArrowheads="1"/>
          </p:cNvSpPr>
          <p:nvPr/>
        </p:nvSpPr>
        <p:spPr bwMode="auto">
          <a:xfrm>
            <a:off x="6156325" y="5610225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(4918/4919/4920/4921)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cxnSp>
        <p:nvCxnSpPr>
          <p:cNvPr id="76" name="Straight Connector 75"/>
          <p:cNvCxnSpPr/>
          <p:nvPr/>
        </p:nvCxnSpPr>
        <p:spPr>
          <a:xfrm>
            <a:off x="1404938" y="3500438"/>
            <a:ext cx="604837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9" name="Straight Connector 78"/>
          <p:cNvCxnSpPr/>
          <p:nvPr/>
        </p:nvCxnSpPr>
        <p:spPr>
          <a:xfrm>
            <a:off x="1116013" y="1628775"/>
            <a:ext cx="0" cy="14446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" name="Straight Connector 80"/>
          <p:cNvCxnSpPr/>
          <p:nvPr/>
        </p:nvCxnSpPr>
        <p:spPr>
          <a:xfrm>
            <a:off x="3348038" y="1628775"/>
            <a:ext cx="0" cy="14446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" name="Straight Connector 81"/>
          <p:cNvCxnSpPr/>
          <p:nvPr/>
        </p:nvCxnSpPr>
        <p:spPr>
          <a:xfrm>
            <a:off x="5651500" y="1628775"/>
            <a:ext cx="0" cy="14446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3" name="Straight Connector 82"/>
          <p:cNvCxnSpPr/>
          <p:nvPr/>
        </p:nvCxnSpPr>
        <p:spPr>
          <a:xfrm>
            <a:off x="7956550" y="1628775"/>
            <a:ext cx="0" cy="14446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4" name="Straight Connector 83"/>
          <p:cNvCxnSpPr/>
          <p:nvPr/>
        </p:nvCxnSpPr>
        <p:spPr>
          <a:xfrm>
            <a:off x="1403350" y="3500438"/>
            <a:ext cx="0" cy="904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/>
          <p:cNvCxnSpPr/>
          <p:nvPr/>
        </p:nvCxnSpPr>
        <p:spPr>
          <a:xfrm>
            <a:off x="7451725" y="3500438"/>
            <a:ext cx="0" cy="904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" name="Straight Connector 85"/>
          <p:cNvCxnSpPr/>
          <p:nvPr/>
        </p:nvCxnSpPr>
        <p:spPr>
          <a:xfrm>
            <a:off x="3049588" y="3500438"/>
            <a:ext cx="0" cy="136842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7" name="Straight Connector 86"/>
          <p:cNvCxnSpPr/>
          <p:nvPr/>
        </p:nvCxnSpPr>
        <p:spPr>
          <a:xfrm>
            <a:off x="1403350" y="4868863"/>
            <a:ext cx="604837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9" name="Straight Connector 88"/>
          <p:cNvCxnSpPr/>
          <p:nvPr/>
        </p:nvCxnSpPr>
        <p:spPr>
          <a:xfrm>
            <a:off x="1403350" y="4868863"/>
            <a:ext cx="0" cy="904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0" name="Straight Connector 89"/>
          <p:cNvCxnSpPr/>
          <p:nvPr/>
        </p:nvCxnSpPr>
        <p:spPr>
          <a:xfrm>
            <a:off x="4427538" y="4868863"/>
            <a:ext cx="0" cy="904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1" name="Straight Connector 90"/>
          <p:cNvCxnSpPr/>
          <p:nvPr/>
        </p:nvCxnSpPr>
        <p:spPr>
          <a:xfrm>
            <a:off x="7451725" y="4868863"/>
            <a:ext cx="0" cy="904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75816" name="Group 74"/>
          <p:cNvGrpSpPr>
            <a:grpSpLocks/>
          </p:cNvGrpSpPr>
          <p:nvPr/>
        </p:nvGrpSpPr>
        <p:grpSpPr bwMode="auto">
          <a:xfrm>
            <a:off x="107950" y="1774825"/>
            <a:ext cx="2051050" cy="646113"/>
            <a:chOff x="107950" y="1775470"/>
            <a:chExt cx="2051050" cy="646112"/>
          </a:xfrm>
        </p:grpSpPr>
        <p:grpSp>
          <p:nvGrpSpPr>
            <p:cNvPr id="13" name="Group 18"/>
            <p:cNvGrpSpPr>
              <a:grpSpLocks/>
            </p:cNvGrpSpPr>
            <p:nvPr/>
          </p:nvGrpSpPr>
          <p:grpSpPr bwMode="auto">
            <a:xfrm>
              <a:off x="107950" y="1775470"/>
              <a:ext cx="2051050" cy="646112"/>
              <a:chOff x="3203848" y="3468365"/>
              <a:chExt cx="2052020" cy="646113"/>
            </a:xfrm>
            <a:solidFill>
              <a:schemeClr val="bg1"/>
            </a:solidFill>
          </p:grpSpPr>
          <p:sp>
            <p:nvSpPr>
              <p:cNvPr id="14387" name="Rectangle 2"/>
              <p:cNvSpPr>
                <a:spLocks noChangeArrowheads="1"/>
              </p:cNvSpPr>
              <p:nvPr/>
            </p:nvSpPr>
            <p:spPr bwMode="auto">
              <a:xfrm>
                <a:off x="4679868" y="3468365"/>
                <a:ext cx="576000" cy="323850"/>
              </a:xfrm>
              <a:prstGeom prst="rect">
                <a:avLst/>
              </a:prstGeom>
              <a:grpFill/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anchor="ctr"/>
              <a:lstStyle/>
              <a:p>
                <a:pPr algn="ctr" eaLnBrk="0" hangingPunct="0">
                  <a:defRPr/>
                </a:pPr>
                <a:r>
                  <a:rPr lang="en-US" altLang="th-TH" sz="1600" b="1" dirty="0">
                    <a:latin typeface="TH SarabunPSK" pitchFamily="34" charset="-34"/>
                    <a:cs typeface="TH SarabunPSK" pitchFamily="34" charset="-34"/>
                  </a:rPr>
                  <a:t>8</a:t>
                </a:r>
                <a:endParaRPr lang="th-TH" altLang="th-TH" sz="1400" b="1" dirty="0">
                  <a:latin typeface="TH SarabunPSK" pitchFamily="34" charset="-34"/>
                  <a:cs typeface="TH SarabunPSK" pitchFamily="34" charset="-34"/>
                </a:endParaRPr>
              </a:p>
            </p:txBody>
          </p:sp>
          <p:sp>
            <p:nvSpPr>
              <p:cNvPr id="14388" name="Rectangle 2"/>
              <p:cNvSpPr>
                <a:spLocks noChangeArrowheads="1"/>
              </p:cNvSpPr>
              <p:nvPr/>
            </p:nvSpPr>
            <p:spPr bwMode="auto">
              <a:xfrm>
                <a:off x="3203848" y="3789040"/>
                <a:ext cx="2052000" cy="325438"/>
              </a:xfrm>
              <a:prstGeom prst="rect">
                <a:avLst/>
              </a:prstGeom>
              <a:grpFill/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anchor="ctr"/>
              <a:lstStyle/>
              <a:p>
                <a:pPr algn="ctr" eaLnBrk="0" hangingPunct="0">
                  <a:defRPr/>
                </a:pPr>
                <a:r>
                  <a:rPr lang="th-TH" altLang="th-TH" sz="1400" spc="-40" dirty="0">
                    <a:latin typeface="TH SarabunPSK" pitchFamily="34" charset="-34"/>
                    <a:cs typeface="TH SarabunPSK" pitchFamily="34" charset="-34"/>
                  </a:rPr>
                  <a:t>นักวิชาการพัฒนาชุมชน (ผอ.กง.) </a:t>
                </a:r>
                <a:r>
                  <a:rPr lang="th-TH" altLang="th-TH" sz="1400" spc="-40" dirty="0" err="1">
                    <a:latin typeface="TH SarabunPSK" pitchFamily="34" charset="-34"/>
                    <a:cs typeface="TH SarabunPSK" pitchFamily="34" charset="-34"/>
                  </a:rPr>
                  <a:t>ชพ.</a:t>
                </a:r>
                <a:r>
                  <a:rPr lang="en-US" altLang="th-TH" sz="1400" spc="-40" dirty="0">
                    <a:latin typeface="TH SarabunPSK" pitchFamily="34" charset="-34"/>
                    <a:cs typeface="TH SarabunPSK" pitchFamily="34" charset="-34"/>
                  </a:rPr>
                  <a:t> </a:t>
                </a:r>
                <a:r>
                  <a:rPr lang="en-US" altLang="th-TH" sz="1000" spc="-40" dirty="0">
                    <a:solidFill>
                      <a:srgbClr val="FF0000"/>
                    </a:solidFill>
                    <a:latin typeface="TH SarabunPSK" pitchFamily="34" charset="-34"/>
                    <a:cs typeface="TH SarabunPSK" pitchFamily="34" charset="-34"/>
                  </a:rPr>
                  <a:t>(4858)</a:t>
                </a:r>
                <a:endParaRPr lang="th-TH" altLang="th-TH" sz="1000" spc="-40" dirty="0">
                  <a:solidFill>
                    <a:srgbClr val="FF0000"/>
                  </a:solidFill>
                  <a:latin typeface="TH SarabunPSK" pitchFamily="34" charset="-34"/>
                  <a:cs typeface="TH SarabunPSK" pitchFamily="34" charset="-34"/>
                </a:endParaRPr>
              </a:p>
            </p:txBody>
          </p:sp>
        </p:grpSp>
        <p:sp>
          <p:nvSpPr>
            <p:cNvPr id="75818" name="Rectangle 2"/>
            <p:cNvSpPr>
              <a:spLocks noChangeArrowheads="1"/>
            </p:cNvSpPr>
            <p:nvPr/>
          </p:nvSpPr>
          <p:spPr bwMode="auto">
            <a:xfrm>
              <a:off x="107950" y="1775470"/>
              <a:ext cx="1475302" cy="323849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th-TH" altLang="th-TH" sz="12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endParaRPr lang="th-TH" altLang="th-TH" sz="8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2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กลุ่มงานประสานและสนับสนุนการบริหารงานพัฒนาชุมชน</a:t>
              </a:r>
            </a:p>
            <a:p>
              <a:pPr algn="ctr"/>
              <a:endParaRPr lang="th-TH" altLang="th-TH" sz="12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802" name="Rectangle 73"/>
          <p:cNvSpPr>
            <a:spLocks noChangeArrowheads="1"/>
          </p:cNvSpPr>
          <p:nvPr/>
        </p:nvSpPr>
        <p:spPr bwMode="auto">
          <a:xfrm>
            <a:off x="488950" y="106363"/>
            <a:ext cx="815498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/>
            <a:r>
              <a:rPr lang="th-TH" altLang="th-TH" sz="1600" b="1">
                <a:latin typeface="TH SarabunPSK" panose="020B0500040200020003" pitchFamily="34" charset="-34"/>
                <a:cs typeface="TH SarabunPSK" panose="020B0500040200020003" pitchFamily="34" charset="-34"/>
              </a:rPr>
              <a:t>แผนภูมิแสดงการแบ่งงานภายในและอัตรากำลังของกรมการพัฒนาชุมชน</a:t>
            </a:r>
            <a:r>
              <a:rPr lang="en-US" altLang="th-TH" sz="1600" b="1">
                <a:latin typeface="TH SarabunPSK" panose="020B0500040200020003" pitchFamily="34" charset="-34"/>
                <a:cs typeface="TH SarabunPSK" panose="020B0500040200020003" pitchFamily="34" charset="-34"/>
              </a:rPr>
              <a:t> </a:t>
            </a:r>
            <a:endParaRPr lang="th-TH" altLang="th-TH" sz="1600" b="1"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sp>
        <p:nvSpPr>
          <p:cNvPr id="76803" name="Text Box 9"/>
          <p:cNvSpPr txBox="1">
            <a:spLocks noChangeArrowheads="1"/>
          </p:cNvSpPr>
          <p:nvPr/>
        </p:nvSpPr>
        <p:spPr bwMode="auto">
          <a:xfrm>
            <a:off x="6980238" y="6269038"/>
            <a:ext cx="2160587" cy="588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ลูกจ้างประจำ 1 อัตรา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rPr>
              <a:t>(169)</a:t>
            </a:r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 </a:t>
            </a:r>
            <a:endParaRPr lang="th-TH" altLang="th-TH" sz="1400">
              <a:solidFill>
                <a:srgbClr val="FF0000"/>
              </a:solidFill>
              <a:latin typeface="TH SarabunPSK" panose="020B0500040200020003" pitchFamily="34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กรอบพนักงานราชการ 1 อัตรา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rPr>
              <a:t>(85)</a:t>
            </a:r>
          </a:p>
        </p:txBody>
      </p:sp>
      <p:grpSp>
        <p:nvGrpSpPr>
          <p:cNvPr id="76804" name="Group 81"/>
          <p:cNvGrpSpPr>
            <a:grpSpLocks/>
          </p:cNvGrpSpPr>
          <p:nvPr/>
        </p:nvGrpSpPr>
        <p:grpSpPr bwMode="auto">
          <a:xfrm>
            <a:off x="2843213" y="765175"/>
            <a:ext cx="3421062" cy="646113"/>
            <a:chOff x="2448080" y="857250"/>
            <a:chExt cx="3420000" cy="646113"/>
          </a:xfrm>
        </p:grpSpPr>
        <p:sp>
          <p:nvSpPr>
            <p:cNvPr id="76865" name="Rectangle 2"/>
            <p:cNvSpPr>
              <a:spLocks noChangeArrowheads="1"/>
            </p:cNvSpPr>
            <p:nvPr/>
          </p:nvSpPr>
          <p:spPr bwMode="auto">
            <a:xfrm>
              <a:off x="2448080" y="857250"/>
              <a:ext cx="2844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สำนักงานพัฒนาชุมชนจังหวัดน่าน</a:t>
              </a:r>
            </a:p>
          </p:txBody>
        </p:sp>
        <p:sp>
          <p:nvSpPr>
            <p:cNvPr id="76866" name="Rectangle 2"/>
            <p:cNvSpPr>
              <a:spLocks noChangeArrowheads="1"/>
            </p:cNvSpPr>
            <p:nvPr/>
          </p:nvSpPr>
          <p:spPr bwMode="auto">
            <a:xfrm>
              <a:off x="5290308" y="857250"/>
              <a:ext cx="575739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 eaLnBrk="1" hangingPunct="1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97</a:t>
              </a:r>
              <a:endParaRPr lang="th-TH" altLang="th-TH" sz="16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76867" name="Rectangle 2"/>
            <p:cNvSpPr>
              <a:spLocks noChangeArrowheads="1"/>
            </p:cNvSpPr>
            <p:nvPr/>
          </p:nvSpPr>
          <p:spPr bwMode="auto">
            <a:xfrm>
              <a:off x="2448080" y="1177925"/>
              <a:ext cx="3420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ผู้อำนวยการ (พัฒนาการจังหวัด) สูง</a:t>
              </a:r>
              <a:r>
                <a:rPr lang="en-US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(4857)</a:t>
              </a:r>
              <a:r>
                <a:rPr lang="en-US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endParaRPr lang="th-TH" altLang="th-TH" sz="1600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76805" name="Text Box 91"/>
          <p:cNvSpPr txBox="1">
            <a:spLocks noChangeArrowheads="1"/>
          </p:cNvSpPr>
          <p:nvPr/>
        </p:nvSpPr>
        <p:spPr bwMode="auto">
          <a:xfrm>
            <a:off x="3924300" y="404813"/>
            <a:ext cx="1368425" cy="277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Update </a:t>
            </a:r>
            <a:r>
              <a:rPr lang="th-TH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26 เมษายน 2564 </a:t>
            </a:r>
            <a:r>
              <a:rPr lang="en-US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         </a:t>
            </a:r>
            <a:endParaRPr lang="th-TH" altLang="th-TH" sz="1200"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cxnSp>
        <p:nvCxnSpPr>
          <p:cNvPr id="78" name="Straight Connector 77"/>
          <p:cNvCxnSpPr/>
          <p:nvPr/>
        </p:nvCxnSpPr>
        <p:spPr>
          <a:xfrm>
            <a:off x="4572000" y="1419225"/>
            <a:ext cx="0" cy="50482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6807" name="Rectangle 78"/>
          <p:cNvSpPr>
            <a:spLocks noChangeArrowheads="1"/>
          </p:cNvSpPr>
          <p:nvPr/>
        </p:nvSpPr>
        <p:spPr bwMode="auto">
          <a:xfrm>
            <a:off x="0" y="6611938"/>
            <a:ext cx="1619250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000" u="sng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หมายเหตุ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ภายในวงเล็บแสดงเลขที่ตำแหน่ง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76808" name="Group 49"/>
          <p:cNvGrpSpPr>
            <a:grpSpLocks/>
          </p:cNvGrpSpPr>
          <p:nvPr/>
        </p:nvGrpSpPr>
        <p:grpSpPr bwMode="auto">
          <a:xfrm>
            <a:off x="107950" y="1722438"/>
            <a:ext cx="2843213" cy="646112"/>
            <a:chOff x="107503" y="3717032"/>
            <a:chExt cx="2844257" cy="646113"/>
          </a:xfrm>
        </p:grpSpPr>
        <p:sp>
          <p:nvSpPr>
            <p:cNvPr id="76862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บ้านหลวง</a:t>
              </a:r>
            </a:p>
          </p:txBody>
        </p:sp>
        <p:sp>
          <p:nvSpPr>
            <p:cNvPr id="76863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76864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ชพ.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(4922)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76809" name="Text Box 17"/>
          <p:cNvSpPr txBox="1">
            <a:spLocks noChangeArrowheads="1"/>
          </p:cNvSpPr>
          <p:nvPr/>
        </p:nvSpPr>
        <p:spPr bwMode="auto">
          <a:xfrm>
            <a:off x="107950" y="2370138"/>
            <a:ext cx="2879725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(2046/2048/4924/4925)</a:t>
            </a:r>
          </a:p>
          <a:p>
            <a:pPr eaLnBrk="1" hangingPunct="1"/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76810" name="Group 50"/>
          <p:cNvGrpSpPr>
            <a:grpSpLocks/>
          </p:cNvGrpSpPr>
          <p:nvPr/>
        </p:nvGrpSpPr>
        <p:grpSpPr bwMode="auto">
          <a:xfrm>
            <a:off x="3132138" y="1722438"/>
            <a:ext cx="2843212" cy="646112"/>
            <a:chOff x="107503" y="3717032"/>
            <a:chExt cx="2844257" cy="646113"/>
          </a:xfrm>
        </p:grpSpPr>
        <p:sp>
          <p:nvSpPr>
            <p:cNvPr id="76859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แม่จริม</a:t>
              </a:r>
            </a:p>
          </p:txBody>
        </p:sp>
        <p:sp>
          <p:nvSpPr>
            <p:cNvPr id="76860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76861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ชพ.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(4926)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76811" name="Text Box 17"/>
          <p:cNvSpPr txBox="1">
            <a:spLocks noChangeArrowheads="1"/>
          </p:cNvSpPr>
          <p:nvPr/>
        </p:nvSpPr>
        <p:spPr bwMode="auto">
          <a:xfrm>
            <a:off x="3132138" y="2370138"/>
            <a:ext cx="2879725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3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(4880/4928/4929)</a:t>
            </a:r>
          </a:p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เจ้าพนักงานพัฒนาชุมชน (ปง./ชง.)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1</a:t>
            </a: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4927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)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76812" name="Group 55"/>
          <p:cNvGrpSpPr>
            <a:grpSpLocks/>
          </p:cNvGrpSpPr>
          <p:nvPr/>
        </p:nvGrpSpPr>
        <p:grpSpPr bwMode="auto">
          <a:xfrm>
            <a:off x="6156325" y="1722438"/>
            <a:ext cx="2844800" cy="646112"/>
            <a:chOff x="107503" y="3717032"/>
            <a:chExt cx="2844257" cy="646113"/>
          </a:xfrm>
        </p:grpSpPr>
        <p:sp>
          <p:nvSpPr>
            <p:cNvPr id="76856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สันติสุข</a:t>
              </a:r>
            </a:p>
          </p:txBody>
        </p:sp>
        <p:sp>
          <p:nvSpPr>
            <p:cNvPr id="76857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76858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ชพ.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(4931)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76813" name="Text Box 17"/>
          <p:cNvSpPr txBox="1">
            <a:spLocks noChangeArrowheads="1"/>
          </p:cNvSpPr>
          <p:nvPr/>
        </p:nvSpPr>
        <p:spPr bwMode="auto">
          <a:xfrm>
            <a:off x="6156325" y="2370138"/>
            <a:ext cx="2879725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2 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(4933/4934)</a:t>
            </a:r>
          </a:p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เจ้าพนักงานพัฒนาชุมชน (ปง./ชง.)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2</a:t>
            </a: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4873/4932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)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76814" name="Group 60"/>
          <p:cNvGrpSpPr>
            <a:grpSpLocks/>
          </p:cNvGrpSpPr>
          <p:nvPr/>
        </p:nvGrpSpPr>
        <p:grpSpPr bwMode="auto">
          <a:xfrm>
            <a:off x="107950" y="4962525"/>
            <a:ext cx="2843213" cy="646113"/>
            <a:chOff x="107503" y="3717032"/>
            <a:chExt cx="2844257" cy="646113"/>
          </a:xfrm>
        </p:grpSpPr>
        <p:sp>
          <p:nvSpPr>
            <p:cNvPr id="76853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สองแคว</a:t>
              </a:r>
            </a:p>
          </p:txBody>
        </p:sp>
        <p:sp>
          <p:nvSpPr>
            <p:cNvPr id="76854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76855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ชพ.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(4947)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76815" name="Text Box 17"/>
          <p:cNvSpPr txBox="1">
            <a:spLocks noChangeArrowheads="1"/>
          </p:cNvSpPr>
          <p:nvPr/>
        </p:nvSpPr>
        <p:spPr bwMode="auto">
          <a:xfrm>
            <a:off x="107950" y="5610225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3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(4913/4915/4949)</a:t>
            </a:r>
          </a:p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เจ้าพนักงานพัฒนาชุมชน (ปง./ชง.)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1</a:t>
            </a: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4948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)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76816" name="Group 65"/>
          <p:cNvGrpSpPr>
            <a:grpSpLocks/>
          </p:cNvGrpSpPr>
          <p:nvPr/>
        </p:nvGrpSpPr>
        <p:grpSpPr bwMode="auto">
          <a:xfrm>
            <a:off x="3132138" y="4962525"/>
            <a:ext cx="2843212" cy="646113"/>
            <a:chOff x="107503" y="3717032"/>
            <a:chExt cx="2844257" cy="646113"/>
          </a:xfrm>
        </p:grpSpPr>
        <p:sp>
          <p:nvSpPr>
            <p:cNvPr id="76850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เฉลิมพระเกียรติ</a:t>
              </a:r>
            </a:p>
          </p:txBody>
        </p:sp>
        <p:sp>
          <p:nvSpPr>
            <p:cNvPr id="76851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76852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ชพ.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(4951)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76817" name="Text Box 17"/>
          <p:cNvSpPr txBox="1">
            <a:spLocks noChangeArrowheads="1"/>
          </p:cNvSpPr>
          <p:nvPr/>
        </p:nvSpPr>
        <p:spPr bwMode="auto">
          <a:xfrm>
            <a:off x="3132138" y="5610225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2 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(4792/4953)</a:t>
            </a:r>
          </a:p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เจ้าพนักงานพัฒนาชุมชน (ปง./ชง.)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2</a:t>
            </a: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4952/5089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)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76818" name="Group 70"/>
          <p:cNvGrpSpPr>
            <a:grpSpLocks/>
          </p:cNvGrpSpPr>
          <p:nvPr/>
        </p:nvGrpSpPr>
        <p:grpSpPr bwMode="auto">
          <a:xfrm>
            <a:off x="6156325" y="4962525"/>
            <a:ext cx="2844800" cy="646113"/>
            <a:chOff x="107503" y="3717032"/>
            <a:chExt cx="2844257" cy="646113"/>
          </a:xfrm>
        </p:grpSpPr>
        <p:sp>
          <p:nvSpPr>
            <p:cNvPr id="76847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ภูเพียง</a:t>
              </a:r>
            </a:p>
          </p:txBody>
        </p:sp>
        <p:sp>
          <p:nvSpPr>
            <p:cNvPr id="76848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76849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(4955)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76819" name="Text Box 17"/>
          <p:cNvSpPr txBox="1">
            <a:spLocks noChangeArrowheads="1"/>
          </p:cNvSpPr>
          <p:nvPr/>
        </p:nvSpPr>
        <p:spPr bwMode="auto">
          <a:xfrm>
            <a:off x="6156325" y="5610225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3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(4957/4958/4960)</a:t>
            </a:r>
          </a:p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เจ้าพนักงานพัฒนาชุมชน (ปง./ชง.)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1</a:t>
            </a: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4956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)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cxnSp>
        <p:nvCxnSpPr>
          <p:cNvPr id="76" name="Straight Connector 75"/>
          <p:cNvCxnSpPr/>
          <p:nvPr/>
        </p:nvCxnSpPr>
        <p:spPr>
          <a:xfrm>
            <a:off x="1404938" y="1628775"/>
            <a:ext cx="604837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4" name="Straight Connector 83"/>
          <p:cNvCxnSpPr/>
          <p:nvPr/>
        </p:nvCxnSpPr>
        <p:spPr>
          <a:xfrm>
            <a:off x="1403350" y="1628775"/>
            <a:ext cx="0" cy="9048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/>
          <p:cNvCxnSpPr/>
          <p:nvPr/>
        </p:nvCxnSpPr>
        <p:spPr>
          <a:xfrm>
            <a:off x="7451725" y="1628775"/>
            <a:ext cx="0" cy="9048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" name="Straight Connector 85"/>
          <p:cNvCxnSpPr/>
          <p:nvPr/>
        </p:nvCxnSpPr>
        <p:spPr>
          <a:xfrm>
            <a:off x="3049588" y="1628775"/>
            <a:ext cx="0" cy="324008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7" name="Straight Connector 86"/>
          <p:cNvCxnSpPr/>
          <p:nvPr/>
        </p:nvCxnSpPr>
        <p:spPr>
          <a:xfrm>
            <a:off x="1403350" y="4868863"/>
            <a:ext cx="604837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9" name="Straight Connector 88"/>
          <p:cNvCxnSpPr/>
          <p:nvPr/>
        </p:nvCxnSpPr>
        <p:spPr>
          <a:xfrm>
            <a:off x="1403350" y="4868863"/>
            <a:ext cx="0" cy="904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0" name="Straight Connector 89"/>
          <p:cNvCxnSpPr/>
          <p:nvPr/>
        </p:nvCxnSpPr>
        <p:spPr>
          <a:xfrm>
            <a:off x="4427538" y="4868863"/>
            <a:ext cx="0" cy="904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1" name="Straight Connector 90"/>
          <p:cNvCxnSpPr/>
          <p:nvPr/>
        </p:nvCxnSpPr>
        <p:spPr>
          <a:xfrm>
            <a:off x="7451725" y="4868863"/>
            <a:ext cx="0" cy="904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76828" name="Group 49"/>
          <p:cNvGrpSpPr>
            <a:grpSpLocks/>
          </p:cNvGrpSpPr>
          <p:nvPr/>
        </p:nvGrpSpPr>
        <p:grpSpPr bwMode="auto">
          <a:xfrm>
            <a:off x="107950" y="3300413"/>
            <a:ext cx="2843213" cy="652462"/>
            <a:chOff x="107503" y="3710690"/>
            <a:chExt cx="2844257" cy="652455"/>
          </a:xfrm>
        </p:grpSpPr>
        <p:sp>
          <p:nvSpPr>
            <p:cNvPr id="76844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นาหมื่น</a:t>
              </a:r>
            </a:p>
          </p:txBody>
        </p:sp>
        <p:sp>
          <p:nvSpPr>
            <p:cNvPr id="76845" name="Rectangle 2"/>
            <p:cNvSpPr>
              <a:spLocks noChangeArrowheads="1"/>
            </p:cNvSpPr>
            <p:nvPr/>
          </p:nvSpPr>
          <p:spPr bwMode="auto">
            <a:xfrm>
              <a:off x="2411760" y="3710690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76846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ชพ.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(4935)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76829" name="Text Box 17"/>
          <p:cNvSpPr txBox="1">
            <a:spLocks noChangeArrowheads="1"/>
          </p:cNvSpPr>
          <p:nvPr/>
        </p:nvSpPr>
        <p:spPr bwMode="auto">
          <a:xfrm>
            <a:off x="107950" y="3954463"/>
            <a:ext cx="2879725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(4877/4894/4936/4938)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76830" name="Group 50"/>
          <p:cNvGrpSpPr>
            <a:grpSpLocks/>
          </p:cNvGrpSpPr>
          <p:nvPr/>
        </p:nvGrpSpPr>
        <p:grpSpPr bwMode="auto">
          <a:xfrm>
            <a:off x="3132138" y="3300413"/>
            <a:ext cx="2843212" cy="652462"/>
            <a:chOff x="107503" y="3710690"/>
            <a:chExt cx="2844257" cy="652455"/>
          </a:xfrm>
        </p:grpSpPr>
        <p:sp>
          <p:nvSpPr>
            <p:cNvPr id="76841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บ่อเกลือ</a:t>
              </a:r>
            </a:p>
          </p:txBody>
        </p:sp>
        <p:sp>
          <p:nvSpPr>
            <p:cNvPr id="76842" name="Rectangle 2"/>
            <p:cNvSpPr>
              <a:spLocks noChangeArrowheads="1"/>
            </p:cNvSpPr>
            <p:nvPr/>
          </p:nvSpPr>
          <p:spPr bwMode="auto">
            <a:xfrm>
              <a:off x="2411760" y="3710690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76843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ชพ.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(4939)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76831" name="Text Box 17"/>
          <p:cNvSpPr txBox="1">
            <a:spLocks noChangeArrowheads="1"/>
          </p:cNvSpPr>
          <p:nvPr/>
        </p:nvSpPr>
        <p:spPr bwMode="auto">
          <a:xfrm>
            <a:off x="3132138" y="3954463"/>
            <a:ext cx="2879725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(4941/4942/5085/5086)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76832" name="Group 55"/>
          <p:cNvGrpSpPr>
            <a:grpSpLocks/>
          </p:cNvGrpSpPr>
          <p:nvPr/>
        </p:nvGrpSpPr>
        <p:grpSpPr bwMode="auto">
          <a:xfrm>
            <a:off x="6156325" y="3300413"/>
            <a:ext cx="2844800" cy="652462"/>
            <a:chOff x="107503" y="3710690"/>
            <a:chExt cx="2844257" cy="652455"/>
          </a:xfrm>
        </p:grpSpPr>
        <p:sp>
          <p:nvSpPr>
            <p:cNvPr id="76838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ทุ่งช้าง</a:t>
              </a:r>
            </a:p>
          </p:txBody>
        </p:sp>
        <p:sp>
          <p:nvSpPr>
            <p:cNvPr id="76839" name="Rectangle 2"/>
            <p:cNvSpPr>
              <a:spLocks noChangeArrowheads="1"/>
            </p:cNvSpPr>
            <p:nvPr/>
          </p:nvSpPr>
          <p:spPr bwMode="auto">
            <a:xfrm>
              <a:off x="2411760" y="3710690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76840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ชพ.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(4943)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76833" name="Text Box 17"/>
          <p:cNvSpPr txBox="1">
            <a:spLocks noChangeArrowheads="1"/>
          </p:cNvSpPr>
          <p:nvPr/>
        </p:nvSpPr>
        <p:spPr bwMode="auto">
          <a:xfrm>
            <a:off x="6156325" y="3954463"/>
            <a:ext cx="2879725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3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(4945/5063/5094)</a:t>
            </a:r>
          </a:p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เจ้าพนักงานพัฒนาชุมชน (ปง./ชง.)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1</a:t>
            </a: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4944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)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cxnSp>
        <p:nvCxnSpPr>
          <p:cNvPr id="105" name="Straight Connector 104"/>
          <p:cNvCxnSpPr/>
          <p:nvPr/>
        </p:nvCxnSpPr>
        <p:spPr>
          <a:xfrm>
            <a:off x="1404938" y="3213100"/>
            <a:ext cx="604837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6" name="Straight Connector 105"/>
          <p:cNvCxnSpPr/>
          <p:nvPr/>
        </p:nvCxnSpPr>
        <p:spPr>
          <a:xfrm>
            <a:off x="1403350" y="3213100"/>
            <a:ext cx="0" cy="9048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7" name="Straight Connector 106"/>
          <p:cNvCxnSpPr/>
          <p:nvPr/>
        </p:nvCxnSpPr>
        <p:spPr>
          <a:xfrm>
            <a:off x="7451725" y="3213100"/>
            <a:ext cx="0" cy="9048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9" name="Straight Connector 108"/>
          <p:cNvCxnSpPr/>
          <p:nvPr/>
        </p:nvCxnSpPr>
        <p:spPr>
          <a:xfrm>
            <a:off x="4356100" y="3213100"/>
            <a:ext cx="0" cy="9048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826" name="Rectangle 73"/>
          <p:cNvSpPr>
            <a:spLocks noChangeArrowheads="1"/>
          </p:cNvSpPr>
          <p:nvPr/>
        </p:nvSpPr>
        <p:spPr bwMode="auto">
          <a:xfrm>
            <a:off x="488950" y="106363"/>
            <a:ext cx="815498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/>
            <a:r>
              <a:rPr lang="th-TH" altLang="th-TH" sz="1600" b="1">
                <a:latin typeface="TH SarabunPSK" panose="020B0500040200020003" pitchFamily="34" charset="-34"/>
                <a:cs typeface="TH SarabunPSK" panose="020B0500040200020003" pitchFamily="34" charset="-34"/>
              </a:rPr>
              <a:t>แผนภูมิแสดงการแบ่งงานภายในและอัตรากำลังของกรมการพัฒนาชุมชน</a:t>
            </a:r>
            <a:r>
              <a:rPr lang="en-US" altLang="th-TH" sz="1600" b="1">
                <a:latin typeface="TH SarabunPSK" panose="020B0500040200020003" pitchFamily="34" charset="-34"/>
                <a:cs typeface="TH SarabunPSK" panose="020B0500040200020003" pitchFamily="34" charset="-34"/>
              </a:rPr>
              <a:t> </a:t>
            </a:r>
            <a:endParaRPr lang="th-TH" altLang="th-TH" sz="1600" b="1"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sp>
        <p:nvSpPr>
          <p:cNvPr id="77827" name="Text Box 9"/>
          <p:cNvSpPr txBox="1">
            <a:spLocks noChangeArrowheads="1"/>
          </p:cNvSpPr>
          <p:nvPr/>
        </p:nvSpPr>
        <p:spPr bwMode="auto">
          <a:xfrm>
            <a:off x="6980238" y="6269038"/>
            <a:ext cx="2160587" cy="588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ลูกจ้างประจำ - อัตรา  </a:t>
            </a:r>
            <a:endParaRPr lang="th-TH" altLang="th-TH" sz="1400">
              <a:solidFill>
                <a:srgbClr val="FF0000"/>
              </a:solidFill>
              <a:latin typeface="TH SarabunPSK" panose="020B0500040200020003" pitchFamily="34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กรอบพนักงานราชการ 1 อัตรา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rPr>
              <a:t>(86)</a:t>
            </a:r>
          </a:p>
        </p:txBody>
      </p:sp>
      <p:grpSp>
        <p:nvGrpSpPr>
          <p:cNvPr id="77828" name="Group 81"/>
          <p:cNvGrpSpPr>
            <a:grpSpLocks/>
          </p:cNvGrpSpPr>
          <p:nvPr/>
        </p:nvGrpSpPr>
        <p:grpSpPr bwMode="auto">
          <a:xfrm>
            <a:off x="2843213" y="765175"/>
            <a:ext cx="3421062" cy="646113"/>
            <a:chOff x="2448080" y="857250"/>
            <a:chExt cx="3420000" cy="646113"/>
          </a:xfrm>
        </p:grpSpPr>
        <p:sp>
          <p:nvSpPr>
            <p:cNvPr id="77885" name="Rectangle 2"/>
            <p:cNvSpPr>
              <a:spLocks noChangeArrowheads="1"/>
            </p:cNvSpPr>
            <p:nvPr/>
          </p:nvSpPr>
          <p:spPr bwMode="auto">
            <a:xfrm>
              <a:off x="2448080" y="857250"/>
              <a:ext cx="2844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สำนักงานพัฒนาชุมชนจังหวัดบึงกาฬ</a:t>
              </a:r>
            </a:p>
          </p:txBody>
        </p:sp>
        <p:sp>
          <p:nvSpPr>
            <p:cNvPr id="77886" name="Rectangle 2"/>
            <p:cNvSpPr>
              <a:spLocks noChangeArrowheads="1"/>
            </p:cNvSpPr>
            <p:nvPr/>
          </p:nvSpPr>
          <p:spPr bwMode="auto">
            <a:xfrm>
              <a:off x="5290308" y="857250"/>
              <a:ext cx="575739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 eaLnBrk="1" hangingPunct="1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62</a:t>
              </a:r>
              <a:endParaRPr lang="th-TH" altLang="th-TH" sz="16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77887" name="Rectangle 2"/>
            <p:cNvSpPr>
              <a:spLocks noChangeArrowheads="1"/>
            </p:cNvSpPr>
            <p:nvPr/>
          </p:nvSpPr>
          <p:spPr bwMode="auto">
            <a:xfrm>
              <a:off x="2448080" y="1177925"/>
              <a:ext cx="3420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ผู้อำนวยการ (พัฒนาการจังหวัด) สูง</a:t>
              </a:r>
              <a:r>
                <a:rPr lang="en-US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(2036)</a:t>
              </a:r>
              <a:r>
                <a:rPr lang="en-US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endParaRPr lang="th-TH" altLang="th-TH" sz="1600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77829" name="Text Box 91"/>
          <p:cNvSpPr txBox="1">
            <a:spLocks noChangeArrowheads="1"/>
          </p:cNvSpPr>
          <p:nvPr/>
        </p:nvSpPr>
        <p:spPr bwMode="auto">
          <a:xfrm>
            <a:off x="3924300" y="404813"/>
            <a:ext cx="1368425" cy="277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Update </a:t>
            </a:r>
            <a:r>
              <a:rPr lang="th-TH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26 เมษายน 2564 </a:t>
            </a:r>
            <a:r>
              <a:rPr lang="en-US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         </a:t>
            </a:r>
            <a:endParaRPr lang="th-TH" altLang="th-TH" sz="1200"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sp>
        <p:nvSpPr>
          <p:cNvPr id="77830" name="Text Box 17"/>
          <p:cNvSpPr txBox="1">
            <a:spLocks noChangeArrowheads="1"/>
          </p:cNvSpPr>
          <p:nvPr/>
        </p:nvSpPr>
        <p:spPr bwMode="auto">
          <a:xfrm>
            <a:off x="107950" y="2409825"/>
            <a:ext cx="2376488" cy="628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 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- 1 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(4290)</a:t>
            </a:r>
          </a:p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นักจัดการงานทั่วไป (ปก./ชก.)   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     </a:t>
            </a: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- 1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6164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)</a:t>
            </a:r>
          </a:p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เจ้าพนักงานธุรการ (ปง./ชง.)    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      </a:t>
            </a: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2 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(318/427)</a:t>
            </a:r>
          </a:p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เจ้าพนักงานการเงินและบัญชี (ปง./ชง.)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- 1 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(4125)</a:t>
            </a:r>
            <a:endParaRPr lang="th-TH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endParaRPr lang="en-US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sp>
        <p:nvSpPr>
          <p:cNvPr id="77831" name="Text Box 17"/>
          <p:cNvSpPr txBox="1">
            <a:spLocks noChangeArrowheads="1"/>
          </p:cNvSpPr>
          <p:nvPr/>
        </p:nvSpPr>
        <p:spPr bwMode="auto">
          <a:xfrm>
            <a:off x="2411413" y="2408238"/>
            <a:ext cx="2087562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(1589/2638/3168/3216)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3" name="Group 18"/>
          <p:cNvGrpSpPr>
            <a:grpSpLocks/>
          </p:cNvGrpSpPr>
          <p:nvPr/>
        </p:nvGrpSpPr>
        <p:grpSpPr bwMode="auto">
          <a:xfrm>
            <a:off x="2411413" y="1772816"/>
            <a:ext cx="2052637" cy="646113"/>
            <a:chOff x="3203848" y="3468365"/>
            <a:chExt cx="2052020" cy="646113"/>
          </a:xfrm>
          <a:solidFill>
            <a:schemeClr val="bg1"/>
          </a:solidFill>
        </p:grpSpPr>
        <p:sp>
          <p:nvSpPr>
            <p:cNvPr id="12367" name="Rectangle 2"/>
            <p:cNvSpPr>
              <a:spLocks noChangeArrowheads="1"/>
            </p:cNvSpPr>
            <p:nvPr/>
          </p:nvSpPr>
          <p:spPr bwMode="auto">
            <a:xfrm>
              <a:off x="3203848" y="3468365"/>
              <a:ext cx="1476000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lnSpc>
                  <a:spcPct val="70000"/>
                </a:lnSpc>
                <a:defRPr/>
              </a:pPr>
              <a:endParaRPr lang="en-US" altLang="th-TH" sz="700" b="1" dirty="0">
                <a:latin typeface="TH SarabunPSK" pitchFamily="34" charset="-34"/>
                <a:cs typeface="TH SarabunPSK" pitchFamily="34" charset="-34"/>
              </a:endParaRPr>
            </a:p>
            <a:p>
              <a:pPr algn="ctr" eaLnBrk="0" hangingPunct="0">
                <a:lnSpc>
                  <a:spcPct val="70000"/>
                </a:lnSpc>
                <a:defRPr/>
              </a:pPr>
              <a:r>
                <a:rPr lang="th-TH" altLang="th-TH" sz="1400" b="1" dirty="0">
                  <a:latin typeface="TH SarabunPSK" pitchFamily="34" charset="-34"/>
                  <a:cs typeface="TH SarabunPSK" pitchFamily="34" charset="-34"/>
                </a:rPr>
                <a:t> กลุ่มงานยุทธศาสตร์</a:t>
              </a:r>
            </a:p>
            <a:p>
              <a:pPr algn="ctr" eaLnBrk="0" hangingPunct="0">
                <a:lnSpc>
                  <a:spcPct val="70000"/>
                </a:lnSpc>
                <a:defRPr/>
              </a:pPr>
              <a:r>
                <a:rPr lang="th-TH" altLang="th-TH" sz="1400" b="1" dirty="0">
                  <a:latin typeface="TH SarabunPSK" pitchFamily="34" charset="-34"/>
                  <a:cs typeface="TH SarabunPSK" pitchFamily="34" charset="-34"/>
                </a:rPr>
                <a:t>การพัฒนาชุมชน</a:t>
              </a:r>
            </a:p>
          </p:txBody>
        </p:sp>
        <p:sp>
          <p:nvSpPr>
            <p:cNvPr id="12368" name="Rectangle 2"/>
            <p:cNvSpPr>
              <a:spLocks noChangeArrowheads="1"/>
            </p:cNvSpPr>
            <p:nvPr/>
          </p:nvSpPr>
          <p:spPr bwMode="auto">
            <a:xfrm>
              <a:off x="4679868" y="3468365"/>
              <a:ext cx="576000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en-US" altLang="th-TH" sz="1600" b="1" dirty="0">
                  <a:latin typeface="TH SarabunPSK" pitchFamily="34" charset="-34"/>
                  <a:cs typeface="TH SarabunPSK" pitchFamily="34" charset="-34"/>
                </a:rPr>
                <a:t>5</a:t>
              </a:r>
              <a:endParaRPr lang="th-TH" altLang="th-TH" sz="1400" b="1" dirty="0">
                <a:latin typeface="TH SarabunPSK" pitchFamily="34" charset="-34"/>
                <a:cs typeface="TH SarabunPSK" pitchFamily="34" charset="-34"/>
              </a:endParaRPr>
            </a:p>
          </p:txBody>
        </p:sp>
        <p:sp>
          <p:nvSpPr>
            <p:cNvPr id="12372" name="Rectangle 2"/>
            <p:cNvSpPr>
              <a:spLocks noChangeArrowheads="1"/>
            </p:cNvSpPr>
            <p:nvPr/>
          </p:nvSpPr>
          <p:spPr bwMode="auto">
            <a:xfrm>
              <a:off x="3203848" y="3789040"/>
              <a:ext cx="2052020" cy="325438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th-TH" altLang="th-TH" sz="1500" spc="-70" dirty="0">
                  <a:latin typeface="TH SarabunPSK" pitchFamily="34" charset="-34"/>
                  <a:cs typeface="TH SarabunPSK" pitchFamily="34" charset="-34"/>
                </a:rPr>
                <a:t>นักวิชาการพัฒนาชุมชน (ผอ.กง.) ชพ</a:t>
              </a:r>
              <a:r>
                <a:rPr lang="en-US" altLang="th-TH" sz="1500" spc="-70" dirty="0">
                  <a:latin typeface="TH SarabunPSK" pitchFamily="34" charset="-34"/>
                  <a:cs typeface="TH SarabunPSK" pitchFamily="34" charset="-34"/>
                </a:rPr>
                <a:t>. </a:t>
              </a:r>
              <a:r>
                <a:rPr lang="en-US" altLang="th-TH" sz="1000" spc="-70" dirty="0">
                  <a:solidFill>
                    <a:srgbClr val="FF0000"/>
                  </a:solidFill>
                  <a:latin typeface="TH SarabunPSK" pitchFamily="34" charset="-34"/>
                  <a:cs typeface="TH SarabunPSK" pitchFamily="34" charset="-34"/>
                </a:rPr>
                <a:t>(3034)</a:t>
              </a:r>
              <a:endParaRPr lang="th-TH" altLang="th-TH" sz="1000" spc="-70" dirty="0">
                <a:solidFill>
                  <a:srgbClr val="FF0000"/>
                </a:solidFill>
                <a:latin typeface="TH SarabunPSK" pitchFamily="34" charset="-34"/>
                <a:cs typeface="TH SarabunPSK" pitchFamily="34" charset="-34"/>
              </a:endParaRPr>
            </a:p>
          </p:txBody>
        </p:sp>
      </p:grpSp>
      <p:sp>
        <p:nvSpPr>
          <p:cNvPr id="77833" name="Text Box 17"/>
          <p:cNvSpPr txBox="1">
            <a:spLocks noChangeArrowheads="1"/>
          </p:cNvSpPr>
          <p:nvPr/>
        </p:nvSpPr>
        <p:spPr bwMode="auto">
          <a:xfrm>
            <a:off x="4665663" y="2420938"/>
            <a:ext cx="2786062" cy="628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(2663/4110/4136/4491)</a:t>
            </a:r>
          </a:p>
          <a:p>
            <a:pPr eaLnBrk="1" hangingPunct="1"/>
            <a:r>
              <a:rPr lang="th-TH" altLang="th-TH" sz="12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นักส่งเสริมการพัฒนาชุมชน (พรก.)</a:t>
            </a:r>
            <a:r>
              <a:rPr lang="en-US" altLang="th-TH" sz="12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12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 </a:t>
            </a:r>
            <a:r>
              <a:rPr lang="en-US" altLang="th-TH" sz="12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1</a:t>
            </a:r>
            <a:r>
              <a:rPr lang="th-TH" altLang="th-TH" sz="12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86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)</a:t>
            </a:r>
            <a:endParaRPr lang="th-TH" altLang="th-TH" sz="1000">
              <a:solidFill>
                <a:srgbClr val="0070C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th-TH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(กรอบฯ </a:t>
            </a:r>
            <a:r>
              <a:rPr lang="en-US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2564</a:t>
            </a:r>
            <a:r>
              <a:rPr lang="th-TH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en-US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</a:t>
            </a:r>
            <a:r>
              <a:rPr lang="th-TH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en-US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2567)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(จ้างแล้ว)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              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(ไม่รวมในกรอบ ขรก.)</a:t>
            </a:r>
            <a:r>
              <a:rPr lang="th-TH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4" name="Group 18"/>
          <p:cNvGrpSpPr>
            <a:grpSpLocks/>
          </p:cNvGrpSpPr>
          <p:nvPr/>
        </p:nvGrpSpPr>
        <p:grpSpPr bwMode="auto">
          <a:xfrm>
            <a:off x="4665274" y="1773328"/>
            <a:ext cx="2051050" cy="646110"/>
            <a:chOff x="3203848" y="3468365"/>
            <a:chExt cx="2052020" cy="646111"/>
          </a:xfrm>
          <a:solidFill>
            <a:schemeClr val="bg1"/>
          </a:solidFill>
        </p:grpSpPr>
        <p:sp>
          <p:nvSpPr>
            <p:cNvPr id="12364" name="Rectangle 2"/>
            <p:cNvSpPr>
              <a:spLocks noChangeArrowheads="1"/>
            </p:cNvSpPr>
            <p:nvPr/>
          </p:nvSpPr>
          <p:spPr bwMode="auto">
            <a:xfrm>
              <a:off x="3203848" y="3468365"/>
              <a:ext cx="1476000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lnSpc>
                  <a:spcPct val="70000"/>
                </a:lnSpc>
                <a:defRPr/>
              </a:pPr>
              <a:endParaRPr lang="th-TH" altLang="th-TH" sz="700" b="1" dirty="0">
                <a:latin typeface="TH SarabunPSK" pitchFamily="34" charset="-34"/>
                <a:cs typeface="TH SarabunPSK" pitchFamily="34" charset="-34"/>
              </a:endParaRPr>
            </a:p>
            <a:p>
              <a:pPr algn="ctr" eaLnBrk="0" hangingPunct="0">
                <a:lnSpc>
                  <a:spcPct val="70000"/>
                </a:lnSpc>
                <a:defRPr/>
              </a:pPr>
              <a:r>
                <a:rPr lang="th-TH" altLang="th-TH" sz="1400" b="1" dirty="0">
                  <a:latin typeface="TH SarabunPSK" pitchFamily="34" charset="-34"/>
                  <a:cs typeface="TH SarabunPSK" pitchFamily="34" charset="-34"/>
                </a:rPr>
                <a:t>กลุ่มงานส่งเสริม                      การพัฒนาชุมชน</a:t>
              </a:r>
            </a:p>
          </p:txBody>
        </p:sp>
        <p:sp>
          <p:nvSpPr>
            <p:cNvPr id="12365" name="Rectangle 2"/>
            <p:cNvSpPr>
              <a:spLocks noChangeArrowheads="1"/>
            </p:cNvSpPr>
            <p:nvPr/>
          </p:nvSpPr>
          <p:spPr bwMode="auto">
            <a:xfrm>
              <a:off x="4679868" y="3468365"/>
              <a:ext cx="576000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en-US" altLang="th-TH" sz="1600" b="1" dirty="0">
                  <a:latin typeface="TH SarabunPSK" pitchFamily="34" charset="-34"/>
                  <a:cs typeface="TH SarabunPSK" pitchFamily="34" charset="-34"/>
                </a:rPr>
                <a:t>5</a:t>
              </a:r>
              <a:endParaRPr lang="th-TH" altLang="th-TH" sz="1600" b="1" dirty="0">
                <a:latin typeface="TH SarabunPSK" pitchFamily="34" charset="-34"/>
                <a:cs typeface="TH SarabunPSK" pitchFamily="34" charset="-34"/>
              </a:endParaRPr>
            </a:p>
          </p:txBody>
        </p:sp>
        <p:sp>
          <p:nvSpPr>
            <p:cNvPr id="12369" name="Rectangle 2"/>
            <p:cNvSpPr>
              <a:spLocks noChangeArrowheads="1"/>
            </p:cNvSpPr>
            <p:nvPr/>
          </p:nvSpPr>
          <p:spPr bwMode="auto">
            <a:xfrm>
              <a:off x="3203848" y="3789039"/>
              <a:ext cx="2052020" cy="325437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th-TH" altLang="th-TH" sz="1500" spc="-80" dirty="0">
                  <a:latin typeface="TH SarabunPSK" pitchFamily="34" charset="-34"/>
                  <a:cs typeface="TH SarabunPSK" pitchFamily="34" charset="-34"/>
                </a:rPr>
                <a:t>นักวิชาการพัฒนาชุมชน (ผอ.กง.) ชพ</a:t>
              </a:r>
              <a:r>
                <a:rPr lang="en-US" altLang="th-TH" sz="1500" spc="-80" dirty="0">
                  <a:latin typeface="TH SarabunPSK" pitchFamily="34" charset="-34"/>
                  <a:cs typeface="TH SarabunPSK" pitchFamily="34" charset="-34"/>
                </a:rPr>
                <a:t>. </a:t>
              </a:r>
              <a:r>
                <a:rPr lang="en-US" altLang="th-TH" sz="1000" spc="-80" dirty="0">
                  <a:solidFill>
                    <a:srgbClr val="FF0000"/>
                  </a:solidFill>
                  <a:latin typeface="TH SarabunPSK" pitchFamily="34" charset="-34"/>
                  <a:cs typeface="TH SarabunPSK" pitchFamily="34" charset="-34"/>
                </a:rPr>
                <a:t>(3046)</a:t>
              </a:r>
              <a:endParaRPr lang="th-TH" altLang="th-TH" sz="1000" spc="-80" dirty="0">
                <a:solidFill>
                  <a:srgbClr val="FF0000"/>
                </a:solidFill>
                <a:latin typeface="TH SarabunPSK" pitchFamily="34" charset="-34"/>
                <a:cs typeface="TH SarabunPSK" pitchFamily="34" charset="-34"/>
              </a:endParaRPr>
            </a:p>
          </p:txBody>
        </p:sp>
      </p:grpSp>
      <p:sp>
        <p:nvSpPr>
          <p:cNvPr id="77835" name="Text Box 17"/>
          <p:cNvSpPr txBox="1">
            <a:spLocks noChangeArrowheads="1"/>
          </p:cNvSpPr>
          <p:nvPr/>
        </p:nvSpPr>
        <p:spPr bwMode="auto">
          <a:xfrm>
            <a:off x="6969125" y="2425700"/>
            <a:ext cx="2087563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(2792/3801/5621/6009)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5" name="Group 18"/>
          <p:cNvGrpSpPr>
            <a:grpSpLocks/>
          </p:cNvGrpSpPr>
          <p:nvPr/>
        </p:nvGrpSpPr>
        <p:grpSpPr bwMode="auto">
          <a:xfrm>
            <a:off x="6968737" y="1778090"/>
            <a:ext cx="2052637" cy="646113"/>
            <a:chOff x="3203848" y="3468365"/>
            <a:chExt cx="2052020" cy="646113"/>
          </a:xfrm>
          <a:solidFill>
            <a:schemeClr val="bg1"/>
          </a:solidFill>
        </p:grpSpPr>
        <p:sp>
          <p:nvSpPr>
            <p:cNvPr id="12361" name="Rectangle 2"/>
            <p:cNvSpPr>
              <a:spLocks noChangeArrowheads="1"/>
            </p:cNvSpPr>
            <p:nvPr/>
          </p:nvSpPr>
          <p:spPr bwMode="auto">
            <a:xfrm>
              <a:off x="3203848" y="3468365"/>
              <a:ext cx="1476000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lnSpc>
                  <a:spcPct val="70000"/>
                </a:lnSpc>
                <a:defRPr/>
              </a:pPr>
              <a:endParaRPr lang="th-TH" altLang="th-TH" sz="700" b="1" dirty="0">
                <a:latin typeface="TH SarabunPSK" pitchFamily="34" charset="-34"/>
                <a:cs typeface="TH SarabunPSK" pitchFamily="34" charset="-34"/>
              </a:endParaRPr>
            </a:p>
            <a:p>
              <a:pPr algn="ctr" eaLnBrk="0" hangingPunct="0">
                <a:lnSpc>
                  <a:spcPct val="70000"/>
                </a:lnSpc>
                <a:defRPr/>
              </a:pPr>
              <a:r>
                <a:rPr lang="th-TH" altLang="th-TH" sz="1400" b="1" dirty="0">
                  <a:latin typeface="TH SarabunPSK" pitchFamily="34" charset="-34"/>
                  <a:cs typeface="TH SarabunPSK" pitchFamily="34" charset="-34"/>
                </a:rPr>
                <a:t>กลุ่มงานสารสนเทศ</a:t>
              </a:r>
            </a:p>
            <a:p>
              <a:pPr algn="ctr" eaLnBrk="0" hangingPunct="0">
                <a:lnSpc>
                  <a:spcPct val="70000"/>
                </a:lnSpc>
                <a:defRPr/>
              </a:pPr>
              <a:r>
                <a:rPr lang="th-TH" altLang="th-TH" sz="1400" b="1" dirty="0">
                  <a:latin typeface="TH SarabunPSK" pitchFamily="34" charset="-34"/>
                  <a:cs typeface="TH SarabunPSK" pitchFamily="34" charset="-34"/>
                </a:rPr>
                <a:t>การพัฒนาชุมชน</a:t>
              </a:r>
            </a:p>
          </p:txBody>
        </p:sp>
        <p:sp>
          <p:nvSpPr>
            <p:cNvPr id="12362" name="Rectangle 2"/>
            <p:cNvSpPr>
              <a:spLocks noChangeArrowheads="1"/>
            </p:cNvSpPr>
            <p:nvPr/>
          </p:nvSpPr>
          <p:spPr bwMode="auto">
            <a:xfrm>
              <a:off x="4679868" y="3468365"/>
              <a:ext cx="576000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en-US" altLang="th-TH" sz="1600" b="1" dirty="0">
                  <a:latin typeface="TH SarabunPSK" pitchFamily="34" charset="-34"/>
                  <a:cs typeface="TH SarabunPSK" pitchFamily="34" charset="-34"/>
                </a:rPr>
                <a:t>5</a:t>
              </a:r>
              <a:endParaRPr lang="th-TH" altLang="th-TH" sz="1400" b="1" dirty="0">
                <a:latin typeface="TH SarabunPSK" pitchFamily="34" charset="-34"/>
                <a:cs typeface="TH SarabunPSK" pitchFamily="34" charset="-34"/>
              </a:endParaRPr>
            </a:p>
          </p:txBody>
        </p:sp>
        <p:sp>
          <p:nvSpPr>
            <p:cNvPr id="11342" name="Rectangle 2"/>
            <p:cNvSpPr>
              <a:spLocks noChangeArrowheads="1"/>
            </p:cNvSpPr>
            <p:nvPr/>
          </p:nvSpPr>
          <p:spPr bwMode="auto">
            <a:xfrm>
              <a:off x="3203848" y="3789040"/>
              <a:ext cx="2052020" cy="325438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th-TH" altLang="th-TH" sz="1500" spc="-80" dirty="0">
                  <a:latin typeface="TH SarabunPSK" pitchFamily="34" charset="-34"/>
                  <a:cs typeface="TH SarabunPSK" pitchFamily="34" charset="-34"/>
                </a:rPr>
                <a:t>นักวิชาการพัฒนาชุมชน (ผอ.กง.) ชพ</a:t>
              </a:r>
              <a:r>
                <a:rPr lang="en-US" altLang="th-TH" sz="1500" spc="-80" dirty="0">
                  <a:latin typeface="TH SarabunPSK" pitchFamily="34" charset="-34"/>
                  <a:cs typeface="TH SarabunPSK" pitchFamily="34" charset="-34"/>
                </a:rPr>
                <a:t>. </a:t>
              </a:r>
              <a:r>
                <a:rPr lang="en-US" altLang="th-TH" sz="1050" spc="-60" dirty="0">
                  <a:solidFill>
                    <a:srgbClr val="FF0000"/>
                  </a:solidFill>
                  <a:latin typeface="TH SarabunPSK" pitchFamily="34" charset="-34"/>
                  <a:cs typeface="TH SarabunPSK" pitchFamily="34" charset="-34"/>
                </a:rPr>
                <a:t>(1596)</a:t>
              </a:r>
              <a:endParaRPr lang="th-TH" altLang="th-TH" sz="1050" spc="-60" dirty="0">
                <a:solidFill>
                  <a:srgbClr val="FF0000"/>
                </a:solidFill>
                <a:latin typeface="TH SarabunPSK" pitchFamily="34" charset="-34"/>
                <a:cs typeface="TH SarabunPSK" pitchFamily="34" charset="-34"/>
              </a:endParaRPr>
            </a:p>
          </p:txBody>
        </p:sp>
      </p:grpSp>
      <p:cxnSp>
        <p:nvCxnSpPr>
          <p:cNvPr id="78" name="Straight Connector 77"/>
          <p:cNvCxnSpPr/>
          <p:nvPr/>
        </p:nvCxnSpPr>
        <p:spPr>
          <a:xfrm>
            <a:off x="4572000" y="1419225"/>
            <a:ext cx="0" cy="223202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/>
          <p:cNvCxnSpPr/>
          <p:nvPr/>
        </p:nvCxnSpPr>
        <p:spPr>
          <a:xfrm>
            <a:off x="1116013" y="1628775"/>
            <a:ext cx="683895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7839" name="Rectangle 78"/>
          <p:cNvSpPr>
            <a:spLocks noChangeArrowheads="1"/>
          </p:cNvSpPr>
          <p:nvPr/>
        </p:nvSpPr>
        <p:spPr bwMode="auto">
          <a:xfrm>
            <a:off x="0" y="6611938"/>
            <a:ext cx="1619250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000" u="sng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หมายเหตุ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ภายในวงเล็บแสดงเลขที่ตำแหน่ง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77840" name="Group 49"/>
          <p:cNvGrpSpPr>
            <a:grpSpLocks/>
          </p:cNvGrpSpPr>
          <p:nvPr/>
        </p:nvGrpSpPr>
        <p:grpSpPr bwMode="auto">
          <a:xfrm>
            <a:off x="107950" y="3594100"/>
            <a:ext cx="2843213" cy="646113"/>
            <a:chOff x="107503" y="3717032"/>
            <a:chExt cx="2844257" cy="646113"/>
          </a:xfrm>
        </p:grpSpPr>
        <p:sp>
          <p:nvSpPr>
            <p:cNvPr id="77882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เมืองบึงกาฬ</a:t>
              </a:r>
            </a:p>
          </p:txBody>
        </p:sp>
        <p:sp>
          <p:nvSpPr>
            <p:cNvPr id="77883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77884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(4156)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77841" name="Text Box 17"/>
          <p:cNvSpPr txBox="1">
            <a:spLocks noChangeArrowheads="1"/>
          </p:cNvSpPr>
          <p:nvPr/>
        </p:nvSpPr>
        <p:spPr bwMode="auto">
          <a:xfrm>
            <a:off x="107950" y="4241800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(4158/4159/4161/4164)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77842" name="Group 50"/>
          <p:cNvGrpSpPr>
            <a:grpSpLocks/>
          </p:cNvGrpSpPr>
          <p:nvPr/>
        </p:nvGrpSpPr>
        <p:grpSpPr bwMode="auto">
          <a:xfrm>
            <a:off x="3132138" y="3594100"/>
            <a:ext cx="2843212" cy="646113"/>
            <a:chOff x="107503" y="3717032"/>
            <a:chExt cx="2844257" cy="646113"/>
          </a:xfrm>
        </p:grpSpPr>
        <p:sp>
          <p:nvSpPr>
            <p:cNvPr id="77879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พรเจริญ</a:t>
              </a:r>
            </a:p>
          </p:txBody>
        </p:sp>
        <p:sp>
          <p:nvSpPr>
            <p:cNvPr id="77880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77881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(4165)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77843" name="Text Box 17"/>
          <p:cNvSpPr txBox="1">
            <a:spLocks noChangeArrowheads="1"/>
          </p:cNvSpPr>
          <p:nvPr/>
        </p:nvSpPr>
        <p:spPr bwMode="auto">
          <a:xfrm>
            <a:off x="3132138" y="4241800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(4166/4167/4168/4169)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77844" name="Group 55"/>
          <p:cNvGrpSpPr>
            <a:grpSpLocks/>
          </p:cNvGrpSpPr>
          <p:nvPr/>
        </p:nvGrpSpPr>
        <p:grpSpPr bwMode="auto">
          <a:xfrm>
            <a:off x="6156325" y="3594100"/>
            <a:ext cx="2844800" cy="646113"/>
            <a:chOff x="107503" y="3717032"/>
            <a:chExt cx="2844257" cy="646113"/>
          </a:xfrm>
        </p:grpSpPr>
        <p:sp>
          <p:nvSpPr>
            <p:cNvPr id="77876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ปากคาด</a:t>
              </a:r>
            </a:p>
          </p:txBody>
        </p:sp>
        <p:sp>
          <p:nvSpPr>
            <p:cNvPr id="77877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77878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(4180)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77845" name="Text Box 17"/>
          <p:cNvSpPr txBox="1">
            <a:spLocks noChangeArrowheads="1"/>
          </p:cNvSpPr>
          <p:nvPr/>
        </p:nvSpPr>
        <p:spPr bwMode="auto">
          <a:xfrm>
            <a:off x="6156325" y="4241800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(4182/4183/4184/4185)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77846" name="Group 60"/>
          <p:cNvGrpSpPr>
            <a:grpSpLocks/>
          </p:cNvGrpSpPr>
          <p:nvPr/>
        </p:nvGrpSpPr>
        <p:grpSpPr bwMode="auto">
          <a:xfrm>
            <a:off x="107950" y="4962525"/>
            <a:ext cx="2843213" cy="646113"/>
            <a:chOff x="107503" y="3717032"/>
            <a:chExt cx="2844257" cy="646113"/>
          </a:xfrm>
        </p:grpSpPr>
        <p:sp>
          <p:nvSpPr>
            <p:cNvPr id="77873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โซ่พิสัย</a:t>
              </a:r>
            </a:p>
          </p:txBody>
        </p:sp>
        <p:sp>
          <p:nvSpPr>
            <p:cNvPr id="77874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77875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(4186)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77847" name="Text Box 17"/>
          <p:cNvSpPr txBox="1">
            <a:spLocks noChangeArrowheads="1"/>
          </p:cNvSpPr>
          <p:nvPr/>
        </p:nvSpPr>
        <p:spPr bwMode="auto">
          <a:xfrm>
            <a:off x="107950" y="5610225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(4188/4189/4190/4191)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77848" name="Group 65"/>
          <p:cNvGrpSpPr>
            <a:grpSpLocks/>
          </p:cNvGrpSpPr>
          <p:nvPr/>
        </p:nvGrpSpPr>
        <p:grpSpPr bwMode="auto">
          <a:xfrm>
            <a:off x="3132138" y="4962525"/>
            <a:ext cx="2843212" cy="646113"/>
            <a:chOff x="107503" y="3717032"/>
            <a:chExt cx="2844257" cy="646113"/>
          </a:xfrm>
        </p:grpSpPr>
        <p:sp>
          <p:nvSpPr>
            <p:cNvPr id="77870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เซกา</a:t>
              </a:r>
            </a:p>
          </p:txBody>
        </p:sp>
        <p:sp>
          <p:nvSpPr>
            <p:cNvPr id="77871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77872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(4192)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77849" name="Text Box 17"/>
          <p:cNvSpPr txBox="1">
            <a:spLocks noChangeArrowheads="1"/>
          </p:cNvSpPr>
          <p:nvPr/>
        </p:nvSpPr>
        <p:spPr bwMode="auto">
          <a:xfrm>
            <a:off x="3132138" y="5610225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(4194/4195/4196/4199)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77850" name="Group 70"/>
          <p:cNvGrpSpPr>
            <a:grpSpLocks/>
          </p:cNvGrpSpPr>
          <p:nvPr/>
        </p:nvGrpSpPr>
        <p:grpSpPr bwMode="auto">
          <a:xfrm>
            <a:off x="6156325" y="4962525"/>
            <a:ext cx="2844800" cy="646113"/>
            <a:chOff x="107503" y="3717032"/>
            <a:chExt cx="2844257" cy="646113"/>
          </a:xfrm>
        </p:grpSpPr>
        <p:sp>
          <p:nvSpPr>
            <p:cNvPr id="77867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บุ่งคล้า</a:t>
              </a:r>
            </a:p>
          </p:txBody>
        </p:sp>
        <p:sp>
          <p:nvSpPr>
            <p:cNvPr id="77868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77869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ชพ.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(4200)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77851" name="Text Box 17"/>
          <p:cNvSpPr txBox="1">
            <a:spLocks noChangeArrowheads="1"/>
          </p:cNvSpPr>
          <p:nvPr/>
        </p:nvSpPr>
        <p:spPr bwMode="auto">
          <a:xfrm>
            <a:off x="6156325" y="5610225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(3796/3797/4202/4203)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cxnSp>
        <p:nvCxnSpPr>
          <p:cNvPr id="76" name="Straight Connector 75"/>
          <p:cNvCxnSpPr/>
          <p:nvPr/>
        </p:nvCxnSpPr>
        <p:spPr>
          <a:xfrm>
            <a:off x="1404938" y="3500438"/>
            <a:ext cx="604837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9" name="Straight Connector 78"/>
          <p:cNvCxnSpPr/>
          <p:nvPr/>
        </p:nvCxnSpPr>
        <p:spPr>
          <a:xfrm>
            <a:off x="1116013" y="1628775"/>
            <a:ext cx="0" cy="14446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" name="Straight Connector 80"/>
          <p:cNvCxnSpPr/>
          <p:nvPr/>
        </p:nvCxnSpPr>
        <p:spPr>
          <a:xfrm>
            <a:off x="3348038" y="1628775"/>
            <a:ext cx="0" cy="14446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" name="Straight Connector 81"/>
          <p:cNvCxnSpPr/>
          <p:nvPr/>
        </p:nvCxnSpPr>
        <p:spPr>
          <a:xfrm>
            <a:off x="5651500" y="1628775"/>
            <a:ext cx="0" cy="14446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3" name="Straight Connector 82"/>
          <p:cNvCxnSpPr/>
          <p:nvPr/>
        </p:nvCxnSpPr>
        <p:spPr>
          <a:xfrm>
            <a:off x="7956550" y="1628775"/>
            <a:ext cx="0" cy="14446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4" name="Straight Connector 83"/>
          <p:cNvCxnSpPr/>
          <p:nvPr/>
        </p:nvCxnSpPr>
        <p:spPr>
          <a:xfrm>
            <a:off x="1403350" y="3500438"/>
            <a:ext cx="0" cy="904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/>
          <p:cNvCxnSpPr/>
          <p:nvPr/>
        </p:nvCxnSpPr>
        <p:spPr>
          <a:xfrm>
            <a:off x="7451725" y="3500438"/>
            <a:ext cx="0" cy="904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" name="Straight Connector 85"/>
          <p:cNvCxnSpPr/>
          <p:nvPr/>
        </p:nvCxnSpPr>
        <p:spPr>
          <a:xfrm>
            <a:off x="3049588" y="3500438"/>
            <a:ext cx="0" cy="136842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7" name="Straight Connector 86"/>
          <p:cNvCxnSpPr/>
          <p:nvPr/>
        </p:nvCxnSpPr>
        <p:spPr>
          <a:xfrm>
            <a:off x="1403350" y="4868863"/>
            <a:ext cx="604837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9" name="Straight Connector 88"/>
          <p:cNvCxnSpPr/>
          <p:nvPr/>
        </p:nvCxnSpPr>
        <p:spPr>
          <a:xfrm>
            <a:off x="1403350" y="4868863"/>
            <a:ext cx="0" cy="904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0" name="Straight Connector 89"/>
          <p:cNvCxnSpPr/>
          <p:nvPr/>
        </p:nvCxnSpPr>
        <p:spPr>
          <a:xfrm>
            <a:off x="4427538" y="4868863"/>
            <a:ext cx="0" cy="904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1" name="Straight Connector 90"/>
          <p:cNvCxnSpPr/>
          <p:nvPr/>
        </p:nvCxnSpPr>
        <p:spPr>
          <a:xfrm>
            <a:off x="7451725" y="4868863"/>
            <a:ext cx="0" cy="904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77864" name="Group 74"/>
          <p:cNvGrpSpPr>
            <a:grpSpLocks/>
          </p:cNvGrpSpPr>
          <p:nvPr/>
        </p:nvGrpSpPr>
        <p:grpSpPr bwMode="auto">
          <a:xfrm>
            <a:off x="107950" y="1774825"/>
            <a:ext cx="2051050" cy="646113"/>
            <a:chOff x="107950" y="1775470"/>
            <a:chExt cx="2051050" cy="646112"/>
          </a:xfrm>
        </p:grpSpPr>
        <p:grpSp>
          <p:nvGrpSpPr>
            <p:cNvPr id="13" name="Group 18"/>
            <p:cNvGrpSpPr>
              <a:grpSpLocks/>
            </p:cNvGrpSpPr>
            <p:nvPr/>
          </p:nvGrpSpPr>
          <p:grpSpPr bwMode="auto">
            <a:xfrm>
              <a:off x="107950" y="1775470"/>
              <a:ext cx="2051050" cy="646112"/>
              <a:chOff x="3203848" y="3468365"/>
              <a:chExt cx="2052020" cy="646113"/>
            </a:xfrm>
            <a:solidFill>
              <a:schemeClr val="bg1"/>
            </a:solidFill>
          </p:grpSpPr>
          <p:sp>
            <p:nvSpPr>
              <p:cNvPr id="14387" name="Rectangle 2"/>
              <p:cNvSpPr>
                <a:spLocks noChangeArrowheads="1"/>
              </p:cNvSpPr>
              <p:nvPr/>
            </p:nvSpPr>
            <p:spPr bwMode="auto">
              <a:xfrm>
                <a:off x="4679868" y="3468365"/>
                <a:ext cx="576000" cy="323850"/>
              </a:xfrm>
              <a:prstGeom prst="rect">
                <a:avLst/>
              </a:prstGeom>
              <a:grpFill/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anchor="ctr"/>
              <a:lstStyle/>
              <a:p>
                <a:pPr algn="ctr" eaLnBrk="0" hangingPunct="0">
                  <a:defRPr/>
                </a:pPr>
                <a:r>
                  <a:rPr lang="en-US" altLang="th-TH" sz="1600" b="1" dirty="0">
                    <a:latin typeface="TH SarabunPSK" pitchFamily="34" charset="-34"/>
                    <a:cs typeface="TH SarabunPSK" pitchFamily="34" charset="-34"/>
                  </a:rPr>
                  <a:t>6</a:t>
                </a:r>
                <a:endParaRPr lang="th-TH" altLang="th-TH" sz="1400" b="1" dirty="0">
                  <a:latin typeface="TH SarabunPSK" pitchFamily="34" charset="-34"/>
                  <a:cs typeface="TH SarabunPSK" pitchFamily="34" charset="-34"/>
                </a:endParaRPr>
              </a:p>
            </p:txBody>
          </p:sp>
          <p:sp>
            <p:nvSpPr>
              <p:cNvPr id="14388" name="Rectangle 2"/>
              <p:cNvSpPr>
                <a:spLocks noChangeArrowheads="1"/>
              </p:cNvSpPr>
              <p:nvPr/>
            </p:nvSpPr>
            <p:spPr bwMode="auto">
              <a:xfrm>
                <a:off x="3203848" y="3789040"/>
                <a:ext cx="2052000" cy="325438"/>
              </a:xfrm>
              <a:prstGeom prst="rect">
                <a:avLst/>
              </a:prstGeom>
              <a:grpFill/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anchor="ctr"/>
              <a:lstStyle/>
              <a:p>
                <a:pPr algn="ctr" eaLnBrk="0" hangingPunct="0">
                  <a:defRPr/>
                </a:pPr>
                <a:r>
                  <a:rPr lang="th-TH" altLang="th-TH" sz="1400" spc="-40" dirty="0">
                    <a:latin typeface="TH SarabunPSK" pitchFamily="34" charset="-34"/>
                    <a:cs typeface="TH SarabunPSK" pitchFamily="34" charset="-34"/>
                  </a:rPr>
                  <a:t>นักวิชาการพัฒนาชุมชน (ผอ.กง.) </a:t>
                </a:r>
                <a:r>
                  <a:rPr lang="th-TH" altLang="th-TH" sz="1400" spc="-40" dirty="0" err="1">
                    <a:latin typeface="TH SarabunPSK" pitchFamily="34" charset="-34"/>
                    <a:cs typeface="TH SarabunPSK" pitchFamily="34" charset="-34"/>
                  </a:rPr>
                  <a:t>ชพ.</a:t>
                </a:r>
                <a:r>
                  <a:rPr lang="en-US" altLang="th-TH" sz="1400" spc="-40" dirty="0">
                    <a:latin typeface="TH SarabunPSK" pitchFamily="34" charset="-34"/>
                    <a:cs typeface="TH SarabunPSK" pitchFamily="34" charset="-34"/>
                  </a:rPr>
                  <a:t> </a:t>
                </a:r>
                <a:r>
                  <a:rPr lang="en-US" altLang="th-TH" sz="1000" spc="-40" dirty="0">
                    <a:solidFill>
                      <a:srgbClr val="FF0000"/>
                    </a:solidFill>
                    <a:latin typeface="TH SarabunPSK" pitchFamily="34" charset="-34"/>
                    <a:cs typeface="TH SarabunPSK" pitchFamily="34" charset="-34"/>
                  </a:rPr>
                  <a:t>(3963)</a:t>
                </a:r>
                <a:endParaRPr lang="th-TH" altLang="th-TH" sz="1000" spc="-40" dirty="0">
                  <a:solidFill>
                    <a:srgbClr val="FF0000"/>
                  </a:solidFill>
                  <a:latin typeface="TH SarabunPSK" pitchFamily="34" charset="-34"/>
                  <a:cs typeface="TH SarabunPSK" pitchFamily="34" charset="-34"/>
                </a:endParaRPr>
              </a:p>
            </p:txBody>
          </p:sp>
        </p:grpSp>
        <p:sp>
          <p:nvSpPr>
            <p:cNvPr id="77866" name="Rectangle 2"/>
            <p:cNvSpPr>
              <a:spLocks noChangeArrowheads="1"/>
            </p:cNvSpPr>
            <p:nvPr/>
          </p:nvSpPr>
          <p:spPr bwMode="auto">
            <a:xfrm>
              <a:off x="107950" y="1775470"/>
              <a:ext cx="1475302" cy="323849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th-TH" altLang="th-TH" sz="12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endParaRPr lang="th-TH" altLang="th-TH" sz="8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2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กลุ่มงานประสานและสนับสนุนการบริหารงานพัฒนาชุมชน</a:t>
              </a:r>
            </a:p>
            <a:p>
              <a:pPr algn="ctr"/>
              <a:endParaRPr lang="th-TH" altLang="th-TH" sz="12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850" name="Rectangle 73"/>
          <p:cNvSpPr>
            <a:spLocks noChangeArrowheads="1"/>
          </p:cNvSpPr>
          <p:nvPr/>
        </p:nvSpPr>
        <p:spPr bwMode="auto">
          <a:xfrm>
            <a:off x="488950" y="106363"/>
            <a:ext cx="815498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/>
            <a:r>
              <a:rPr lang="th-TH" altLang="th-TH" sz="1600" b="1">
                <a:latin typeface="TH SarabunPSK" panose="020B0500040200020003" pitchFamily="34" charset="-34"/>
                <a:cs typeface="TH SarabunPSK" panose="020B0500040200020003" pitchFamily="34" charset="-34"/>
              </a:rPr>
              <a:t>แผนภูมิแสดงการแบ่งงานภายในและอัตรากำลังของกรมการพัฒนาชุมชน</a:t>
            </a:r>
            <a:r>
              <a:rPr lang="en-US" altLang="th-TH" sz="1600" b="1">
                <a:latin typeface="TH SarabunPSK" panose="020B0500040200020003" pitchFamily="34" charset="-34"/>
                <a:cs typeface="TH SarabunPSK" panose="020B0500040200020003" pitchFamily="34" charset="-34"/>
              </a:rPr>
              <a:t> </a:t>
            </a:r>
            <a:endParaRPr lang="th-TH" altLang="th-TH" sz="1600" b="1"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sp>
        <p:nvSpPr>
          <p:cNvPr id="78851" name="Text Box 9"/>
          <p:cNvSpPr txBox="1">
            <a:spLocks noChangeArrowheads="1"/>
          </p:cNvSpPr>
          <p:nvPr/>
        </p:nvSpPr>
        <p:spPr bwMode="auto">
          <a:xfrm>
            <a:off x="6980238" y="6269038"/>
            <a:ext cx="2160587" cy="588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ลูกจ้างประจำ - อัตรา  </a:t>
            </a:r>
            <a:endParaRPr lang="th-TH" altLang="th-TH" sz="1400">
              <a:solidFill>
                <a:srgbClr val="FF0000"/>
              </a:solidFill>
              <a:latin typeface="TH SarabunPSK" panose="020B0500040200020003" pitchFamily="34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กรอบพนักงานราชการ 1 อัตรา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rPr>
              <a:t>(86)</a:t>
            </a:r>
          </a:p>
        </p:txBody>
      </p:sp>
      <p:grpSp>
        <p:nvGrpSpPr>
          <p:cNvPr id="78852" name="Group 81"/>
          <p:cNvGrpSpPr>
            <a:grpSpLocks/>
          </p:cNvGrpSpPr>
          <p:nvPr/>
        </p:nvGrpSpPr>
        <p:grpSpPr bwMode="auto">
          <a:xfrm>
            <a:off x="2843213" y="765175"/>
            <a:ext cx="3421062" cy="646113"/>
            <a:chOff x="2448080" y="857250"/>
            <a:chExt cx="3420000" cy="646113"/>
          </a:xfrm>
        </p:grpSpPr>
        <p:sp>
          <p:nvSpPr>
            <p:cNvPr id="78869" name="Rectangle 2"/>
            <p:cNvSpPr>
              <a:spLocks noChangeArrowheads="1"/>
            </p:cNvSpPr>
            <p:nvPr/>
          </p:nvSpPr>
          <p:spPr bwMode="auto">
            <a:xfrm>
              <a:off x="2448080" y="857250"/>
              <a:ext cx="2844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สำนักงานพัฒนาชุมชนจังหวัดบึงกาฬ</a:t>
              </a:r>
            </a:p>
          </p:txBody>
        </p:sp>
        <p:sp>
          <p:nvSpPr>
            <p:cNvPr id="78870" name="Rectangle 2"/>
            <p:cNvSpPr>
              <a:spLocks noChangeArrowheads="1"/>
            </p:cNvSpPr>
            <p:nvPr/>
          </p:nvSpPr>
          <p:spPr bwMode="auto">
            <a:xfrm>
              <a:off x="5290308" y="857250"/>
              <a:ext cx="575739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 eaLnBrk="1" hangingPunct="1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62</a:t>
              </a:r>
              <a:endParaRPr lang="th-TH" altLang="th-TH" sz="16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78871" name="Rectangle 2"/>
            <p:cNvSpPr>
              <a:spLocks noChangeArrowheads="1"/>
            </p:cNvSpPr>
            <p:nvPr/>
          </p:nvSpPr>
          <p:spPr bwMode="auto">
            <a:xfrm>
              <a:off x="2448080" y="1177925"/>
              <a:ext cx="3420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ผู้อำนวยการ (พัฒนาการจังหวัด) สูง</a:t>
              </a:r>
              <a:r>
                <a:rPr lang="en-US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(2036)</a:t>
              </a:r>
              <a:r>
                <a:rPr lang="en-US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endParaRPr lang="th-TH" altLang="th-TH" sz="1600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78853" name="Text Box 91"/>
          <p:cNvSpPr txBox="1">
            <a:spLocks noChangeArrowheads="1"/>
          </p:cNvSpPr>
          <p:nvPr/>
        </p:nvSpPr>
        <p:spPr bwMode="auto">
          <a:xfrm>
            <a:off x="3924300" y="404813"/>
            <a:ext cx="1368425" cy="277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Update </a:t>
            </a:r>
            <a:r>
              <a:rPr lang="th-TH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26 เมษายน 2564 </a:t>
            </a:r>
            <a:r>
              <a:rPr lang="en-US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         </a:t>
            </a:r>
            <a:endParaRPr lang="th-TH" altLang="th-TH" sz="1200"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cxnSp>
        <p:nvCxnSpPr>
          <p:cNvPr id="78" name="Straight Connector 77"/>
          <p:cNvCxnSpPr/>
          <p:nvPr/>
        </p:nvCxnSpPr>
        <p:spPr>
          <a:xfrm>
            <a:off x="4572000" y="1409700"/>
            <a:ext cx="0" cy="2159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8855" name="Rectangle 78"/>
          <p:cNvSpPr>
            <a:spLocks noChangeArrowheads="1"/>
          </p:cNvSpPr>
          <p:nvPr/>
        </p:nvSpPr>
        <p:spPr bwMode="auto">
          <a:xfrm>
            <a:off x="0" y="6611938"/>
            <a:ext cx="1619250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000" u="sng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หมายเหตุ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ภายในวงเล็บแสดงเลขที่ตำแหน่ง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78856" name="Group 49"/>
          <p:cNvGrpSpPr>
            <a:grpSpLocks/>
          </p:cNvGrpSpPr>
          <p:nvPr/>
        </p:nvGrpSpPr>
        <p:grpSpPr bwMode="auto">
          <a:xfrm>
            <a:off x="1116013" y="1722438"/>
            <a:ext cx="2843212" cy="646112"/>
            <a:chOff x="107503" y="3717032"/>
            <a:chExt cx="2844257" cy="646113"/>
          </a:xfrm>
        </p:grpSpPr>
        <p:sp>
          <p:nvSpPr>
            <p:cNvPr id="78866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ศรีวิไล</a:t>
              </a:r>
            </a:p>
          </p:txBody>
        </p:sp>
        <p:sp>
          <p:nvSpPr>
            <p:cNvPr id="78867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78868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ชพ.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(4204)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78857" name="Text Box 17"/>
          <p:cNvSpPr txBox="1">
            <a:spLocks noChangeArrowheads="1"/>
          </p:cNvSpPr>
          <p:nvPr/>
        </p:nvSpPr>
        <p:spPr bwMode="auto">
          <a:xfrm>
            <a:off x="1116013" y="2370138"/>
            <a:ext cx="2879725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3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(4206/4207/4208)</a:t>
            </a:r>
          </a:p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เจ้าพนักงานพัฒนาชุมชน (ปง./ชง.)    - 1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4181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)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78858" name="Group 55"/>
          <p:cNvGrpSpPr>
            <a:grpSpLocks/>
          </p:cNvGrpSpPr>
          <p:nvPr/>
        </p:nvGrpSpPr>
        <p:grpSpPr bwMode="auto">
          <a:xfrm>
            <a:off x="5219700" y="1722438"/>
            <a:ext cx="2844800" cy="646112"/>
            <a:chOff x="107503" y="3717032"/>
            <a:chExt cx="2844257" cy="646113"/>
          </a:xfrm>
        </p:grpSpPr>
        <p:sp>
          <p:nvSpPr>
            <p:cNvPr id="78863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บึงโขงหลง</a:t>
              </a:r>
            </a:p>
          </p:txBody>
        </p:sp>
        <p:sp>
          <p:nvSpPr>
            <p:cNvPr id="78864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78865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ชพ.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(4218)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78859" name="Text Box 17"/>
          <p:cNvSpPr txBox="1">
            <a:spLocks noChangeArrowheads="1"/>
          </p:cNvSpPr>
          <p:nvPr/>
        </p:nvSpPr>
        <p:spPr bwMode="auto">
          <a:xfrm>
            <a:off x="5219700" y="2370138"/>
            <a:ext cx="2881313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(4170/4219/4220/4221)</a:t>
            </a:r>
          </a:p>
        </p:txBody>
      </p:sp>
      <p:cxnSp>
        <p:nvCxnSpPr>
          <p:cNvPr id="76" name="Straight Connector 75"/>
          <p:cNvCxnSpPr/>
          <p:nvPr/>
        </p:nvCxnSpPr>
        <p:spPr>
          <a:xfrm>
            <a:off x="2339975" y="1628775"/>
            <a:ext cx="4103688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4" name="Straight Connector 83"/>
          <p:cNvCxnSpPr/>
          <p:nvPr/>
        </p:nvCxnSpPr>
        <p:spPr>
          <a:xfrm>
            <a:off x="2339975" y="1628775"/>
            <a:ext cx="0" cy="9048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/>
          <p:cNvCxnSpPr/>
          <p:nvPr/>
        </p:nvCxnSpPr>
        <p:spPr>
          <a:xfrm>
            <a:off x="6443663" y="1628775"/>
            <a:ext cx="0" cy="9048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874" name="Rectangle 73"/>
          <p:cNvSpPr>
            <a:spLocks noChangeArrowheads="1"/>
          </p:cNvSpPr>
          <p:nvPr/>
        </p:nvSpPr>
        <p:spPr bwMode="auto">
          <a:xfrm>
            <a:off x="488950" y="106363"/>
            <a:ext cx="815498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/>
            <a:r>
              <a:rPr lang="th-TH" altLang="th-TH" sz="1600" b="1">
                <a:latin typeface="TH SarabunPSK" panose="020B0500040200020003" pitchFamily="34" charset="-34"/>
                <a:cs typeface="TH SarabunPSK" panose="020B0500040200020003" pitchFamily="34" charset="-34"/>
              </a:rPr>
              <a:t>แผนภูมิแสดงการแบ่งงานภายในและอัตรากำลังของกรมการพัฒนาชุมชน</a:t>
            </a:r>
            <a:r>
              <a:rPr lang="en-US" altLang="th-TH" sz="1600" b="1">
                <a:latin typeface="TH SarabunPSK" panose="020B0500040200020003" pitchFamily="34" charset="-34"/>
                <a:cs typeface="TH SarabunPSK" panose="020B0500040200020003" pitchFamily="34" charset="-34"/>
              </a:rPr>
              <a:t> </a:t>
            </a:r>
            <a:endParaRPr lang="th-TH" altLang="th-TH" sz="1600" b="1"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sp>
        <p:nvSpPr>
          <p:cNvPr id="79875" name="Text Box 9"/>
          <p:cNvSpPr txBox="1">
            <a:spLocks noChangeArrowheads="1"/>
          </p:cNvSpPr>
          <p:nvPr/>
        </p:nvSpPr>
        <p:spPr bwMode="auto">
          <a:xfrm>
            <a:off x="6980238" y="6269038"/>
            <a:ext cx="2160587" cy="588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ลูกจ้างประจำ - อัตรา </a:t>
            </a:r>
            <a:endParaRPr lang="th-TH" altLang="th-TH" sz="1400">
              <a:solidFill>
                <a:srgbClr val="FF0000"/>
              </a:solidFill>
              <a:latin typeface="TH SarabunPSK" panose="020B0500040200020003" pitchFamily="34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กรอบพนักงานราชการ 1 อัตรา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rPr>
              <a:t>(87)</a:t>
            </a:r>
          </a:p>
        </p:txBody>
      </p:sp>
      <p:grpSp>
        <p:nvGrpSpPr>
          <p:cNvPr id="79876" name="Group 81"/>
          <p:cNvGrpSpPr>
            <a:grpSpLocks/>
          </p:cNvGrpSpPr>
          <p:nvPr/>
        </p:nvGrpSpPr>
        <p:grpSpPr bwMode="auto">
          <a:xfrm>
            <a:off x="2843213" y="765175"/>
            <a:ext cx="3421062" cy="646113"/>
            <a:chOff x="2448080" y="857250"/>
            <a:chExt cx="3420000" cy="646113"/>
          </a:xfrm>
        </p:grpSpPr>
        <p:sp>
          <p:nvSpPr>
            <p:cNvPr id="79933" name="Rectangle 2"/>
            <p:cNvSpPr>
              <a:spLocks noChangeArrowheads="1"/>
            </p:cNvSpPr>
            <p:nvPr/>
          </p:nvSpPr>
          <p:spPr bwMode="auto">
            <a:xfrm>
              <a:off x="2448080" y="857250"/>
              <a:ext cx="2844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สำนักงานพัฒนาชุมชนจังหวัดบุรีรัมย์</a:t>
              </a:r>
            </a:p>
          </p:txBody>
        </p:sp>
        <p:sp>
          <p:nvSpPr>
            <p:cNvPr id="79934" name="Rectangle 2"/>
            <p:cNvSpPr>
              <a:spLocks noChangeArrowheads="1"/>
            </p:cNvSpPr>
            <p:nvPr/>
          </p:nvSpPr>
          <p:spPr bwMode="auto">
            <a:xfrm>
              <a:off x="5290308" y="857250"/>
              <a:ext cx="575739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 eaLnBrk="1" hangingPunct="1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137</a:t>
              </a:r>
              <a:endParaRPr lang="th-TH" altLang="th-TH" sz="16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79935" name="Rectangle 2"/>
            <p:cNvSpPr>
              <a:spLocks noChangeArrowheads="1"/>
            </p:cNvSpPr>
            <p:nvPr/>
          </p:nvSpPr>
          <p:spPr bwMode="auto">
            <a:xfrm>
              <a:off x="2448080" y="1177925"/>
              <a:ext cx="3420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ผู้อำนวยการ (พัฒนาการจังหวัด) สูง</a:t>
              </a:r>
              <a:r>
                <a:rPr lang="en-US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(2260)</a:t>
              </a:r>
              <a:r>
                <a:rPr lang="en-US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endParaRPr lang="th-TH" altLang="th-TH" sz="1600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79877" name="Text Box 91"/>
          <p:cNvSpPr txBox="1">
            <a:spLocks noChangeArrowheads="1"/>
          </p:cNvSpPr>
          <p:nvPr/>
        </p:nvSpPr>
        <p:spPr bwMode="auto">
          <a:xfrm>
            <a:off x="3924300" y="404813"/>
            <a:ext cx="1368425" cy="277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Update </a:t>
            </a:r>
            <a:r>
              <a:rPr lang="th-TH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26 เมษายน 2564 </a:t>
            </a:r>
            <a:r>
              <a:rPr lang="en-US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         </a:t>
            </a:r>
            <a:endParaRPr lang="th-TH" altLang="th-TH" sz="1200"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sp>
        <p:nvSpPr>
          <p:cNvPr id="79878" name="Text Box 17"/>
          <p:cNvSpPr txBox="1">
            <a:spLocks noChangeArrowheads="1"/>
          </p:cNvSpPr>
          <p:nvPr/>
        </p:nvSpPr>
        <p:spPr bwMode="auto">
          <a:xfrm>
            <a:off x="107950" y="2409825"/>
            <a:ext cx="3168650" cy="628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 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- 1 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(7861)</a:t>
            </a:r>
          </a:p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นักจัดการงานทั่วไป (ปก./ชก.)   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     </a:t>
            </a: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- 1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2288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)</a:t>
            </a:r>
          </a:p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เจ้าพนักงานธุรการ (ปง./ชง.)    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      </a:t>
            </a: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3 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(2262/2263/2266)</a:t>
            </a:r>
          </a:p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เจ้าพนักงานการเงินและบัญชี (ปง./ชง.)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- 2 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(2264/2265)</a:t>
            </a:r>
            <a:endParaRPr lang="th-TH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endParaRPr lang="en-US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sp>
        <p:nvSpPr>
          <p:cNvPr id="79879" name="Text Box 17"/>
          <p:cNvSpPr txBox="1">
            <a:spLocks noChangeArrowheads="1"/>
          </p:cNvSpPr>
          <p:nvPr/>
        </p:nvSpPr>
        <p:spPr bwMode="auto">
          <a:xfrm>
            <a:off x="2411413" y="2408238"/>
            <a:ext cx="2087562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2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(2268/2269)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3" name="Group 18"/>
          <p:cNvGrpSpPr>
            <a:grpSpLocks/>
          </p:cNvGrpSpPr>
          <p:nvPr/>
        </p:nvGrpSpPr>
        <p:grpSpPr bwMode="auto">
          <a:xfrm>
            <a:off x="2411413" y="1772816"/>
            <a:ext cx="2052637" cy="646113"/>
            <a:chOff x="3203848" y="3468365"/>
            <a:chExt cx="2052020" cy="646113"/>
          </a:xfrm>
          <a:solidFill>
            <a:schemeClr val="bg1"/>
          </a:solidFill>
        </p:grpSpPr>
        <p:sp>
          <p:nvSpPr>
            <p:cNvPr id="12367" name="Rectangle 2"/>
            <p:cNvSpPr>
              <a:spLocks noChangeArrowheads="1"/>
            </p:cNvSpPr>
            <p:nvPr/>
          </p:nvSpPr>
          <p:spPr bwMode="auto">
            <a:xfrm>
              <a:off x="3203848" y="3468365"/>
              <a:ext cx="1476000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lnSpc>
                  <a:spcPct val="70000"/>
                </a:lnSpc>
                <a:defRPr/>
              </a:pPr>
              <a:endParaRPr lang="en-US" altLang="th-TH" sz="700" b="1" dirty="0">
                <a:latin typeface="TH SarabunPSK" pitchFamily="34" charset="-34"/>
                <a:cs typeface="TH SarabunPSK" pitchFamily="34" charset="-34"/>
              </a:endParaRPr>
            </a:p>
            <a:p>
              <a:pPr algn="ctr" eaLnBrk="0" hangingPunct="0">
                <a:lnSpc>
                  <a:spcPct val="70000"/>
                </a:lnSpc>
                <a:defRPr/>
              </a:pPr>
              <a:r>
                <a:rPr lang="th-TH" altLang="th-TH" sz="1400" b="1" dirty="0">
                  <a:latin typeface="TH SarabunPSK" pitchFamily="34" charset="-34"/>
                  <a:cs typeface="TH SarabunPSK" pitchFamily="34" charset="-34"/>
                </a:rPr>
                <a:t> กลุ่มงานยุทธศาสตร์</a:t>
              </a:r>
            </a:p>
            <a:p>
              <a:pPr algn="ctr" eaLnBrk="0" hangingPunct="0">
                <a:lnSpc>
                  <a:spcPct val="70000"/>
                </a:lnSpc>
                <a:defRPr/>
              </a:pPr>
              <a:r>
                <a:rPr lang="th-TH" altLang="th-TH" sz="1400" b="1" dirty="0">
                  <a:latin typeface="TH SarabunPSK" pitchFamily="34" charset="-34"/>
                  <a:cs typeface="TH SarabunPSK" pitchFamily="34" charset="-34"/>
                </a:rPr>
                <a:t>การพัฒนาชุมชน</a:t>
              </a:r>
            </a:p>
          </p:txBody>
        </p:sp>
        <p:sp>
          <p:nvSpPr>
            <p:cNvPr id="12368" name="Rectangle 2"/>
            <p:cNvSpPr>
              <a:spLocks noChangeArrowheads="1"/>
            </p:cNvSpPr>
            <p:nvPr/>
          </p:nvSpPr>
          <p:spPr bwMode="auto">
            <a:xfrm>
              <a:off x="4679868" y="3468365"/>
              <a:ext cx="576000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en-US" altLang="th-TH" sz="1600" b="1" dirty="0">
                  <a:latin typeface="TH SarabunPSK" pitchFamily="34" charset="-34"/>
                  <a:cs typeface="TH SarabunPSK" pitchFamily="34" charset="-34"/>
                </a:rPr>
                <a:t>3</a:t>
              </a:r>
              <a:endParaRPr lang="th-TH" altLang="th-TH" sz="1400" b="1" dirty="0">
                <a:latin typeface="TH SarabunPSK" pitchFamily="34" charset="-34"/>
                <a:cs typeface="TH SarabunPSK" pitchFamily="34" charset="-34"/>
              </a:endParaRPr>
            </a:p>
          </p:txBody>
        </p:sp>
        <p:sp>
          <p:nvSpPr>
            <p:cNvPr id="12372" name="Rectangle 2"/>
            <p:cNvSpPr>
              <a:spLocks noChangeArrowheads="1"/>
            </p:cNvSpPr>
            <p:nvPr/>
          </p:nvSpPr>
          <p:spPr bwMode="auto">
            <a:xfrm>
              <a:off x="3203848" y="3789040"/>
              <a:ext cx="2052020" cy="325438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th-TH" altLang="th-TH" sz="1500" spc="-70" dirty="0">
                  <a:latin typeface="TH SarabunPSK" pitchFamily="34" charset="-34"/>
                  <a:cs typeface="TH SarabunPSK" pitchFamily="34" charset="-34"/>
                </a:rPr>
                <a:t>นักวิชาการพัฒนาชุมชน (ผอ.กง.) ชพ</a:t>
              </a:r>
              <a:r>
                <a:rPr lang="en-US" altLang="th-TH" sz="1500" spc="-70" dirty="0">
                  <a:latin typeface="TH SarabunPSK" pitchFamily="34" charset="-34"/>
                  <a:cs typeface="TH SarabunPSK" pitchFamily="34" charset="-34"/>
                </a:rPr>
                <a:t>. </a:t>
              </a:r>
              <a:r>
                <a:rPr lang="en-US" altLang="th-TH" sz="1000" spc="-70" dirty="0">
                  <a:solidFill>
                    <a:srgbClr val="FF0000"/>
                  </a:solidFill>
                  <a:latin typeface="TH SarabunPSK" pitchFamily="34" charset="-34"/>
                  <a:cs typeface="TH SarabunPSK" pitchFamily="34" charset="-34"/>
                </a:rPr>
                <a:t>(2267)</a:t>
              </a:r>
              <a:endParaRPr lang="th-TH" altLang="th-TH" sz="1000" spc="-70" dirty="0">
                <a:solidFill>
                  <a:srgbClr val="FF0000"/>
                </a:solidFill>
                <a:latin typeface="TH SarabunPSK" pitchFamily="34" charset="-34"/>
                <a:cs typeface="TH SarabunPSK" pitchFamily="34" charset="-34"/>
              </a:endParaRPr>
            </a:p>
          </p:txBody>
        </p:sp>
      </p:grpSp>
      <p:sp>
        <p:nvSpPr>
          <p:cNvPr id="79881" name="Text Box 17"/>
          <p:cNvSpPr txBox="1">
            <a:spLocks noChangeArrowheads="1"/>
          </p:cNvSpPr>
          <p:nvPr/>
        </p:nvSpPr>
        <p:spPr bwMode="auto">
          <a:xfrm>
            <a:off x="4665663" y="2420938"/>
            <a:ext cx="2786062" cy="628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(2272/2273/2274/2276)</a:t>
            </a:r>
          </a:p>
          <a:p>
            <a:pPr eaLnBrk="1" hangingPunct="1"/>
            <a:r>
              <a:rPr lang="th-TH" altLang="th-TH" sz="12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นักส่งเสริมการพัฒนาชุมชน (พรก.)</a:t>
            </a:r>
            <a:r>
              <a:rPr lang="en-US" altLang="th-TH" sz="12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12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 </a:t>
            </a:r>
            <a:r>
              <a:rPr lang="en-US" altLang="th-TH" sz="12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1</a:t>
            </a:r>
            <a:r>
              <a:rPr lang="th-TH" altLang="th-TH" sz="12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87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)</a:t>
            </a:r>
            <a:endParaRPr lang="th-TH" altLang="th-TH" sz="1000">
              <a:solidFill>
                <a:srgbClr val="0070C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th-TH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(กรอบฯ </a:t>
            </a:r>
            <a:r>
              <a:rPr lang="en-US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2564</a:t>
            </a:r>
            <a:r>
              <a:rPr lang="th-TH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en-US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</a:t>
            </a:r>
            <a:r>
              <a:rPr lang="th-TH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en-US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2567)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(จ้างแล้ว)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              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(ไม่รวมในกรอบ ขรก.)</a:t>
            </a:r>
            <a:r>
              <a:rPr lang="th-TH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4" name="Group 18"/>
          <p:cNvGrpSpPr>
            <a:grpSpLocks/>
          </p:cNvGrpSpPr>
          <p:nvPr/>
        </p:nvGrpSpPr>
        <p:grpSpPr bwMode="auto">
          <a:xfrm>
            <a:off x="4665274" y="1773328"/>
            <a:ext cx="2051050" cy="646110"/>
            <a:chOff x="3203848" y="3468365"/>
            <a:chExt cx="2052020" cy="646111"/>
          </a:xfrm>
          <a:solidFill>
            <a:schemeClr val="bg1"/>
          </a:solidFill>
        </p:grpSpPr>
        <p:sp>
          <p:nvSpPr>
            <p:cNvPr id="12364" name="Rectangle 2"/>
            <p:cNvSpPr>
              <a:spLocks noChangeArrowheads="1"/>
            </p:cNvSpPr>
            <p:nvPr/>
          </p:nvSpPr>
          <p:spPr bwMode="auto">
            <a:xfrm>
              <a:off x="3203848" y="3468365"/>
              <a:ext cx="1476000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lnSpc>
                  <a:spcPct val="70000"/>
                </a:lnSpc>
                <a:defRPr/>
              </a:pPr>
              <a:endParaRPr lang="th-TH" altLang="th-TH" sz="700" b="1" dirty="0">
                <a:latin typeface="TH SarabunPSK" pitchFamily="34" charset="-34"/>
                <a:cs typeface="TH SarabunPSK" pitchFamily="34" charset="-34"/>
              </a:endParaRPr>
            </a:p>
            <a:p>
              <a:pPr algn="ctr" eaLnBrk="0" hangingPunct="0">
                <a:lnSpc>
                  <a:spcPct val="70000"/>
                </a:lnSpc>
                <a:defRPr/>
              </a:pPr>
              <a:r>
                <a:rPr lang="th-TH" altLang="th-TH" sz="1400" b="1" dirty="0">
                  <a:latin typeface="TH SarabunPSK" pitchFamily="34" charset="-34"/>
                  <a:cs typeface="TH SarabunPSK" pitchFamily="34" charset="-34"/>
                </a:rPr>
                <a:t>กลุ่มงานส่งเสริม                      การพัฒนาชุมชน</a:t>
              </a:r>
            </a:p>
          </p:txBody>
        </p:sp>
        <p:sp>
          <p:nvSpPr>
            <p:cNvPr id="12365" name="Rectangle 2"/>
            <p:cNvSpPr>
              <a:spLocks noChangeArrowheads="1"/>
            </p:cNvSpPr>
            <p:nvPr/>
          </p:nvSpPr>
          <p:spPr bwMode="auto">
            <a:xfrm>
              <a:off x="4679868" y="3468365"/>
              <a:ext cx="576000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en-US" altLang="th-TH" sz="1600" b="1" dirty="0">
                  <a:latin typeface="TH SarabunPSK" pitchFamily="34" charset="-34"/>
                  <a:cs typeface="TH SarabunPSK" pitchFamily="34" charset="-34"/>
                </a:rPr>
                <a:t>5</a:t>
              </a:r>
              <a:endParaRPr lang="th-TH" altLang="th-TH" sz="1600" b="1" dirty="0">
                <a:latin typeface="TH SarabunPSK" pitchFamily="34" charset="-34"/>
                <a:cs typeface="TH SarabunPSK" pitchFamily="34" charset="-34"/>
              </a:endParaRPr>
            </a:p>
          </p:txBody>
        </p:sp>
        <p:sp>
          <p:nvSpPr>
            <p:cNvPr id="12369" name="Rectangle 2"/>
            <p:cNvSpPr>
              <a:spLocks noChangeArrowheads="1"/>
            </p:cNvSpPr>
            <p:nvPr/>
          </p:nvSpPr>
          <p:spPr bwMode="auto">
            <a:xfrm>
              <a:off x="3203848" y="3789039"/>
              <a:ext cx="2052020" cy="325437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th-TH" altLang="th-TH" sz="1500" spc="-80" dirty="0">
                  <a:latin typeface="TH SarabunPSK" pitchFamily="34" charset="-34"/>
                  <a:cs typeface="TH SarabunPSK" pitchFamily="34" charset="-34"/>
                </a:rPr>
                <a:t>นักวิชาการพัฒนาชุมชน (ผอ.กง.) ชพ</a:t>
              </a:r>
              <a:r>
                <a:rPr lang="en-US" altLang="th-TH" sz="1500" spc="-80" dirty="0">
                  <a:latin typeface="TH SarabunPSK" pitchFamily="34" charset="-34"/>
                  <a:cs typeface="TH SarabunPSK" pitchFamily="34" charset="-34"/>
                </a:rPr>
                <a:t>. </a:t>
              </a:r>
              <a:r>
                <a:rPr lang="en-US" altLang="th-TH" sz="1000" spc="-80" dirty="0">
                  <a:solidFill>
                    <a:srgbClr val="FF0000"/>
                  </a:solidFill>
                  <a:latin typeface="TH SarabunPSK" pitchFamily="34" charset="-34"/>
                  <a:cs typeface="TH SarabunPSK" pitchFamily="34" charset="-34"/>
                </a:rPr>
                <a:t>(2271)</a:t>
              </a:r>
              <a:endParaRPr lang="th-TH" altLang="th-TH" sz="1000" spc="-80" dirty="0">
                <a:solidFill>
                  <a:srgbClr val="FF0000"/>
                </a:solidFill>
                <a:latin typeface="TH SarabunPSK" pitchFamily="34" charset="-34"/>
                <a:cs typeface="TH SarabunPSK" pitchFamily="34" charset="-34"/>
              </a:endParaRPr>
            </a:p>
          </p:txBody>
        </p:sp>
      </p:grpSp>
      <p:sp>
        <p:nvSpPr>
          <p:cNvPr id="79883" name="Text Box 17"/>
          <p:cNvSpPr txBox="1">
            <a:spLocks noChangeArrowheads="1"/>
          </p:cNvSpPr>
          <p:nvPr/>
        </p:nvSpPr>
        <p:spPr bwMode="auto">
          <a:xfrm>
            <a:off x="6969125" y="2425700"/>
            <a:ext cx="2087563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(515/2270/2281/2287)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5" name="Group 18"/>
          <p:cNvGrpSpPr>
            <a:grpSpLocks/>
          </p:cNvGrpSpPr>
          <p:nvPr/>
        </p:nvGrpSpPr>
        <p:grpSpPr bwMode="auto">
          <a:xfrm>
            <a:off x="6968737" y="1778090"/>
            <a:ext cx="2052637" cy="646113"/>
            <a:chOff x="3203848" y="3468365"/>
            <a:chExt cx="2052020" cy="646113"/>
          </a:xfrm>
          <a:solidFill>
            <a:schemeClr val="bg1"/>
          </a:solidFill>
        </p:grpSpPr>
        <p:sp>
          <p:nvSpPr>
            <p:cNvPr id="12361" name="Rectangle 2"/>
            <p:cNvSpPr>
              <a:spLocks noChangeArrowheads="1"/>
            </p:cNvSpPr>
            <p:nvPr/>
          </p:nvSpPr>
          <p:spPr bwMode="auto">
            <a:xfrm>
              <a:off x="3203848" y="3468365"/>
              <a:ext cx="1476000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lnSpc>
                  <a:spcPct val="70000"/>
                </a:lnSpc>
                <a:defRPr/>
              </a:pPr>
              <a:endParaRPr lang="th-TH" altLang="th-TH" sz="700" b="1" dirty="0">
                <a:latin typeface="TH SarabunPSK" pitchFamily="34" charset="-34"/>
                <a:cs typeface="TH SarabunPSK" pitchFamily="34" charset="-34"/>
              </a:endParaRPr>
            </a:p>
            <a:p>
              <a:pPr algn="ctr" eaLnBrk="0" hangingPunct="0">
                <a:lnSpc>
                  <a:spcPct val="70000"/>
                </a:lnSpc>
                <a:defRPr/>
              </a:pPr>
              <a:r>
                <a:rPr lang="th-TH" altLang="th-TH" sz="1400" b="1" dirty="0">
                  <a:latin typeface="TH SarabunPSK" pitchFamily="34" charset="-34"/>
                  <a:cs typeface="TH SarabunPSK" pitchFamily="34" charset="-34"/>
                </a:rPr>
                <a:t>กลุ่มงานสารสนเทศ</a:t>
              </a:r>
            </a:p>
            <a:p>
              <a:pPr algn="ctr" eaLnBrk="0" hangingPunct="0">
                <a:lnSpc>
                  <a:spcPct val="70000"/>
                </a:lnSpc>
                <a:defRPr/>
              </a:pPr>
              <a:r>
                <a:rPr lang="th-TH" altLang="th-TH" sz="1400" b="1" dirty="0">
                  <a:latin typeface="TH SarabunPSK" pitchFamily="34" charset="-34"/>
                  <a:cs typeface="TH SarabunPSK" pitchFamily="34" charset="-34"/>
                </a:rPr>
                <a:t>การพัฒนาชุมชน</a:t>
              </a:r>
            </a:p>
          </p:txBody>
        </p:sp>
        <p:sp>
          <p:nvSpPr>
            <p:cNvPr id="12362" name="Rectangle 2"/>
            <p:cNvSpPr>
              <a:spLocks noChangeArrowheads="1"/>
            </p:cNvSpPr>
            <p:nvPr/>
          </p:nvSpPr>
          <p:spPr bwMode="auto">
            <a:xfrm>
              <a:off x="4679868" y="3468365"/>
              <a:ext cx="576000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en-US" altLang="th-TH" sz="1600" b="1" dirty="0">
                  <a:latin typeface="TH SarabunPSK" pitchFamily="34" charset="-34"/>
                  <a:cs typeface="TH SarabunPSK" pitchFamily="34" charset="-34"/>
                </a:rPr>
                <a:t>5</a:t>
              </a:r>
              <a:endParaRPr lang="th-TH" altLang="th-TH" sz="1400" b="1" dirty="0">
                <a:latin typeface="TH SarabunPSK" pitchFamily="34" charset="-34"/>
                <a:cs typeface="TH SarabunPSK" pitchFamily="34" charset="-34"/>
              </a:endParaRPr>
            </a:p>
          </p:txBody>
        </p:sp>
        <p:sp>
          <p:nvSpPr>
            <p:cNvPr id="11342" name="Rectangle 2"/>
            <p:cNvSpPr>
              <a:spLocks noChangeArrowheads="1"/>
            </p:cNvSpPr>
            <p:nvPr/>
          </p:nvSpPr>
          <p:spPr bwMode="auto">
            <a:xfrm>
              <a:off x="3203848" y="3789040"/>
              <a:ext cx="2052020" cy="325438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th-TH" altLang="th-TH" sz="1500" spc="-80" dirty="0">
                  <a:latin typeface="TH SarabunPSK" pitchFamily="34" charset="-34"/>
                  <a:cs typeface="TH SarabunPSK" pitchFamily="34" charset="-34"/>
                </a:rPr>
                <a:t>นักวิชาการพัฒนาชุมชน (ผอ.กง.) ชพ</a:t>
              </a:r>
              <a:r>
                <a:rPr lang="en-US" altLang="th-TH" sz="1500" spc="-80" dirty="0">
                  <a:latin typeface="TH SarabunPSK" pitchFamily="34" charset="-34"/>
                  <a:cs typeface="TH SarabunPSK" pitchFamily="34" charset="-34"/>
                </a:rPr>
                <a:t>. </a:t>
              </a:r>
              <a:r>
                <a:rPr lang="en-US" altLang="th-TH" sz="1050" spc="-60" dirty="0">
                  <a:solidFill>
                    <a:srgbClr val="FF0000"/>
                  </a:solidFill>
                  <a:latin typeface="TH SarabunPSK" pitchFamily="34" charset="-34"/>
                  <a:cs typeface="TH SarabunPSK" pitchFamily="34" charset="-34"/>
                </a:rPr>
                <a:t>(739)</a:t>
              </a:r>
              <a:endParaRPr lang="th-TH" altLang="th-TH" sz="1050" spc="-60" dirty="0">
                <a:solidFill>
                  <a:srgbClr val="FF0000"/>
                </a:solidFill>
                <a:latin typeface="TH SarabunPSK" pitchFamily="34" charset="-34"/>
                <a:cs typeface="TH SarabunPSK" pitchFamily="34" charset="-34"/>
              </a:endParaRPr>
            </a:p>
          </p:txBody>
        </p:sp>
      </p:grpSp>
      <p:cxnSp>
        <p:nvCxnSpPr>
          <p:cNvPr id="78" name="Straight Connector 77"/>
          <p:cNvCxnSpPr/>
          <p:nvPr/>
        </p:nvCxnSpPr>
        <p:spPr>
          <a:xfrm>
            <a:off x="4572000" y="1419225"/>
            <a:ext cx="0" cy="223202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/>
          <p:cNvCxnSpPr/>
          <p:nvPr/>
        </p:nvCxnSpPr>
        <p:spPr>
          <a:xfrm>
            <a:off x="1116013" y="1628775"/>
            <a:ext cx="683895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9887" name="Rectangle 78"/>
          <p:cNvSpPr>
            <a:spLocks noChangeArrowheads="1"/>
          </p:cNvSpPr>
          <p:nvPr/>
        </p:nvSpPr>
        <p:spPr bwMode="auto">
          <a:xfrm>
            <a:off x="0" y="6611938"/>
            <a:ext cx="1619250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000" u="sng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หมายเหตุ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ภายในวงเล็บแสดงเลขที่ตำแหน่ง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79888" name="Group 49"/>
          <p:cNvGrpSpPr>
            <a:grpSpLocks/>
          </p:cNvGrpSpPr>
          <p:nvPr/>
        </p:nvGrpSpPr>
        <p:grpSpPr bwMode="auto">
          <a:xfrm>
            <a:off x="107950" y="3594100"/>
            <a:ext cx="2843213" cy="646113"/>
            <a:chOff x="107503" y="3717032"/>
            <a:chExt cx="2844257" cy="646113"/>
          </a:xfrm>
        </p:grpSpPr>
        <p:sp>
          <p:nvSpPr>
            <p:cNvPr id="79930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เมืองบุรีรัมย์</a:t>
              </a:r>
            </a:p>
          </p:txBody>
        </p:sp>
        <p:sp>
          <p:nvSpPr>
            <p:cNvPr id="79931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6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79932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(2277)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79889" name="Text Box 17"/>
          <p:cNvSpPr txBox="1">
            <a:spLocks noChangeArrowheads="1"/>
          </p:cNvSpPr>
          <p:nvPr/>
        </p:nvSpPr>
        <p:spPr bwMode="auto">
          <a:xfrm>
            <a:off x="107950" y="4241800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(2279/2282/2283/2286)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79890" name="Group 50"/>
          <p:cNvGrpSpPr>
            <a:grpSpLocks/>
          </p:cNvGrpSpPr>
          <p:nvPr/>
        </p:nvGrpSpPr>
        <p:grpSpPr bwMode="auto">
          <a:xfrm>
            <a:off x="3132138" y="3594100"/>
            <a:ext cx="2843212" cy="646113"/>
            <a:chOff x="107503" y="3717032"/>
            <a:chExt cx="2844257" cy="646113"/>
          </a:xfrm>
        </p:grpSpPr>
        <p:sp>
          <p:nvSpPr>
            <p:cNvPr id="79927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ห้วยราช</a:t>
              </a:r>
            </a:p>
          </p:txBody>
        </p:sp>
        <p:sp>
          <p:nvSpPr>
            <p:cNvPr id="79928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79929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(2289)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79891" name="Text Box 17"/>
          <p:cNvSpPr txBox="1">
            <a:spLocks noChangeArrowheads="1"/>
          </p:cNvSpPr>
          <p:nvPr/>
        </p:nvSpPr>
        <p:spPr bwMode="auto">
          <a:xfrm>
            <a:off x="3132138" y="4241800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(2291/2292/2293/2294)</a:t>
            </a:r>
          </a:p>
        </p:txBody>
      </p:sp>
      <p:grpSp>
        <p:nvGrpSpPr>
          <p:cNvPr id="79892" name="Group 55"/>
          <p:cNvGrpSpPr>
            <a:grpSpLocks/>
          </p:cNvGrpSpPr>
          <p:nvPr/>
        </p:nvGrpSpPr>
        <p:grpSpPr bwMode="auto">
          <a:xfrm>
            <a:off x="6156325" y="3594100"/>
            <a:ext cx="2844800" cy="646113"/>
            <a:chOff x="107503" y="3717032"/>
            <a:chExt cx="2844257" cy="646113"/>
          </a:xfrm>
        </p:grpSpPr>
        <p:sp>
          <p:nvSpPr>
            <p:cNvPr id="79924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คูเมือง</a:t>
              </a:r>
            </a:p>
          </p:txBody>
        </p:sp>
        <p:sp>
          <p:nvSpPr>
            <p:cNvPr id="79925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79926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(2296)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79893" name="Text Box 17"/>
          <p:cNvSpPr txBox="1">
            <a:spLocks noChangeArrowheads="1"/>
          </p:cNvSpPr>
          <p:nvPr/>
        </p:nvSpPr>
        <p:spPr bwMode="auto">
          <a:xfrm>
            <a:off x="6156325" y="4241800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(2298/2299/2300/2301)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79894" name="Group 60"/>
          <p:cNvGrpSpPr>
            <a:grpSpLocks/>
          </p:cNvGrpSpPr>
          <p:nvPr/>
        </p:nvGrpSpPr>
        <p:grpSpPr bwMode="auto">
          <a:xfrm>
            <a:off x="107950" y="4962525"/>
            <a:ext cx="2843213" cy="646113"/>
            <a:chOff x="107503" y="3717032"/>
            <a:chExt cx="2844257" cy="646113"/>
          </a:xfrm>
        </p:grpSpPr>
        <p:sp>
          <p:nvSpPr>
            <p:cNvPr id="79921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กระสัง</a:t>
              </a:r>
            </a:p>
          </p:txBody>
        </p:sp>
        <p:sp>
          <p:nvSpPr>
            <p:cNvPr id="79922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79923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(2302)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79895" name="Text Box 17"/>
          <p:cNvSpPr txBox="1">
            <a:spLocks noChangeArrowheads="1"/>
          </p:cNvSpPr>
          <p:nvPr/>
        </p:nvSpPr>
        <p:spPr bwMode="auto">
          <a:xfrm>
            <a:off x="107950" y="5610225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(2304/2305/2307/2308)</a:t>
            </a:r>
          </a:p>
        </p:txBody>
      </p:sp>
      <p:grpSp>
        <p:nvGrpSpPr>
          <p:cNvPr id="79896" name="Group 65"/>
          <p:cNvGrpSpPr>
            <a:grpSpLocks/>
          </p:cNvGrpSpPr>
          <p:nvPr/>
        </p:nvGrpSpPr>
        <p:grpSpPr bwMode="auto">
          <a:xfrm>
            <a:off x="3132138" y="4962525"/>
            <a:ext cx="2843212" cy="646113"/>
            <a:chOff x="107503" y="3717032"/>
            <a:chExt cx="2844257" cy="646113"/>
          </a:xfrm>
        </p:grpSpPr>
        <p:sp>
          <p:nvSpPr>
            <p:cNvPr id="79918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นางรอง</a:t>
              </a:r>
            </a:p>
          </p:txBody>
        </p:sp>
        <p:sp>
          <p:nvSpPr>
            <p:cNvPr id="79919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6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79920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(2311)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79897" name="Text Box 17"/>
          <p:cNvSpPr txBox="1">
            <a:spLocks noChangeArrowheads="1"/>
          </p:cNvSpPr>
          <p:nvPr/>
        </p:nvSpPr>
        <p:spPr bwMode="auto">
          <a:xfrm>
            <a:off x="3132138" y="5610225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(2313/2314/2315/2316)</a:t>
            </a:r>
          </a:p>
        </p:txBody>
      </p:sp>
      <p:grpSp>
        <p:nvGrpSpPr>
          <p:cNvPr id="79898" name="Group 70"/>
          <p:cNvGrpSpPr>
            <a:grpSpLocks/>
          </p:cNvGrpSpPr>
          <p:nvPr/>
        </p:nvGrpSpPr>
        <p:grpSpPr bwMode="auto">
          <a:xfrm>
            <a:off x="6156325" y="4962525"/>
            <a:ext cx="2844800" cy="646113"/>
            <a:chOff x="107503" y="3717032"/>
            <a:chExt cx="2844257" cy="646113"/>
          </a:xfrm>
        </p:grpSpPr>
        <p:sp>
          <p:nvSpPr>
            <p:cNvPr id="79915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ชำนิ</a:t>
              </a:r>
            </a:p>
          </p:txBody>
        </p:sp>
        <p:sp>
          <p:nvSpPr>
            <p:cNvPr id="79916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6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79917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(2322)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79899" name="Text Box 17"/>
          <p:cNvSpPr txBox="1">
            <a:spLocks noChangeArrowheads="1"/>
          </p:cNvSpPr>
          <p:nvPr/>
        </p:nvSpPr>
        <p:spPr bwMode="auto">
          <a:xfrm>
            <a:off x="6156325" y="5610225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(2324/2325/2326/2327)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cxnSp>
        <p:nvCxnSpPr>
          <p:cNvPr id="76" name="Straight Connector 75"/>
          <p:cNvCxnSpPr/>
          <p:nvPr/>
        </p:nvCxnSpPr>
        <p:spPr>
          <a:xfrm>
            <a:off x="1404938" y="3500438"/>
            <a:ext cx="604837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9" name="Straight Connector 78"/>
          <p:cNvCxnSpPr/>
          <p:nvPr/>
        </p:nvCxnSpPr>
        <p:spPr>
          <a:xfrm>
            <a:off x="1116013" y="1628775"/>
            <a:ext cx="0" cy="14446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" name="Straight Connector 80"/>
          <p:cNvCxnSpPr/>
          <p:nvPr/>
        </p:nvCxnSpPr>
        <p:spPr>
          <a:xfrm>
            <a:off x="3348038" y="1628775"/>
            <a:ext cx="0" cy="14446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" name="Straight Connector 81"/>
          <p:cNvCxnSpPr/>
          <p:nvPr/>
        </p:nvCxnSpPr>
        <p:spPr>
          <a:xfrm>
            <a:off x="5651500" y="1628775"/>
            <a:ext cx="0" cy="14446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3" name="Straight Connector 82"/>
          <p:cNvCxnSpPr/>
          <p:nvPr/>
        </p:nvCxnSpPr>
        <p:spPr>
          <a:xfrm>
            <a:off x="7956550" y="1628775"/>
            <a:ext cx="0" cy="14446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4" name="Straight Connector 83"/>
          <p:cNvCxnSpPr/>
          <p:nvPr/>
        </p:nvCxnSpPr>
        <p:spPr>
          <a:xfrm>
            <a:off x="1403350" y="3500438"/>
            <a:ext cx="0" cy="904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/>
          <p:cNvCxnSpPr/>
          <p:nvPr/>
        </p:nvCxnSpPr>
        <p:spPr>
          <a:xfrm>
            <a:off x="7451725" y="3500438"/>
            <a:ext cx="0" cy="904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" name="Straight Connector 85"/>
          <p:cNvCxnSpPr/>
          <p:nvPr/>
        </p:nvCxnSpPr>
        <p:spPr>
          <a:xfrm>
            <a:off x="3049588" y="3500438"/>
            <a:ext cx="0" cy="136842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7" name="Straight Connector 86"/>
          <p:cNvCxnSpPr/>
          <p:nvPr/>
        </p:nvCxnSpPr>
        <p:spPr>
          <a:xfrm>
            <a:off x="1403350" y="4868863"/>
            <a:ext cx="604837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9" name="Straight Connector 88"/>
          <p:cNvCxnSpPr/>
          <p:nvPr/>
        </p:nvCxnSpPr>
        <p:spPr>
          <a:xfrm>
            <a:off x="1403350" y="4868863"/>
            <a:ext cx="0" cy="904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0" name="Straight Connector 89"/>
          <p:cNvCxnSpPr/>
          <p:nvPr/>
        </p:nvCxnSpPr>
        <p:spPr>
          <a:xfrm>
            <a:off x="4427538" y="4868863"/>
            <a:ext cx="0" cy="904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1" name="Straight Connector 90"/>
          <p:cNvCxnSpPr/>
          <p:nvPr/>
        </p:nvCxnSpPr>
        <p:spPr>
          <a:xfrm>
            <a:off x="7451725" y="4868863"/>
            <a:ext cx="0" cy="904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79912" name="Group 74"/>
          <p:cNvGrpSpPr>
            <a:grpSpLocks/>
          </p:cNvGrpSpPr>
          <p:nvPr/>
        </p:nvGrpSpPr>
        <p:grpSpPr bwMode="auto">
          <a:xfrm>
            <a:off x="107950" y="1774825"/>
            <a:ext cx="2051050" cy="646113"/>
            <a:chOff x="107950" y="1775470"/>
            <a:chExt cx="2051050" cy="646112"/>
          </a:xfrm>
        </p:grpSpPr>
        <p:grpSp>
          <p:nvGrpSpPr>
            <p:cNvPr id="13" name="Group 18"/>
            <p:cNvGrpSpPr>
              <a:grpSpLocks/>
            </p:cNvGrpSpPr>
            <p:nvPr/>
          </p:nvGrpSpPr>
          <p:grpSpPr bwMode="auto">
            <a:xfrm>
              <a:off x="107950" y="1775470"/>
              <a:ext cx="2051050" cy="646112"/>
              <a:chOff x="3203848" y="3468365"/>
              <a:chExt cx="2052020" cy="646113"/>
            </a:xfrm>
            <a:solidFill>
              <a:schemeClr val="bg1"/>
            </a:solidFill>
          </p:grpSpPr>
          <p:sp>
            <p:nvSpPr>
              <p:cNvPr id="14387" name="Rectangle 2"/>
              <p:cNvSpPr>
                <a:spLocks noChangeArrowheads="1"/>
              </p:cNvSpPr>
              <p:nvPr/>
            </p:nvSpPr>
            <p:spPr bwMode="auto">
              <a:xfrm>
                <a:off x="4679868" y="3468365"/>
                <a:ext cx="576000" cy="323850"/>
              </a:xfrm>
              <a:prstGeom prst="rect">
                <a:avLst/>
              </a:prstGeom>
              <a:grpFill/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anchor="ctr"/>
              <a:lstStyle/>
              <a:p>
                <a:pPr algn="ctr" eaLnBrk="0" hangingPunct="0">
                  <a:defRPr/>
                </a:pPr>
                <a:r>
                  <a:rPr lang="en-US" altLang="th-TH" sz="1600" b="1" dirty="0">
                    <a:latin typeface="TH SarabunPSK" pitchFamily="34" charset="-34"/>
                    <a:cs typeface="TH SarabunPSK" pitchFamily="34" charset="-34"/>
                  </a:rPr>
                  <a:t>8</a:t>
                </a:r>
                <a:endParaRPr lang="th-TH" altLang="th-TH" sz="1400" b="1" dirty="0">
                  <a:latin typeface="TH SarabunPSK" pitchFamily="34" charset="-34"/>
                  <a:cs typeface="TH SarabunPSK" pitchFamily="34" charset="-34"/>
                </a:endParaRPr>
              </a:p>
            </p:txBody>
          </p:sp>
          <p:sp>
            <p:nvSpPr>
              <p:cNvPr id="14388" name="Rectangle 2"/>
              <p:cNvSpPr>
                <a:spLocks noChangeArrowheads="1"/>
              </p:cNvSpPr>
              <p:nvPr/>
            </p:nvSpPr>
            <p:spPr bwMode="auto">
              <a:xfrm>
                <a:off x="3203848" y="3789040"/>
                <a:ext cx="2052000" cy="325438"/>
              </a:xfrm>
              <a:prstGeom prst="rect">
                <a:avLst/>
              </a:prstGeom>
              <a:grpFill/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anchor="ctr"/>
              <a:lstStyle/>
              <a:p>
                <a:pPr algn="ctr" eaLnBrk="0" hangingPunct="0">
                  <a:defRPr/>
                </a:pPr>
                <a:r>
                  <a:rPr lang="th-TH" altLang="th-TH" sz="1400" spc="-40" dirty="0">
                    <a:latin typeface="TH SarabunPSK" pitchFamily="34" charset="-34"/>
                    <a:cs typeface="TH SarabunPSK" pitchFamily="34" charset="-34"/>
                  </a:rPr>
                  <a:t>นักวิชาการพัฒนาชุมชน (ผอ.กง.) </a:t>
                </a:r>
                <a:r>
                  <a:rPr lang="th-TH" altLang="th-TH" sz="1400" spc="-40" dirty="0" err="1">
                    <a:latin typeface="TH SarabunPSK" pitchFamily="34" charset="-34"/>
                    <a:cs typeface="TH SarabunPSK" pitchFamily="34" charset="-34"/>
                  </a:rPr>
                  <a:t>ชพ.</a:t>
                </a:r>
                <a:r>
                  <a:rPr lang="en-US" altLang="th-TH" sz="1400" spc="-40" dirty="0">
                    <a:latin typeface="TH SarabunPSK" pitchFamily="34" charset="-34"/>
                    <a:cs typeface="TH SarabunPSK" pitchFamily="34" charset="-34"/>
                  </a:rPr>
                  <a:t> </a:t>
                </a:r>
                <a:r>
                  <a:rPr lang="en-US" altLang="th-TH" sz="1000" spc="-40" dirty="0">
                    <a:solidFill>
                      <a:srgbClr val="FF0000"/>
                    </a:solidFill>
                    <a:latin typeface="TH SarabunPSK" pitchFamily="34" charset="-34"/>
                    <a:cs typeface="TH SarabunPSK" pitchFamily="34" charset="-34"/>
                  </a:rPr>
                  <a:t>(2261)</a:t>
                </a:r>
                <a:endParaRPr lang="th-TH" altLang="th-TH" sz="1000" spc="-40" dirty="0">
                  <a:solidFill>
                    <a:srgbClr val="FF0000"/>
                  </a:solidFill>
                  <a:latin typeface="TH SarabunPSK" pitchFamily="34" charset="-34"/>
                  <a:cs typeface="TH SarabunPSK" pitchFamily="34" charset="-34"/>
                </a:endParaRPr>
              </a:p>
            </p:txBody>
          </p:sp>
        </p:grpSp>
        <p:sp>
          <p:nvSpPr>
            <p:cNvPr id="79914" name="Rectangle 2"/>
            <p:cNvSpPr>
              <a:spLocks noChangeArrowheads="1"/>
            </p:cNvSpPr>
            <p:nvPr/>
          </p:nvSpPr>
          <p:spPr bwMode="auto">
            <a:xfrm>
              <a:off x="107950" y="1775470"/>
              <a:ext cx="1475302" cy="323849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th-TH" altLang="th-TH" sz="12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endParaRPr lang="th-TH" altLang="th-TH" sz="8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2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กลุ่มงานประสานและสนับสนุนการบริหารงานพัฒนาชุมชน</a:t>
              </a:r>
            </a:p>
            <a:p>
              <a:pPr algn="ctr"/>
              <a:endParaRPr lang="th-TH" altLang="th-TH" sz="12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898" name="Rectangle 73"/>
          <p:cNvSpPr>
            <a:spLocks noChangeArrowheads="1"/>
          </p:cNvSpPr>
          <p:nvPr/>
        </p:nvSpPr>
        <p:spPr bwMode="auto">
          <a:xfrm>
            <a:off x="488950" y="106363"/>
            <a:ext cx="815498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/>
            <a:r>
              <a:rPr lang="th-TH" altLang="th-TH" sz="1600" b="1">
                <a:latin typeface="TH SarabunPSK" panose="020B0500040200020003" pitchFamily="34" charset="-34"/>
                <a:cs typeface="TH SarabunPSK" panose="020B0500040200020003" pitchFamily="34" charset="-34"/>
              </a:rPr>
              <a:t>แผนภูมิแสดงการแบ่งงานภายในและอัตรากำลังของกรมการพัฒนาชุมชน</a:t>
            </a:r>
            <a:r>
              <a:rPr lang="en-US" altLang="th-TH" sz="1600" b="1">
                <a:latin typeface="TH SarabunPSK" panose="020B0500040200020003" pitchFamily="34" charset="-34"/>
                <a:cs typeface="TH SarabunPSK" panose="020B0500040200020003" pitchFamily="34" charset="-34"/>
              </a:rPr>
              <a:t> </a:t>
            </a:r>
            <a:endParaRPr lang="th-TH" altLang="th-TH" sz="1600" b="1"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sp>
        <p:nvSpPr>
          <p:cNvPr id="80899" name="Text Box 9"/>
          <p:cNvSpPr txBox="1">
            <a:spLocks noChangeArrowheads="1"/>
          </p:cNvSpPr>
          <p:nvPr/>
        </p:nvSpPr>
        <p:spPr bwMode="auto">
          <a:xfrm>
            <a:off x="6980238" y="6269038"/>
            <a:ext cx="2160587" cy="588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ลูกจ้างประจำ - อัตรา  </a:t>
            </a:r>
            <a:endParaRPr lang="th-TH" altLang="th-TH" sz="1400">
              <a:solidFill>
                <a:srgbClr val="FF0000"/>
              </a:solidFill>
              <a:latin typeface="TH SarabunPSK" panose="020B0500040200020003" pitchFamily="34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กรอบพนักงานราชการ 1 อัตรา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rPr>
              <a:t>(87)</a:t>
            </a:r>
          </a:p>
        </p:txBody>
      </p:sp>
      <p:grpSp>
        <p:nvGrpSpPr>
          <p:cNvPr id="80900" name="Group 81"/>
          <p:cNvGrpSpPr>
            <a:grpSpLocks/>
          </p:cNvGrpSpPr>
          <p:nvPr/>
        </p:nvGrpSpPr>
        <p:grpSpPr bwMode="auto">
          <a:xfrm>
            <a:off x="2843213" y="765175"/>
            <a:ext cx="3421062" cy="646113"/>
            <a:chOff x="2448080" y="857250"/>
            <a:chExt cx="3420000" cy="646113"/>
          </a:xfrm>
        </p:grpSpPr>
        <p:sp>
          <p:nvSpPr>
            <p:cNvPr id="80961" name="Rectangle 2"/>
            <p:cNvSpPr>
              <a:spLocks noChangeArrowheads="1"/>
            </p:cNvSpPr>
            <p:nvPr/>
          </p:nvSpPr>
          <p:spPr bwMode="auto">
            <a:xfrm>
              <a:off x="2448080" y="857250"/>
              <a:ext cx="2844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สำนักงานพัฒนาชุมชนจังหวัดบุรีรัมย์</a:t>
              </a:r>
            </a:p>
          </p:txBody>
        </p:sp>
        <p:sp>
          <p:nvSpPr>
            <p:cNvPr id="80962" name="Rectangle 2"/>
            <p:cNvSpPr>
              <a:spLocks noChangeArrowheads="1"/>
            </p:cNvSpPr>
            <p:nvPr/>
          </p:nvSpPr>
          <p:spPr bwMode="auto">
            <a:xfrm>
              <a:off x="5290308" y="857250"/>
              <a:ext cx="575739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 eaLnBrk="1" hangingPunct="1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137</a:t>
              </a:r>
              <a:endParaRPr lang="th-TH" altLang="th-TH" sz="16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80963" name="Rectangle 2"/>
            <p:cNvSpPr>
              <a:spLocks noChangeArrowheads="1"/>
            </p:cNvSpPr>
            <p:nvPr/>
          </p:nvSpPr>
          <p:spPr bwMode="auto">
            <a:xfrm>
              <a:off x="2448080" y="1177925"/>
              <a:ext cx="3420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ผู้อำนวยการ (พัฒนาการจังหวัด) สูง</a:t>
              </a:r>
              <a:r>
                <a:rPr lang="en-US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(2260)</a:t>
              </a:r>
              <a:r>
                <a:rPr lang="en-US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endParaRPr lang="th-TH" altLang="th-TH" sz="1600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80901" name="Text Box 91"/>
          <p:cNvSpPr txBox="1">
            <a:spLocks noChangeArrowheads="1"/>
          </p:cNvSpPr>
          <p:nvPr/>
        </p:nvSpPr>
        <p:spPr bwMode="auto">
          <a:xfrm>
            <a:off x="3924300" y="404813"/>
            <a:ext cx="1368425" cy="277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Update </a:t>
            </a:r>
            <a:r>
              <a:rPr lang="th-TH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26 เมษายน 2564 </a:t>
            </a:r>
            <a:r>
              <a:rPr lang="en-US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         </a:t>
            </a:r>
            <a:endParaRPr lang="th-TH" altLang="th-TH" sz="1200"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cxnSp>
        <p:nvCxnSpPr>
          <p:cNvPr id="78" name="Straight Connector 77"/>
          <p:cNvCxnSpPr/>
          <p:nvPr/>
        </p:nvCxnSpPr>
        <p:spPr>
          <a:xfrm>
            <a:off x="4572000" y="1419225"/>
            <a:ext cx="0" cy="50482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0903" name="Rectangle 78"/>
          <p:cNvSpPr>
            <a:spLocks noChangeArrowheads="1"/>
          </p:cNvSpPr>
          <p:nvPr/>
        </p:nvSpPr>
        <p:spPr bwMode="auto">
          <a:xfrm>
            <a:off x="0" y="6611938"/>
            <a:ext cx="1619250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000" u="sng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หมายเหตุ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ภายในวงเล็บแสดงเลขที่ตำแหน่ง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80904" name="Group 49"/>
          <p:cNvGrpSpPr>
            <a:grpSpLocks/>
          </p:cNvGrpSpPr>
          <p:nvPr/>
        </p:nvGrpSpPr>
        <p:grpSpPr bwMode="auto">
          <a:xfrm>
            <a:off x="107950" y="1722438"/>
            <a:ext cx="2843213" cy="646112"/>
            <a:chOff x="107503" y="3717032"/>
            <a:chExt cx="2844257" cy="646113"/>
          </a:xfrm>
        </p:grpSpPr>
        <p:sp>
          <p:nvSpPr>
            <p:cNvPr id="80958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หนองกี่</a:t>
              </a:r>
            </a:p>
          </p:txBody>
        </p:sp>
        <p:sp>
          <p:nvSpPr>
            <p:cNvPr id="80959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80960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(2328)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80905" name="Text Box 17"/>
          <p:cNvSpPr txBox="1">
            <a:spLocks noChangeArrowheads="1"/>
          </p:cNvSpPr>
          <p:nvPr/>
        </p:nvSpPr>
        <p:spPr bwMode="auto">
          <a:xfrm>
            <a:off x="107950" y="2370138"/>
            <a:ext cx="2879725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(2330/2331/2332/2333)</a:t>
            </a:r>
          </a:p>
          <a:p>
            <a:pPr eaLnBrk="1" hangingPunct="1"/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80906" name="Group 50"/>
          <p:cNvGrpSpPr>
            <a:grpSpLocks/>
          </p:cNvGrpSpPr>
          <p:nvPr/>
        </p:nvGrpSpPr>
        <p:grpSpPr bwMode="auto">
          <a:xfrm>
            <a:off x="3132138" y="1722438"/>
            <a:ext cx="2843212" cy="646112"/>
            <a:chOff x="107503" y="3717032"/>
            <a:chExt cx="2844257" cy="646113"/>
          </a:xfrm>
        </p:grpSpPr>
        <p:sp>
          <p:nvSpPr>
            <p:cNvPr id="80955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ละหานทราย</a:t>
              </a:r>
            </a:p>
          </p:txBody>
        </p:sp>
        <p:sp>
          <p:nvSpPr>
            <p:cNvPr id="80956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80957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(2336)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80907" name="Text Box 17"/>
          <p:cNvSpPr txBox="1">
            <a:spLocks noChangeArrowheads="1"/>
          </p:cNvSpPr>
          <p:nvPr/>
        </p:nvSpPr>
        <p:spPr bwMode="auto">
          <a:xfrm>
            <a:off x="3132138" y="2370138"/>
            <a:ext cx="2879725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(2338/2339/2340/2341)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80908" name="Group 55"/>
          <p:cNvGrpSpPr>
            <a:grpSpLocks/>
          </p:cNvGrpSpPr>
          <p:nvPr/>
        </p:nvGrpSpPr>
        <p:grpSpPr bwMode="auto">
          <a:xfrm>
            <a:off x="6156325" y="1722438"/>
            <a:ext cx="2844800" cy="646112"/>
            <a:chOff x="107503" y="3717032"/>
            <a:chExt cx="2844257" cy="646113"/>
          </a:xfrm>
        </p:grpSpPr>
        <p:sp>
          <p:nvSpPr>
            <p:cNvPr id="80952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ประโคนชัย</a:t>
              </a:r>
            </a:p>
          </p:txBody>
        </p:sp>
        <p:sp>
          <p:nvSpPr>
            <p:cNvPr id="80953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80954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(2342)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80909" name="Text Box 17"/>
          <p:cNvSpPr txBox="1">
            <a:spLocks noChangeArrowheads="1"/>
          </p:cNvSpPr>
          <p:nvPr/>
        </p:nvSpPr>
        <p:spPr bwMode="auto">
          <a:xfrm>
            <a:off x="6156325" y="2370138"/>
            <a:ext cx="2879725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(2344/2345/2346/2347)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80910" name="Group 60"/>
          <p:cNvGrpSpPr>
            <a:grpSpLocks/>
          </p:cNvGrpSpPr>
          <p:nvPr/>
        </p:nvGrpSpPr>
        <p:grpSpPr bwMode="auto">
          <a:xfrm>
            <a:off x="107950" y="4962525"/>
            <a:ext cx="2843213" cy="646113"/>
            <a:chOff x="107503" y="3717032"/>
            <a:chExt cx="2844257" cy="646113"/>
          </a:xfrm>
        </p:grpSpPr>
        <p:sp>
          <p:nvSpPr>
            <p:cNvPr id="80949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หนองหงส์</a:t>
              </a:r>
            </a:p>
          </p:txBody>
        </p:sp>
        <p:sp>
          <p:nvSpPr>
            <p:cNvPr id="80950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80951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(2378)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80911" name="Text Box 17"/>
          <p:cNvSpPr txBox="1">
            <a:spLocks noChangeArrowheads="1"/>
          </p:cNvSpPr>
          <p:nvPr/>
        </p:nvSpPr>
        <p:spPr bwMode="auto">
          <a:xfrm>
            <a:off x="107950" y="5610225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(2380/2381/2382/2383)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80912" name="Group 65"/>
          <p:cNvGrpSpPr>
            <a:grpSpLocks/>
          </p:cNvGrpSpPr>
          <p:nvPr/>
        </p:nvGrpSpPr>
        <p:grpSpPr bwMode="auto">
          <a:xfrm>
            <a:off x="3132138" y="4962525"/>
            <a:ext cx="2843212" cy="646113"/>
            <a:chOff x="107503" y="3717032"/>
            <a:chExt cx="2844257" cy="646113"/>
          </a:xfrm>
        </p:grpSpPr>
        <p:sp>
          <p:nvSpPr>
            <p:cNvPr id="80946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สตึก</a:t>
              </a:r>
            </a:p>
          </p:txBody>
        </p:sp>
        <p:sp>
          <p:nvSpPr>
            <p:cNvPr id="80947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80948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(2384)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80913" name="Text Box 17"/>
          <p:cNvSpPr txBox="1">
            <a:spLocks noChangeArrowheads="1"/>
          </p:cNvSpPr>
          <p:nvPr/>
        </p:nvSpPr>
        <p:spPr bwMode="auto">
          <a:xfrm>
            <a:off x="3132138" y="5610225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(2386/2387/2388/2390)</a:t>
            </a:r>
          </a:p>
        </p:txBody>
      </p:sp>
      <p:grpSp>
        <p:nvGrpSpPr>
          <p:cNvPr id="80914" name="Group 70"/>
          <p:cNvGrpSpPr>
            <a:grpSpLocks/>
          </p:cNvGrpSpPr>
          <p:nvPr/>
        </p:nvGrpSpPr>
        <p:grpSpPr bwMode="auto">
          <a:xfrm>
            <a:off x="6156325" y="4962525"/>
            <a:ext cx="2844800" cy="646113"/>
            <a:chOff x="107503" y="3717032"/>
            <a:chExt cx="2844257" cy="646113"/>
          </a:xfrm>
        </p:grpSpPr>
        <p:sp>
          <p:nvSpPr>
            <p:cNvPr id="80943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เฉลิมพระเกียรติ</a:t>
              </a:r>
            </a:p>
          </p:txBody>
        </p:sp>
        <p:sp>
          <p:nvSpPr>
            <p:cNvPr id="80944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80945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ชพ.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(2393)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80915" name="Text Box 17"/>
          <p:cNvSpPr txBox="1">
            <a:spLocks noChangeArrowheads="1"/>
          </p:cNvSpPr>
          <p:nvPr/>
        </p:nvSpPr>
        <p:spPr bwMode="auto">
          <a:xfrm>
            <a:off x="6156325" y="5610225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(2310/2395/2396/2397)</a:t>
            </a:r>
          </a:p>
        </p:txBody>
      </p:sp>
      <p:cxnSp>
        <p:nvCxnSpPr>
          <p:cNvPr id="76" name="Straight Connector 75"/>
          <p:cNvCxnSpPr/>
          <p:nvPr/>
        </p:nvCxnSpPr>
        <p:spPr>
          <a:xfrm>
            <a:off x="1404938" y="1628775"/>
            <a:ext cx="604837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4" name="Straight Connector 83"/>
          <p:cNvCxnSpPr/>
          <p:nvPr/>
        </p:nvCxnSpPr>
        <p:spPr>
          <a:xfrm>
            <a:off x="1403350" y="1628775"/>
            <a:ext cx="0" cy="9048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/>
          <p:cNvCxnSpPr/>
          <p:nvPr/>
        </p:nvCxnSpPr>
        <p:spPr>
          <a:xfrm>
            <a:off x="7451725" y="1628775"/>
            <a:ext cx="0" cy="9048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" name="Straight Connector 85"/>
          <p:cNvCxnSpPr/>
          <p:nvPr/>
        </p:nvCxnSpPr>
        <p:spPr>
          <a:xfrm>
            <a:off x="3049588" y="1628775"/>
            <a:ext cx="0" cy="324008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7" name="Straight Connector 86"/>
          <p:cNvCxnSpPr/>
          <p:nvPr/>
        </p:nvCxnSpPr>
        <p:spPr>
          <a:xfrm>
            <a:off x="1403350" y="4868863"/>
            <a:ext cx="604837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9" name="Straight Connector 88"/>
          <p:cNvCxnSpPr/>
          <p:nvPr/>
        </p:nvCxnSpPr>
        <p:spPr>
          <a:xfrm>
            <a:off x="1403350" y="4868863"/>
            <a:ext cx="0" cy="904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0" name="Straight Connector 89"/>
          <p:cNvCxnSpPr/>
          <p:nvPr/>
        </p:nvCxnSpPr>
        <p:spPr>
          <a:xfrm>
            <a:off x="4427538" y="4868863"/>
            <a:ext cx="0" cy="904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1" name="Straight Connector 90"/>
          <p:cNvCxnSpPr/>
          <p:nvPr/>
        </p:nvCxnSpPr>
        <p:spPr>
          <a:xfrm>
            <a:off x="7451725" y="4868863"/>
            <a:ext cx="0" cy="904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80924" name="Group 49"/>
          <p:cNvGrpSpPr>
            <a:grpSpLocks/>
          </p:cNvGrpSpPr>
          <p:nvPr/>
        </p:nvGrpSpPr>
        <p:grpSpPr bwMode="auto">
          <a:xfrm>
            <a:off x="107950" y="3300413"/>
            <a:ext cx="2843213" cy="652462"/>
            <a:chOff x="107503" y="3710690"/>
            <a:chExt cx="2844257" cy="652455"/>
          </a:xfrm>
        </p:grpSpPr>
        <p:sp>
          <p:nvSpPr>
            <p:cNvPr id="80940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บ้านกรวด</a:t>
              </a:r>
            </a:p>
          </p:txBody>
        </p:sp>
        <p:sp>
          <p:nvSpPr>
            <p:cNvPr id="80941" name="Rectangle 2"/>
            <p:cNvSpPr>
              <a:spLocks noChangeArrowheads="1"/>
            </p:cNvSpPr>
            <p:nvPr/>
          </p:nvSpPr>
          <p:spPr bwMode="auto">
            <a:xfrm>
              <a:off x="2411760" y="3710690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80942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(2353)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80925" name="Text Box 17"/>
          <p:cNvSpPr txBox="1">
            <a:spLocks noChangeArrowheads="1"/>
          </p:cNvSpPr>
          <p:nvPr/>
        </p:nvSpPr>
        <p:spPr bwMode="auto">
          <a:xfrm>
            <a:off x="107950" y="3954463"/>
            <a:ext cx="2879725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(2355/2357/2358/2360)</a:t>
            </a:r>
          </a:p>
          <a:p>
            <a:pPr eaLnBrk="1" hangingPunct="1"/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80926" name="Group 50"/>
          <p:cNvGrpSpPr>
            <a:grpSpLocks/>
          </p:cNvGrpSpPr>
          <p:nvPr/>
        </p:nvGrpSpPr>
        <p:grpSpPr bwMode="auto">
          <a:xfrm>
            <a:off x="3132138" y="3300413"/>
            <a:ext cx="2843212" cy="652462"/>
            <a:chOff x="107503" y="3710690"/>
            <a:chExt cx="2844257" cy="652455"/>
          </a:xfrm>
        </p:grpSpPr>
        <p:sp>
          <p:nvSpPr>
            <p:cNvPr id="80937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พุทไธสง</a:t>
              </a:r>
            </a:p>
          </p:txBody>
        </p:sp>
        <p:sp>
          <p:nvSpPr>
            <p:cNvPr id="80938" name="Rectangle 2"/>
            <p:cNvSpPr>
              <a:spLocks noChangeArrowheads="1"/>
            </p:cNvSpPr>
            <p:nvPr/>
          </p:nvSpPr>
          <p:spPr bwMode="auto">
            <a:xfrm>
              <a:off x="2411760" y="3710690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80939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(2361)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80927" name="Text Box 17"/>
          <p:cNvSpPr txBox="1">
            <a:spLocks noChangeArrowheads="1"/>
          </p:cNvSpPr>
          <p:nvPr/>
        </p:nvSpPr>
        <p:spPr bwMode="auto">
          <a:xfrm>
            <a:off x="3132138" y="3954463"/>
            <a:ext cx="2879725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(2363/2364/2365/2366)</a:t>
            </a:r>
          </a:p>
        </p:txBody>
      </p:sp>
      <p:grpSp>
        <p:nvGrpSpPr>
          <p:cNvPr id="80928" name="Group 55"/>
          <p:cNvGrpSpPr>
            <a:grpSpLocks/>
          </p:cNvGrpSpPr>
          <p:nvPr/>
        </p:nvGrpSpPr>
        <p:grpSpPr bwMode="auto">
          <a:xfrm>
            <a:off x="6156325" y="3300413"/>
            <a:ext cx="2844800" cy="652462"/>
            <a:chOff x="107503" y="3710690"/>
            <a:chExt cx="2844257" cy="652455"/>
          </a:xfrm>
        </p:grpSpPr>
        <p:sp>
          <p:nvSpPr>
            <p:cNvPr id="80934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ลำปลายมาศ</a:t>
              </a:r>
            </a:p>
          </p:txBody>
        </p:sp>
        <p:sp>
          <p:nvSpPr>
            <p:cNvPr id="80935" name="Rectangle 2"/>
            <p:cNvSpPr>
              <a:spLocks noChangeArrowheads="1"/>
            </p:cNvSpPr>
            <p:nvPr/>
          </p:nvSpPr>
          <p:spPr bwMode="auto">
            <a:xfrm>
              <a:off x="2411760" y="3710690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80936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(2367)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80929" name="Text Box 17"/>
          <p:cNvSpPr txBox="1">
            <a:spLocks noChangeArrowheads="1"/>
          </p:cNvSpPr>
          <p:nvPr/>
        </p:nvSpPr>
        <p:spPr bwMode="auto">
          <a:xfrm>
            <a:off x="6156325" y="3954463"/>
            <a:ext cx="2879725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(2369/2370/2371/2372)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cxnSp>
        <p:nvCxnSpPr>
          <p:cNvPr id="105" name="Straight Connector 104"/>
          <p:cNvCxnSpPr/>
          <p:nvPr/>
        </p:nvCxnSpPr>
        <p:spPr>
          <a:xfrm>
            <a:off x="1404938" y="3213100"/>
            <a:ext cx="604837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6" name="Straight Connector 105"/>
          <p:cNvCxnSpPr/>
          <p:nvPr/>
        </p:nvCxnSpPr>
        <p:spPr>
          <a:xfrm>
            <a:off x="1403350" y="3213100"/>
            <a:ext cx="0" cy="9048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7" name="Straight Connector 106"/>
          <p:cNvCxnSpPr/>
          <p:nvPr/>
        </p:nvCxnSpPr>
        <p:spPr>
          <a:xfrm>
            <a:off x="7451725" y="3213100"/>
            <a:ext cx="0" cy="9048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9" name="Straight Connector 108"/>
          <p:cNvCxnSpPr/>
          <p:nvPr/>
        </p:nvCxnSpPr>
        <p:spPr>
          <a:xfrm>
            <a:off x="4356100" y="3213100"/>
            <a:ext cx="0" cy="9048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922" name="Rectangle 73"/>
          <p:cNvSpPr>
            <a:spLocks noChangeArrowheads="1"/>
          </p:cNvSpPr>
          <p:nvPr/>
        </p:nvSpPr>
        <p:spPr bwMode="auto">
          <a:xfrm>
            <a:off x="488950" y="106363"/>
            <a:ext cx="815498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/>
            <a:r>
              <a:rPr lang="th-TH" altLang="th-TH" sz="1600" b="1">
                <a:latin typeface="TH SarabunPSK" panose="020B0500040200020003" pitchFamily="34" charset="-34"/>
                <a:cs typeface="TH SarabunPSK" panose="020B0500040200020003" pitchFamily="34" charset="-34"/>
              </a:rPr>
              <a:t>แผนภูมิแสดงการแบ่งงานภายในและอัตรากำลังของกรมการพัฒนาชุมชน</a:t>
            </a:r>
            <a:r>
              <a:rPr lang="en-US" altLang="th-TH" sz="1600" b="1">
                <a:latin typeface="TH SarabunPSK" panose="020B0500040200020003" pitchFamily="34" charset="-34"/>
                <a:cs typeface="TH SarabunPSK" panose="020B0500040200020003" pitchFamily="34" charset="-34"/>
              </a:rPr>
              <a:t> </a:t>
            </a:r>
            <a:endParaRPr lang="th-TH" altLang="th-TH" sz="1600" b="1"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sp>
        <p:nvSpPr>
          <p:cNvPr id="81923" name="Text Box 9"/>
          <p:cNvSpPr txBox="1">
            <a:spLocks noChangeArrowheads="1"/>
          </p:cNvSpPr>
          <p:nvPr/>
        </p:nvSpPr>
        <p:spPr bwMode="auto">
          <a:xfrm>
            <a:off x="6980238" y="6269038"/>
            <a:ext cx="2160587" cy="588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ลูกจ้างประจำ - อัตรา  </a:t>
            </a:r>
            <a:endParaRPr lang="th-TH" altLang="th-TH" sz="1400">
              <a:solidFill>
                <a:srgbClr val="FF0000"/>
              </a:solidFill>
              <a:latin typeface="TH SarabunPSK" panose="020B0500040200020003" pitchFamily="34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กรอบพนักงานราชการ 1 อัตรา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rPr>
              <a:t>(87)</a:t>
            </a:r>
          </a:p>
        </p:txBody>
      </p:sp>
      <p:grpSp>
        <p:nvGrpSpPr>
          <p:cNvPr id="81924" name="Group 81"/>
          <p:cNvGrpSpPr>
            <a:grpSpLocks/>
          </p:cNvGrpSpPr>
          <p:nvPr/>
        </p:nvGrpSpPr>
        <p:grpSpPr bwMode="auto">
          <a:xfrm>
            <a:off x="2843213" y="765175"/>
            <a:ext cx="3421062" cy="646113"/>
            <a:chOff x="2448080" y="857250"/>
            <a:chExt cx="3420000" cy="646113"/>
          </a:xfrm>
        </p:grpSpPr>
        <p:sp>
          <p:nvSpPr>
            <p:cNvPr id="81979" name="Rectangle 2"/>
            <p:cNvSpPr>
              <a:spLocks noChangeArrowheads="1"/>
            </p:cNvSpPr>
            <p:nvPr/>
          </p:nvSpPr>
          <p:spPr bwMode="auto">
            <a:xfrm>
              <a:off x="2448080" y="857250"/>
              <a:ext cx="2844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สำนักงานพัฒนาชุมชนจังหวัดบุรีรัมย์</a:t>
              </a:r>
            </a:p>
          </p:txBody>
        </p:sp>
        <p:sp>
          <p:nvSpPr>
            <p:cNvPr id="81980" name="Rectangle 2"/>
            <p:cNvSpPr>
              <a:spLocks noChangeArrowheads="1"/>
            </p:cNvSpPr>
            <p:nvPr/>
          </p:nvSpPr>
          <p:spPr bwMode="auto">
            <a:xfrm>
              <a:off x="5290308" y="857250"/>
              <a:ext cx="575739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 eaLnBrk="1" hangingPunct="1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137</a:t>
              </a:r>
              <a:endParaRPr lang="th-TH" altLang="th-TH" sz="16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81981" name="Rectangle 2"/>
            <p:cNvSpPr>
              <a:spLocks noChangeArrowheads="1"/>
            </p:cNvSpPr>
            <p:nvPr/>
          </p:nvSpPr>
          <p:spPr bwMode="auto">
            <a:xfrm>
              <a:off x="2448080" y="1177925"/>
              <a:ext cx="3420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ผู้อำนวยการ (พัฒนาการจังหวัด) สูง</a:t>
              </a:r>
              <a:r>
                <a:rPr lang="en-US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(2260)</a:t>
              </a:r>
              <a:r>
                <a:rPr lang="en-US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endParaRPr lang="th-TH" altLang="th-TH" sz="1600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81925" name="Text Box 91"/>
          <p:cNvSpPr txBox="1">
            <a:spLocks noChangeArrowheads="1"/>
          </p:cNvSpPr>
          <p:nvPr/>
        </p:nvSpPr>
        <p:spPr bwMode="auto">
          <a:xfrm>
            <a:off x="3924300" y="404813"/>
            <a:ext cx="1368425" cy="277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Update </a:t>
            </a:r>
            <a:r>
              <a:rPr lang="th-TH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26 เมษายน 2564 </a:t>
            </a:r>
            <a:r>
              <a:rPr lang="en-US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         </a:t>
            </a:r>
            <a:endParaRPr lang="th-TH" altLang="th-TH" sz="1200"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cxnSp>
        <p:nvCxnSpPr>
          <p:cNvPr id="78" name="Straight Connector 77"/>
          <p:cNvCxnSpPr/>
          <p:nvPr/>
        </p:nvCxnSpPr>
        <p:spPr>
          <a:xfrm>
            <a:off x="4572000" y="1419225"/>
            <a:ext cx="0" cy="50482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1927" name="Rectangle 78"/>
          <p:cNvSpPr>
            <a:spLocks noChangeArrowheads="1"/>
          </p:cNvSpPr>
          <p:nvPr/>
        </p:nvSpPr>
        <p:spPr bwMode="auto">
          <a:xfrm>
            <a:off x="0" y="6611938"/>
            <a:ext cx="1619250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000" u="sng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หมายเหตุ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ภายในวงเล็บแสดงเลขที่ตำแหน่ง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81928" name="Group 49"/>
          <p:cNvGrpSpPr>
            <a:grpSpLocks/>
          </p:cNvGrpSpPr>
          <p:nvPr/>
        </p:nvGrpSpPr>
        <p:grpSpPr bwMode="auto">
          <a:xfrm>
            <a:off x="107950" y="1722438"/>
            <a:ext cx="2843213" cy="646112"/>
            <a:chOff x="107503" y="3717032"/>
            <a:chExt cx="2844257" cy="646113"/>
          </a:xfrm>
        </p:grpSpPr>
        <p:sp>
          <p:nvSpPr>
            <p:cNvPr id="81976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โนนสุวรรณ</a:t>
              </a:r>
            </a:p>
          </p:txBody>
        </p:sp>
        <p:sp>
          <p:nvSpPr>
            <p:cNvPr id="81977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81978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ชพ.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(2398)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81929" name="Text Box 17"/>
          <p:cNvSpPr txBox="1">
            <a:spLocks noChangeArrowheads="1"/>
          </p:cNvSpPr>
          <p:nvPr/>
        </p:nvSpPr>
        <p:spPr bwMode="auto">
          <a:xfrm>
            <a:off x="107950" y="2370138"/>
            <a:ext cx="2879725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(2350/2351/2352/2400)</a:t>
            </a:r>
          </a:p>
        </p:txBody>
      </p:sp>
      <p:grpSp>
        <p:nvGrpSpPr>
          <p:cNvPr id="81930" name="Group 50"/>
          <p:cNvGrpSpPr>
            <a:grpSpLocks/>
          </p:cNvGrpSpPr>
          <p:nvPr/>
        </p:nvGrpSpPr>
        <p:grpSpPr bwMode="auto">
          <a:xfrm>
            <a:off x="3132138" y="1722438"/>
            <a:ext cx="2843212" cy="646112"/>
            <a:chOff x="107503" y="3717032"/>
            <a:chExt cx="2844257" cy="646113"/>
          </a:xfrm>
        </p:grpSpPr>
        <p:sp>
          <p:nvSpPr>
            <p:cNvPr id="81973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โนนดินแดง</a:t>
              </a:r>
            </a:p>
          </p:txBody>
        </p:sp>
        <p:sp>
          <p:nvSpPr>
            <p:cNvPr id="81974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81975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ชพ.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(2402)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81931" name="Text Box 17"/>
          <p:cNvSpPr txBox="1">
            <a:spLocks noChangeArrowheads="1"/>
          </p:cNvSpPr>
          <p:nvPr/>
        </p:nvSpPr>
        <p:spPr bwMode="auto">
          <a:xfrm>
            <a:off x="3132138" y="2370138"/>
            <a:ext cx="2879725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3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(2320/2404/2405)</a:t>
            </a:r>
          </a:p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เจ้าพนักงานพัฒนาชุมชน (ปง./ชง.)    - 1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2403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)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81932" name="Group 55"/>
          <p:cNvGrpSpPr>
            <a:grpSpLocks/>
          </p:cNvGrpSpPr>
          <p:nvPr/>
        </p:nvGrpSpPr>
        <p:grpSpPr bwMode="auto">
          <a:xfrm>
            <a:off x="6156325" y="1722438"/>
            <a:ext cx="2844800" cy="646112"/>
            <a:chOff x="107503" y="3717032"/>
            <a:chExt cx="2844257" cy="646113"/>
          </a:xfrm>
        </p:grpSpPr>
        <p:sp>
          <p:nvSpPr>
            <p:cNvPr id="81970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ปะคำ</a:t>
              </a:r>
            </a:p>
          </p:txBody>
        </p:sp>
        <p:sp>
          <p:nvSpPr>
            <p:cNvPr id="81971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81972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ชพ.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(2406)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81933" name="Text Box 17"/>
          <p:cNvSpPr txBox="1">
            <a:spLocks noChangeArrowheads="1"/>
          </p:cNvSpPr>
          <p:nvPr/>
        </p:nvSpPr>
        <p:spPr bwMode="auto">
          <a:xfrm>
            <a:off x="6156325" y="2370138"/>
            <a:ext cx="2879725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(2392/2408/2409/2410)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81934" name="Group 60"/>
          <p:cNvGrpSpPr>
            <a:grpSpLocks/>
          </p:cNvGrpSpPr>
          <p:nvPr/>
        </p:nvGrpSpPr>
        <p:grpSpPr bwMode="auto">
          <a:xfrm>
            <a:off x="107950" y="4962525"/>
            <a:ext cx="2843213" cy="646113"/>
            <a:chOff x="107503" y="3717032"/>
            <a:chExt cx="2844257" cy="646113"/>
          </a:xfrm>
        </p:grpSpPr>
        <p:sp>
          <p:nvSpPr>
            <p:cNvPr id="81967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บ้านด่าน</a:t>
              </a:r>
            </a:p>
          </p:txBody>
        </p:sp>
        <p:sp>
          <p:nvSpPr>
            <p:cNvPr id="81968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81969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ชพ.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(2426)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81935" name="Text Box 17"/>
          <p:cNvSpPr txBox="1">
            <a:spLocks noChangeArrowheads="1"/>
          </p:cNvSpPr>
          <p:nvPr/>
        </p:nvSpPr>
        <p:spPr bwMode="auto">
          <a:xfrm>
            <a:off x="107950" y="5610225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(2285/2321/2428/2429)</a:t>
            </a:r>
          </a:p>
        </p:txBody>
      </p:sp>
      <p:grpSp>
        <p:nvGrpSpPr>
          <p:cNvPr id="81936" name="Group 65"/>
          <p:cNvGrpSpPr>
            <a:grpSpLocks/>
          </p:cNvGrpSpPr>
          <p:nvPr/>
        </p:nvGrpSpPr>
        <p:grpSpPr bwMode="auto">
          <a:xfrm>
            <a:off x="3132138" y="4962525"/>
            <a:ext cx="2843212" cy="646113"/>
            <a:chOff x="107503" y="3717032"/>
            <a:chExt cx="2844257" cy="646113"/>
          </a:xfrm>
        </p:grpSpPr>
        <p:sp>
          <p:nvSpPr>
            <p:cNvPr id="81964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แคนดง</a:t>
              </a:r>
            </a:p>
          </p:txBody>
        </p:sp>
        <p:sp>
          <p:nvSpPr>
            <p:cNvPr id="81965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81966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ชพ.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(2430)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81937" name="Text Box 17"/>
          <p:cNvSpPr txBox="1">
            <a:spLocks noChangeArrowheads="1"/>
          </p:cNvSpPr>
          <p:nvPr/>
        </p:nvSpPr>
        <p:spPr bwMode="auto">
          <a:xfrm>
            <a:off x="3132138" y="5610225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3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(2309/2432/2433)</a:t>
            </a:r>
          </a:p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เจ้าพนักงานพัฒนาชุมชน (ปง./ชง.)    - 1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2431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)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cxnSp>
        <p:nvCxnSpPr>
          <p:cNvPr id="76" name="Straight Connector 75"/>
          <p:cNvCxnSpPr/>
          <p:nvPr/>
        </p:nvCxnSpPr>
        <p:spPr>
          <a:xfrm>
            <a:off x="1404938" y="1628775"/>
            <a:ext cx="604837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4" name="Straight Connector 83"/>
          <p:cNvCxnSpPr/>
          <p:nvPr/>
        </p:nvCxnSpPr>
        <p:spPr>
          <a:xfrm>
            <a:off x="1403350" y="1628775"/>
            <a:ext cx="0" cy="9048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/>
          <p:cNvCxnSpPr/>
          <p:nvPr/>
        </p:nvCxnSpPr>
        <p:spPr>
          <a:xfrm>
            <a:off x="7451725" y="1628775"/>
            <a:ext cx="0" cy="9048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" name="Straight Connector 85"/>
          <p:cNvCxnSpPr/>
          <p:nvPr/>
        </p:nvCxnSpPr>
        <p:spPr>
          <a:xfrm>
            <a:off x="3049588" y="1628775"/>
            <a:ext cx="0" cy="324008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7" name="Straight Connector 86"/>
          <p:cNvCxnSpPr/>
          <p:nvPr/>
        </p:nvCxnSpPr>
        <p:spPr>
          <a:xfrm>
            <a:off x="1403350" y="4868863"/>
            <a:ext cx="3024188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9" name="Straight Connector 88"/>
          <p:cNvCxnSpPr/>
          <p:nvPr/>
        </p:nvCxnSpPr>
        <p:spPr>
          <a:xfrm>
            <a:off x="1403350" y="4868863"/>
            <a:ext cx="0" cy="904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0" name="Straight Connector 89"/>
          <p:cNvCxnSpPr/>
          <p:nvPr/>
        </p:nvCxnSpPr>
        <p:spPr>
          <a:xfrm>
            <a:off x="4427538" y="4868863"/>
            <a:ext cx="0" cy="904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81945" name="Group 49"/>
          <p:cNvGrpSpPr>
            <a:grpSpLocks/>
          </p:cNvGrpSpPr>
          <p:nvPr/>
        </p:nvGrpSpPr>
        <p:grpSpPr bwMode="auto">
          <a:xfrm>
            <a:off x="107950" y="3300413"/>
            <a:ext cx="2843213" cy="652462"/>
            <a:chOff x="107503" y="3710690"/>
            <a:chExt cx="2844257" cy="652455"/>
          </a:xfrm>
        </p:grpSpPr>
        <p:sp>
          <p:nvSpPr>
            <p:cNvPr id="81961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พลับพลาไชย</a:t>
              </a:r>
            </a:p>
          </p:txBody>
        </p:sp>
        <p:sp>
          <p:nvSpPr>
            <p:cNvPr id="81962" name="Rectangle 2"/>
            <p:cNvSpPr>
              <a:spLocks noChangeArrowheads="1"/>
            </p:cNvSpPr>
            <p:nvPr/>
          </p:nvSpPr>
          <p:spPr bwMode="auto">
            <a:xfrm>
              <a:off x="2411760" y="3710690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81963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ชพ.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(2411)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81946" name="Text Box 17"/>
          <p:cNvSpPr txBox="1">
            <a:spLocks noChangeArrowheads="1"/>
          </p:cNvSpPr>
          <p:nvPr/>
        </p:nvSpPr>
        <p:spPr bwMode="auto">
          <a:xfrm>
            <a:off x="107950" y="3954463"/>
            <a:ext cx="2879725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(2295/2413/2414/2415)</a:t>
            </a:r>
          </a:p>
          <a:p>
            <a:pPr eaLnBrk="1" hangingPunct="1"/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81947" name="Group 50"/>
          <p:cNvGrpSpPr>
            <a:grpSpLocks/>
          </p:cNvGrpSpPr>
          <p:nvPr/>
        </p:nvGrpSpPr>
        <p:grpSpPr bwMode="auto">
          <a:xfrm>
            <a:off x="3132138" y="3300413"/>
            <a:ext cx="2843212" cy="652462"/>
            <a:chOff x="107503" y="3710690"/>
            <a:chExt cx="2844257" cy="652455"/>
          </a:xfrm>
        </p:grpSpPr>
        <p:sp>
          <p:nvSpPr>
            <p:cNvPr id="81958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บ้านใหม่ไชยพจน์</a:t>
              </a:r>
            </a:p>
          </p:txBody>
        </p:sp>
        <p:sp>
          <p:nvSpPr>
            <p:cNvPr id="81959" name="Rectangle 2"/>
            <p:cNvSpPr>
              <a:spLocks noChangeArrowheads="1"/>
            </p:cNvSpPr>
            <p:nvPr/>
          </p:nvSpPr>
          <p:spPr bwMode="auto">
            <a:xfrm>
              <a:off x="2411760" y="3710690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81960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ชพ.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(2416)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81948" name="Text Box 17"/>
          <p:cNvSpPr txBox="1">
            <a:spLocks noChangeArrowheads="1"/>
          </p:cNvSpPr>
          <p:nvPr/>
        </p:nvSpPr>
        <p:spPr bwMode="auto">
          <a:xfrm>
            <a:off x="3132138" y="3954463"/>
            <a:ext cx="2879725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(2280/2418/2419/2420)</a:t>
            </a:r>
          </a:p>
        </p:txBody>
      </p:sp>
      <p:grpSp>
        <p:nvGrpSpPr>
          <p:cNvPr id="81949" name="Group 55"/>
          <p:cNvGrpSpPr>
            <a:grpSpLocks/>
          </p:cNvGrpSpPr>
          <p:nvPr/>
        </p:nvGrpSpPr>
        <p:grpSpPr bwMode="auto">
          <a:xfrm>
            <a:off x="6156325" y="3300413"/>
            <a:ext cx="2844800" cy="652462"/>
            <a:chOff x="107503" y="3710690"/>
            <a:chExt cx="2844257" cy="652455"/>
          </a:xfrm>
        </p:grpSpPr>
        <p:sp>
          <p:nvSpPr>
            <p:cNvPr id="81955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นาโพธิ์</a:t>
              </a:r>
            </a:p>
          </p:txBody>
        </p:sp>
        <p:sp>
          <p:nvSpPr>
            <p:cNvPr id="81956" name="Rectangle 2"/>
            <p:cNvSpPr>
              <a:spLocks noChangeArrowheads="1"/>
            </p:cNvSpPr>
            <p:nvPr/>
          </p:nvSpPr>
          <p:spPr bwMode="auto">
            <a:xfrm>
              <a:off x="2411760" y="3710690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81957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ชพ.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(2421)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81950" name="Text Box 17"/>
          <p:cNvSpPr txBox="1">
            <a:spLocks noChangeArrowheads="1"/>
          </p:cNvSpPr>
          <p:nvPr/>
        </p:nvSpPr>
        <p:spPr bwMode="auto">
          <a:xfrm>
            <a:off x="6156325" y="3954463"/>
            <a:ext cx="2879725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(2319/2423/2424/2425)</a:t>
            </a:r>
          </a:p>
        </p:txBody>
      </p:sp>
      <p:cxnSp>
        <p:nvCxnSpPr>
          <p:cNvPr id="105" name="Straight Connector 104"/>
          <p:cNvCxnSpPr/>
          <p:nvPr/>
        </p:nvCxnSpPr>
        <p:spPr>
          <a:xfrm>
            <a:off x="1404938" y="3213100"/>
            <a:ext cx="604837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6" name="Straight Connector 105"/>
          <p:cNvCxnSpPr/>
          <p:nvPr/>
        </p:nvCxnSpPr>
        <p:spPr>
          <a:xfrm>
            <a:off x="1403350" y="3213100"/>
            <a:ext cx="0" cy="9048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7" name="Straight Connector 106"/>
          <p:cNvCxnSpPr/>
          <p:nvPr/>
        </p:nvCxnSpPr>
        <p:spPr>
          <a:xfrm>
            <a:off x="7451725" y="3213100"/>
            <a:ext cx="0" cy="9048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9" name="Straight Connector 108"/>
          <p:cNvCxnSpPr/>
          <p:nvPr/>
        </p:nvCxnSpPr>
        <p:spPr>
          <a:xfrm>
            <a:off x="4356100" y="3213100"/>
            <a:ext cx="0" cy="9048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67" name="Straight Connector 66"/>
          <p:cNvCxnSpPr/>
          <p:nvPr/>
        </p:nvCxnSpPr>
        <p:spPr>
          <a:xfrm>
            <a:off x="7596188" y="3205163"/>
            <a:ext cx="0" cy="215900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8" name="Straight Connector 67"/>
          <p:cNvCxnSpPr/>
          <p:nvPr/>
        </p:nvCxnSpPr>
        <p:spPr>
          <a:xfrm>
            <a:off x="1403350" y="3205163"/>
            <a:ext cx="0" cy="215900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" name="Straight Connector 68"/>
          <p:cNvCxnSpPr/>
          <p:nvPr/>
        </p:nvCxnSpPr>
        <p:spPr>
          <a:xfrm>
            <a:off x="4468813" y="3213100"/>
            <a:ext cx="0" cy="2159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Straight Connector 69"/>
          <p:cNvCxnSpPr/>
          <p:nvPr/>
        </p:nvCxnSpPr>
        <p:spPr>
          <a:xfrm>
            <a:off x="1403350" y="3205163"/>
            <a:ext cx="6192838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4" name="Straight Connector 63"/>
          <p:cNvCxnSpPr/>
          <p:nvPr/>
        </p:nvCxnSpPr>
        <p:spPr>
          <a:xfrm>
            <a:off x="7596188" y="1773238"/>
            <a:ext cx="0" cy="215900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3" name="Straight Connector 62"/>
          <p:cNvCxnSpPr/>
          <p:nvPr/>
        </p:nvCxnSpPr>
        <p:spPr>
          <a:xfrm>
            <a:off x="1403350" y="1773238"/>
            <a:ext cx="0" cy="215900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9" name="Straight Connector 58"/>
          <p:cNvCxnSpPr/>
          <p:nvPr/>
        </p:nvCxnSpPr>
        <p:spPr>
          <a:xfrm>
            <a:off x="4468813" y="1492250"/>
            <a:ext cx="0" cy="50323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9225" name="Group 18"/>
          <p:cNvGrpSpPr>
            <a:grpSpLocks/>
          </p:cNvGrpSpPr>
          <p:nvPr/>
        </p:nvGrpSpPr>
        <p:grpSpPr bwMode="auto">
          <a:xfrm>
            <a:off x="2501900" y="854075"/>
            <a:ext cx="3922713" cy="652463"/>
            <a:chOff x="2861734" y="3462578"/>
            <a:chExt cx="3924330" cy="651900"/>
          </a:xfrm>
        </p:grpSpPr>
        <p:sp>
          <p:nvSpPr>
            <p:cNvPr id="9244" name="Rectangle 2"/>
            <p:cNvSpPr>
              <a:spLocks noChangeArrowheads="1"/>
            </p:cNvSpPr>
            <p:nvPr/>
          </p:nvSpPr>
          <p:spPr bwMode="auto">
            <a:xfrm>
              <a:off x="2861735" y="3462578"/>
              <a:ext cx="3348282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กองคลัง</a:t>
              </a:r>
            </a:p>
          </p:txBody>
        </p:sp>
        <p:sp>
          <p:nvSpPr>
            <p:cNvPr id="9245" name="Rectangle 2"/>
            <p:cNvSpPr>
              <a:spLocks noChangeArrowheads="1"/>
            </p:cNvSpPr>
            <p:nvPr/>
          </p:nvSpPr>
          <p:spPr bwMode="auto">
            <a:xfrm>
              <a:off x="6203320" y="3462578"/>
              <a:ext cx="576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45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9246" name="Rectangle 2"/>
            <p:cNvSpPr>
              <a:spLocks noChangeArrowheads="1"/>
            </p:cNvSpPr>
            <p:nvPr/>
          </p:nvSpPr>
          <p:spPr bwMode="auto">
            <a:xfrm>
              <a:off x="2861734" y="3789040"/>
              <a:ext cx="392433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ผู้อำนวยการเฉพาะด้านวิชาการเงินและบัญชี (ผู้อำนวยการกอง) ต้น </a:t>
              </a:r>
              <a:r>
                <a:rPr lang="th-TH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(50)</a:t>
              </a:r>
            </a:p>
          </p:txBody>
        </p:sp>
      </p:grpSp>
      <p:sp>
        <p:nvSpPr>
          <p:cNvPr id="9226" name="Rectangle 73"/>
          <p:cNvSpPr>
            <a:spLocks noChangeArrowheads="1"/>
          </p:cNvSpPr>
          <p:nvPr/>
        </p:nvSpPr>
        <p:spPr bwMode="auto">
          <a:xfrm>
            <a:off x="488950" y="106363"/>
            <a:ext cx="815498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/>
            <a:r>
              <a:rPr lang="th-TH" altLang="th-TH" sz="1600" b="1">
                <a:latin typeface="TH SarabunPSK" panose="020B0500040200020003" pitchFamily="34" charset="-34"/>
                <a:cs typeface="TH SarabunPSK" panose="020B0500040200020003" pitchFamily="34" charset="-34"/>
              </a:rPr>
              <a:t>แผนภูมิแสดงการแบ่งงานภายในและอัตรากำลังของกรมการพัฒนาชุมชน</a:t>
            </a:r>
            <a:r>
              <a:rPr lang="en-US" altLang="th-TH" sz="1600" b="1">
                <a:latin typeface="TH SarabunPSK" panose="020B0500040200020003" pitchFamily="34" charset="-34"/>
                <a:cs typeface="TH SarabunPSK" panose="020B0500040200020003" pitchFamily="34" charset="-34"/>
              </a:rPr>
              <a:t> </a:t>
            </a:r>
            <a:endParaRPr lang="th-TH" altLang="th-TH" sz="1600" b="1"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sp>
        <p:nvSpPr>
          <p:cNvPr id="9227" name="Text Box 9"/>
          <p:cNvSpPr txBox="1">
            <a:spLocks noChangeArrowheads="1"/>
          </p:cNvSpPr>
          <p:nvPr/>
        </p:nvSpPr>
        <p:spPr bwMode="auto">
          <a:xfrm>
            <a:off x="6516688" y="6296025"/>
            <a:ext cx="2590800" cy="588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ลูกจ้างประจำ</a:t>
            </a:r>
            <a:r>
              <a:rPr lang="en-US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 9 </a:t>
            </a:r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อัตรา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rPr>
              <a:t>(8/11/12/16/19/20/23/28/256)</a:t>
            </a:r>
            <a:endParaRPr lang="th-TH" altLang="th-TH" sz="1400">
              <a:solidFill>
                <a:srgbClr val="FF0000"/>
              </a:solidFill>
              <a:latin typeface="TH SarabunPSK" panose="020B0500040200020003" pitchFamily="34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กรอบพนักงานราชการ </a:t>
            </a:r>
            <a:r>
              <a:rPr lang="en-US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2</a:t>
            </a:r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 อัตรา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rPr>
              <a:t>(13/14)</a:t>
            </a:r>
            <a:endParaRPr lang="th-TH" altLang="th-TH" sz="1400">
              <a:solidFill>
                <a:srgbClr val="FF0000"/>
              </a:solidFill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sp>
        <p:nvSpPr>
          <p:cNvPr id="9228" name="Text Box 91"/>
          <p:cNvSpPr txBox="1">
            <a:spLocks noChangeArrowheads="1"/>
          </p:cNvSpPr>
          <p:nvPr/>
        </p:nvSpPr>
        <p:spPr bwMode="auto">
          <a:xfrm>
            <a:off x="3779838" y="476250"/>
            <a:ext cx="1368425" cy="277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Update </a:t>
            </a:r>
            <a:r>
              <a:rPr lang="th-TH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26 เมษายน 2564 </a:t>
            </a:r>
            <a:r>
              <a:rPr lang="en-US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         </a:t>
            </a:r>
            <a:endParaRPr lang="th-TH" altLang="th-TH" sz="1200"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sp>
        <p:nvSpPr>
          <p:cNvPr id="9229" name="Text Box 17"/>
          <p:cNvSpPr txBox="1">
            <a:spLocks noChangeArrowheads="1"/>
          </p:cNvSpPr>
          <p:nvPr/>
        </p:nvSpPr>
        <p:spPr bwMode="auto">
          <a:xfrm>
            <a:off x="107950" y="2598738"/>
            <a:ext cx="2951163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นักจัดการงานทั่วไป (ปก./ชก.)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     </a:t>
            </a: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  - 1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(593)</a:t>
            </a:r>
          </a:p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เจ้าพนักงานธุรการ  (ปง./ชง.)     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    </a:t>
            </a: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3</a:t>
            </a: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(53/54/56)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th-TH" altLang="th-TH" sz="1200">
                <a:solidFill>
                  <a:srgbClr val="00B05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พนักงานพิมพ์ (ลจป.)            </a:t>
            </a:r>
            <a:r>
              <a:rPr lang="en-US" altLang="th-TH" sz="1200">
                <a:solidFill>
                  <a:srgbClr val="00B05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     </a:t>
            </a:r>
            <a:r>
              <a:rPr lang="th-TH" altLang="th-TH" sz="1200">
                <a:solidFill>
                  <a:srgbClr val="00B05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 </a:t>
            </a:r>
            <a:r>
              <a:rPr lang="en-US" altLang="th-TH" sz="1200">
                <a:solidFill>
                  <a:srgbClr val="00B05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1200">
                <a:solidFill>
                  <a:srgbClr val="00B05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 </a:t>
            </a:r>
            <a:r>
              <a:rPr lang="en-US" altLang="th-TH" sz="1200">
                <a:solidFill>
                  <a:srgbClr val="00B05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1</a:t>
            </a:r>
            <a:r>
              <a:rPr lang="th-TH" altLang="th-TH" sz="1200">
                <a:solidFill>
                  <a:srgbClr val="00B05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256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) (ไม่รวมในกรอบ ขรก.)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endParaRPr lang="th-TH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3" name="Group 18"/>
          <p:cNvGrpSpPr>
            <a:grpSpLocks/>
          </p:cNvGrpSpPr>
          <p:nvPr/>
        </p:nvGrpSpPr>
        <p:grpSpPr bwMode="auto">
          <a:xfrm>
            <a:off x="107504" y="1949782"/>
            <a:ext cx="2844571" cy="646113"/>
            <a:chOff x="3203847" y="3468365"/>
            <a:chExt cx="2843712" cy="646113"/>
          </a:xfrm>
          <a:solidFill>
            <a:schemeClr val="bg1"/>
          </a:solidFill>
        </p:grpSpPr>
        <p:sp>
          <p:nvSpPr>
            <p:cNvPr id="8248" name="Rectangle 2"/>
            <p:cNvSpPr>
              <a:spLocks noChangeArrowheads="1"/>
            </p:cNvSpPr>
            <p:nvPr/>
          </p:nvSpPr>
          <p:spPr bwMode="auto">
            <a:xfrm>
              <a:off x="3203847" y="3468365"/>
              <a:ext cx="2303304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th-TH" altLang="th-TH" sz="1600" b="1" dirty="0">
                  <a:latin typeface="TH SarabunPSK" pitchFamily="34" charset="-34"/>
                  <a:cs typeface="TH SarabunPSK" pitchFamily="34" charset="-34"/>
                </a:rPr>
                <a:t>ฝ่ายอำนวยการ</a:t>
              </a:r>
            </a:p>
          </p:txBody>
        </p:sp>
        <p:sp>
          <p:nvSpPr>
            <p:cNvPr id="8249" name="Rectangle 2"/>
            <p:cNvSpPr>
              <a:spLocks noChangeArrowheads="1"/>
            </p:cNvSpPr>
            <p:nvPr/>
          </p:nvSpPr>
          <p:spPr bwMode="auto">
            <a:xfrm>
              <a:off x="5507407" y="3468365"/>
              <a:ext cx="539837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en-US" altLang="th-TH" sz="1600" b="1" dirty="0">
                  <a:latin typeface="TH SarabunPSK" pitchFamily="34" charset="-34"/>
                  <a:cs typeface="TH SarabunPSK" pitchFamily="34" charset="-34"/>
                </a:rPr>
                <a:t>5</a:t>
              </a:r>
              <a:endParaRPr lang="th-TH" altLang="th-TH" sz="1400" b="1" dirty="0">
                <a:latin typeface="TH SarabunPSK" pitchFamily="34" charset="-34"/>
                <a:cs typeface="TH SarabunPSK" pitchFamily="34" charset="-34"/>
              </a:endParaRPr>
            </a:p>
          </p:txBody>
        </p:sp>
        <p:sp>
          <p:nvSpPr>
            <p:cNvPr id="8250" name="Rectangle 2"/>
            <p:cNvSpPr>
              <a:spLocks noChangeArrowheads="1"/>
            </p:cNvSpPr>
            <p:nvPr/>
          </p:nvSpPr>
          <p:spPr bwMode="auto">
            <a:xfrm>
              <a:off x="3204418" y="3789040"/>
              <a:ext cx="2843141" cy="325438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th-TH" altLang="th-TH" sz="1600" dirty="0">
                  <a:latin typeface="TH SarabunPSK" pitchFamily="34" charset="-34"/>
                  <a:cs typeface="TH SarabunPSK" pitchFamily="34" charset="-34"/>
                </a:rPr>
                <a:t>นักจัดการงานทั่วไป</a:t>
              </a:r>
              <a:r>
                <a:rPr lang="en-US" altLang="th-TH" sz="1600" dirty="0">
                  <a:latin typeface="TH SarabunPSK" pitchFamily="34" charset="-34"/>
                  <a:cs typeface="TH SarabunPSK" pitchFamily="34" charset="-34"/>
                </a:rPr>
                <a:t> </a:t>
              </a:r>
              <a:r>
                <a:rPr lang="th-TH" altLang="th-TH" sz="1600" dirty="0">
                  <a:latin typeface="TH SarabunPSK" pitchFamily="34" charset="-34"/>
                  <a:cs typeface="TH SarabunPSK" pitchFamily="34" charset="-34"/>
                </a:rPr>
                <a:t>(</a:t>
              </a:r>
              <a:r>
                <a:rPr lang="th-TH" altLang="th-TH" sz="1600" dirty="0" err="1">
                  <a:latin typeface="TH SarabunPSK" pitchFamily="34" charset="-34"/>
                  <a:cs typeface="TH SarabunPSK" pitchFamily="34" charset="-34"/>
                </a:rPr>
                <a:t>หน.ฝ.</a:t>
              </a:r>
              <a:r>
                <a:rPr lang="th-TH" altLang="th-TH" sz="1600" dirty="0">
                  <a:latin typeface="TH SarabunPSK" pitchFamily="34" charset="-34"/>
                  <a:cs typeface="TH SarabunPSK" pitchFamily="34" charset="-34"/>
                </a:rPr>
                <a:t>) ชก</a:t>
              </a:r>
              <a:r>
                <a:rPr lang="en-US" altLang="th-TH" sz="1600" dirty="0">
                  <a:latin typeface="TH SarabunPSK" pitchFamily="34" charset="-34"/>
                  <a:cs typeface="TH SarabunPSK" pitchFamily="34" charset="-34"/>
                </a:rPr>
                <a:t>. </a:t>
              </a:r>
              <a:r>
                <a:rPr lang="en-US" altLang="th-TH" sz="1000" dirty="0">
                  <a:solidFill>
                    <a:srgbClr val="FF0000"/>
                  </a:solidFill>
                  <a:latin typeface="TH SarabunPSK" pitchFamily="34" charset="-34"/>
                  <a:cs typeface="TH SarabunPSK" pitchFamily="34" charset="-34"/>
                </a:rPr>
                <a:t>(51)</a:t>
              </a:r>
              <a:endParaRPr lang="th-TH" altLang="th-TH" sz="1000" dirty="0">
                <a:solidFill>
                  <a:srgbClr val="FF0000"/>
                </a:solidFill>
                <a:latin typeface="TH SarabunPSK" pitchFamily="34" charset="-34"/>
                <a:cs typeface="TH SarabunPSK" pitchFamily="34" charset="-34"/>
              </a:endParaRPr>
            </a:p>
          </p:txBody>
        </p:sp>
      </p:grpSp>
      <p:sp>
        <p:nvSpPr>
          <p:cNvPr id="9231" name="Text Box 17"/>
          <p:cNvSpPr txBox="1">
            <a:spLocks noChangeArrowheads="1"/>
          </p:cNvSpPr>
          <p:nvPr/>
        </p:nvSpPr>
        <p:spPr bwMode="auto">
          <a:xfrm>
            <a:off x="3240088" y="2595563"/>
            <a:ext cx="2844800" cy="628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นักวิชาการเงินและบัญชี (ปก./ชก.)    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3</a:t>
            </a: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(59/60/64)</a:t>
            </a:r>
            <a:endParaRPr lang="th-TH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เจ้าพนักงานการเงินและบัญชี (ปง./ชง.)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5 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(61/62/65/66/67)</a:t>
            </a:r>
            <a:endParaRPr lang="th-TH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th-TH" altLang="th-TH" sz="1200">
                <a:solidFill>
                  <a:srgbClr val="00B05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พนักงานการเงินและบัญชี (ลจป.)       </a:t>
            </a:r>
            <a:r>
              <a:rPr lang="en-US" altLang="th-TH" sz="1200">
                <a:solidFill>
                  <a:srgbClr val="00B05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1200">
                <a:solidFill>
                  <a:srgbClr val="00B05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 </a:t>
            </a:r>
            <a:r>
              <a:rPr lang="en-US" altLang="th-TH" sz="1200">
                <a:solidFill>
                  <a:srgbClr val="00B05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1</a:t>
            </a:r>
            <a:r>
              <a:rPr lang="th-TH" altLang="th-TH" sz="1000">
                <a:solidFill>
                  <a:srgbClr val="00B05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8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) (ไม่รวมในกรอบ ขรก.)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4" name="Group 18"/>
          <p:cNvGrpSpPr>
            <a:grpSpLocks/>
          </p:cNvGrpSpPr>
          <p:nvPr/>
        </p:nvGrpSpPr>
        <p:grpSpPr bwMode="auto">
          <a:xfrm>
            <a:off x="3239912" y="1948195"/>
            <a:ext cx="2844256" cy="646112"/>
            <a:chOff x="3203847" y="3468365"/>
            <a:chExt cx="2845600" cy="646113"/>
          </a:xfrm>
          <a:solidFill>
            <a:schemeClr val="bg1"/>
          </a:solidFill>
        </p:grpSpPr>
        <p:sp>
          <p:nvSpPr>
            <p:cNvPr id="8245" name="Rectangle 2"/>
            <p:cNvSpPr>
              <a:spLocks noChangeArrowheads="1"/>
            </p:cNvSpPr>
            <p:nvPr/>
          </p:nvSpPr>
          <p:spPr bwMode="auto">
            <a:xfrm>
              <a:off x="3203847" y="3468365"/>
              <a:ext cx="2305089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th-TH" altLang="th-TH" sz="1600" b="1" dirty="0">
                  <a:latin typeface="TH SarabunPSK" pitchFamily="34" charset="-34"/>
                  <a:cs typeface="TH SarabunPSK" pitchFamily="34" charset="-34"/>
                </a:rPr>
                <a:t>กลุ่มงานบัญชี</a:t>
              </a:r>
            </a:p>
          </p:txBody>
        </p:sp>
        <p:sp>
          <p:nvSpPr>
            <p:cNvPr id="8246" name="Rectangle 2"/>
            <p:cNvSpPr>
              <a:spLocks noChangeArrowheads="1"/>
            </p:cNvSpPr>
            <p:nvPr/>
          </p:nvSpPr>
          <p:spPr bwMode="auto">
            <a:xfrm>
              <a:off x="5509192" y="3468365"/>
              <a:ext cx="540255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en-US" altLang="th-TH" sz="1600" b="1" dirty="0">
                  <a:latin typeface="TH SarabunPSK" pitchFamily="34" charset="-34"/>
                  <a:cs typeface="TH SarabunPSK" pitchFamily="34" charset="-34"/>
                </a:rPr>
                <a:t>9</a:t>
              </a:r>
              <a:endParaRPr lang="th-TH" altLang="th-TH" sz="1400" b="1" dirty="0">
                <a:latin typeface="TH SarabunPSK" pitchFamily="34" charset="-34"/>
                <a:cs typeface="TH SarabunPSK" pitchFamily="34" charset="-34"/>
              </a:endParaRPr>
            </a:p>
          </p:txBody>
        </p:sp>
        <p:sp>
          <p:nvSpPr>
            <p:cNvPr id="8247" name="Rectangle 2"/>
            <p:cNvSpPr>
              <a:spLocks noChangeArrowheads="1"/>
            </p:cNvSpPr>
            <p:nvPr/>
          </p:nvSpPr>
          <p:spPr bwMode="auto">
            <a:xfrm>
              <a:off x="3203847" y="3789040"/>
              <a:ext cx="2845344" cy="325438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th-TH" altLang="th-TH" sz="1600" dirty="0">
                  <a:latin typeface="TH SarabunPSK" pitchFamily="34" charset="-34"/>
                  <a:cs typeface="TH SarabunPSK" pitchFamily="34" charset="-34"/>
                </a:rPr>
                <a:t>นักวิชาการเงินและบัญชี (ผอ.กง.) ชพ.</a:t>
              </a:r>
              <a:r>
                <a:rPr lang="en-US" altLang="th-TH" sz="1000" dirty="0">
                  <a:solidFill>
                    <a:srgbClr val="FF0000"/>
                  </a:solidFill>
                  <a:latin typeface="TH SarabunPSK" pitchFamily="34" charset="-34"/>
                  <a:cs typeface="TH SarabunPSK" pitchFamily="34" charset="-34"/>
                </a:rPr>
                <a:t> (58)</a:t>
              </a:r>
              <a:endParaRPr lang="th-TH" altLang="th-TH" sz="1000" dirty="0">
                <a:solidFill>
                  <a:srgbClr val="FF0000"/>
                </a:solidFill>
                <a:latin typeface="TH SarabunPSK" pitchFamily="34" charset="-34"/>
                <a:cs typeface="TH SarabunPSK" pitchFamily="34" charset="-34"/>
              </a:endParaRPr>
            </a:p>
          </p:txBody>
        </p:sp>
      </p:grpSp>
      <p:sp>
        <p:nvSpPr>
          <p:cNvPr id="9233" name="Text Box 17"/>
          <p:cNvSpPr txBox="1">
            <a:spLocks noChangeArrowheads="1"/>
          </p:cNvSpPr>
          <p:nvPr/>
        </p:nvSpPr>
        <p:spPr bwMode="auto">
          <a:xfrm>
            <a:off x="6113463" y="2595563"/>
            <a:ext cx="2922587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นักวิชาการเงินและบัญชี (ปก./ชก.)    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3</a:t>
            </a: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(69/77/447)</a:t>
            </a:r>
            <a:endParaRPr lang="th-TH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เจ้าพนักงานการเงินและบัญชี (ปง./ชง.)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6 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(70/71/72/73/78/79)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5" name="Group 18"/>
          <p:cNvGrpSpPr>
            <a:grpSpLocks/>
          </p:cNvGrpSpPr>
          <p:nvPr/>
        </p:nvGrpSpPr>
        <p:grpSpPr bwMode="auto">
          <a:xfrm>
            <a:off x="6192240" y="1947947"/>
            <a:ext cx="2844256" cy="646112"/>
            <a:chOff x="3203846" y="3468365"/>
            <a:chExt cx="2843397" cy="646113"/>
          </a:xfrm>
          <a:solidFill>
            <a:schemeClr val="bg1"/>
          </a:solidFill>
        </p:grpSpPr>
        <p:sp>
          <p:nvSpPr>
            <p:cNvPr id="8239" name="Rectangle 2"/>
            <p:cNvSpPr>
              <a:spLocks noChangeArrowheads="1"/>
            </p:cNvSpPr>
            <p:nvPr/>
          </p:nvSpPr>
          <p:spPr bwMode="auto">
            <a:xfrm>
              <a:off x="3203848" y="3468365"/>
              <a:ext cx="2303304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th-TH" altLang="th-TH" sz="1600" b="1" dirty="0">
                  <a:latin typeface="TH SarabunPSK" pitchFamily="34" charset="-34"/>
                  <a:cs typeface="TH SarabunPSK" pitchFamily="34" charset="-34"/>
                </a:rPr>
                <a:t>กลุ่มงานการเงิน</a:t>
              </a:r>
            </a:p>
          </p:txBody>
        </p:sp>
        <p:sp>
          <p:nvSpPr>
            <p:cNvPr id="8240" name="Rectangle 2"/>
            <p:cNvSpPr>
              <a:spLocks noChangeArrowheads="1"/>
            </p:cNvSpPr>
            <p:nvPr/>
          </p:nvSpPr>
          <p:spPr bwMode="auto">
            <a:xfrm>
              <a:off x="5507406" y="3468365"/>
              <a:ext cx="539837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en-US" altLang="th-TH" sz="1600" b="1" dirty="0">
                  <a:latin typeface="TH SarabunPSK" pitchFamily="34" charset="-34"/>
                  <a:cs typeface="TH SarabunPSK" pitchFamily="34" charset="-34"/>
                </a:rPr>
                <a:t>10</a:t>
              </a:r>
              <a:endParaRPr lang="th-TH" altLang="th-TH" sz="1400" b="1" dirty="0">
                <a:latin typeface="TH SarabunPSK" pitchFamily="34" charset="-34"/>
                <a:cs typeface="TH SarabunPSK" pitchFamily="34" charset="-34"/>
              </a:endParaRPr>
            </a:p>
          </p:txBody>
        </p:sp>
        <p:sp>
          <p:nvSpPr>
            <p:cNvPr id="8241" name="Rectangle 2"/>
            <p:cNvSpPr>
              <a:spLocks noChangeArrowheads="1"/>
            </p:cNvSpPr>
            <p:nvPr/>
          </p:nvSpPr>
          <p:spPr bwMode="auto">
            <a:xfrm>
              <a:off x="3203846" y="3789040"/>
              <a:ext cx="2843141" cy="325438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th-TH" altLang="th-TH" sz="1600" dirty="0">
                  <a:latin typeface="TH SarabunPSK" pitchFamily="34" charset="-34"/>
                  <a:cs typeface="TH SarabunPSK" pitchFamily="34" charset="-34"/>
                </a:rPr>
                <a:t>นักวิชาการเงินและบัญชี (ผอ.กง.) ชพ.</a:t>
              </a:r>
              <a:r>
                <a:rPr lang="en-US" altLang="th-TH" sz="1000" dirty="0">
                  <a:solidFill>
                    <a:srgbClr val="FF0000"/>
                  </a:solidFill>
                  <a:latin typeface="TH SarabunPSK" pitchFamily="34" charset="-34"/>
                  <a:cs typeface="TH SarabunPSK" pitchFamily="34" charset="-34"/>
                </a:rPr>
                <a:t> (68)</a:t>
              </a:r>
              <a:endParaRPr lang="th-TH" altLang="th-TH" sz="1000" dirty="0">
                <a:solidFill>
                  <a:srgbClr val="FF0000"/>
                </a:solidFill>
                <a:latin typeface="TH SarabunPSK" pitchFamily="34" charset="-34"/>
                <a:cs typeface="TH SarabunPSK" pitchFamily="34" charset="-34"/>
              </a:endParaRPr>
            </a:p>
          </p:txBody>
        </p:sp>
      </p:grpSp>
      <p:sp>
        <p:nvSpPr>
          <p:cNvPr id="9235" name="Text Box 17"/>
          <p:cNvSpPr txBox="1">
            <a:spLocks noChangeArrowheads="1"/>
          </p:cNvSpPr>
          <p:nvPr/>
        </p:nvSpPr>
        <p:spPr bwMode="auto">
          <a:xfrm>
            <a:off x="107950" y="4021138"/>
            <a:ext cx="2879725" cy="628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นักวิชาการเงินและบัญชี (ปก./ชก.)    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2</a:t>
            </a: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(63/74)</a:t>
            </a:r>
            <a:endParaRPr lang="th-TH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เจ้าพนักงานการเงินและบัญชี (ปง./ชง.)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3 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(75/76/80)</a:t>
            </a:r>
          </a:p>
        </p:txBody>
      </p:sp>
      <p:grpSp>
        <p:nvGrpSpPr>
          <p:cNvPr id="6" name="Group 18"/>
          <p:cNvGrpSpPr>
            <a:grpSpLocks/>
          </p:cNvGrpSpPr>
          <p:nvPr/>
        </p:nvGrpSpPr>
        <p:grpSpPr bwMode="auto">
          <a:xfrm>
            <a:off x="107504" y="3373943"/>
            <a:ext cx="2844256" cy="646113"/>
            <a:chOff x="3203847" y="3468365"/>
            <a:chExt cx="2845600" cy="646113"/>
          </a:xfrm>
          <a:solidFill>
            <a:schemeClr val="bg1"/>
          </a:solidFill>
        </p:grpSpPr>
        <p:sp>
          <p:nvSpPr>
            <p:cNvPr id="8236" name="Rectangle 2"/>
            <p:cNvSpPr>
              <a:spLocks noChangeArrowheads="1"/>
            </p:cNvSpPr>
            <p:nvPr/>
          </p:nvSpPr>
          <p:spPr bwMode="auto">
            <a:xfrm>
              <a:off x="3203847" y="3468365"/>
              <a:ext cx="2305089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th-TH" altLang="th-TH" sz="1600" b="1" dirty="0">
                  <a:latin typeface="TH SarabunPSK" pitchFamily="34" charset="-34"/>
                  <a:cs typeface="TH SarabunPSK" pitchFamily="34" charset="-34"/>
                </a:rPr>
                <a:t>กลุ่มงานบริหารงบประมาณ</a:t>
              </a:r>
            </a:p>
          </p:txBody>
        </p:sp>
        <p:sp>
          <p:nvSpPr>
            <p:cNvPr id="8237" name="Rectangle 2"/>
            <p:cNvSpPr>
              <a:spLocks noChangeArrowheads="1"/>
            </p:cNvSpPr>
            <p:nvPr/>
          </p:nvSpPr>
          <p:spPr bwMode="auto">
            <a:xfrm>
              <a:off x="5509192" y="3468365"/>
              <a:ext cx="540255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en-US" altLang="th-TH" sz="1600" b="1" dirty="0">
                  <a:latin typeface="TH SarabunPSK" pitchFamily="34" charset="-34"/>
                  <a:cs typeface="TH SarabunPSK" pitchFamily="34" charset="-34"/>
                </a:rPr>
                <a:t>6</a:t>
              </a:r>
              <a:endParaRPr lang="th-TH" altLang="th-TH" sz="1400" b="1" dirty="0">
                <a:latin typeface="TH SarabunPSK" pitchFamily="34" charset="-34"/>
                <a:cs typeface="TH SarabunPSK" pitchFamily="34" charset="-34"/>
              </a:endParaRPr>
            </a:p>
          </p:txBody>
        </p:sp>
        <p:sp>
          <p:nvSpPr>
            <p:cNvPr id="8238" name="Rectangle 2"/>
            <p:cNvSpPr>
              <a:spLocks noChangeArrowheads="1"/>
            </p:cNvSpPr>
            <p:nvPr/>
          </p:nvSpPr>
          <p:spPr bwMode="auto">
            <a:xfrm>
              <a:off x="3203847" y="3789040"/>
              <a:ext cx="2845344" cy="325438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th-TH" altLang="th-TH" sz="1600" dirty="0">
                  <a:latin typeface="TH SarabunPSK" pitchFamily="34" charset="-34"/>
                  <a:cs typeface="TH SarabunPSK" pitchFamily="34" charset="-34"/>
                </a:rPr>
                <a:t>นักวิชาการเงินและบัญชี (ผอ.กง.) ชพ.</a:t>
              </a:r>
              <a:r>
                <a:rPr lang="en-US" altLang="th-TH" sz="1000" dirty="0">
                  <a:solidFill>
                    <a:srgbClr val="FF0000"/>
                  </a:solidFill>
                  <a:latin typeface="TH SarabunPSK" pitchFamily="34" charset="-34"/>
                  <a:cs typeface="TH SarabunPSK" pitchFamily="34" charset="-34"/>
                </a:rPr>
                <a:t> (456)</a:t>
              </a:r>
              <a:endParaRPr lang="th-TH" altLang="th-TH" sz="1000" dirty="0">
                <a:solidFill>
                  <a:srgbClr val="FF0000"/>
                </a:solidFill>
                <a:latin typeface="TH SarabunPSK" pitchFamily="34" charset="-34"/>
                <a:cs typeface="TH SarabunPSK" pitchFamily="34" charset="-34"/>
              </a:endParaRPr>
            </a:p>
          </p:txBody>
        </p:sp>
      </p:grpSp>
      <p:sp>
        <p:nvSpPr>
          <p:cNvPr id="9237" name="Text Box 17"/>
          <p:cNvSpPr txBox="1">
            <a:spLocks noChangeArrowheads="1"/>
          </p:cNvSpPr>
          <p:nvPr/>
        </p:nvSpPr>
        <p:spPr bwMode="auto">
          <a:xfrm>
            <a:off x="3240088" y="4025900"/>
            <a:ext cx="2844800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นักวิชาการพัสดุ (ปก/ชก)            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5</a:t>
            </a: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82/83/86/87/90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)</a:t>
            </a:r>
          </a:p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เจ้าพนักงานพัสดุ (ปง/ชง)                - 3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85/88/89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) 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เจ้าพนักงานธุรการ (ปง/ชง)          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1</a:t>
            </a: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93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) 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th-TH" altLang="th-TH" sz="1200">
                <a:solidFill>
                  <a:srgbClr val="00B05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พนักงานพัสดุ (ลจป.)            </a:t>
            </a:r>
            <a:r>
              <a:rPr lang="en-US" altLang="th-TH" sz="1200">
                <a:solidFill>
                  <a:srgbClr val="00B05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 </a:t>
            </a:r>
            <a:r>
              <a:rPr lang="th-TH" altLang="th-TH" sz="1200">
                <a:solidFill>
                  <a:srgbClr val="00B05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en-US" altLang="th-TH" sz="1200">
                <a:solidFill>
                  <a:srgbClr val="00B05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</a:t>
            </a:r>
            <a:r>
              <a:rPr lang="th-TH" altLang="th-TH" sz="1200">
                <a:solidFill>
                  <a:srgbClr val="00B05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 </a:t>
            </a:r>
            <a:r>
              <a:rPr lang="en-US" altLang="th-TH" sz="1200">
                <a:solidFill>
                  <a:srgbClr val="00B05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1200">
                <a:solidFill>
                  <a:srgbClr val="00B05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 </a:t>
            </a:r>
            <a:r>
              <a:rPr lang="en-US" altLang="th-TH" sz="1200">
                <a:solidFill>
                  <a:srgbClr val="00B05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1</a:t>
            </a:r>
            <a:r>
              <a:rPr lang="th-TH" altLang="th-TH" sz="1200">
                <a:solidFill>
                  <a:srgbClr val="00B05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16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) (ไม่รวมในกรอบ ขรก.)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7" name="Group 18"/>
          <p:cNvGrpSpPr>
            <a:grpSpLocks/>
          </p:cNvGrpSpPr>
          <p:nvPr/>
        </p:nvGrpSpPr>
        <p:grpSpPr bwMode="auto">
          <a:xfrm>
            <a:off x="3240168" y="3377902"/>
            <a:ext cx="2844000" cy="646113"/>
            <a:chOff x="3203847" y="3468365"/>
            <a:chExt cx="2845344" cy="646113"/>
          </a:xfrm>
          <a:solidFill>
            <a:schemeClr val="bg1"/>
          </a:solidFill>
        </p:grpSpPr>
        <p:sp>
          <p:nvSpPr>
            <p:cNvPr id="8233" name="Rectangle 2"/>
            <p:cNvSpPr>
              <a:spLocks noChangeArrowheads="1"/>
            </p:cNvSpPr>
            <p:nvPr/>
          </p:nvSpPr>
          <p:spPr bwMode="auto">
            <a:xfrm>
              <a:off x="3203847" y="3468365"/>
              <a:ext cx="2305089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th-TH" altLang="th-TH" sz="1600" b="1" dirty="0">
                  <a:latin typeface="TH SarabunPSK" pitchFamily="34" charset="-34"/>
                  <a:cs typeface="TH SarabunPSK" pitchFamily="34" charset="-34"/>
                </a:rPr>
                <a:t>กลุ่มงานพัสดุ</a:t>
              </a:r>
            </a:p>
          </p:txBody>
        </p:sp>
        <p:sp>
          <p:nvSpPr>
            <p:cNvPr id="8" name="Rectangle 2"/>
            <p:cNvSpPr>
              <a:spLocks noChangeArrowheads="1"/>
            </p:cNvSpPr>
            <p:nvPr/>
          </p:nvSpPr>
          <p:spPr bwMode="auto">
            <a:xfrm>
              <a:off x="5508936" y="3468365"/>
              <a:ext cx="540255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en-US" altLang="th-TH" sz="1600" b="1" dirty="0">
                  <a:latin typeface="TH SarabunPSK" pitchFamily="34" charset="-34"/>
                  <a:cs typeface="TH SarabunPSK" pitchFamily="34" charset="-34"/>
                </a:rPr>
                <a:t>10</a:t>
              </a:r>
              <a:endParaRPr lang="th-TH" altLang="th-TH" sz="1400" b="1" dirty="0">
                <a:latin typeface="TH SarabunPSK" pitchFamily="34" charset="-34"/>
                <a:cs typeface="TH SarabunPSK" pitchFamily="34" charset="-34"/>
              </a:endParaRPr>
            </a:p>
          </p:txBody>
        </p:sp>
        <p:sp>
          <p:nvSpPr>
            <p:cNvPr id="9" name="Rectangle 2"/>
            <p:cNvSpPr>
              <a:spLocks noChangeArrowheads="1"/>
            </p:cNvSpPr>
            <p:nvPr/>
          </p:nvSpPr>
          <p:spPr bwMode="auto">
            <a:xfrm>
              <a:off x="3203847" y="3789040"/>
              <a:ext cx="2845344" cy="325438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th-TH" altLang="th-TH" sz="1600" dirty="0">
                  <a:latin typeface="TH SarabunPSK" pitchFamily="34" charset="-34"/>
                  <a:cs typeface="TH SarabunPSK" pitchFamily="34" charset="-34"/>
                </a:rPr>
                <a:t>นักวิชาการพัสดุ (ผอ.กง.)</a:t>
              </a:r>
              <a:r>
                <a:rPr lang="en-US" altLang="th-TH" sz="1600" dirty="0">
                  <a:latin typeface="TH SarabunPSK" pitchFamily="34" charset="-34"/>
                  <a:cs typeface="TH SarabunPSK" pitchFamily="34" charset="-34"/>
                </a:rPr>
                <a:t> </a:t>
              </a:r>
              <a:r>
                <a:rPr lang="th-TH" altLang="th-TH" sz="1600" dirty="0">
                  <a:latin typeface="TH SarabunPSK" pitchFamily="34" charset="-34"/>
                  <a:cs typeface="TH SarabunPSK" pitchFamily="34" charset="-34"/>
                </a:rPr>
                <a:t>ชพ. </a:t>
              </a:r>
              <a:r>
                <a:rPr lang="th-TH" altLang="th-TH" sz="1000" dirty="0">
                  <a:solidFill>
                    <a:srgbClr val="FF0000"/>
                  </a:solidFill>
                  <a:latin typeface="TH SarabunPSK" pitchFamily="34" charset="-34"/>
                  <a:cs typeface="TH SarabunPSK" pitchFamily="34" charset="-34"/>
                </a:rPr>
                <a:t>(</a:t>
              </a:r>
              <a:r>
                <a:rPr lang="en-US" altLang="th-TH" sz="1000" dirty="0">
                  <a:solidFill>
                    <a:srgbClr val="FF0000"/>
                  </a:solidFill>
                  <a:latin typeface="TH SarabunPSK" pitchFamily="34" charset="-34"/>
                  <a:cs typeface="TH SarabunPSK" pitchFamily="34" charset="-34"/>
                </a:rPr>
                <a:t>81</a:t>
              </a:r>
              <a:r>
                <a:rPr lang="th-TH" altLang="th-TH" sz="1000" dirty="0">
                  <a:solidFill>
                    <a:srgbClr val="FF0000"/>
                  </a:solidFill>
                  <a:latin typeface="TH SarabunPSK" pitchFamily="34" charset="-34"/>
                  <a:cs typeface="TH SarabunPSK" pitchFamily="34" charset="-34"/>
                </a:rPr>
                <a:t>)</a:t>
              </a:r>
              <a:r>
                <a:rPr lang="th-TH" altLang="th-TH" sz="1600" dirty="0">
                  <a:latin typeface="TH SarabunPSK" pitchFamily="34" charset="-34"/>
                  <a:cs typeface="TH SarabunPSK" pitchFamily="34" charset="-34"/>
                </a:rPr>
                <a:t> </a:t>
              </a:r>
            </a:p>
          </p:txBody>
        </p:sp>
      </p:grpSp>
      <p:sp>
        <p:nvSpPr>
          <p:cNvPr id="9239" name="Text Box 17"/>
          <p:cNvSpPr txBox="1">
            <a:spLocks noChangeArrowheads="1"/>
          </p:cNvSpPr>
          <p:nvPr/>
        </p:nvSpPr>
        <p:spPr bwMode="auto">
          <a:xfrm>
            <a:off x="6229350" y="4025900"/>
            <a:ext cx="2914650" cy="5540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>
              <a:defRPr/>
            </a:pPr>
            <a:r>
              <a:rPr lang="th-TH" altLang="th-TH" sz="1200" dirty="0">
                <a:latin typeface="TH SarabunPSK" pitchFamily="34" charset="-34"/>
                <a:ea typeface="Angsana New" pitchFamily="18" charset="-34"/>
                <a:cs typeface="TH SarabunPSK" pitchFamily="34" charset="-34"/>
              </a:rPr>
              <a:t>นายช่างโยธา (ปง./ชง                  - </a:t>
            </a:r>
            <a:r>
              <a:rPr lang="en-US" altLang="th-TH" sz="1200" dirty="0">
                <a:latin typeface="TH SarabunPSK" pitchFamily="34" charset="-34"/>
                <a:ea typeface="Angsana New" pitchFamily="18" charset="-34"/>
                <a:cs typeface="TH SarabunPSK" pitchFamily="34" charset="-34"/>
              </a:rPr>
              <a:t>2 </a:t>
            </a:r>
            <a:r>
              <a:rPr lang="en-US" altLang="th-TH" sz="1000" dirty="0">
                <a:solidFill>
                  <a:srgbClr val="FF0000"/>
                </a:solidFill>
                <a:latin typeface="TH SarabunPSK" pitchFamily="34" charset="-34"/>
                <a:ea typeface="Angsana New" pitchFamily="18" charset="-34"/>
                <a:cs typeface="TH SarabunPSK" pitchFamily="34" charset="-34"/>
              </a:rPr>
              <a:t>(52/92)</a:t>
            </a:r>
            <a:endParaRPr lang="th-TH" altLang="th-TH" sz="1000" dirty="0">
              <a:solidFill>
                <a:srgbClr val="FF0000"/>
              </a:solidFill>
              <a:latin typeface="TH SarabunPSK" pitchFamily="34" charset="-34"/>
              <a:ea typeface="Angsana New" pitchFamily="18" charset="-34"/>
              <a:cs typeface="TH SarabunPSK" pitchFamily="34" charset="-34"/>
            </a:endParaRPr>
          </a:p>
          <a:p>
            <a:pPr>
              <a:defRPr/>
            </a:pPr>
            <a:r>
              <a:rPr lang="th-TH" altLang="th-TH" sz="1200" dirty="0">
                <a:latin typeface="TH SarabunPSK" pitchFamily="34" charset="-34"/>
                <a:ea typeface="Angsana New" pitchFamily="18" charset="-34"/>
                <a:cs typeface="TH SarabunPSK" pitchFamily="34" charset="-34"/>
              </a:rPr>
              <a:t>เจ้าพนักงานพัสดุ (ปง./ชง.)            - </a:t>
            </a:r>
            <a:r>
              <a:rPr lang="en-US" altLang="th-TH" sz="1200" dirty="0">
                <a:latin typeface="TH SarabunPSK" pitchFamily="34" charset="-34"/>
                <a:ea typeface="Angsana New" pitchFamily="18" charset="-34"/>
                <a:cs typeface="TH SarabunPSK" pitchFamily="34" charset="-34"/>
              </a:rPr>
              <a:t>1 </a:t>
            </a:r>
            <a:r>
              <a:rPr lang="en-US" altLang="th-TH" sz="1000" dirty="0">
                <a:solidFill>
                  <a:srgbClr val="FF0000"/>
                </a:solidFill>
                <a:latin typeface="TH SarabunPSK" pitchFamily="34" charset="-34"/>
                <a:ea typeface="Angsana New" pitchFamily="18" charset="-34"/>
                <a:cs typeface="TH SarabunPSK" pitchFamily="34" charset="-34"/>
              </a:rPr>
              <a:t>(57)</a:t>
            </a:r>
          </a:p>
          <a:p>
            <a:pPr>
              <a:defRPr/>
            </a:pPr>
            <a:r>
              <a:rPr lang="th-TH" altLang="th-TH" sz="1200" dirty="0">
                <a:solidFill>
                  <a:srgbClr val="00B050"/>
                </a:solidFill>
                <a:latin typeface="TH SarabunPSK" pitchFamily="34" charset="-34"/>
                <a:ea typeface="Angsana New" pitchFamily="18" charset="-34"/>
                <a:cs typeface="TH SarabunPSK" pitchFamily="34" charset="-34"/>
              </a:rPr>
              <a:t>พนักงานขับรถยนต์ (ลจป.)            - </a:t>
            </a:r>
            <a:r>
              <a:rPr lang="en-US" altLang="th-TH" sz="1200" dirty="0">
                <a:solidFill>
                  <a:srgbClr val="00B050"/>
                </a:solidFill>
                <a:latin typeface="TH SarabunPSK" pitchFamily="34" charset="-34"/>
                <a:ea typeface="Angsana New" pitchFamily="18" charset="-34"/>
                <a:cs typeface="TH SarabunPSK" pitchFamily="34" charset="-34"/>
              </a:rPr>
              <a:t>6</a:t>
            </a:r>
            <a:r>
              <a:rPr lang="th-TH" altLang="th-TH" sz="1200" dirty="0">
                <a:solidFill>
                  <a:srgbClr val="00B050"/>
                </a:solidFill>
                <a:latin typeface="TH SarabunPSK" pitchFamily="34" charset="-34"/>
                <a:ea typeface="Angsana New" pitchFamily="18" charset="-34"/>
                <a:cs typeface="TH SarabunPSK" pitchFamily="34" charset="-34"/>
              </a:rPr>
              <a:t> </a:t>
            </a:r>
            <a:r>
              <a:rPr lang="th-TH" altLang="th-TH" sz="1000" dirty="0">
                <a:solidFill>
                  <a:srgbClr val="FF0000"/>
                </a:solidFill>
                <a:latin typeface="TH SarabunPSK" pitchFamily="34" charset="-34"/>
                <a:ea typeface="Angsana New" pitchFamily="18" charset="-34"/>
                <a:cs typeface="TH SarabunPSK" pitchFamily="34" charset="-34"/>
              </a:rPr>
              <a:t>(</a:t>
            </a:r>
            <a:r>
              <a:rPr lang="en-US" altLang="th-TH" sz="1000" dirty="0">
                <a:solidFill>
                  <a:srgbClr val="FF0000"/>
                </a:solidFill>
                <a:latin typeface="TH SarabunPSK" pitchFamily="34" charset="-34"/>
                <a:ea typeface="Angsana New" pitchFamily="18" charset="-34"/>
                <a:cs typeface="TH SarabunPSK" pitchFamily="34" charset="-34"/>
              </a:rPr>
              <a:t>11/12/19/20/23/28</a:t>
            </a:r>
            <a:r>
              <a:rPr lang="th-TH" altLang="th-TH" sz="1000" dirty="0">
                <a:solidFill>
                  <a:srgbClr val="FF0000"/>
                </a:solidFill>
                <a:latin typeface="TH SarabunPSK" pitchFamily="34" charset="-34"/>
                <a:ea typeface="Angsana New" pitchFamily="18" charset="-34"/>
                <a:cs typeface="TH SarabunPSK" pitchFamily="34" charset="-34"/>
              </a:rPr>
              <a:t>)</a:t>
            </a:r>
            <a:endParaRPr lang="en-US" altLang="th-TH" sz="1000" dirty="0">
              <a:solidFill>
                <a:srgbClr val="FF0000"/>
              </a:solidFill>
              <a:latin typeface="TH SarabunPSK" pitchFamily="34" charset="-34"/>
              <a:ea typeface="Angsana New" pitchFamily="18" charset="-34"/>
              <a:cs typeface="TH SarabunPSK" pitchFamily="34" charset="-34"/>
            </a:endParaRPr>
          </a:p>
          <a:p>
            <a:pPr>
              <a:defRPr/>
            </a:pPr>
            <a:r>
              <a:rPr lang="en-US" altLang="th-TH" sz="1000" dirty="0">
                <a:solidFill>
                  <a:srgbClr val="FF0000"/>
                </a:solidFill>
                <a:latin typeface="TH SarabunPSK" pitchFamily="34" charset="-34"/>
                <a:ea typeface="Angsana New" pitchFamily="18" charset="-34"/>
                <a:cs typeface="TH SarabunPSK" pitchFamily="34" charset="-34"/>
              </a:rPr>
              <a:t>                                                            </a:t>
            </a:r>
            <a:r>
              <a:rPr lang="th-TH" altLang="th-TH" sz="1000" dirty="0">
                <a:solidFill>
                  <a:srgbClr val="FF0000"/>
                </a:solidFill>
                <a:latin typeface="TH SarabunPSK" pitchFamily="34" charset="-34"/>
                <a:ea typeface="Angsana New" pitchFamily="18" charset="-34"/>
                <a:cs typeface="TH SarabunPSK" pitchFamily="34" charset="-34"/>
              </a:rPr>
              <a:t>(ไม่รวมในกรอบ ขรก.)</a:t>
            </a:r>
            <a:endParaRPr lang="en-US" altLang="th-TH" sz="1000" dirty="0">
              <a:solidFill>
                <a:srgbClr val="FF0000"/>
              </a:solidFill>
              <a:latin typeface="TH SarabunPSK" pitchFamily="34" charset="-34"/>
              <a:ea typeface="Angsana New" pitchFamily="18" charset="-34"/>
              <a:cs typeface="TH SarabunPSK" pitchFamily="34" charset="-34"/>
            </a:endParaRPr>
          </a:p>
          <a:p>
            <a:pPr>
              <a:defRPr/>
            </a:pPr>
            <a:r>
              <a:rPr lang="th-TH" altLang="th-TH" sz="1200" dirty="0">
                <a:solidFill>
                  <a:srgbClr val="0070C0"/>
                </a:solidFill>
                <a:latin typeface="TH SarabunPSK" pitchFamily="34" charset="-34"/>
                <a:ea typeface="Angsana New" pitchFamily="18" charset="-34"/>
                <a:cs typeface="TH SarabunPSK" pitchFamily="34" charset="-34"/>
              </a:rPr>
              <a:t>นายช่างไฟฟ้า (พรก.)</a:t>
            </a:r>
            <a:r>
              <a:rPr lang="en-US" altLang="th-TH" sz="1200" dirty="0">
                <a:solidFill>
                  <a:srgbClr val="0070C0"/>
                </a:solidFill>
                <a:latin typeface="TH SarabunPSK" pitchFamily="34" charset="-34"/>
                <a:ea typeface="Angsana New" pitchFamily="18" charset="-34"/>
                <a:cs typeface="TH SarabunPSK" pitchFamily="34" charset="-34"/>
              </a:rPr>
              <a:t> </a:t>
            </a:r>
            <a:r>
              <a:rPr lang="th-TH" altLang="th-TH" sz="1200" dirty="0">
                <a:solidFill>
                  <a:srgbClr val="0070C0"/>
                </a:solidFill>
                <a:latin typeface="TH SarabunPSK" pitchFamily="34" charset="-34"/>
                <a:ea typeface="Angsana New" pitchFamily="18" charset="-34"/>
                <a:cs typeface="TH SarabunPSK" pitchFamily="34" charset="-34"/>
              </a:rPr>
              <a:t>(จ้างแล้ว)   </a:t>
            </a:r>
            <a:r>
              <a:rPr lang="en-US" altLang="th-TH" sz="1200" dirty="0">
                <a:solidFill>
                  <a:srgbClr val="0070C0"/>
                </a:solidFill>
                <a:latin typeface="TH SarabunPSK" pitchFamily="34" charset="-34"/>
                <a:ea typeface="Angsana New" pitchFamily="18" charset="-34"/>
                <a:cs typeface="TH SarabunPSK" pitchFamily="34" charset="-34"/>
              </a:rPr>
              <a:t>    </a:t>
            </a:r>
            <a:r>
              <a:rPr lang="th-TH" altLang="th-TH" sz="1200" dirty="0">
                <a:solidFill>
                  <a:srgbClr val="0070C0"/>
                </a:solidFill>
                <a:latin typeface="TH SarabunPSK" pitchFamily="34" charset="-34"/>
                <a:ea typeface="Angsana New" pitchFamily="18" charset="-34"/>
                <a:cs typeface="TH SarabunPSK" pitchFamily="34" charset="-34"/>
              </a:rPr>
              <a:t>- </a:t>
            </a:r>
            <a:r>
              <a:rPr lang="en-US" altLang="th-TH" sz="1200" dirty="0">
                <a:solidFill>
                  <a:srgbClr val="0070C0"/>
                </a:solidFill>
                <a:latin typeface="TH SarabunPSK" pitchFamily="34" charset="-34"/>
                <a:ea typeface="Angsana New" pitchFamily="18" charset="-34"/>
                <a:cs typeface="TH SarabunPSK" pitchFamily="34" charset="-34"/>
              </a:rPr>
              <a:t>2</a:t>
            </a:r>
            <a:r>
              <a:rPr lang="th-TH" altLang="th-TH" sz="1200" dirty="0">
                <a:solidFill>
                  <a:srgbClr val="0070C0"/>
                </a:solidFill>
                <a:latin typeface="TH SarabunPSK" pitchFamily="34" charset="-34"/>
                <a:ea typeface="Angsana New" pitchFamily="18" charset="-34"/>
                <a:cs typeface="TH SarabunPSK" pitchFamily="34" charset="-34"/>
              </a:rPr>
              <a:t> </a:t>
            </a:r>
            <a:r>
              <a:rPr lang="th-TH" altLang="th-TH" sz="1000" dirty="0">
                <a:solidFill>
                  <a:srgbClr val="FF0000"/>
                </a:solidFill>
                <a:latin typeface="TH SarabunPSK" pitchFamily="34" charset="-34"/>
                <a:ea typeface="Angsana New" pitchFamily="18" charset="-34"/>
                <a:cs typeface="TH SarabunPSK" pitchFamily="34" charset="-34"/>
              </a:rPr>
              <a:t>(</a:t>
            </a:r>
            <a:r>
              <a:rPr lang="en-US" altLang="th-TH" sz="1000" dirty="0">
                <a:solidFill>
                  <a:srgbClr val="FF0000"/>
                </a:solidFill>
                <a:latin typeface="TH SarabunPSK" pitchFamily="34" charset="-34"/>
                <a:ea typeface="Angsana New" pitchFamily="18" charset="-34"/>
                <a:cs typeface="TH SarabunPSK" pitchFamily="34" charset="-34"/>
              </a:rPr>
              <a:t>13/14</a:t>
            </a:r>
            <a:r>
              <a:rPr lang="th-TH" altLang="th-TH" sz="1000" dirty="0">
                <a:solidFill>
                  <a:srgbClr val="FF0000"/>
                </a:solidFill>
                <a:latin typeface="TH SarabunPSK" pitchFamily="34" charset="-34"/>
                <a:ea typeface="Angsana New" pitchFamily="18" charset="-34"/>
                <a:cs typeface="TH SarabunPSK" pitchFamily="34" charset="-34"/>
              </a:rPr>
              <a:t>) (ไม่รวมในกรอบ ขรก.)</a:t>
            </a:r>
            <a:r>
              <a:rPr lang="th-TH" altLang="th-TH" sz="1050" dirty="0">
                <a:solidFill>
                  <a:srgbClr val="0070C0"/>
                </a:solidFill>
                <a:latin typeface="TH SarabunPSK" pitchFamily="34" charset="-34"/>
                <a:ea typeface="Angsana New" pitchFamily="18" charset="-34"/>
                <a:cs typeface="TH SarabunPSK" pitchFamily="34" charset="-34"/>
              </a:rPr>
              <a:t> </a:t>
            </a:r>
          </a:p>
          <a:p>
            <a:pPr>
              <a:defRPr/>
            </a:pPr>
            <a:r>
              <a:rPr lang="th-TH" altLang="th-TH" sz="1000" dirty="0">
                <a:solidFill>
                  <a:srgbClr val="0070C0"/>
                </a:solidFill>
                <a:latin typeface="TH SarabunPSK" pitchFamily="34" charset="-34"/>
                <a:ea typeface="Angsana New" pitchFamily="18" charset="-34"/>
                <a:cs typeface="TH SarabunPSK" pitchFamily="34" charset="-34"/>
              </a:rPr>
              <a:t>(กรอบฯ </a:t>
            </a:r>
            <a:r>
              <a:rPr lang="en-US" altLang="th-TH" sz="1000" dirty="0">
                <a:solidFill>
                  <a:srgbClr val="0070C0"/>
                </a:solidFill>
                <a:latin typeface="TH SarabunPSK" pitchFamily="34" charset="-34"/>
                <a:ea typeface="Angsana New" pitchFamily="18" charset="-34"/>
                <a:cs typeface="TH SarabunPSK" pitchFamily="34" charset="-34"/>
              </a:rPr>
              <a:t>2564</a:t>
            </a:r>
            <a:r>
              <a:rPr lang="th-TH" altLang="th-TH" sz="1000" dirty="0">
                <a:solidFill>
                  <a:srgbClr val="0070C0"/>
                </a:solidFill>
                <a:latin typeface="TH SarabunPSK" pitchFamily="34" charset="-34"/>
                <a:ea typeface="Angsana New" pitchFamily="18" charset="-34"/>
                <a:cs typeface="TH SarabunPSK" pitchFamily="34" charset="-34"/>
              </a:rPr>
              <a:t> </a:t>
            </a:r>
            <a:r>
              <a:rPr lang="en-US" altLang="th-TH" sz="1000" dirty="0">
                <a:solidFill>
                  <a:srgbClr val="0070C0"/>
                </a:solidFill>
                <a:latin typeface="TH SarabunPSK" pitchFamily="34" charset="-34"/>
                <a:ea typeface="Angsana New" pitchFamily="18" charset="-34"/>
                <a:cs typeface="TH SarabunPSK" pitchFamily="34" charset="-34"/>
              </a:rPr>
              <a:t>-</a:t>
            </a:r>
            <a:r>
              <a:rPr lang="th-TH" altLang="th-TH" sz="1000" dirty="0">
                <a:solidFill>
                  <a:srgbClr val="0070C0"/>
                </a:solidFill>
                <a:latin typeface="TH SarabunPSK" pitchFamily="34" charset="-34"/>
                <a:ea typeface="Angsana New" pitchFamily="18" charset="-34"/>
                <a:cs typeface="TH SarabunPSK" pitchFamily="34" charset="-34"/>
              </a:rPr>
              <a:t> </a:t>
            </a:r>
            <a:r>
              <a:rPr lang="en-US" altLang="th-TH" sz="1000" dirty="0">
                <a:solidFill>
                  <a:srgbClr val="0070C0"/>
                </a:solidFill>
                <a:latin typeface="TH SarabunPSK" pitchFamily="34" charset="-34"/>
                <a:ea typeface="Angsana New" pitchFamily="18" charset="-34"/>
                <a:cs typeface="TH SarabunPSK" pitchFamily="34" charset="-34"/>
              </a:rPr>
              <a:t>2567)</a:t>
            </a:r>
            <a:endParaRPr lang="en-US" altLang="th-TH" sz="1050" dirty="0">
              <a:solidFill>
                <a:srgbClr val="FF0000"/>
              </a:solidFill>
              <a:latin typeface="TH SarabunPSK" pitchFamily="34" charset="-34"/>
              <a:ea typeface="Angsana New" pitchFamily="18" charset="-34"/>
              <a:cs typeface="TH SarabunPSK" pitchFamily="34" charset="-34"/>
            </a:endParaRPr>
          </a:p>
          <a:p>
            <a:pPr>
              <a:defRPr/>
            </a:pPr>
            <a:endParaRPr lang="en-US" altLang="th-TH" sz="1000" dirty="0">
              <a:solidFill>
                <a:srgbClr val="FF0000"/>
              </a:solidFill>
              <a:latin typeface="TH SarabunPSK" pitchFamily="34" charset="-34"/>
              <a:ea typeface="Angsana New" pitchFamily="18" charset="-34"/>
              <a:cs typeface="TH SarabunPSK" pitchFamily="34" charset="-34"/>
            </a:endParaRPr>
          </a:p>
        </p:txBody>
      </p:sp>
      <p:grpSp>
        <p:nvGrpSpPr>
          <p:cNvPr id="10" name="Group 18"/>
          <p:cNvGrpSpPr>
            <a:grpSpLocks/>
          </p:cNvGrpSpPr>
          <p:nvPr/>
        </p:nvGrpSpPr>
        <p:grpSpPr bwMode="auto">
          <a:xfrm>
            <a:off x="6228977" y="3377902"/>
            <a:ext cx="2848137" cy="646113"/>
            <a:chOff x="3203846" y="3468365"/>
            <a:chExt cx="2847277" cy="646113"/>
          </a:xfrm>
          <a:solidFill>
            <a:schemeClr val="bg1"/>
          </a:solidFill>
        </p:grpSpPr>
        <p:sp>
          <p:nvSpPr>
            <p:cNvPr id="122" name="Rectangle 2"/>
            <p:cNvSpPr>
              <a:spLocks noChangeArrowheads="1"/>
            </p:cNvSpPr>
            <p:nvPr/>
          </p:nvSpPr>
          <p:spPr bwMode="auto">
            <a:xfrm>
              <a:off x="3203846" y="3468365"/>
              <a:ext cx="2267315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lnSpc>
                  <a:spcPct val="70000"/>
                </a:lnSpc>
                <a:defRPr/>
              </a:pPr>
              <a:endParaRPr lang="en-US" altLang="th-TH" sz="700" b="1" dirty="0">
                <a:latin typeface="TH SarabunPSK" pitchFamily="34" charset="-34"/>
                <a:cs typeface="TH SarabunPSK" pitchFamily="34" charset="-34"/>
              </a:endParaRPr>
            </a:p>
            <a:p>
              <a:pPr algn="ctr" eaLnBrk="0" hangingPunct="0">
                <a:lnSpc>
                  <a:spcPct val="70000"/>
                </a:lnSpc>
                <a:defRPr/>
              </a:pPr>
              <a:r>
                <a:rPr lang="th-TH" altLang="th-TH" sz="1400" b="1" dirty="0">
                  <a:latin typeface="TH SarabunPSK" pitchFamily="34" charset="-34"/>
                  <a:cs typeface="TH SarabunPSK" pitchFamily="34" charset="-34"/>
                </a:rPr>
                <a:t>กลุ่มงานอาคารสถานที่</a:t>
              </a:r>
            </a:p>
            <a:p>
              <a:pPr algn="ctr" eaLnBrk="0" hangingPunct="0">
                <a:lnSpc>
                  <a:spcPct val="70000"/>
                </a:lnSpc>
                <a:defRPr/>
              </a:pPr>
              <a:r>
                <a:rPr lang="th-TH" altLang="th-TH" sz="1400" b="1" dirty="0">
                  <a:latin typeface="TH SarabunPSK" pitchFamily="34" charset="-34"/>
                  <a:cs typeface="TH SarabunPSK" pitchFamily="34" charset="-34"/>
                </a:rPr>
                <a:t>และยานพาหนะ</a:t>
              </a:r>
            </a:p>
          </p:txBody>
        </p:sp>
        <p:sp>
          <p:nvSpPr>
            <p:cNvPr id="8234" name="Rectangle 2"/>
            <p:cNvSpPr>
              <a:spLocks noChangeArrowheads="1"/>
            </p:cNvSpPr>
            <p:nvPr/>
          </p:nvSpPr>
          <p:spPr bwMode="auto">
            <a:xfrm>
              <a:off x="5475124" y="3468365"/>
              <a:ext cx="575999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en-US" altLang="th-TH" sz="1600" b="1" dirty="0">
                  <a:latin typeface="TH SarabunPSK" pitchFamily="34" charset="-34"/>
                  <a:cs typeface="TH SarabunPSK" pitchFamily="34" charset="-34"/>
                </a:rPr>
                <a:t>4</a:t>
              </a:r>
              <a:endParaRPr lang="th-TH" altLang="th-TH" sz="1400" b="1" dirty="0">
                <a:latin typeface="TH SarabunPSK" pitchFamily="34" charset="-34"/>
                <a:cs typeface="TH SarabunPSK" pitchFamily="34" charset="-34"/>
              </a:endParaRPr>
            </a:p>
          </p:txBody>
        </p:sp>
        <p:sp>
          <p:nvSpPr>
            <p:cNvPr id="8235" name="Rectangle 2"/>
            <p:cNvSpPr>
              <a:spLocks noChangeArrowheads="1"/>
            </p:cNvSpPr>
            <p:nvPr/>
          </p:nvSpPr>
          <p:spPr bwMode="auto">
            <a:xfrm>
              <a:off x="3203846" y="3789040"/>
              <a:ext cx="2843141" cy="325438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th-TH" altLang="th-TH" sz="1600" dirty="0">
                  <a:latin typeface="TH SarabunPSK" pitchFamily="34" charset="-34"/>
                  <a:cs typeface="TH SarabunPSK" pitchFamily="34" charset="-34"/>
                </a:rPr>
                <a:t>นายช่างโยธา (ผอ.กง.) ชง</a:t>
              </a:r>
              <a:r>
                <a:rPr lang="en-US" altLang="th-TH" sz="1600" dirty="0">
                  <a:latin typeface="TH SarabunPSK" pitchFamily="34" charset="-34"/>
                  <a:cs typeface="TH SarabunPSK" pitchFamily="34" charset="-34"/>
                </a:rPr>
                <a:t>.</a:t>
              </a:r>
              <a:r>
                <a:rPr lang="th-TH" altLang="th-TH" sz="1000" dirty="0">
                  <a:solidFill>
                    <a:srgbClr val="FF0000"/>
                  </a:solidFill>
                  <a:latin typeface="TH SarabunPSK" pitchFamily="34" charset="-34"/>
                  <a:cs typeface="TH SarabunPSK" pitchFamily="34" charset="-34"/>
                </a:rPr>
                <a:t> (</a:t>
              </a:r>
              <a:r>
                <a:rPr lang="en-US" altLang="th-TH" sz="1000" dirty="0">
                  <a:solidFill>
                    <a:srgbClr val="FF0000"/>
                  </a:solidFill>
                  <a:latin typeface="TH SarabunPSK" pitchFamily="34" charset="-34"/>
                  <a:cs typeface="TH SarabunPSK" pitchFamily="34" charset="-34"/>
                </a:rPr>
                <a:t>91)</a:t>
              </a:r>
              <a:endParaRPr lang="th-TH" altLang="th-TH" sz="1000" dirty="0">
                <a:solidFill>
                  <a:srgbClr val="FF0000"/>
                </a:solidFill>
                <a:latin typeface="TH SarabunPSK" pitchFamily="34" charset="-34"/>
                <a:cs typeface="TH SarabunPSK" pitchFamily="34" charset="-34"/>
              </a:endParaRPr>
            </a:p>
          </p:txBody>
        </p:sp>
      </p:grpSp>
      <p:sp>
        <p:nvSpPr>
          <p:cNvPr id="9241" name="Rectangle 81"/>
          <p:cNvSpPr>
            <a:spLocks noChangeArrowheads="1"/>
          </p:cNvSpPr>
          <p:nvPr/>
        </p:nvSpPr>
        <p:spPr bwMode="auto">
          <a:xfrm>
            <a:off x="0" y="6611938"/>
            <a:ext cx="1619250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000" u="sng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หมายเหตุ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ภายในวงเล็บแสดงเลขที่ตำแหน่ง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cxnSp>
        <p:nvCxnSpPr>
          <p:cNvPr id="61" name="Straight Connector 60"/>
          <p:cNvCxnSpPr/>
          <p:nvPr/>
        </p:nvCxnSpPr>
        <p:spPr>
          <a:xfrm>
            <a:off x="1403350" y="1773238"/>
            <a:ext cx="6192838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6" name="Straight Connector 65"/>
          <p:cNvCxnSpPr/>
          <p:nvPr/>
        </p:nvCxnSpPr>
        <p:spPr>
          <a:xfrm>
            <a:off x="3094038" y="1773238"/>
            <a:ext cx="0" cy="143986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946" name="Rectangle 73"/>
          <p:cNvSpPr>
            <a:spLocks noChangeArrowheads="1"/>
          </p:cNvSpPr>
          <p:nvPr/>
        </p:nvSpPr>
        <p:spPr bwMode="auto">
          <a:xfrm>
            <a:off x="488950" y="106363"/>
            <a:ext cx="815498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/>
            <a:r>
              <a:rPr lang="th-TH" altLang="th-TH" sz="1600" b="1">
                <a:latin typeface="TH SarabunPSK" panose="020B0500040200020003" pitchFamily="34" charset="-34"/>
                <a:cs typeface="TH SarabunPSK" panose="020B0500040200020003" pitchFamily="34" charset="-34"/>
              </a:rPr>
              <a:t>แผนภูมิแสดงการแบ่งงานภายในและอัตรากำลังของกรมการพัฒนาชุมชน</a:t>
            </a:r>
            <a:r>
              <a:rPr lang="en-US" altLang="th-TH" sz="1600" b="1">
                <a:latin typeface="TH SarabunPSK" panose="020B0500040200020003" pitchFamily="34" charset="-34"/>
                <a:cs typeface="TH SarabunPSK" panose="020B0500040200020003" pitchFamily="34" charset="-34"/>
              </a:rPr>
              <a:t> </a:t>
            </a:r>
            <a:endParaRPr lang="th-TH" altLang="th-TH" sz="1600" b="1"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sp>
        <p:nvSpPr>
          <p:cNvPr id="82947" name="Text Box 9"/>
          <p:cNvSpPr txBox="1">
            <a:spLocks noChangeArrowheads="1"/>
          </p:cNvSpPr>
          <p:nvPr/>
        </p:nvSpPr>
        <p:spPr bwMode="auto">
          <a:xfrm>
            <a:off x="6980238" y="6269038"/>
            <a:ext cx="2160587" cy="588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ลูกจ้างประจำ 1 อัตรา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rPr>
              <a:t>(62)</a:t>
            </a:r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 </a:t>
            </a:r>
            <a:endParaRPr lang="th-TH" altLang="th-TH" sz="1400">
              <a:solidFill>
                <a:srgbClr val="FF0000"/>
              </a:solidFill>
              <a:latin typeface="TH SarabunPSK" panose="020B0500040200020003" pitchFamily="34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กรอบพนักงานราชการ - อัตรา </a:t>
            </a:r>
            <a:endParaRPr lang="th-TH" altLang="th-TH" sz="1000">
              <a:solidFill>
                <a:srgbClr val="FF0000"/>
              </a:solidFill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grpSp>
        <p:nvGrpSpPr>
          <p:cNvPr id="82948" name="Group 81"/>
          <p:cNvGrpSpPr>
            <a:grpSpLocks/>
          </p:cNvGrpSpPr>
          <p:nvPr/>
        </p:nvGrpSpPr>
        <p:grpSpPr bwMode="auto">
          <a:xfrm>
            <a:off x="2843213" y="765175"/>
            <a:ext cx="3421062" cy="646113"/>
            <a:chOff x="2448080" y="857250"/>
            <a:chExt cx="3420000" cy="646113"/>
          </a:xfrm>
        </p:grpSpPr>
        <p:sp>
          <p:nvSpPr>
            <p:cNvPr id="83005" name="Rectangle 2"/>
            <p:cNvSpPr>
              <a:spLocks noChangeArrowheads="1"/>
            </p:cNvSpPr>
            <p:nvPr/>
          </p:nvSpPr>
          <p:spPr bwMode="auto">
            <a:xfrm>
              <a:off x="2448080" y="857250"/>
              <a:ext cx="2844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สำนักงานพัฒนาชุมชนจังหวัดปทุมธานี</a:t>
              </a:r>
            </a:p>
          </p:txBody>
        </p:sp>
        <p:sp>
          <p:nvSpPr>
            <p:cNvPr id="83006" name="Rectangle 2"/>
            <p:cNvSpPr>
              <a:spLocks noChangeArrowheads="1"/>
            </p:cNvSpPr>
            <p:nvPr/>
          </p:nvSpPr>
          <p:spPr bwMode="auto">
            <a:xfrm>
              <a:off x="5290308" y="857250"/>
              <a:ext cx="575739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 eaLnBrk="1" hangingPunct="1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55</a:t>
              </a:r>
              <a:endParaRPr lang="th-TH" altLang="th-TH" sz="16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83007" name="Rectangle 2"/>
            <p:cNvSpPr>
              <a:spLocks noChangeArrowheads="1"/>
            </p:cNvSpPr>
            <p:nvPr/>
          </p:nvSpPr>
          <p:spPr bwMode="auto">
            <a:xfrm>
              <a:off x="2448080" y="1177925"/>
              <a:ext cx="3420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ผู้อำนวยการ (พัฒนาการจังหวัด) สูง</a:t>
              </a:r>
              <a:r>
                <a:rPr lang="en-US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(912)</a:t>
              </a:r>
              <a:r>
                <a:rPr lang="en-US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endParaRPr lang="th-TH" altLang="th-TH" sz="1600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82949" name="Text Box 91"/>
          <p:cNvSpPr txBox="1">
            <a:spLocks noChangeArrowheads="1"/>
          </p:cNvSpPr>
          <p:nvPr/>
        </p:nvSpPr>
        <p:spPr bwMode="auto">
          <a:xfrm>
            <a:off x="3924300" y="404813"/>
            <a:ext cx="1368425" cy="277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Update </a:t>
            </a:r>
            <a:r>
              <a:rPr lang="th-TH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26 เมษายน 2564 </a:t>
            </a:r>
            <a:r>
              <a:rPr lang="en-US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         </a:t>
            </a:r>
            <a:endParaRPr lang="th-TH" altLang="th-TH" sz="1200"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sp>
        <p:nvSpPr>
          <p:cNvPr id="82950" name="Text Box 17"/>
          <p:cNvSpPr txBox="1">
            <a:spLocks noChangeArrowheads="1"/>
          </p:cNvSpPr>
          <p:nvPr/>
        </p:nvSpPr>
        <p:spPr bwMode="auto">
          <a:xfrm>
            <a:off x="107950" y="2409825"/>
            <a:ext cx="3240088" cy="628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 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- 1 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(1097)</a:t>
            </a:r>
          </a:p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นักจัดการงานทั่วไป (ปก./ชก.)   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     </a:t>
            </a: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- 1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927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)</a:t>
            </a:r>
          </a:p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เจ้าพนักงานธุรการ (ปง./ชง.)    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      </a:t>
            </a: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2 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(914/916)</a:t>
            </a:r>
          </a:p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เจ้าพนักงานการเงินและบัญชี (ปง./ชง.)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- 1 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(915)</a:t>
            </a:r>
          </a:p>
          <a:p>
            <a:pPr eaLnBrk="1" hangingPunct="1"/>
            <a:r>
              <a:rPr lang="th-TH" altLang="th-TH" sz="1200">
                <a:solidFill>
                  <a:srgbClr val="00B05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พนักงานขับรถยนต์ (ลจป.)         </a:t>
            </a:r>
            <a:r>
              <a:rPr lang="en-US" altLang="th-TH" sz="1200">
                <a:solidFill>
                  <a:srgbClr val="00B05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   </a:t>
            </a:r>
            <a:r>
              <a:rPr lang="th-TH" altLang="th-TH" sz="1200">
                <a:solidFill>
                  <a:srgbClr val="00B05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- </a:t>
            </a:r>
            <a:r>
              <a:rPr lang="en-US" altLang="th-TH" sz="1200">
                <a:solidFill>
                  <a:srgbClr val="00B05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1</a:t>
            </a:r>
            <a:r>
              <a:rPr lang="th-TH" altLang="th-TH" sz="1200">
                <a:solidFill>
                  <a:srgbClr val="00B05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62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) (ไม่รวมในกรอบ ขรก.)</a:t>
            </a:r>
            <a:r>
              <a:rPr lang="en-US" altLang="th-TH" sz="10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</a:t>
            </a:r>
            <a:endParaRPr lang="th-TH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endParaRPr lang="en-US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sp>
        <p:nvSpPr>
          <p:cNvPr id="82951" name="Text Box 17"/>
          <p:cNvSpPr txBox="1">
            <a:spLocks noChangeArrowheads="1"/>
          </p:cNvSpPr>
          <p:nvPr/>
        </p:nvSpPr>
        <p:spPr bwMode="auto">
          <a:xfrm>
            <a:off x="2411413" y="2408238"/>
            <a:ext cx="2087562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2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(918/919)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3" name="Group 18"/>
          <p:cNvGrpSpPr>
            <a:grpSpLocks/>
          </p:cNvGrpSpPr>
          <p:nvPr/>
        </p:nvGrpSpPr>
        <p:grpSpPr bwMode="auto">
          <a:xfrm>
            <a:off x="2411413" y="1772816"/>
            <a:ext cx="2052637" cy="646113"/>
            <a:chOff x="3203848" y="3468365"/>
            <a:chExt cx="2052020" cy="646113"/>
          </a:xfrm>
          <a:solidFill>
            <a:schemeClr val="bg1"/>
          </a:solidFill>
        </p:grpSpPr>
        <p:sp>
          <p:nvSpPr>
            <p:cNvPr id="12367" name="Rectangle 2"/>
            <p:cNvSpPr>
              <a:spLocks noChangeArrowheads="1"/>
            </p:cNvSpPr>
            <p:nvPr/>
          </p:nvSpPr>
          <p:spPr bwMode="auto">
            <a:xfrm>
              <a:off x="3203848" y="3468365"/>
              <a:ext cx="1476000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lnSpc>
                  <a:spcPct val="70000"/>
                </a:lnSpc>
                <a:defRPr/>
              </a:pPr>
              <a:endParaRPr lang="en-US" altLang="th-TH" sz="700" b="1" dirty="0">
                <a:latin typeface="TH SarabunPSK" pitchFamily="34" charset="-34"/>
                <a:cs typeface="TH SarabunPSK" pitchFamily="34" charset="-34"/>
              </a:endParaRPr>
            </a:p>
            <a:p>
              <a:pPr algn="ctr" eaLnBrk="0" hangingPunct="0">
                <a:lnSpc>
                  <a:spcPct val="70000"/>
                </a:lnSpc>
                <a:defRPr/>
              </a:pPr>
              <a:r>
                <a:rPr lang="th-TH" altLang="th-TH" sz="1400" b="1" dirty="0">
                  <a:latin typeface="TH SarabunPSK" pitchFamily="34" charset="-34"/>
                  <a:cs typeface="TH SarabunPSK" pitchFamily="34" charset="-34"/>
                </a:rPr>
                <a:t> กลุ่มงานยุทธศาสตร์</a:t>
              </a:r>
            </a:p>
            <a:p>
              <a:pPr algn="ctr" eaLnBrk="0" hangingPunct="0">
                <a:lnSpc>
                  <a:spcPct val="70000"/>
                </a:lnSpc>
                <a:defRPr/>
              </a:pPr>
              <a:r>
                <a:rPr lang="th-TH" altLang="th-TH" sz="1400" b="1" dirty="0">
                  <a:latin typeface="TH SarabunPSK" pitchFamily="34" charset="-34"/>
                  <a:cs typeface="TH SarabunPSK" pitchFamily="34" charset="-34"/>
                </a:rPr>
                <a:t>การพัฒนาชุมชน</a:t>
              </a:r>
            </a:p>
          </p:txBody>
        </p:sp>
        <p:sp>
          <p:nvSpPr>
            <p:cNvPr id="12368" name="Rectangle 2"/>
            <p:cNvSpPr>
              <a:spLocks noChangeArrowheads="1"/>
            </p:cNvSpPr>
            <p:nvPr/>
          </p:nvSpPr>
          <p:spPr bwMode="auto">
            <a:xfrm>
              <a:off x="4679868" y="3468365"/>
              <a:ext cx="576000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en-US" altLang="th-TH" sz="1600" b="1" dirty="0">
                  <a:latin typeface="TH SarabunPSK" pitchFamily="34" charset="-34"/>
                  <a:cs typeface="TH SarabunPSK" pitchFamily="34" charset="-34"/>
                </a:rPr>
                <a:t>3</a:t>
              </a:r>
              <a:endParaRPr lang="th-TH" altLang="th-TH" sz="1400" b="1" dirty="0">
                <a:latin typeface="TH SarabunPSK" pitchFamily="34" charset="-34"/>
                <a:cs typeface="TH SarabunPSK" pitchFamily="34" charset="-34"/>
              </a:endParaRPr>
            </a:p>
          </p:txBody>
        </p:sp>
        <p:sp>
          <p:nvSpPr>
            <p:cNvPr id="12372" name="Rectangle 2"/>
            <p:cNvSpPr>
              <a:spLocks noChangeArrowheads="1"/>
            </p:cNvSpPr>
            <p:nvPr/>
          </p:nvSpPr>
          <p:spPr bwMode="auto">
            <a:xfrm>
              <a:off x="3203848" y="3789040"/>
              <a:ext cx="2052020" cy="325438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th-TH" altLang="th-TH" sz="1500" spc="-70" dirty="0">
                  <a:latin typeface="TH SarabunPSK" pitchFamily="34" charset="-34"/>
                  <a:cs typeface="TH SarabunPSK" pitchFamily="34" charset="-34"/>
                </a:rPr>
                <a:t>นักวิชาการพัฒนาชุมชน (ผอ.กง.) ชพ</a:t>
              </a:r>
              <a:r>
                <a:rPr lang="en-US" altLang="th-TH" sz="1500" spc="-70" dirty="0">
                  <a:latin typeface="TH SarabunPSK" pitchFamily="34" charset="-34"/>
                  <a:cs typeface="TH SarabunPSK" pitchFamily="34" charset="-34"/>
                </a:rPr>
                <a:t>. </a:t>
              </a:r>
              <a:r>
                <a:rPr lang="en-US" altLang="th-TH" sz="1000" spc="-70" dirty="0">
                  <a:solidFill>
                    <a:srgbClr val="FF0000"/>
                  </a:solidFill>
                  <a:latin typeface="TH SarabunPSK" pitchFamily="34" charset="-34"/>
                  <a:cs typeface="TH SarabunPSK" pitchFamily="34" charset="-34"/>
                </a:rPr>
                <a:t>(917)</a:t>
              </a:r>
              <a:endParaRPr lang="th-TH" altLang="th-TH" sz="1000" spc="-70" dirty="0">
                <a:solidFill>
                  <a:srgbClr val="FF0000"/>
                </a:solidFill>
                <a:latin typeface="TH SarabunPSK" pitchFamily="34" charset="-34"/>
                <a:cs typeface="TH SarabunPSK" pitchFamily="34" charset="-34"/>
              </a:endParaRPr>
            </a:p>
          </p:txBody>
        </p:sp>
      </p:grpSp>
      <p:sp>
        <p:nvSpPr>
          <p:cNvPr id="82953" name="Text Box 17"/>
          <p:cNvSpPr txBox="1">
            <a:spLocks noChangeArrowheads="1"/>
          </p:cNvSpPr>
          <p:nvPr/>
        </p:nvSpPr>
        <p:spPr bwMode="auto">
          <a:xfrm>
            <a:off x="4665663" y="2420938"/>
            <a:ext cx="2087562" cy="628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(370/921/922/923)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4" name="Group 18"/>
          <p:cNvGrpSpPr>
            <a:grpSpLocks/>
          </p:cNvGrpSpPr>
          <p:nvPr/>
        </p:nvGrpSpPr>
        <p:grpSpPr bwMode="auto">
          <a:xfrm>
            <a:off x="4665274" y="1773328"/>
            <a:ext cx="2051050" cy="646110"/>
            <a:chOff x="3203848" y="3468365"/>
            <a:chExt cx="2052020" cy="646111"/>
          </a:xfrm>
          <a:solidFill>
            <a:schemeClr val="bg1"/>
          </a:solidFill>
        </p:grpSpPr>
        <p:sp>
          <p:nvSpPr>
            <p:cNvPr id="12364" name="Rectangle 2"/>
            <p:cNvSpPr>
              <a:spLocks noChangeArrowheads="1"/>
            </p:cNvSpPr>
            <p:nvPr/>
          </p:nvSpPr>
          <p:spPr bwMode="auto">
            <a:xfrm>
              <a:off x="3203848" y="3468365"/>
              <a:ext cx="1476000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lnSpc>
                  <a:spcPct val="70000"/>
                </a:lnSpc>
                <a:defRPr/>
              </a:pPr>
              <a:endParaRPr lang="th-TH" altLang="th-TH" sz="700" b="1" dirty="0">
                <a:latin typeface="TH SarabunPSK" pitchFamily="34" charset="-34"/>
                <a:cs typeface="TH SarabunPSK" pitchFamily="34" charset="-34"/>
              </a:endParaRPr>
            </a:p>
            <a:p>
              <a:pPr algn="ctr" eaLnBrk="0" hangingPunct="0">
                <a:lnSpc>
                  <a:spcPct val="70000"/>
                </a:lnSpc>
                <a:defRPr/>
              </a:pPr>
              <a:r>
                <a:rPr lang="th-TH" altLang="th-TH" sz="1400" b="1" dirty="0">
                  <a:latin typeface="TH SarabunPSK" pitchFamily="34" charset="-34"/>
                  <a:cs typeface="TH SarabunPSK" pitchFamily="34" charset="-34"/>
                </a:rPr>
                <a:t>กลุ่มงานส่งเสริม                      การพัฒนาชุมชน</a:t>
              </a:r>
            </a:p>
          </p:txBody>
        </p:sp>
        <p:sp>
          <p:nvSpPr>
            <p:cNvPr id="12365" name="Rectangle 2"/>
            <p:cNvSpPr>
              <a:spLocks noChangeArrowheads="1"/>
            </p:cNvSpPr>
            <p:nvPr/>
          </p:nvSpPr>
          <p:spPr bwMode="auto">
            <a:xfrm>
              <a:off x="4679868" y="3468365"/>
              <a:ext cx="576000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en-US" altLang="th-TH" sz="1600" b="1" dirty="0">
                  <a:latin typeface="TH SarabunPSK" pitchFamily="34" charset="-34"/>
                  <a:cs typeface="TH SarabunPSK" pitchFamily="34" charset="-34"/>
                </a:rPr>
                <a:t>5</a:t>
              </a:r>
              <a:endParaRPr lang="th-TH" altLang="th-TH" sz="1600" b="1" dirty="0">
                <a:latin typeface="TH SarabunPSK" pitchFamily="34" charset="-34"/>
                <a:cs typeface="TH SarabunPSK" pitchFamily="34" charset="-34"/>
              </a:endParaRPr>
            </a:p>
          </p:txBody>
        </p:sp>
        <p:sp>
          <p:nvSpPr>
            <p:cNvPr id="12369" name="Rectangle 2"/>
            <p:cNvSpPr>
              <a:spLocks noChangeArrowheads="1"/>
            </p:cNvSpPr>
            <p:nvPr/>
          </p:nvSpPr>
          <p:spPr bwMode="auto">
            <a:xfrm>
              <a:off x="3203848" y="3789039"/>
              <a:ext cx="2052020" cy="325437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th-TH" altLang="th-TH" sz="1500" spc="-80" dirty="0">
                  <a:latin typeface="TH SarabunPSK" pitchFamily="34" charset="-34"/>
                  <a:cs typeface="TH SarabunPSK" pitchFamily="34" charset="-34"/>
                </a:rPr>
                <a:t>นักวิชาการพัฒนาชุมชน (ผอ.กง.) ชพ</a:t>
              </a:r>
              <a:r>
                <a:rPr lang="en-US" altLang="th-TH" sz="1500" spc="-80" dirty="0">
                  <a:latin typeface="TH SarabunPSK" pitchFamily="34" charset="-34"/>
                  <a:cs typeface="TH SarabunPSK" pitchFamily="34" charset="-34"/>
                </a:rPr>
                <a:t>. </a:t>
              </a:r>
              <a:r>
                <a:rPr lang="en-US" altLang="th-TH" sz="1000" spc="-80" dirty="0">
                  <a:solidFill>
                    <a:srgbClr val="FF0000"/>
                  </a:solidFill>
                  <a:latin typeface="TH SarabunPSK" pitchFamily="34" charset="-34"/>
                  <a:cs typeface="TH SarabunPSK" pitchFamily="34" charset="-34"/>
                </a:rPr>
                <a:t>(920)</a:t>
              </a:r>
              <a:endParaRPr lang="th-TH" altLang="th-TH" sz="1000" spc="-80" dirty="0">
                <a:solidFill>
                  <a:srgbClr val="FF0000"/>
                </a:solidFill>
                <a:latin typeface="TH SarabunPSK" pitchFamily="34" charset="-34"/>
                <a:cs typeface="TH SarabunPSK" pitchFamily="34" charset="-34"/>
              </a:endParaRPr>
            </a:p>
          </p:txBody>
        </p:sp>
      </p:grpSp>
      <p:sp>
        <p:nvSpPr>
          <p:cNvPr id="82955" name="Text Box 17"/>
          <p:cNvSpPr txBox="1">
            <a:spLocks noChangeArrowheads="1"/>
          </p:cNvSpPr>
          <p:nvPr/>
        </p:nvSpPr>
        <p:spPr bwMode="auto">
          <a:xfrm>
            <a:off x="6969125" y="2425700"/>
            <a:ext cx="2087563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(405/952/960/961)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5" name="Group 18"/>
          <p:cNvGrpSpPr>
            <a:grpSpLocks/>
          </p:cNvGrpSpPr>
          <p:nvPr/>
        </p:nvGrpSpPr>
        <p:grpSpPr bwMode="auto">
          <a:xfrm>
            <a:off x="6968737" y="1778090"/>
            <a:ext cx="2052637" cy="646113"/>
            <a:chOff x="3203848" y="3468365"/>
            <a:chExt cx="2052020" cy="646113"/>
          </a:xfrm>
          <a:solidFill>
            <a:schemeClr val="bg1"/>
          </a:solidFill>
        </p:grpSpPr>
        <p:sp>
          <p:nvSpPr>
            <p:cNvPr id="12361" name="Rectangle 2"/>
            <p:cNvSpPr>
              <a:spLocks noChangeArrowheads="1"/>
            </p:cNvSpPr>
            <p:nvPr/>
          </p:nvSpPr>
          <p:spPr bwMode="auto">
            <a:xfrm>
              <a:off x="3203848" y="3468365"/>
              <a:ext cx="1476000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lnSpc>
                  <a:spcPct val="70000"/>
                </a:lnSpc>
                <a:defRPr/>
              </a:pPr>
              <a:endParaRPr lang="th-TH" altLang="th-TH" sz="700" b="1" dirty="0">
                <a:latin typeface="TH SarabunPSK" pitchFamily="34" charset="-34"/>
                <a:cs typeface="TH SarabunPSK" pitchFamily="34" charset="-34"/>
              </a:endParaRPr>
            </a:p>
            <a:p>
              <a:pPr algn="ctr" eaLnBrk="0" hangingPunct="0">
                <a:lnSpc>
                  <a:spcPct val="70000"/>
                </a:lnSpc>
                <a:defRPr/>
              </a:pPr>
              <a:r>
                <a:rPr lang="th-TH" altLang="th-TH" sz="1400" b="1" dirty="0">
                  <a:latin typeface="TH SarabunPSK" pitchFamily="34" charset="-34"/>
                  <a:cs typeface="TH SarabunPSK" pitchFamily="34" charset="-34"/>
                </a:rPr>
                <a:t>กลุ่มงานสารสนเทศ</a:t>
              </a:r>
            </a:p>
            <a:p>
              <a:pPr algn="ctr" eaLnBrk="0" hangingPunct="0">
                <a:lnSpc>
                  <a:spcPct val="70000"/>
                </a:lnSpc>
                <a:defRPr/>
              </a:pPr>
              <a:r>
                <a:rPr lang="th-TH" altLang="th-TH" sz="1400" b="1" dirty="0">
                  <a:latin typeface="TH SarabunPSK" pitchFamily="34" charset="-34"/>
                  <a:cs typeface="TH SarabunPSK" pitchFamily="34" charset="-34"/>
                </a:rPr>
                <a:t>การพัฒนาชุมชน</a:t>
              </a:r>
            </a:p>
          </p:txBody>
        </p:sp>
        <p:sp>
          <p:nvSpPr>
            <p:cNvPr id="12362" name="Rectangle 2"/>
            <p:cNvSpPr>
              <a:spLocks noChangeArrowheads="1"/>
            </p:cNvSpPr>
            <p:nvPr/>
          </p:nvSpPr>
          <p:spPr bwMode="auto">
            <a:xfrm>
              <a:off x="4679868" y="3468365"/>
              <a:ext cx="576000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en-US" altLang="th-TH" sz="1600" b="1" dirty="0">
                  <a:latin typeface="TH SarabunPSK" pitchFamily="34" charset="-34"/>
                  <a:cs typeface="TH SarabunPSK" pitchFamily="34" charset="-34"/>
                </a:rPr>
                <a:t>5</a:t>
              </a:r>
              <a:endParaRPr lang="th-TH" altLang="th-TH" sz="1400" b="1" dirty="0">
                <a:latin typeface="TH SarabunPSK" pitchFamily="34" charset="-34"/>
                <a:cs typeface="TH SarabunPSK" pitchFamily="34" charset="-34"/>
              </a:endParaRPr>
            </a:p>
          </p:txBody>
        </p:sp>
        <p:sp>
          <p:nvSpPr>
            <p:cNvPr id="11342" name="Rectangle 2"/>
            <p:cNvSpPr>
              <a:spLocks noChangeArrowheads="1"/>
            </p:cNvSpPr>
            <p:nvPr/>
          </p:nvSpPr>
          <p:spPr bwMode="auto">
            <a:xfrm>
              <a:off x="3203848" y="3789040"/>
              <a:ext cx="2052020" cy="325438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th-TH" altLang="th-TH" sz="1500" spc="-80" dirty="0">
                  <a:latin typeface="TH SarabunPSK" pitchFamily="34" charset="-34"/>
                  <a:cs typeface="TH SarabunPSK" pitchFamily="34" charset="-34"/>
                </a:rPr>
                <a:t>นักวิชาการพัฒนาชุมชน (ผอ.กง.) ชพ</a:t>
              </a:r>
              <a:r>
                <a:rPr lang="en-US" altLang="th-TH" sz="1500" spc="-80" dirty="0">
                  <a:latin typeface="TH SarabunPSK" pitchFamily="34" charset="-34"/>
                  <a:cs typeface="TH SarabunPSK" pitchFamily="34" charset="-34"/>
                </a:rPr>
                <a:t>. </a:t>
              </a:r>
              <a:r>
                <a:rPr lang="en-US" altLang="th-TH" sz="1050" spc="-60" dirty="0">
                  <a:solidFill>
                    <a:srgbClr val="FF0000"/>
                  </a:solidFill>
                  <a:latin typeface="TH SarabunPSK" pitchFamily="34" charset="-34"/>
                  <a:cs typeface="TH SarabunPSK" pitchFamily="34" charset="-34"/>
                </a:rPr>
                <a:t>(172)</a:t>
              </a:r>
              <a:endParaRPr lang="th-TH" altLang="th-TH" sz="1050" spc="-60" dirty="0">
                <a:solidFill>
                  <a:srgbClr val="FF0000"/>
                </a:solidFill>
                <a:latin typeface="TH SarabunPSK" pitchFamily="34" charset="-34"/>
                <a:cs typeface="TH SarabunPSK" pitchFamily="34" charset="-34"/>
              </a:endParaRPr>
            </a:p>
          </p:txBody>
        </p:sp>
      </p:grpSp>
      <p:cxnSp>
        <p:nvCxnSpPr>
          <p:cNvPr id="78" name="Straight Connector 77"/>
          <p:cNvCxnSpPr/>
          <p:nvPr/>
        </p:nvCxnSpPr>
        <p:spPr>
          <a:xfrm>
            <a:off x="4572000" y="1419225"/>
            <a:ext cx="0" cy="223202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/>
          <p:cNvCxnSpPr/>
          <p:nvPr/>
        </p:nvCxnSpPr>
        <p:spPr>
          <a:xfrm>
            <a:off x="1116013" y="1628775"/>
            <a:ext cx="683895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2959" name="Rectangle 78"/>
          <p:cNvSpPr>
            <a:spLocks noChangeArrowheads="1"/>
          </p:cNvSpPr>
          <p:nvPr/>
        </p:nvSpPr>
        <p:spPr bwMode="auto">
          <a:xfrm>
            <a:off x="0" y="6611938"/>
            <a:ext cx="1619250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000" u="sng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หมายเหตุ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ภายในวงเล็บแสดงเลขที่ตำแหน่ง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82960" name="Group 49"/>
          <p:cNvGrpSpPr>
            <a:grpSpLocks/>
          </p:cNvGrpSpPr>
          <p:nvPr/>
        </p:nvGrpSpPr>
        <p:grpSpPr bwMode="auto">
          <a:xfrm>
            <a:off x="107950" y="3594100"/>
            <a:ext cx="2843213" cy="646113"/>
            <a:chOff x="107503" y="3717032"/>
            <a:chExt cx="2844257" cy="646113"/>
          </a:xfrm>
        </p:grpSpPr>
        <p:sp>
          <p:nvSpPr>
            <p:cNvPr id="83002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เมืองปทุมธานี</a:t>
              </a:r>
            </a:p>
          </p:txBody>
        </p:sp>
        <p:sp>
          <p:nvSpPr>
            <p:cNvPr id="83003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83004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(924)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82961" name="Text Box 17"/>
          <p:cNvSpPr txBox="1">
            <a:spLocks noChangeArrowheads="1"/>
          </p:cNvSpPr>
          <p:nvPr/>
        </p:nvSpPr>
        <p:spPr bwMode="auto">
          <a:xfrm>
            <a:off x="107950" y="4241800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(926/928/929/931)</a:t>
            </a:r>
          </a:p>
        </p:txBody>
      </p:sp>
      <p:grpSp>
        <p:nvGrpSpPr>
          <p:cNvPr id="82962" name="Group 50"/>
          <p:cNvGrpSpPr>
            <a:grpSpLocks/>
          </p:cNvGrpSpPr>
          <p:nvPr/>
        </p:nvGrpSpPr>
        <p:grpSpPr bwMode="auto">
          <a:xfrm>
            <a:off x="3132138" y="3594100"/>
            <a:ext cx="2843212" cy="646113"/>
            <a:chOff x="107503" y="3717032"/>
            <a:chExt cx="2844257" cy="646113"/>
          </a:xfrm>
        </p:grpSpPr>
        <p:sp>
          <p:nvSpPr>
            <p:cNvPr id="82999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หนองเสือ</a:t>
              </a:r>
            </a:p>
          </p:txBody>
        </p:sp>
        <p:sp>
          <p:nvSpPr>
            <p:cNvPr id="83000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83001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(934)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82963" name="Text Box 17"/>
          <p:cNvSpPr txBox="1">
            <a:spLocks noChangeArrowheads="1"/>
          </p:cNvSpPr>
          <p:nvPr/>
        </p:nvSpPr>
        <p:spPr bwMode="auto">
          <a:xfrm>
            <a:off x="3132138" y="4241800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(936/937/938/939)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82964" name="Group 55"/>
          <p:cNvGrpSpPr>
            <a:grpSpLocks/>
          </p:cNvGrpSpPr>
          <p:nvPr/>
        </p:nvGrpSpPr>
        <p:grpSpPr bwMode="auto">
          <a:xfrm>
            <a:off x="6156325" y="3594100"/>
            <a:ext cx="2844800" cy="646113"/>
            <a:chOff x="107503" y="3717032"/>
            <a:chExt cx="2844257" cy="646113"/>
          </a:xfrm>
        </p:grpSpPr>
        <p:sp>
          <p:nvSpPr>
            <p:cNvPr id="82996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ลาดหลุมแก้ว</a:t>
              </a:r>
            </a:p>
          </p:txBody>
        </p:sp>
        <p:sp>
          <p:nvSpPr>
            <p:cNvPr id="82997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82998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ชพ.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(940)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82965" name="Text Box 17"/>
          <p:cNvSpPr txBox="1">
            <a:spLocks noChangeArrowheads="1"/>
          </p:cNvSpPr>
          <p:nvPr/>
        </p:nvSpPr>
        <p:spPr bwMode="auto">
          <a:xfrm>
            <a:off x="6156325" y="4241800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(942/943/944/959)</a:t>
            </a:r>
          </a:p>
        </p:txBody>
      </p:sp>
      <p:grpSp>
        <p:nvGrpSpPr>
          <p:cNvPr id="82966" name="Group 60"/>
          <p:cNvGrpSpPr>
            <a:grpSpLocks/>
          </p:cNvGrpSpPr>
          <p:nvPr/>
        </p:nvGrpSpPr>
        <p:grpSpPr bwMode="auto">
          <a:xfrm>
            <a:off x="107950" y="4962525"/>
            <a:ext cx="2843213" cy="646113"/>
            <a:chOff x="107503" y="3717032"/>
            <a:chExt cx="2844257" cy="646113"/>
          </a:xfrm>
        </p:grpSpPr>
        <p:sp>
          <p:nvSpPr>
            <p:cNvPr id="82993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ลำลูกกา</a:t>
              </a:r>
            </a:p>
          </p:txBody>
        </p:sp>
        <p:sp>
          <p:nvSpPr>
            <p:cNvPr id="82994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82995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(946)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82967" name="Text Box 17"/>
          <p:cNvSpPr txBox="1">
            <a:spLocks noChangeArrowheads="1"/>
          </p:cNvSpPr>
          <p:nvPr/>
        </p:nvSpPr>
        <p:spPr bwMode="auto">
          <a:xfrm>
            <a:off x="107950" y="5610225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3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(948/949/950)</a:t>
            </a:r>
          </a:p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เจ้าพนักงานพัฒนาชุมชน (ปง./ชง.)    - 1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947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)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82968" name="Group 65"/>
          <p:cNvGrpSpPr>
            <a:grpSpLocks/>
          </p:cNvGrpSpPr>
          <p:nvPr/>
        </p:nvGrpSpPr>
        <p:grpSpPr bwMode="auto">
          <a:xfrm>
            <a:off x="3132138" y="4962525"/>
            <a:ext cx="2843212" cy="646113"/>
            <a:chOff x="107503" y="3717032"/>
            <a:chExt cx="2844257" cy="646113"/>
          </a:xfrm>
        </p:grpSpPr>
        <p:sp>
          <p:nvSpPr>
            <p:cNvPr id="82990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สามโคก</a:t>
              </a:r>
            </a:p>
          </p:txBody>
        </p:sp>
        <p:sp>
          <p:nvSpPr>
            <p:cNvPr id="82991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82992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(953)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82969" name="Text Box 17"/>
          <p:cNvSpPr txBox="1">
            <a:spLocks noChangeArrowheads="1"/>
          </p:cNvSpPr>
          <p:nvPr/>
        </p:nvSpPr>
        <p:spPr bwMode="auto">
          <a:xfrm>
            <a:off x="3132138" y="5610225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(955/956/957/958)</a:t>
            </a:r>
          </a:p>
        </p:txBody>
      </p:sp>
      <p:grpSp>
        <p:nvGrpSpPr>
          <p:cNvPr id="82970" name="Group 70"/>
          <p:cNvGrpSpPr>
            <a:grpSpLocks/>
          </p:cNvGrpSpPr>
          <p:nvPr/>
        </p:nvGrpSpPr>
        <p:grpSpPr bwMode="auto">
          <a:xfrm>
            <a:off x="6156325" y="4962525"/>
            <a:ext cx="2844800" cy="646113"/>
            <a:chOff x="107503" y="3717032"/>
            <a:chExt cx="2844257" cy="646113"/>
          </a:xfrm>
        </p:grpSpPr>
        <p:sp>
          <p:nvSpPr>
            <p:cNvPr id="82987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คลองหลวง</a:t>
              </a:r>
            </a:p>
          </p:txBody>
        </p:sp>
        <p:sp>
          <p:nvSpPr>
            <p:cNvPr id="82988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82989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(962)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82971" name="Text Box 17"/>
          <p:cNvSpPr txBox="1">
            <a:spLocks noChangeArrowheads="1"/>
          </p:cNvSpPr>
          <p:nvPr/>
        </p:nvSpPr>
        <p:spPr bwMode="auto">
          <a:xfrm>
            <a:off x="6156325" y="5610225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3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(964/965/966)</a:t>
            </a:r>
          </a:p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เจ้าพนักงานพัฒนาชุมชน (ปง./ชง.)    - 1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963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)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cxnSp>
        <p:nvCxnSpPr>
          <p:cNvPr id="76" name="Straight Connector 75"/>
          <p:cNvCxnSpPr/>
          <p:nvPr/>
        </p:nvCxnSpPr>
        <p:spPr>
          <a:xfrm>
            <a:off x="1404938" y="3500438"/>
            <a:ext cx="604837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9" name="Straight Connector 78"/>
          <p:cNvCxnSpPr/>
          <p:nvPr/>
        </p:nvCxnSpPr>
        <p:spPr>
          <a:xfrm>
            <a:off x="1116013" y="1628775"/>
            <a:ext cx="0" cy="14446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" name="Straight Connector 80"/>
          <p:cNvCxnSpPr/>
          <p:nvPr/>
        </p:nvCxnSpPr>
        <p:spPr>
          <a:xfrm>
            <a:off x="3348038" y="1628775"/>
            <a:ext cx="0" cy="14446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" name="Straight Connector 81"/>
          <p:cNvCxnSpPr/>
          <p:nvPr/>
        </p:nvCxnSpPr>
        <p:spPr>
          <a:xfrm>
            <a:off x="5651500" y="1628775"/>
            <a:ext cx="0" cy="14446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3" name="Straight Connector 82"/>
          <p:cNvCxnSpPr/>
          <p:nvPr/>
        </p:nvCxnSpPr>
        <p:spPr>
          <a:xfrm>
            <a:off x="7956550" y="1628775"/>
            <a:ext cx="0" cy="14446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4" name="Straight Connector 83"/>
          <p:cNvCxnSpPr/>
          <p:nvPr/>
        </p:nvCxnSpPr>
        <p:spPr>
          <a:xfrm>
            <a:off x="1403350" y="3500438"/>
            <a:ext cx="0" cy="904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/>
          <p:cNvCxnSpPr/>
          <p:nvPr/>
        </p:nvCxnSpPr>
        <p:spPr>
          <a:xfrm>
            <a:off x="7451725" y="3500438"/>
            <a:ext cx="0" cy="904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" name="Straight Connector 85"/>
          <p:cNvCxnSpPr/>
          <p:nvPr/>
        </p:nvCxnSpPr>
        <p:spPr>
          <a:xfrm>
            <a:off x="3049588" y="3500438"/>
            <a:ext cx="0" cy="136842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7" name="Straight Connector 86"/>
          <p:cNvCxnSpPr/>
          <p:nvPr/>
        </p:nvCxnSpPr>
        <p:spPr>
          <a:xfrm>
            <a:off x="1403350" y="4868863"/>
            <a:ext cx="604837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9" name="Straight Connector 88"/>
          <p:cNvCxnSpPr/>
          <p:nvPr/>
        </p:nvCxnSpPr>
        <p:spPr>
          <a:xfrm>
            <a:off x="1403350" y="4868863"/>
            <a:ext cx="0" cy="904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0" name="Straight Connector 89"/>
          <p:cNvCxnSpPr/>
          <p:nvPr/>
        </p:nvCxnSpPr>
        <p:spPr>
          <a:xfrm>
            <a:off x="4427538" y="4868863"/>
            <a:ext cx="0" cy="904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1" name="Straight Connector 90"/>
          <p:cNvCxnSpPr/>
          <p:nvPr/>
        </p:nvCxnSpPr>
        <p:spPr>
          <a:xfrm>
            <a:off x="7451725" y="4868863"/>
            <a:ext cx="0" cy="904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82984" name="Group 74"/>
          <p:cNvGrpSpPr>
            <a:grpSpLocks/>
          </p:cNvGrpSpPr>
          <p:nvPr/>
        </p:nvGrpSpPr>
        <p:grpSpPr bwMode="auto">
          <a:xfrm>
            <a:off x="107950" y="1774825"/>
            <a:ext cx="2051050" cy="646113"/>
            <a:chOff x="107950" y="1775470"/>
            <a:chExt cx="2051050" cy="646112"/>
          </a:xfrm>
        </p:grpSpPr>
        <p:grpSp>
          <p:nvGrpSpPr>
            <p:cNvPr id="13" name="Group 18"/>
            <p:cNvGrpSpPr>
              <a:grpSpLocks/>
            </p:cNvGrpSpPr>
            <p:nvPr/>
          </p:nvGrpSpPr>
          <p:grpSpPr bwMode="auto">
            <a:xfrm>
              <a:off x="107950" y="1775470"/>
              <a:ext cx="2051050" cy="646112"/>
              <a:chOff x="3203848" y="3468365"/>
              <a:chExt cx="2052020" cy="646113"/>
            </a:xfrm>
            <a:solidFill>
              <a:schemeClr val="bg1"/>
            </a:solidFill>
          </p:grpSpPr>
          <p:sp>
            <p:nvSpPr>
              <p:cNvPr id="14387" name="Rectangle 2"/>
              <p:cNvSpPr>
                <a:spLocks noChangeArrowheads="1"/>
              </p:cNvSpPr>
              <p:nvPr/>
            </p:nvSpPr>
            <p:spPr bwMode="auto">
              <a:xfrm>
                <a:off x="4679868" y="3468365"/>
                <a:ext cx="576000" cy="323850"/>
              </a:xfrm>
              <a:prstGeom prst="rect">
                <a:avLst/>
              </a:prstGeom>
              <a:grpFill/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anchor="ctr"/>
              <a:lstStyle/>
              <a:p>
                <a:pPr algn="ctr" eaLnBrk="0" hangingPunct="0">
                  <a:defRPr/>
                </a:pPr>
                <a:r>
                  <a:rPr lang="en-US" altLang="th-TH" sz="1600" b="1" dirty="0">
                    <a:latin typeface="TH SarabunPSK" pitchFamily="34" charset="-34"/>
                    <a:cs typeface="TH SarabunPSK" pitchFamily="34" charset="-34"/>
                  </a:rPr>
                  <a:t>6</a:t>
                </a:r>
                <a:endParaRPr lang="th-TH" altLang="th-TH" sz="1600" b="1" dirty="0">
                  <a:latin typeface="TH SarabunPSK" pitchFamily="34" charset="-34"/>
                  <a:cs typeface="TH SarabunPSK" pitchFamily="34" charset="-34"/>
                </a:endParaRPr>
              </a:p>
            </p:txBody>
          </p:sp>
          <p:sp>
            <p:nvSpPr>
              <p:cNvPr id="14388" name="Rectangle 2"/>
              <p:cNvSpPr>
                <a:spLocks noChangeArrowheads="1"/>
              </p:cNvSpPr>
              <p:nvPr/>
            </p:nvSpPr>
            <p:spPr bwMode="auto">
              <a:xfrm>
                <a:off x="3203848" y="3789040"/>
                <a:ext cx="2052000" cy="325438"/>
              </a:xfrm>
              <a:prstGeom prst="rect">
                <a:avLst/>
              </a:prstGeom>
              <a:grpFill/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anchor="ctr"/>
              <a:lstStyle/>
              <a:p>
                <a:pPr algn="ctr" eaLnBrk="0" hangingPunct="0">
                  <a:defRPr/>
                </a:pPr>
                <a:r>
                  <a:rPr lang="th-TH" altLang="th-TH" sz="1400" spc="-30" dirty="0">
                    <a:latin typeface="TH SarabunPSK" pitchFamily="34" charset="-34"/>
                    <a:cs typeface="TH SarabunPSK" pitchFamily="34" charset="-34"/>
                  </a:rPr>
                  <a:t>นักวิชาการพัฒนาชุมชน (ผอ.กง.) </a:t>
                </a:r>
                <a:r>
                  <a:rPr lang="th-TH" altLang="th-TH" sz="1400" spc="-30" dirty="0" err="1">
                    <a:latin typeface="TH SarabunPSK" pitchFamily="34" charset="-34"/>
                    <a:cs typeface="TH SarabunPSK" pitchFamily="34" charset="-34"/>
                  </a:rPr>
                  <a:t>ชพ.</a:t>
                </a:r>
                <a:r>
                  <a:rPr lang="en-US" altLang="th-TH" sz="1400" spc="-30" dirty="0">
                    <a:latin typeface="TH SarabunPSK" pitchFamily="34" charset="-34"/>
                    <a:cs typeface="TH SarabunPSK" pitchFamily="34" charset="-34"/>
                  </a:rPr>
                  <a:t> </a:t>
                </a:r>
                <a:r>
                  <a:rPr lang="en-US" altLang="th-TH" sz="1000" spc="-30" dirty="0">
                    <a:solidFill>
                      <a:srgbClr val="FF0000"/>
                    </a:solidFill>
                    <a:latin typeface="TH SarabunPSK" pitchFamily="34" charset="-34"/>
                    <a:cs typeface="TH SarabunPSK" pitchFamily="34" charset="-34"/>
                  </a:rPr>
                  <a:t>(913)</a:t>
                </a:r>
                <a:endParaRPr lang="th-TH" altLang="th-TH" sz="1000" spc="-30" dirty="0">
                  <a:solidFill>
                    <a:srgbClr val="FF0000"/>
                  </a:solidFill>
                  <a:latin typeface="TH SarabunPSK" pitchFamily="34" charset="-34"/>
                  <a:cs typeface="TH SarabunPSK" pitchFamily="34" charset="-34"/>
                </a:endParaRPr>
              </a:p>
            </p:txBody>
          </p:sp>
        </p:grpSp>
        <p:sp>
          <p:nvSpPr>
            <p:cNvPr id="82986" name="Rectangle 2"/>
            <p:cNvSpPr>
              <a:spLocks noChangeArrowheads="1"/>
            </p:cNvSpPr>
            <p:nvPr/>
          </p:nvSpPr>
          <p:spPr bwMode="auto">
            <a:xfrm>
              <a:off x="107950" y="1775470"/>
              <a:ext cx="1475302" cy="323849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th-TH" altLang="th-TH" sz="12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endParaRPr lang="th-TH" altLang="th-TH" sz="8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2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กลุ่มงานประสานและสนับสนุนการบริหารงานพัฒนาชุมชน</a:t>
              </a:r>
            </a:p>
            <a:p>
              <a:pPr algn="ctr"/>
              <a:endParaRPr lang="th-TH" altLang="th-TH" sz="12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970" name="Rectangle 73"/>
          <p:cNvSpPr>
            <a:spLocks noChangeArrowheads="1"/>
          </p:cNvSpPr>
          <p:nvPr/>
        </p:nvSpPr>
        <p:spPr bwMode="auto">
          <a:xfrm>
            <a:off x="488950" y="106363"/>
            <a:ext cx="815498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/>
            <a:r>
              <a:rPr lang="th-TH" altLang="th-TH" sz="1600" b="1">
                <a:latin typeface="TH SarabunPSK" panose="020B0500040200020003" pitchFamily="34" charset="-34"/>
                <a:cs typeface="TH SarabunPSK" panose="020B0500040200020003" pitchFamily="34" charset="-34"/>
              </a:rPr>
              <a:t>แผนภูมิแสดงการแบ่งงานภายในและอัตรากำลังของกรมการพัฒนาชุมชน</a:t>
            </a:r>
            <a:r>
              <a:rPr lang="en-US" altLang="th-TH" sz="1600" b="1">
                <a:latin typeface="TH SarabunPSK" panose="020B0500040200020003" pitchFamily="34" charset="-34"/>
                <a:cs typeface="TH SarabunPSK" panose="020B0500040200020003" pitchFamily="34" charset="-34"/>
              </a:rPr>
              <a:t> </a:t>
            </a:r>
            <a:endParaRPr lang="th-TH" altLang="th-TH" sz="1600" b="1"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sp>
        <p:nvSpPr>
          <p:cNvPr id="83971" name="Text Box 9"/>
          <p:cNvSpPr txBox="1">
            <a:spLocks noChangeArrowheads="1"/>
          </p:cNvSpPr>
          <p:nvPr/>
        </p:nvSpPr>
        <p:spPr bwMode="auto">
          <a:xfrm>
            <a:off x="6980238" y="6269038"/>
            <a:ext cx="2160587" cy="588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ลูกจ้างประจำ 1 อัตรา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rPr>
              <a:t>(62)</a:t>
            </a:r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 </a:t>
            </a:r>
            <a:endParaRPr lang="th-TH" altLang="th-TH" sz="1400">
              <a:solidFill>
                <a:srgbClr val="FF0000"/>
              </a:solidFill>
              <a:latin typeface="TH SarabunPSK" panose="020B0500040200020003" pitchFamily="34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กรอบพนักงานราชการ - อัตรา </a:t>
            </a:r>
            <a:endParaRPr lang="th-TH" altLang="th-TH" sz="1000">
              <a:solidFill>
                <a:srgbClr val="FF0000"/>
              </a:solidFill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grpSp>
        <p:nvGrpSpPr>
          <p:cNvPr id="83972" name="Group 81"/>
          <p:cNvGrpSpPr>
            <a:grpSpLocks/>
          </p:cNvGrpSpPr>
          <p:nvPr/>
        </p:nvGrpSpPr>
        <p:grpSpPr bwMode="auto">
          <a:xfrm>
            <a:off x="2843213" y="765175"/>
            <a:ext cx="3421062" cy="646113"/>
            <a:chOff x="2448080" y="857250"/>
            <a:chExt cx="3420000" cy="646113"/>
          </a:xfrm>
        </p:grpSpPr>
        <p:sp>
          <p:nvSpPr>
            <p:cNvPr id="83981" name="Rectangle 2"/>
            <p:cNvSpPr>
              <a:spLocks noChangeArrowheads="1"/>
            </p:cNvSpPr>
            <p:nvPr/>
          </p:nvSpPr>
          <p:spPr bwMode="auto">
            <a:xfrm>
              <a:off x="2448080" y="857250"/>
              <a:ext cx="2844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สำนักงานพัฒนาชุมชนจังหวัดปทุมธานี</a:t>
              </a:r>
            </a:p>
          </p:txBody>
        </p:sp>
        <p:sp>
          <p:nvSpPr>
            <p:cNvPr id="83982" name="Rectangle 2"/>
            <p:cNvSpPr>
              <a:spLocks noChangeArrowheads="1"/>
            </p:cNvSpPr>
            <p:nvPr/>
          </p:nvSpPr>
          <p:spPr bwMode="auto">
            <a:xfrm>
              <a:off x="5290308" y="857250"/>
              <a:ext cx="575739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 eaLnBrk="1" hangingPunct="1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55</a:t>
              </a:r>
              <a:endParaRPr lang="th-TH" altLang="th-TH" sz="16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83983" name="Rectangle 2"/>
            <p:cNvSpPr>
              <a:spLocks noChangeArrowheads="1"/>
            </p:cNvSpPr>
            <p:nvPr/>
          </p:nvSpPr>
          <p:spPr bwMode="auto">
            <a:xfrm>
              <a:off x="2448080" y="1177925"/>
              <a:ext cx="3420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ผู้อำนวยการ (พัฒนาการจังหวัด) สูง</a:t>
              </a:r>
              <a:r>
                <a:rPr lang="en-US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(912)</a:t>
              </a:r>
              <a:r>
                <a:rPr lang="en-US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endParaRPr lang="th-TH" altLang="th-TH" sz="1600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83973" name="Text Box 91"/>
          <p:cNvSpPr txBox="1">
            <a:spLocks noChangeArrowheads="1"/>
          </p:cNvSpPr>
          <p:nvPr/>
        </p:nvSpPr>
        <p:spPr bwMode="auto">
          <a:xfrm>
            <a:off x="3924300" y="404813"/>
            <a:ext cx="1368425" cy="277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Update </a:t>
            </a:r>
            <a:r>
              <a:rPr lang="th-TH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26 เมษายน 2564 </a:t>
            </a:r>
            <a:r>
              <a:rPr lang="en-US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         </a:t>
            </a:r>
            <a:endParaRPr lang="th-TH" altLang="th-TH" sz="1200"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cxnSp>
        <p:nvCxnSpPr>
          <p:cNvPr id="78" name="Straight Connector 77"/>
          <p:cNvCxnSpPr/>
          <p:nvPr/>
        </p:nvCxnSpPr>
        <p:spPr>
          <a:xfrm>
            <a:off x="4572000" y="1419225"/>
            <a:ext cx="0" cy="50482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3975" name="Rectangle 78"/>
          <p:cNvSpPr>
            <a:spLocks noChangeArrowheads="1"/>
          </p:cNvSpPr>
          <p:nvPr/>
        </p:nvSpPr>
        <p:spPr bwMode="auto">
          <a:xfrm>
            <a:off x="0" y="6611938"/>
            <a:ext cx="1619250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000" u="sng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หมายเหตุ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ภายในวงเล็บแสดงเลขที่ตำแหน่ง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83976" name="Group 50"/>
          <p:cNvGrpSpPr>
            <a:grpSpLocks/>
          </p:cNvGrpSpPr>
          <p:nvPr/>
        </p:nvGrpSpPr>
        <p:grpSpPr bwMode="auto">
          <a:xfrm>
            <a:off x="3132138" y="1722438"/>
            <a:ext cx="2843212" cy="646112"/>
            <a:chOff x="107503" y="3717032"/>
            <a:chExt cx="2844257" cy="646113"/>
          </a:xfrm>
        </p:grpSpPr>
        <p:sp>
          <p:nvSpPr>
            <p:cNvPr id="83978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ธัญบุรี</a:t>
              </a:r>
            </a:p>
          </p:txBody>
        </p:sp>
        <p:sp>
          <p:nvSpPr>
            <p:cNvPr id="83979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83980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ชพ.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(967)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83977" name="Text Box 17"/>
          <p:cNvSpPr txBox="1">
            <a:spLocks noChangeArrowheads="1"/>
          </p:cNvSpPr>
          <p:nvPr/>
        </p:nvSpPr>
        <p:spPr bwMode="auto">
          <a:xfrm>
            <a:off x="3132138" y="2370138"/>
            <a:ext cx="2879725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(969/1016/1035/1055)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994" name="Rectangle 73"/>
          <p:cNvSpPr>
            <a:spLocks noChangeArrowheads="1"/>
          </p:cNvSpPr>
          <p:nvPr/>
        </p:nvSpPr>
        <p:spPr bwMode="auto">
          <a:xfrm>
            <a:off x="488950" y="106363"/>
            <a:ext cx="815498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/>
            <a:r>
              <a:rPr lang="th-TH" altLang="th-TH" sz="1600" b="1">
                <a:latin typeface="TH SarabunPSK" panose="020B0500040200020003" pitchFamily="34" charset="-34"/>
                <a:cs typeface="TH SarabunPSK" panose="020B0500040200020003" pitchFamily="34" charset="-34"/>
              </a:rPr>
              <a:t>แผนภูมิแสดงการแบ่งงานภายในและอัตรากำลังของกรมการพัฒนาชุมชน</a:t>
            </a:r>
            <a:r>
              <a:rPr lang="en-US" altLang="th-TH" sz="1600" b="1">
                <a:latin typeface="TH SarabunPSK" panose="020B0500040200020003" pitchFamily="34" charset="-34"/>
                <a:cs typeface="TH SarabunPSK" panose="020B0500040200020003" pitchFamily="34" charset="-34"/>
              </a:rPr>
              <a:t> </a:t>
            </a:r>
            <a:endParaRPr lang="th-TH" altLang="th-TH" sz="1600" b="1"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sp>
        <p:nvSpPr>
          <p:cNvPr id="84995" name="Text Box 9"/>
          <p:cNvSpPr txBox="1">
            <a:spLocks noChangeArrowheads="1"/>
          </p:cNvSpPr>
          <p:nvPr/>
        </p:nvSpPr>
        <p:spPr bwMode="auto">
          <a:xfrm>
            <a:off x="6980238" y="6269038"/>
            <a:ext cx="2160587" cy="588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ลูกจ้างประจำ 1 อัตรา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rPr>
              <a:t>(215)</a:t>
            </a:r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 </a:t>
            </a:r>
            <a:endParaRPr lang="th-TH" altLang="th-TH" sz="1400">
              <a:solidFill>
                <a:srgbClr val="FF0000"/>
              </a:solidFill>
              <a:latin typeface="TH SarabunPSK" panose="020B0500040200020003" pitchFamily="34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กรอบพนักงานราชการ 2 อัตรา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rPr>
              <a:t>(88/128)</a:t>
            </a:r>
          </a:p>
        </p:txBody>
      </p:sp>
      <p:grpSp>
        <p:nvGrpSpPr>
          <p:cNvPr id="84996" name="Group 81"/>
          <p:cNvGrpSpPr>
            <a:grpSpLocks/>
          </p:cNvGrpSpPr>
          <p:nvPr/>
        </p:nvGrpSpPr>
        <p:grpSpPr bwMode="auto">
          <a:xfrm>
            <a:off x="2843213" y="765175"/>
            <a:ext cx="3421062" cy="646113"/>
            <a:chOff x="2448080" y="857250"/>
            <a:chExt cx="3420000" cy="646113"/>
          </a:xfrm>
        </p:grpSpPr>
        <p:sp>
          <p:nvSpPr>
            <p:cNvPr id="85053" name="Rectangle 2"/>
            <p:cNvSpPr>
              <a:spLocks noChangeArrowheads="1"/>
            </p:cNvSpPr>
            <p:nvPr/>
          </p:nvSpPr>
          <p:spPr bwMode="auto">
            <a:xfrm>
              <a:off x="2448080" y="857250"/>
              <a:ext cx="2844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สำนักงานพัฒนาชุมชนจังหวัดประจวบคีรีขันธ์</a:t>
              </a:r>
            </a:p>
          </p:txBody>
        </p:sp>
        <p:sp>
          <p:nvSpPr>
            <p:cNvPr id="85054" name="Rectangle 2"/>
            <p:cNvSpPr>
              <a:spLocks noChangeArrowheads="1"/>
            </p:cNvSpPr>
            <p:nvPr/>
          </p:nvSpPr>
          <p:spPr bwMode="auto">
            <a:xfrm>
              <a:off x="5290308" y="857250"/>
              <a:ext cx="575739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 eaLnBrk="1" hangingPunct="1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59</a:t>
              </a:r>
              <a:endParaRPr lang="th-TH" altLang="th-TH" sz="16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85055" name="Rectangle 2"/>
            <p:cNvSpPr>
              <a:spLocks noChangeArrowheads="1"/>
            </p:cNvSpPr>
            <p:nvPr/>
          </p:nvSpPr>
          <p:spPr bwMode="auto">
            <a:xfrm>
              <a:off x="2448080" y="1177925"/>
              <a:ext cx="3420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ผู้อำนวยการ (พัฒนาการจังหวัด) สูง</a:t>
              </a:r>
              <a:r>
                <a:rPr lang="en-US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(6283)</a:t>
              </a:r>
              <a:r>
                <a:rPr lang="en-US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endParaRPr lang="th-TH" altLang="th-TH" sz="1600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84997" name="Text Box 91"/>
          <p:cNvSpPr txBox="1">
            <a:spLocks noChangeArrowheads="1"/>
          </p:cNvSpPr>
          <p:nvPr/>
        </p:nvSpPr>
        <p:spPr bwMode="auto">
          <a:xfrm>
            <a:off x="3924300" y="404813"/>
            <a:ext cx="1368425" cy="277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Update </a:t>
            </a:r>
            <a:r>
              <a:rPr lang="th-TH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26 เมษายน 2564 </a:t>
            </a:r>
            <a:r>
              <a:rPr lang="en-US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         </a:t>
            </a:r>
            <a:endParaRPr lang="th-TH" altLang="th-TH" sz="1200"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sp>
        <p:nvSpPr>
          <p:cNvPr id="84998" name="Text Box 17"/>
          <p:cNvSpPr txBox="1">
            <a:spLocks noChangeArrowheads="1"/>
          </p:cNvSpPr>
          <p:nvPr/>
        </p:nvSpPr>
        <p:spPr bwMode="auto">
          <a:xfrm>
            <a:off x="107950" y="2409825"/>
            <a:ext cx="3168650" cy="628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 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- 1 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(7871)</a:t>
            </a:r>
          </a:p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นักจัดการงานทั่วไป (ปก./ชก.)   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     </a:t>
            </a: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- 1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6317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)</a:t>
            </a:r>
          </a:p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เจ้าพนักงานธุรการ (ปง./ชง.)    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      </a:t>
            </a: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2 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(6285/6287)</a:t>
            </a:r>
          </a:p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เจ้าพนักงานการเงินและบัญชี (ปง./ชง.)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- 1 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(6286)</a:t>
            </a:r>
            <a:endParaRPr lang="th-TH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th-TH" altLang="th-TH" sz="1200">
                <a:solidFill>
                  <a:srgbClr val="00B05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พนักงานขับรถยนต์ (ลจป.)         </a:t>
            </a:r>
            <a:r>
              <a:rPr lang="en-US" altLang="th-TH" sz="1200">
                <a:solidFill>
                  <a:srgbClr val="00B05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   </a:t>
            </a:r>
            <a:r>
              <a:rPr lang="th-TH" altLang="th-TH" sz="1200">
                <a:solidFill>
                  <a:srgbClr val="00B05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- </a:t>
            </a:r>
            <a:r>
              <a:rPr lang="en-US" altLang="th-TH" sz="1200">
                <a:solidFill>
                  <a:srgbClr val="00B05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1</a:t>
            </a:r>
            <a:r>
              <a:rPr lang="th-TH" altLang="th-TH" sz="1200">
                <a:solidFill>
                  <a:srgbClr val="00B05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215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) (ไม่รวมในกรอบ ขรก.)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sp>
        <p:nvSpPr>
          <p:cNvPr id="84999" name="Text Box 17"/>
          <p:cNvSpPr txBox="1">
            <a:spLocks noChangeArrowheads="1"/>
          </p:cNvSpPr>
          <p:nvPr/>
        </p:nvSpPr>
        <p:spPr bwMode="auto">
          <a:xfrm>
            <a:off x="2411413" y="2408238"/>
            <a:ext cx="2087562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2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(6289/6290)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3" name="Group 18"/>
          <p:cNvGrpSpPr>
            <a:grpSpLocks/>
          </p:cNvGrpSpPr>
          <p:nvPr/>
        </p:nvGrpSpPr>
        <p:grpSpPr bwMode="auto">
          <a:xfrm>
            <a:off x="2411413" y="1772816"/>
            <a:ext cx="2052637" cy="646113"/>
            <a:chOff x="3203848" y="3468365"/>
            <a:chExt cx="2052020" cy="646113"/>
          </a:xfrm>
          <a:solidFill>
            <a:schemeClr val="bg1"/>
          </a:solidFill>
        </p:grpSpPr>
        <p:sp>
          <p:nvSpPr>
            <p:cNvPr id="12367" name="Rectangle 2"/>
            <p:cNvSpPr>
              <a:spLocks noChangeArrowheads="1"/>
            </p:cNvSpPr>
            <p:nvPr/>
          </p:nvSpPr>
          <p:spPr bwMode="auto">
            <a:xfrm>
              <a:off x="3203848" y="3468365"/>
              <a:ext cx="1476000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lnSpc>
                  <a:spcPct val="70000"/>
                </a:lnSpc>
                <a:defRPr/>
              </a:pPr>
              <a:endParaRPr lang="en-US" altLang="th-TH" sz="700" b="1" dirty="0">
                <a:latin typeface="TH SarabunPSK" pitchFamily="34" charset="-34"/>
                <a:cs typeface="TH SarabunPSK" pitchFamily="34" charset="-34"/>
              </a:endParaRPr>
            </a:p>
            <a:p>
              <a:pPr algn="ctr" eaLnBrk="0" hangingPunct="0">
                <a:lnSpc>
                  <a:spcPct val="70000"/>
                </a:lnSpc>
                <a:defRPr/>
              </a:pPr>
              <a:r>
                <a:rPr lang="th-TH" altLang="th-TH" sz="1400" b="1" dirty="0">
                  <a:latin typeface="TH SarabunPSK" pitchFamily="34" charset="-34"/>
                  <a:cs typeface="TH SarabunPSK" pitchFamily="34" charset="-34"/>
                </a:rPr>
                <a:t> กลุ่มงานยุทธศาสตร์</a:t>
              </a:r>
            </a:p>
            <a:p>
              <a:pPr algn="ctr" eaLnBrk="0" hangingPunct="0">
                <a:lnSpc>
                  <a:spcPct val="70000"/>
                </a:lnSpc>
                <a:defRPr/>
              </a:pPr>
              <a:r>
                <a:rPr lang="th-TH" altLang="th-TH" sz="1400" b="1" dirty="0">
                  <a:latin typeface="TH SarabunPSK" pitchFamily="34" charset="-34"/>
                  <a:cs typeface="TH SarabunPSK" pitchFamily="34" charset="-34"/>
                </a:rPr>
                <a:t>การพัฒนาชุมชน</a:t>
              </a:r>
            </a:p>
          </p:txBody>
        </p:sp>
        <p:sp>
          <p:nvSpPr>
            <p:cNvPr id="12368" name="Rectangle 2"/>
            <p:cNvSpPr>
              <a:spLocks noChangeArrowheads="1"/>
            </p:cNvSpPr>
            <p:nvPr/>
          </p:nvSpPr>
          <p:spPr bwMode="auto">
            <a:xfrm>
              <a:off x="4679868" y="3468365"/>
              <a:ext cx="576000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en-US" altLang="th-TH" sz="1600" b="1" dirty="0">
                  <a:latin typeface="TH SarabunPSK" pitchFamily="34" charset="-34"/>
                  <a:cs typeface="TH SarabunPSK" pitchFamily="34" charset="-34"/>
                </a:rPr>
                <a:t>3</a:t>
              </a:r>
              <a:endParaRPr lang="th-TH" altLang="th-TH" sz="1400" b="1" dirty="0">
                <a:latin typeface="TH SarabunPSK" pitchFamily="34" charset="-34"/>
                <a:cs typeface="TH SarabunPSK" pitchFamily="34" charset="-34"/>
              </a:endParaRPr>
            </a:p>
          </p:txBody>
        </p:sp>
        <p:sp>
          <p:nvSpPr>
            <p:cNvPr id="12372" name="Rectangle 2"/>
            <p:cNvSpPr>
              <a:spLocks noChangeArrowheads="1"/>
            </p:cNvSpPr>
            <p:nvPr/>
          </p:nvSpPr>
          <p:spPr bwMode="auto">
            <a:xfrm>
              <a:off x="3203848" y="3789040"/>
              <a:ext cx="2052020" cy="325438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th-TH" altLang="th-TH" sz="1500" spc="-70" dirty="0">
                  <a:latin typeface="TH SarabunPSK" pitchFamily="34" charset="-34"/>
                  <a:cs typeface="TH SarabunPSK" pitchFamily="34" charset="-34"/>
                </a:rPr>
                <a:t>นักวิชาการพัฒนาชุมชน (ผอ.กง.) ชพ</a:t>
              </a:r>
              <a:r>
                <a:rPr lang="en-US" altLang="th-TH" sz="1500" spc="-70" dirty="0">
                  <a:latin typeface="TH SarabunPSK" pitchFamily="34" charset="-34"/>
                  <a:cs typeface="TH SarabunPSK" pitchFamily="34" charset="-34"/>
                </a:rPr>
                <a:t>. </a:t>
              </a:r>
              <a:r>
                <a:rPr lang="en-US" altLang="th-TH" sz="1000" spc="-70" dirty="0">
                  <a:solidFill>
                    <a:srgbClr val="FF0000"/>
                  </a:solidFill>
                  <a:latin typeface="TH SarabunPSK" pitchFamily="34" charset="-34"/>
                  <a:cs typeface="TH SarabunPSK" pitchFamily="34" charset="-34"/>
                </a:rPr>
                <a:t>(6288)</a:t>
              </a:r>
              <a:endParaRPr lang="th-TH" altLang="th-TH" sz="1000" spc="-70" dirty="0">
                <a:solidFill>
                  <a:srgbClr val="FF0000"/>
                </a:solidFill>
                <a:latin typeface="TH SarabunPSK" pitchFamily="34" charset="-34"/>
                <a:cs typeface="TH SarabunPSK" pitchFamily="34" charset="-34"/>
              </a:endParaRPr>
            </a:p>
          </p:txBody>
        </p:sp>
      </p:grpSp>
      <p:sp>
        <p:nvSpPr>
          <p:cNvPr id="85001" name="Text Box 17"/>
          <p:cNvSpPr txBox="1">
            <a:spLocks noChangeArrowheads="1"/>
          </p:cNvSpPr>
          <p:nvPr/>
        </p:nvSpPr>
        <p:spPr bwMode="auto">
          <a:xfrm>
            <a:off x="4665663" y="2420938"/>
            <a:ext cx="2498725" cy="628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- 4</a:t>
            </a:r>
            <a:endParaRPr lang="en-US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(6165/6292/6293/6294)</a:t>
            </a:r>
          </a:p>
          <a:p>
            <a:pPr eaLnBrk="1" hangingPunct="1"/>
            <a:r>
              <a:rPr lang="th-TH" altLang="th-TH" sz="12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นักส่งเสริมการพัฒนาชุมชน (พรก.)</a:t>
            </a:r>
            <a:r>
              <a:rPr lang="en-US" altLang="th-TH" sz="12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12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 </a:t>
            </a:r>
            <a:r>
              <a:rPr lang="en-US" altLang="th-TH" sz="12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1</a:t>
            </a:r>
            <a:r>
              <a:rPr lang="th-TH" altLang="th-TH" sz="12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88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)</a:t>
            </a:r>
            <a:endParaRPr lang="th-TH" altLang="th-TH" sz="1000">
              <a:solidFill>
                <a:srgbClr val="0070C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th-TH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(กรอบฯ </a:t>
            </a:r>
            <a:r>
              <a:rPr lang="en-US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2564</a:t>
            </a:r>
            <a:r>
              <a:rPr lang="th-TH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en-US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</a:t>
            </a:r>
            <a:r>
              <a:rPr lang="th-TH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en-US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2567)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(จ้างแล้ว)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              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(ไม่รวมในกรอบ ขรก.)</a:t>
            </a:r>
            <a:r>
              <a:rPr lang="th-TH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4" name="Group 18"/>
          <p:cNvGrpSpPr>
            <a:grpSpLocks/>
          </p:cNvGrpSpPr>
          <p:nvPr/>
        </p:nvGrpSpPr>
        <p:grpSpPr bwMode="auto">
          <a:xfrm>
            <a:off x="4665274" y="1773328"/>
            <a:ext cx="2051050" cy="646110"/>
            <a:chOff x="3203848" y="3468365"/>
            <a:chExt cx="2052020" cy="646111"/>
          </a:xfrm>
          <a:solidFill>
            <a:schemeClr val="bg1"/>
          </a:solidFill>
        </p:grpSpPr>
        <p:sp>
          <p:nvSpPr>
            <p:cNvPr id="12364" name="Rectangle 2"/>
            <p:cNvSpPr>
              <a:spLocks noChangeArrowheads="1"/>
            </p:cNvSpPr>
            <p:nvPr/>
          </p:nvSpPr>
          <p:spPr bwMode="auto">
            <a:xfrm>
              <a:off x="3203848" y="3468365"/>
              <a:ext cx="1476000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lnSpc>
                  <a:spcPct val="70000"/>
                </a:lnSpc>
                <a:defRPr/>
              </a:pPr>
              <a:endParaRPr lang="th-TH" altLang="th-TH" sz="700" b="1" dirty="0">
                <a:latin typeface="TH SarabunPSK" pitchFamily="34" charset="-34"/>
                <a:cs typeface="TH SarabunPSK" pitchFamily="34" charset="-34"/>
              </a:endParaRPr>
            </a:p>
            <a:p>
              <a:pPr algn="ctr" eaLnBrk="0" hangingPunct="0">
                <a:lnSpc>
                  <a:spcPct val="70000"/>
                </a:lnSpc>
                <a:defRPr/>
              </a:pPr>
              <a:r>
                <a:rPr lang="th-TH" altLang="th-TH" sz="1400" b="1" dirty="0">
                  <a:latin typeface="TH SarabunPSK" pitchFamily="34" charset="-34"/>
                  <a:cs typeface="TH SarabunPSK" pitchFamily="34" charset="-34"/>
                </a:rPr>
                <a:t>กลุ่มงานส่งเสริม                      การพัฒนาชุมชน</a:t>
              </a:r>
            </a:p>
          </p:txBody>
        </p:sp>
        <p:sp>
          <p:nvSpPr>
            <p:cNvPr id="12365" name="Rectangle 2"/>
            <p:cNvSpPr>
              <a:spLocks noChangeArrowheads="1"/>
            </p:cNvSpPr>
            <p:nvPr/>
          </p:nvSpPr>
          <p:spPr bwMode="auto">
            <a:xfrm>
              <a:off x="4679868" y="3468365"/>
              <a:ext cx="576000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en-US" altLang="th-TH" sz="1600" b="1" dirty="0">
                  <a:latin typeface="TH SarabunPSK" pitchFamily="34" charset="-34"/>
                  <a:cs typeface="TH SarabunPSK" pitchFamily="34" charset="-34"/>
                </a:rPr>
                <a:t>5</a:t>
              </a:r>
              <a:endParaRPr lang="th-TH" altLang="th-TH" sz="1600" b="1" dirty="0">
                <a:latin typeface="TH SarabunPSK" pitchFamily="34" charset="-34"/>
                <a:cs typeface="TH SarabunPSK" pitchFamily="34" charset="-34"/>
              </a:endParaRPr>
            </a:p>
          </p:txBody>
        </p:sp>
        <p:sp>
          <p:nvSpPr>
            <p:cNvPr id="12369" name="Rectangle 2"/>
            <p:cNvSpPr>
              <a:spLocks noChangeArrowheads="1"/>
            </p:cNvSpPr>
            <p:nvPr/>
          </p:nvSpPr>
          <p:spPr bwMode="auto">
            <a:xfrm>
              <a:off x="3203848" y="3789039"/>
              <a:ext cx="2052020" cy="325437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th-TH" altLang="th-TH" sz="1500" spc="-80" dirty="0">
                  <a:latin typeface="TH SarabunPSK" pitchFamily="34" charset="-34"/>
                  <a:cs typeface="TH SarabunPSK" pitchFamily="34" charset="-34"/>
                </a:rPr>
                <a:t>นักวิชาการพัฒนาชุมชน (ผอ.กง.) ชพ</a:t>
              </a:r>
              <a:r>
                <a:rPr lang="en-US" altLang="th-TH" sz="1500" spc="-80" dirty="0">
                  <a:latin typeface="TH SarabunPSK" pitchFamily="34" charset="-34"/>
                  <a:cs typeface="TH SarabunPSK" pitchFamily="34" charset="-34"/>
                </a:rPr>
                <a:t>. </a:t>
              </a:r>
              <a:r>
                <a:rPr lang="en-US" altLang="th-TH" sz="1000" spc="-80" dirty="0">
                  <a:solidFill>
                    <a:srgbClr val="FF0000"/>
                  </a:solidFill>
                  <a:latin typeface="TH SarabunPSK" pitchFamily="34" charset="-34"/>
                  <a:cs typeface="TH SarabunPSK" pitchFamily="34" charset="-34"/>
                </a:rPr>
                <a:t>(6291)</a:t>
              </a:r>
              <a:endParaRPr lang="th-TH" altLang="th-TH" sz="1000" spc="-80" dirty="0">
                <a:solidFill>
                  <a:srgbClr val="FF0000"/>
                </a:solidFill>
                <a:latin typeface="TH SarabunPSK" pitchFamily="34" charset="-34"/>
                <a:cs typeface="TH SarabunPSK" pitchFamily="34" charset="-34"/>
              </a:endParaRPr>
            </a:p>
          </p:txBody>
        </p:sp>
      </p:grpSp>
      <p:sp>
        <p:nvSpPr>
          <p:cNvPr id="85003" name="Text Box 17"/>
          <p:cNvSpPr txBox="1">
            <a:spLocks noChangeArrowheads="1"/>
          </p:cNvSpPr>
          <p:nvPr/>
        </p:nvSpPr>
        <p:spPr bwMode="auto">
          <a:xfrm>
            <a:off x="6969125" y="2425700"/>
            <a:ext cx="2087563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(667/6299/6304/6311)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5" name="Group 18"/>
          <p:cNvGrpSpPr>
            <a:grpSpLocks/>
          </p:cNvGrpSpPr>
          <p:nvPr/>
        </p:nvGrpSpPr>
        <p:grpSpPr bwMode="auto">
          <a:xfrm>
            <a:off x="6968737" y="1778090"/>
            <a:ext cx="2052637" cy="646113"/>
            <a:chOff x="3203848" y="3468365"/>
            <a:chExt cx="2052020" cy="646113"/>
          </a:xfrm>
          <a:solidFill>
            <a:schemeClr val="bg1"/>
          </a:solidFill>
        </p:grpSpPr>
        <p:sp>
          <p:nvSpPr>
            <p:cNvPr id="12361" name="Rectangle 2"/>
            <p:cNvSpPr>
              <a:spLocks noChangeArrowheads="1"/>
            </p:cNvSpPr>
            <p:nvPr/>
          </p:nvSpPr>
          <p:spPr bwMode="auto">
            <a:xfrm>
              <a:off x="3203848" y="3468365"/>
              <a:ext cx="1476000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lnSpc>
                  <a:spcPct val="70000"/>
                </a:lnSpc>
                <a:defRPr/>
              </a:pPr>
              <a:endParaRPr lang="th-TH" altLang="th-TH" sz="700" b="1" dirty="0">
                <a:latin typeface="TH SarabunPSK" pitchFamily="34" charset="-34"/>
                <a:cs typeface="TH SarabunPSK" pitchFamily="34" charset="-34"/>
              </a:endParaRPr>
            </a:p>
            <a:p>
              <a:pPr algn="ctr" eaLnBrk="0" hangingPunct="0">
                <a:lnSpc>
                  <a:spcPct val="70000"/>
                </a:lnSpc>
                <a:defRPr/>
              </a:pPr>
              <a:r>
                <a:rPr lang="th-TH" altLang="th-TH" sz="1400" b="1" dirty="0">
                  <a:latin typeface="TH SarabunPSK" pitchFamily="34" charset="-34"/>
                  <a:cs typeface="TH SarabunPSK" pitchFamily="34" charset="-34"/>
                </a:rPr>
                <a:t>กลุ่มงานสารสนเทศ</a:t>
              </a:r>
            </a:p>
            <a:p>
              <a:pPr algn="ctr" eaLnBrk="0" hangingPunct="0">
                <a:lnSpc>
                  <a:spcPct val="70000"/>
                </a:lnSpc>
                <a:defRPr/>
              </a:pPr>
              <a:r>
                <a:rPr lang="th-TH" altLang="th-TH" sz="1400" b="1" dirty="0">
                  <a:latin typeface="TH SarabunPSK" pitchFamily="34" charset="-34"/>
                  <a:cs typeface="TH SarabunPSK" pitchFamily="34" charset="-34"/>
                </a:rPr>
                <a:t>การพัฒนาชุมชน</a:t>
              </a:r>
            </a:p>
          </p:txBody>
        </p:sp>
        <p:sp>
          <p:nvSpPr>
            <p:cNvPr id="12362" name="Rectangle 2"/>
            <p:cNvSpPr>
              <a:spLocks noChangeArrowheads="1"/>
            </p:cNvSpPr>
            <p:nvPr/>
          </p:nvSpPr>
          <p:spPr bwMode="auto">
            <a:xfrm>
              <a:off x="4679868" y="3468365"/>
              <a:ext cx="576000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en-US" altLang="th-TH" sz="1600" b="1" dirty="0">
                  <a:latin typeface="TH SarabunPSK" pitchFamily="34" charset="-34"/>
                  <a:cs typeface="TH SarabunPSK" pitchFamily="34" charset="-34"/>
                </a:rPr>
                <a:t>5</a:t>
              </a:r>
              <a:endParaRPr lang="th-TH" altLang="th-TH" sz="1400" b="1" dirty="0">
                <a:latin typeface="TH SarabunPSK" pitchFamily="34" charset="-34"/>
                <a:cs typeface="TH SarabunPSK" pitchFamily="34" charset="-34"/>
              </a:endParaRPr>
            </a:p>
          </p:txBody>
        </p:sp>
        <p:sp>
          <p:nvSpPr>
            <p:cNvPr id="11342" name="Rectangle 2"/>
            <p:cNvSpPr>
              <a:spLocks noChangeArrowheads="1"/>
            </p:cNvSpPr>
            <p:nvPr/>
          </p:nvSpPr>
          <p:spPr bwMode="auto">
            <a:xfrm>
              <a:off x="3203848" y="3789040"/>
              <a:ext cx="2052020" cy="325438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th-TH" altLang="th-TH" sz="1500" spc="-80" dirty="0">
                  <a:latin typeface="TH SarabunPSK" pitchFamily="34" charset="-34"/>
                  <a:cs typeface="TH SarabunPSK" pitchFamily="34" charset="-34"/>
                </a:rPr>
                <a:t>นักวิชาการพัฒนาชุมชน (ผอ.กง.) ชพ</a:t>
              </a:r>
              <a:r>
                <a:rPr lang="en-US" altLang="th-TH" sz="1500" spc="-80" dirty="0">
                  <a:latin typeface="TH SarabunPSK" pitchFamily="34" charset="-34"/>
                  <a:cs typeface="TH SarabunPSK" pitchFamily="34" charset="-34"/>
                </a:rPr>
                <a:t>. </a:t>
              </a:r>
              <a:r>
                <a:rPr lang="en-US" altLang="th-TH" sz="1050" spc="-60" dirty="0">
                  <a:solidFill>
                    <a:srgbClr val="FF0000"/>
                  </a:solidFill>
                  <a:latin typeface="TH SarabunPSK" pitchFamily="34" charset="-34"/>
                  <a:cs typeface="TH SarabunPSK" pitchFamily="34" charset="-34"/>
                </a:rPr>
                <a:t>(529)</a:t>
              </a:r>
              <a:endParaRPr lang="th-TH" altLang="th-TH" sz="1050" spc="-60" dirty="0">
                <a:solidFill>
                  <a:srgbClr val="FF0000"/>
                </a:solidFill>
                <a:latin typeface="TH SarabunPSK" pitchFamily="34" charset="-34"/>
                <a:cs typeface="TH SarabunPSK" pitchFamily="34" charset="-34"/>
              </a:endParaRPr>
            </a:p>
          </p:txBody>
        </p:sp>
      </p:grpSp>
      <p:cxnSp>
        <p:nvCxnSpPr>
          <p:cNvPr id="78" name="Straight Connector 77"/>
          <p:cNvCxnSpPr/>
          <p:nvPr/>
        </p:nvCxnSpPr>
        <p:spPr>
          <a:xfrm>
            <a:off x="4572000" y="1419225"/>
            <a:ext cx="0" cy="223202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/>
          <p:cNvCxnSpPr/>
          <p:nvPr/>
        </p:nvCxnSpPr>
        <p:spPr>
          <a:xfrm>
            <a:off x="1116013" y="1628775"/>
            <a:ext cx="683895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5007" name="Rectangle 78"/>
          <p:cNvSpPr>
            <a:spLocks noChangeArrowheads="1"/>
          </p:cNvSpPr>
          <p:nvPr/>
        </p:nvSpPr>
        <p:spPr bwMode="auto">
          <a:xfrm>
            <a:off x="0" y="6611938"/>
            <a:ext cx="1619250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000" u="sng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หมายเหตุ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ภายในวงเล็บแสดงเลขที่ตำแหน่ง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85008" name="Group 49"/>
          <p:cNvGrpSpPr>
            <a:grpSpLocks/>
          </p:cNvGrpSpPr>
          <p:nvPr/>
        </p:nvGrpSpPr>
        <p:grpSpPr bwMode="auto">
          <a:xfrm>
            <a:off x="107950" y="3594100"/>
            <a:ext cx="2843213" cy="646113"/>
            <a:chOff x="107503" y="3717032"/>
            <a:chExt cx="2844257" cy="646113"/>
          </a:xfrm>
        </p:grpSpPr>
        <p:sp>
          <p:nvSpPr>
            <p:cNvPr id="85050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เมืองประจวบคีรีขันธ์</a:t>
              </a:r>
            </a:p>
          </p:txBody>
        </p:sp>
        <p:sp>
          <p:nvSpPr>
            <p:cNvPr id="85051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4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85052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(6295)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85009" name="Text Box 17"/>
          <p:cNvSpPr txBox="1">
            <a:spLocks noChangeArrowheads="1"/>
          </p:cNvSpPr>
          <p:nvPr/>
        </p:nvSpPr>
        <p:spPr bwMode="auto">
          <a:xfrm>
            <a:off x="107950" y="4241800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       </a:t>
            </a: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3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(6297/6298/6322)</a:t>
            </a:r>
          </a:p>
          <a:p>
            <a:pPr eaLnBrk="1" hangingPunct="1"/>
            <a:r>
              <a:rPr lang="th-TH" altLang="th-TH" sz="12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(พรก</a:t>
            </a:r>
            <a:r>
              <a:rPr lang="en-US" altLang="th-TH" sz="12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.</a:t>
            </a:r>
            <a:r>
              <a:rPr lang="th-TH" altLang="th-TH" sz="12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)</a:t>
            </a:r>
            <a:r>
              <a:rPr lang="en-US" altLang="th-TH" sz="12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12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(จ้างแล้ว)</a:t>
            </a:r>
            <a:r>
              <a:rPr lang="en-US" altLang="th-TH" sz="12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   </a:t>
            </a:r>
            <a:r>
              <a:rPr lang="th-TH" altLang="th-TH" sz="12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- 1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(1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28)</a:t>
            </a:r>
          </a:p>
          <a:p>
            <a:pPr eaLnBrk="1" hangingPunct="1"/>
            <a:r>
              <a:rPr lang="th-TH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(กรอบฯ </a:t>
            </a:r>
            <a:r>
              <a:rPr lang="en-US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2564</a:t>
            </a:r>
            <a:r>
              <a:rPr lang="th-TH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en-US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–</a:t>
            </a:r>
            <a:r>
              <a:rPr lang="th-TH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en-US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2567 </a:t>
            </a:r>
            <a:r>
              <a:rPr lang="th-TH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ตามมาตรการฯ ปี งบฯ </a:t>
            </a:r>
            <a:r>
              <a:rPr lang="en-US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2562)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 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(ไม่รวมในกรอบ ขรก.)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85010" name="Group 50"/>
          <p:cNvGrpSpPr>
            <a:grpSpLocks/>
          </p:cNvGrpSpPr>
          <p:nvPr/>
        </p:nvGrpSpPr>
        <p:grpSpPr bwMode="auto">
          <a:xfrm>
            <a:off x="3132138" y="3594100"/>
            <a:ext cx="2843212" cy="646113"/>
            <a:chOff x="107503" y="3717032"/>
            <a:chExt cx="2844257" cy="646113"/>
          </a:xfrm>
        </p:grpSpPr>
        <p:sp>
          <p:nvSpPr>
            <p:cNvPr id="85047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กุยบุรี</a:t>
              </a:r>
            </a:p>
          </p:txBody>
        </p:sp>
        <p:sp>
          <p:nvSpPr>
            <p:cNvPr id="85048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85049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ชพ.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(6300)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85011" name="Text Box 17"/>
          <p:cNvSpPr txBox="1">
            <a:spLocks noChangeArrowheads="1"/>
          </p:cNvSpPr>
          <p:nvPr/>
        </p:nvSpPr>
        <p:spPr bwMode="auto">
          <a:xfrm>
            <a:off x="3132138" y="4241800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(6130/6136/6302/6303)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85012" name="Group 55"/>
          <p:cNvGrpSpPr>
            <a:grpSpLocks/>
          </p:cNvGrpSpPr>
          <p:nvPr/>
        </p:nvGrpSpPr>
        <p:grpSpPr bwMode="auto">
          <a:xfrm>
            <a:off x="6156325" y="3594100"/>
            <a:ext cx="2844800" cy="646113"/>
            <a:chOff x="107503" y="3717032"/>
            <a:chExt cx="2844257" cy="646113"/>
          </a:xfrm>
        </p:grpSpPr>
        <p:sp>
          <p:nvSpPr>
            <p:cNvPr id="85044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ทับสะแก</a:t>
              </a:r>
            </a:p>
          </p:txBody>
        </p:sp>
        <p:sp>
          <p:nvSpPr>
            <p:cNvPr id="85045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85046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ชพ.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(6306)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85013" name="Text Box 17"/>
          <p:cNvSpPr txBox="1">
            <a:spLocks noChangeArrowheads="1"/>
          </p:cNvSpPr>
          <p:nvPr/>
        </p:nvSpPr>
        <p:spPr bwMode="auto">
          <a:xfrm>
            <a:off x="6156325" y="4241800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2 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(6309/6310)</a:t>
            </a:r>
          </a:p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เจ้าพนักงานพัฒนาชุมชน (ปง./ชง.)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2</a:t>
            </a: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6307/6313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)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85014" name="Group 60"/>
          <p:cNvGrpSpPr>
            <a:grpSpLocks/>
          </p:cNvGrpSpPr>
          <p:nvPr/>
        </p:nvGrpSpPr>
        <p:grpSpPr bwMode="auto">
          <a:xfrm>
            <a:off x="107950" y="5033963"/>
            <a:ext cx="2843213" cy="646112"/>
            <a:chOff x="107503" y="3717032"/>
            <a:chExt cx="2844257" cy="646113"/>
          </a:xfrm>
        </p:grpSpPr>
        <p:sp>
          <p:nvSpPr>
            <p:cNvPr id="85041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บางสะพาน</a:t>
              </a:r>
            </a:p>
          </p:txBody>
        </p:sp>
        <p:sp>
          <p:nvSpPr>
            <p:cNvPr id="85042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85043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(6312)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85015" name="Text Box 17"/>
          <p:cNvSpPr txBox="1">
            <a:spLocks noChangeArrowheads="1"/>
          </p:cNvSpPr>
          <p:nvPr/>
        </p:nvSpPr>
        <p:spPr bwMode="auto">
          <a:xfrm>
            <a:off x="107950" y="5681663"/>
            <a:ext cx="2879725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(6308/6314/6315/6316)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85016" name="Group 65"/>
          <p:cNvGrpSpPr>
            <a:grpSpLocks/>
          </p:cNvGrpSpPr>
          <p:nvPr/>
        </p:nvGrpSpPr>
        <p:grpSpPr bwMode="auto">
          <a:xfrm>
            <a:off x="3132138" y="5033963"/>
            <a:ext cx="2843212" cy="646112"/>
            <a:chOff x="107503" y="3717032"/>
            <a:chExt cx="2844257" cy="646113"/>
          </a:xfrm>
        </p:grpSpPr>
        <p:sp>
          <p:nvSpPr>
            <p:cNvPr id="85038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ปราณบุรี</a:t>
              </a:r>
            </a:p>
          </p:txBody>
        </p:sp>
        <p:sp>
          <p:nvSpPr>
            <p:cNvPr id="85039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85040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ชพ.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(6318)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85017" name="Text Box 17"/>
          <p:cNvSpPr txBox="1">
            <a:spLocks noChangeArrowheads="1"/>
          </p:cNvSpPr>
          <p:nvPr/>
        </p:nvSpPr>
        <p:spPr bwMode="auto">
          <a:xfrm>
            <a:off x="3132138" y="5681663"/>
            <a:ext cx="2879725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(6119/6140/6320/6321)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85018" name="Group 70"/>
          <p:cNvGrpSpPr>
            <a:grpSpLocks/>
          </p:cNvGrpSpPr>
          <p:nvPr/>
        </p:nvGrpSpPr>
        <p:grpSpPr bwMode="auto">
          <a:xfrm>
            <a:off x="6156325" y="5033963"/>
            <a:ext cx="2844800" cy="646112"/>
            <a:chOff x="107503" y="3717032"/>
            <a:chExt cx="2844257" cy="646113"/>
          </a:xfrm>
        </p:grpSpPr>
        <p:sp>
          <p:nvSpPr>
            <p:cNvPr id="85035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บางสะพานน้อย</a:t>
              </a:r>
            </a:p>
          </p:txBody>
        </p:sp>
        <p:sp>
          <p:nvSpPr>
            <p:cNvPr id="85036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85037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ชพ.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(6324)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85019" name="Text Box 17"/>
          <p:cNvSpPr txBox="1">
            <a:spLocks noChangeArrowheads="1"/>
          </p:cNvSpPr>
          <p:nvPr/>
        </p:nvSpPr>
        <p:spPr bwMode="auto">
          <a:xfrm>
            <a:off x="6156325" y="5681663"/>
            <a:ext cx="2879725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(2204/6326/6327/6328)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cxnSp>
        <p:nvCxnSpPr>
          <p:cNvPr id="76" name="Straight Connector 75"/>
          <p:cNvCxnSpPr/>
          <p:nvPr/>
        </p:nvCxnSpPr>
        <p:spPr>
          <a:xfrm>
            <a:off x="1404938" y="3500438"/>
            <a:ext cx="604837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9" name="Straight Connector 78"/>
          <p:cNvCxnSpPr/>
          <p:nvPr/>
        </p:nvCxnSpPr>
        <p:spPr>
          <a:xfrm>
            <a:off x="1116013" y="1628775"/>
            <a:ext cx="0" cy="14446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" name="Straight Connector 80"/>
          <p:cNvCxnSpPr/>
          <p:nvPr/>
        </p:nvCxnSpPr>
        <p:spPr>
          <a:xfrm>
            <a:off x="3348038" y="1628775"/>
            <a:ext cx="0" cy="14446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" name="Straight Connector 81"/>
          <p:cNvCxnSpPr/>
          <p:nvPr/>
        </p:nvCxnSpPr>
        <p:spPr>
          <a:xfrm>
            <a:off x="5651500" y="1628775"/>
            <a:ext cx="0" cy="14446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3" name="Straight Connector 82"/>
          <p:cNvCxnSpPr/>
          <p:nvPr/>
        </p:nvCxnSpPr>
        <p:spPr>
          <a:xfrm>
            <a:off x="7956550" y="1628775"/>
            <a:ext cx="0" cy="14446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4" name="Straight Connector 83"/>
          <p:cNvCxnSpPr/>
          <p:nvPr/>
        </p:nvCxnSpPr>
        <p:spPr>
          <a:xfrm>
            <a:off x="1403350" y="3500438"/>
            <a:ext cx="0" cy="904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/>
          <p:cNvCxnSpPr/>
          <p:nvPr/>
        </p:nvCxnSpPr>
        <p:spPr>
          <a:xfrm>
            <a:off x="7451725" y="3500438"/>
            <a:ext cx="0" cy="904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" name="Straight Connector 85"/>
          <p:cNvCxnSpPr/>
          <p:nvPr/>
        </p:nvCxnSpPr>
        <p:spPr>
          <a:xfrm>
            <a:off x="3049588" y="3500438"/>
            <a:ext cx="0" cy="143986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7" name="Straight Connector 86"/>
          <p:cNvCxnSpPr/>
          <p:nvPr/>
        </p:nvCxnSpPr>
        <p:spPr>
          <a:xfrm>
            <a:off x="1403350" y="4941888"/>
            <a:ext cx="604837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9" name="Straight Connector 88"/>
          <p:cNvCxnSpPr/>
          <p:nvPr/>
        </p:nvCxnSpPr>
        <p:spPr>
          <a:xfrm>
            <a:off x="1403350" y="4940300"/>
            <a:ext cx="0" cy="9048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0" name="Straight Connector 89"/>
          <p:cNvCxnSpPr/>
          <p:nvPr/>
        </p:nvCxnSpPr>
        <p:spPr>
          <a:xfrm>
            <a:off x="4427538" y="4940300"/>
            <a:ext cx="0" cy="9048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1" name="Straight Connector 90"/>
          <p:cNvCxnSpPr/>
          <p:nvPr/>
        </p:nvCxnSpPr>
        <p:spPr>
          <a:xfrm>
            <a:off x="7451725" y="4940300"/>
            <a:ext cx="0" cy="9048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85032" name="Group 74"/>
          <p:cNvGrpSpPr>
            <a:grpSpLocks/>
          </p:cNvGrpSpPr>
          <p:nvPr/>
        </p:nvGrpSpPr>
        <p:grpSpPr bwMode="auto">
          <a:xfrm>
            <a:off x="107950" y="1774825"/>
            <a:ext cx="2051050" cy="646113"/>
            <a:chOff x="107950" y="1775470"/>
            <a:chExt cx="2051050" cy="646112"/>
          </a:xfrm>
        </p:grpSpPr>
        <p:grpSp>
          <p:nvGrpSpPr>
            <p:cNvPr id="13" name="Group 18"/>
            <p:cNvGrpSpPr>
              <a:grpSpLocks/>
            </p:cNvGrpSpPr>
            <p:nvPr/>
          </p:nvGrpSpPr>
          <p:grpSpPr bwMode="auto">
            <a:xfrm>
              <a:off x="107950" y="1775470"/>
              <a:ext cx="2051050" cy="646112"/>
              <a:chOff x="3203848" y="3468365"/>
              <a:chExt cx="2052020" cy="646113"/>
            </a:xfrm>
            <a:solidFill>
              <a:schemeClr val="bg1"/>
            </a:solidFill>
          </p:grpSpPr>
          <p:sp>
            <p:nvSpPr>
              <p:cNvPr id="14387" name="Rectangle 2"/>
              <p:cNvSpPr>
                <a:spLocks noChangeArrowheads="1"/>
              </p:cNvSpPr>
              <p:nvPr/>
            </p:nvSpPr>
            <p:spPr bwMode="auto">
              <a:xfrm>
                <a:off x="4679868" y="3468365"/>
                <a:ext cx="576000" cy="323850"/>
              </a:xfrm>
              <a:prstGeom prst="rect">
                <a:avLst/>
              </a:prstGeom>
              <a:grpFill/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anchor="ctr"/>
              <a:lstStyle/>
              <a:p>
                <a:pPr algn="ctr" eaLnBrk="0" hangingPunct="0">
                  <a:defRPr/>
                </a:pPr>
                <a:r>
                  <a:rPr lang="en-US" altLang="th-TH" sz="1600" b="1" dirty="0">
                    <a:latin typeface="TH SarabunPSK" pitchFamily="34" charset="-34"/>
                    <a:cs typeface="TH SarabunPSK" pitchFamily="34" charset="-34"/>
                  </a:rPr>
                  <a:t>6</a:t>
                </a:r>
                <a:endParaRPr lang="th-TH" altLang="th-TH" sz="1400" b="1" dirty="0">
                  <a:latin typeface="TH SarabunPSK" pitchFamily="34" charset="-34"/>
                  <a:cs typeface="TH SarabunPSK" pitchFamily="34" charset="-34"/>
                </a:endParaRPr>
              </a:p>
            </p:txBody>
          </p:sp>
          <p:sp>
            <p:nvSpPr>
              <p:cNvPr id="14388" name="Rectangle 2"/>
              <p:cNvSpPr>
                <a:spLocks noChangeArrowheads="1"/>
              </p:cNvSpPr>
              <p:nvPr/>
            </p:nvSpPr>
            <p:spPr bwMode="auto">
              <a:xfrm>
                <a:off x="3203848" y="3789040"/>
                <a:ext cx="2052000" cy="325438"/>
              </a:xfrm>
              <a:prstGeom prst="rect">
                <a:avLst/>
              </a:prstGeom>
              <a:grpFill/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anchor="ctr"/>
              <a:lstStyle/>
              <a:p>
                <a:pPr algn="ctr" eaLnBrk="0" hangingPunct="0">
                  <a:defRPr/>
                </a:pPr>
                <a:r>
                  <a:rPr lang="th-TH" altLang="th-TH" sz="1400" spc="-40" dirty="0">
                    <a:latin typeface="TH SarabunPSK" pitchFamily="34" charset="-34"/>
                    <a:cs typeface="TH SarabunPSK" pitchFamily="34" charset="-34"/>
                  </a:rPr>
                  <a:t>นักวิชาการพัฒนาชุมชน (ผอ.กง.) </a:t>
                </a:r>
                <a:r>
                  <a:rPr lang="th-TH" altLang="th-TH" sz="1400" spc="-40" dirty="0" err="1">
                    <a:latin typeface="TH SarabunPSK" pitchFamily="34" charset="-34"/>
                    <a:cs typeface="TH SarabunPSK" pitchFamily="34" charset="-34"/>
                  </a:rPr>
                  <a:t>ชพ.</a:t>
                </a:r>
                <a:r>
                  <a:rPr lang="en-US" altLang="th-TH" sz="1400" spc="-40" dirty="0">
                    <a:latin typeface="TH SarabunPSK" pitchFamily="34" charset="-34"/>
                    <a:cs typeface="TH SarabunPSK" pitchFamily="34" charset="-34"/>
                  </a:rPr>
                  <a:t> </a:t>
                </a:r>
                <a:r>
                  <a:rPr lang="en-US" altLang="th-TH" sz="1000" spc="-40" dirty="0">
                    <a:solidFill>
                      <a:srgbClr val="FF0000"/>
                    </a:solidFill>
                    <a:latin typeface="TH SarabunPSK" pitchFamily="34" charset="-34"/>
                    <a:cs typeface="TH SarabunPSK" pitchFamily="34" charset="-34"/>
                  </a:rPr>
                  <a:t>(6284)</a:t>
                </a:r>
                <a:endParaRPr lang="th-TH" altLang="th-TH" sz="1000" spc="-40" dirty="0">
                  <a:solidFill>
                    <a:srgbClr val="FF0000"/>
                  </a:solidFill>
                  <a:latin typeface="TH SarabunPSK" pitchFamily="34" charset="-34"/>
                  <a:cs typeface="TH SarabunPSK" pitchFamily="34" charset="-34"/>
                </a:endParaRPr>
              </a:p>
            </p:txBody>
          </p:sp>
        </p:grpSp>
        <p:sp>
          <p:nvSpPr>
            <p:cNvPr id="85034" name="Rectangle 2"/>
            <p:cNvSpPr>
              <a:spLocks noChangeArrowheads="1"/>
            </p:cNvSpPr>
            <p:nvPr/>
          </p:nvSpPr>
          <p:spPr bwMode="auto">
            <a:xfrm>
              <a:off x="107950" y="1775470"/>
              <a:ext cx="1475302" cy="323849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th-TH" altLang="th-TH" sz="12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endParaRPr lang="th-TH" altLang="th-TH" sz="8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2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กลุ่มงานประสานและสนับสนุนการบริหารงานพัฒนาชุมชน</a:t>
              </a:r>
            </a:p>
            <a:p>
              <a:pPr algn="ctr"/>
              <a:endParaRPr lang="th-TH" altLang="th-TH" sz="12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018" name="Rectangle 73"/>
          <p:cNvSpPr>
            <a:spLocks noChangeArrowheads="1"/>
          </p:cNvSpPr>
          <p:nvPr/>
        </p:nvSpPr>
        <p:spPr bwMode="auto">
          <a:xfrm>
            <a:off x="488950" y="106363"/>
            <a:ext cx="815498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/>
            <a:r>
              <a:rPr lang="th-TH" altLang="th-TH" sz="1600" b="1">
                <a:latin typeface="TH SarabunPSK" panose="020B0500040200020003" pitchFamily="34" charset="-34"/>
                <a:cs typeface="TH SarabunPSK" panose="020B0500040200020003" pitchFamily="34" charset="-34"/>
              </a:rPr>
              <a:t>แผนภูมิแสดงการแบ่งงานภายในและอัตรากำลังของกรมการพัฒนาชุมชน</a:t>
            </a:r>
            <a:r>
              <a:rPr lang="en-US" altLang="th-TH" sz="1600" b="1">
                <a:latin typeface="TH SarabunPSK" panose="020B0500040200020003" pitchFamily="34" charset="-34"/>
                <a:cs typeface="TH SarabunPSK" panose="020B0500040200020003" pitchFamily="34" charset="-34"/>
              </a:rPr>
              <a:t> </a:t>
            </a:r>
            <a:endParaRPr lang="th-TH" altLang="th-TH" sz="1600" b="1"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sp>
        <p:nvSpPr>
          <p:cNvPr id="86019" name="Text Box 9"/>
          <p:cNvSpPr txBox="1">
            <a:spLocks noChangeArrowheads="1"/>
          </p:cNvSpPr>
          <p:nvPr/>
        </p:nvSpPr>
        <p:spPr bwMode="auto">
          <a:xfrm>
            <a:off x="6980238" y="6269038"/>
            <a:ext cx="2160587" cy="588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ลูกจ้างประจำ 1 อัตรา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rPr>
              <a:t>(215)</a:t>
            </a:r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 </a:t>
            </a:r>
            <a:endParaRPr lang="th-TH" altLang="th-TH" sz="1400">
              <a:solidFill>
                <a:srgbClr val="FF0000"/>
              </a:solidFill>
              <a:latin typeface="TH SarabunPSK" panose="020B0500040200020003" pitchFamily="34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กรอบพนักงานราชการ 2 อัตรา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rPr>
              <a:t>(88/128)</a:t>
            </a:r>
          </a:p>
        </p:txBody>
      </p:sp>
      <p:grpSp>
        <p:nvGrpSpPr>
          <p:cNvPr id="86020" name="Group 81"/>
          <p:cNvGrpSpPr>
            <a:grpSpLocks/>
          </p:cNvGrpSpPr>
          <p:nvPr/>
        </p:nvGrpSpPr>
        <p:grpSpPr bwMode="auto">
          <a:xfrm>
            <a:off x="2843213" y="765175"/>
            <a:ext cx="3421062" cy="646113"/>
            <a:chOff x="2448080" y="857250"/>
            <a:chExt cx="3420000" cy="646113"/>
          </a:xfrm>
        </p:grpSpPr>
        <p:sp>
          <p:nvSpPr>
            <p:cNvPr id="86037" name="Rectangle 2"/>
            <p:cNvSpPr>
              <a:spLocks noChangeArrowheads="1"/>
            </p:cNvSpPr>
            <p:nvPr/>
          </p:nvSpPr>
          <p:spPr bwMode="auto">
            <a:xfrm>
              <a:off x="2448080" y="857250"/>
              <a:ext cx="2844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สำนักงานพัฒนาชุมชนจังหวัดประจวบคีรีขันธ์</a:t>
              </a:r>
            </a:p>
          </p:txBody>
        </p:sp>
        <p:sp>
          <p:nvSpPr>
            <p:cNvPr id="86038" name="Rectangle 2"/>
            <p:cNvSpPr>
              <a:spLocks noChangeArrowheads="1"/>
            </p:cNvSpPr>
            <p:nvPr/>
          </p:nvSpPr>
          <p:spPr bwMode="auto">
            <a:xfrm>
              <a:off x="5290308" y="857250"/>
              <a:ext cx="575739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 eaLnBrk="1" hangingPunct="1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59</a:t>
              </a:r>
              <a:endParaRPr lang="th-TH" altLang="th-TH" sz="16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86039" name="Rectangle 2"/>
            <p:cNvSpPr>
              <a:spLocks noChangeArrowheads="1"/>
            </p:cNvSpPr>
            <p:nvPr/>
          </p:nvSpPr>
          <p:spPr bwMode="auto">
            <a:xfrm>
              <a:off x="2448080" y="1177925"/>
              <a:ext cx="3420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ผู้อำนวยการ (พัฒนาการจังหวัด) สูง</a:t>
              </a:r>
              <a:r>
                <a:rPr lang="en-US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(6283)</a:t>
              </a:r>
              <a:r>
                <a:rPr lang="en-US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endParaRPr lang="th-TH" altLang="th-TH" sz="1600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86021" name="Text Box 91"/>
          <p:cNvSpPr txBox="1">
            <a:spLocks noChangeArrowheads="1"/>
          </p:cNvSpPr>
          <p:nvPr/>
        </p:nvSpPr>
        <p:spPr bwMode="auto">
          <a:xfrm>
            <a:off x="3924300" y="404813"/>
            <a:ext cx="1368425" cy="277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Update </a:t>
            </a:r>
            <a:r>
              <a:rPr lang="th-TH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26 เมษายน 2564 </a:t>
            </a:r>
            <a:r>
              <a:rPr lang="en-US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         </a:t>
            </a:r>
            <a:endParaRPr lang="th-TH" altLang="th-TH" sz="1200"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cxnSp>
        <p:nvCxnSpPr>
          <p:cNvPr id="78" name="Straight Connector 77"/>
          <p:cNvCxnSpPr/>
          <p:nvPr/>
        </p:nvCxnSpPr>
        <p:spPr>
          <a:xfrm>
            <a:off x="4572000" y="1409700"/>
            <a:ext cx="0" cy="2159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6023" name="Rectangle 78"/>
          <p:cNvSpPr>
            <a:spLocks noChangeArrowheads="1"/>
          </p:cNvSpPr>
          <p:nvPr/>
        </p:nvSpPr>
        <p:spPr bwMode="auto">
          <a:xfrm>
            <a:off x="0" y="6611938"/>
            <a:ext cx="1619250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000" u="sng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หมายเหตุ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ภายในวงเล็บแสดงเลขที่ตำแหน่ง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86024" name="Group 49"/>
          <p:cNvGrpSpPr>
            <a:grpSpLocks/>
          </p:cNvGrpSpPr>
          <p:nvPr/>
        </p:nvGrpSpPr>
        <p:grpSpPr bwMode="auto">
          <a:xfrm>
            <a:off x="1116013" y="1722438"/>
            <a:ext cx="2843212" cy="646112"/>
            <a:chOff x="107503" y="3717032"/>
            <a:chExt cx="2844257" cy="646113"/>
          </a:xfrm>
        </p:grpSpPr>
        <p:sp>
          <p:nvSpPr>
            <p:cNvPr id="86034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หัวหิน</a:t>
              </a:r>
            </a:p>
          </p:txBody>
        </p:sp>
        <p:sp>
          <p:nvSpPr>
            <p:cNvPr id="86035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86036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(6329)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86025" name="Text Box 17"/>
          <p:cNvSpPr txBox="1">
            <a:spLocks noChangeArrowheads="1"/>
          </p:cNvSpPr>
          <p:nvPr/>
        </p:nvSpPr>
        <p:spPr bwMode="auto">
          <a:xfrm>
            <a:off x="1116013" y="2370138"/>
            <a:ext cx="2879725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(6330/6331/6332/6333)</a:t>
            </a:r>
          </a:p>
        </p:txBody>
      </p:sp>
      <p:grpSp>
        <p:nvGrpSpPr>
          <p:cNvPr id="86026" name="Group 55"/>
          <p:cNvGrpSpPr>
            <a:grpSpLocks/>
          </p:cNvGrpSpPr>
          <p:nvPr/>
        </p:nvGrpSpPr>
        <p:grpSpPr bwMode="auto">
          <a:xfrm>
            <a:off x="5219700" y="1722438"/>
            <a:ext cx="2844800" cy="646112"/>
            <a:chOff x="107503" y="3717032"/>
            <a:chExt cx="2844257" cy="646113"/>
          </a:xfrm>
        </p:grpSpPr>
        <p:sp>
          <p:nvSpPr>
            <p:cNvPr id="86031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สามร้อยยอด</a:t>
              </a:r>
            </a:p>
          </p:txBody>
        </p:sp>
        <p:sp>
          <p:nvSpPr>
            <p:cNvPr id="86032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86033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ชพ.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(6334)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86027" name="Text Box 17"/>
          <p:cNvSpPr txBox="1">
            <a:spLocks noChangeArrowheads="1"/>
          </p:cNvSpPr>
          <p:nvPr/>
        </p:nvSpPr>
        <p:spPr bwMode="auto">
          <a:xfrm>
            <a:off x="5219700" y="2370138"/>
            <a:ext cx="2881313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(2076/2121/6336/6337)</a:t>
            </a:r>
          </a:p>
        </p:txBody>
      </p:sp>
      <p:cxnSp>
        <p:nvCxnSpPr>
          <p:cNvPr id="76" name="Straight Connector 75"/>
          <p:cNvCxnSpPr/>
          <p:nvPr/>
        </p:nvCxnSpPr>
        <p:spPr>
          <a:xfrm>
            <a:off x="2339975" y="1628775"/>
            <a:ext cx="4103688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4" name="Straight Connector 83"/>
          <p:cNvCxnSpPr/>
          <p:nvPr/>
        </p:nvCxnSpPr>
        <p:spPr>
          <a:xfrm>
            <a:off x="2339975" y="1628775"/>
            <a:ext cx="0" cy="9048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/>
          <p:cNvCxnSpPr/>
          <p:nvPr/>
        </p:nvCxnSpPr>
        <p:spPr>
          <a:xfrm>
            <a:off x="6443663" y="1628775"/>
            <a:ext cx="0" cy="9048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042" name="Rectangle 73"/>
          <p:cNvSpPr>
            <a:spLocks noChangeArrowheads="1"/>
          </p:cNvSpPr>
          <p:nvPr/>
        </p:nvSpPr>
        <p:spPr bwMode="auto">
          <a:xfrm>
            <a:off x="488950" y="106363"/>
            <a:ext cx="815498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/>
            <a:r>
              <a:rPr lang="th-TH" altLang="th-TH" sz="1600" b="1">
                <a:latin typeface="TH SarabunPSK" panose="020B0500040200020003" pitchFamily="34" charset="-34"/>
                <a:cs typeface="TH SarabunPSK" panose="020B0500040200020003" pitchFamily="34" charset="-34"/>
              </a:rPr>
              <a:t>แผนภูมิแสดงการแบ่งงานภายในและอัตรากำลังของกรมการพัฒนาชุมชน</a:t>
            </a:r>
            <a:r>
              <a:rPr lang="en-US" altLang="th-TH" sz="1600" b="1">
                <a:latin typeface="TH SarabunPSK" panose="020B0500040200020003" pitchFamily="34" charset="-34"/>
                <a:cs typeface="TH SarabunPSK" panose="020B0500040200020003" pitchFamily="34" charset="-34"/>
              </a:rPr>
              <a:t> </a:t>
            </a:r>
            <a:endParaRPr lang="th-TH" altLang="th-TH" sz="1600" b="1"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sp>
        <p:nvSpPr>
          <p:cNvPr id="87043" name="Text Box 9"/>
          <p:cNvSpPr txBox="1">
            <a:spLocks noChangeArrowheads="1"/>
          </p:cNvSpPr>
          <p:nvPr/>
        </p:nvSpPr>
        <p:spPr bwMode="auto">
          <a:xfrm>
            <a:off x="6980238" y="6269038"/>
            <a:ext cx="2160587" cy="588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ลูกจ้างประจำ </a:t>
            </a:r>
            <a:r>
              <a:rPr lang="en-US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-</a:t>
            </a:r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 อัตรา  </a:t>
            </a:r>
            <a:endParaRPr lang="th-TH" altLang="th-TH" sz="1400">
              <a:solidFill>
                <a:srgbClr val="FF0000"/>
              </a:solidFill>
              <a:latin typeface="TH SarabunPSK" panose="020B0500040200020003" pitchFamily="34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กรอบพนักงานราชการ - อัตรา </a:t>
            </a:r>
            <a:endParaRPr lang="th-TH" altLang="th-TH" sz="1000">
              <a:solidFill>
                <a:srgbClr val="FF0000"/>
              </a:solidFill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grpSp>
        <p:nvGrpSpPr>
          <p:cNvPr id="87044" name="Group 81"/>
          <p:cNvGrpSpPr>
            <a:grpSpLocks/>
          </p:cNvGrpSpPr>
          <p:nvPr/>
        </p:nvGrpSpPr>
        <p:grpSpPr bwMode="auto">
          <a:xfrm>
            <a:off x="2843213" y="765175"/>
            <a:ext cx="3421062" cy="646113"/>
            <a:chOff x="2448080" y="857250"/>
            <a:chExt cx="3420000" cy="646113"/>
          </a:xfrm>
        </p:grpSpPr>
        <p:sp>
          <p:nvSpPr>
            <p:cNvPr id="87101" name="Rectangle 2"/>
            <p:cNvSpPr>
              <a:spLocks noChangeArrowheads="1"/>
            </p:cNvSpPr>
            <p:nvPr/>
          </p:nvSpPr>
          <p:spPr bwMode="auto">
            <a:xfrm>
              <a:off x="2448080" y="857250"/>
              <a:ext cx="2844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สำนักงานพัฒนาชุมชนจังหวัดปราจีนบุรี</a:t>
              </a:r>
            </a:p>
          </p:txBody>
        </p:sp>
        <p:sp>
          <p:nvSpPr>
            <p:cNvPr id="87102" name="Rectangle 2"/>
            <p:cNvSpPr>
              <a:spLocks noChangeArrowheads="1"/>
            </p:cNvSpPr>
            <p:nvPr/>
          </p:nvSpPr>
          <p:spPr bwMode="auto">
            <a:xfrm>
              <a:off x="5290308" y="857250"/>
              <a:ext cx="575739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 eaLnBrk="1" hangingPunct="1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57</a:t>
              </a:r>
              <a:endParaRPr lang="th-TH" altLang="th-TH" sz="16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87103" name="Rectangle 2"/>
            <p:cNvSpPr>
              <a:spLocks noChangeArrowheads="1"/>
            </p:cNvSpPr>
            <p:nvPr/>
          </p:nvSpPr>
          <p:spPr bwMode="auto">
            <a:xfrm>
              <a:off x="2448080" y="1177925"/>
              <a:ext cx="3420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ผู้อำนวยการ (พัฒนาการจังหวัด) สูง</a:t>
              </a:r>
              <a:r>
                <a:rPr lang="en-US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(1767)</a:t>
              </a:r>
              <a:r>
                <a:rPr lang="en-US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endParaRPr lang="th-TH" altLang="th-TH" sz="1600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87045" name="Text Box 91"/>
          <p:cNvSpPr txBox="1">
            <a:spLocks noChangeArrowheads="1"/>
          </p:cNvSpPr>
          <p:nvPr/>
        </p:nvSpPr>
        <p:spPr bwMode="auto">
          <a:xfrm>
            <a:off x="3924300" y="404813"/>
            <a:ext cx="1368425" cy="277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Update </a:t>
            </a:r>
            <a:r>
              <a:rPr lang="th-TH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26 เมษายน 2564 </a:t>
            </a:r>
            <a:r>
              <a:rPr lang="en-US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         </a:t>
            </a:r>
            <a:endParaRPr lang="th-TH" altLang="th-TH" sz="1200"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sp>
        <p:nvSpPr>
          <p:cNvPr id="87046" name="Text Box 17"/>
          <p:cNvSpPr txBox="1">
            <a:spLocks noChangeArrowheads="1"/>
          </p:cNvSpPr>
          <p:nvPr/>
        </p:nvSpPr>
        <p:spPr bwMode="auto">
          <a:xfrm>
            <a:off x="107950" y="2409825"/>
            <a:ext cx="2879725" cy="628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 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- 1 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(1779)</a:t>
            </a:r>
          </a:p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นักจัดการงานทั่วไป (ปก./ชก.)   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     </a:t>
            </a: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- 1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1791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)</a:t>
            </a:r>
          </a:p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เจ้าพนักงานธุรการ (ปง./ชง.)    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      </a:t>
            </a: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3 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(522/1769/1772)</a:t>
            </a:r>
          </a:p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เจ้าพนักงานการเงินและบัญชี (ปง./ชง.)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- 2 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(1770/1771)</a:t>
            </a:r>
          </a:p>
          <a:p>
            <a:pPr eaLnBrk="1" hangingPunct="1"/>
            <a:endParaRPr lang="th-TH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endParaRPr lang="en-US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sp>
        <p:nvSpPr>
          <p:cNvPr id="87047" name="Text Box 17"/>
          <p:cNvSpPr txBox="1">
            <a:spLocks noChangeArrowheads="1"/>
          </p:cNvSpPr>
          <p:nvPr/>
        </p:nvSpPr>
        <p:spPr bwMode="auto">
          <a:xfrm>
            <a:off x="2411413" y="2408238"/>
            <a:ext cx="2087562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2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(1774/1775)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3" name="Group 18"/>
          <p:cNvGrpSpPr>
            <a:grpSpLocks/>
          </p:cNvGrpSpPr>
          <p:nvPr/>
        </p:nvGrpSpPr>
        <p:grpSpPr bwMode="auto">
          <a:xfrm>
            <a:off x="2411413" y="1772816"/>
            <a:ext cx="2052637" cy="646113"/>
            <a:chOff x="3203848" y="3468365"/>
            <a:chExt cx="2052020" cy="646113"/>
          </a:xfrm>
          <a:solidFill>
            <a:schemeClr val="bg1"/>
          </a:solidFill>
        </p:grpSpPr>
        <p:sp>
          <p:nvSpPr>
            <p:cNvPr id="12367" name="Rectangle 2"/>
            <p:cNvSpPr>
              <a:spLocks noChangeArrowheads="1"/>
            </p:cNvSpPr>
            <p:nvPr/>
          </p:nvSpPr>
          <p:spPr bwMode="auto">
            <a:xfrm>
              <a:off x="3203848" y="3468365"/>
              <a:ext cx="1476000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lnSpc>
                  <a:spcPct val="70000"/>
                </a:lnSpc>
                <a:defRPr/>
              </a:pPr>
              <a:endParaRPr lang="en-US" altLang="th-TH" sz="700" b="1" dirty="0">
                <a:latin typeface="TH SarabunPSK" pitchFamily="34" charset="-34"/>
                <a:cs typeface="TH SarabunPSK" pitchFamily="34" charset="-34"/>
              </a:endParaRPr>
            </a:p>
            <a:p>
              <a:pPr algn="ctr" eaLnBrk="0" hangingPunct="0">
                <a:lnSpc>
                  <a:spcPct val="70000"/>
                </a:lnSpc>
                <a:defRPr/>
              </a:pPr>
              <a:r>
                <a:rPr lang="th-TH" altLang="th-TH" sz="1400" b="1" dirty="0">
                  <a:latin typeface="TH SarabunPSK" pitchFamily="34" charset="-34"/>
                  <a:cs typeface="TH SarabunPSK" pitchFamily="34" charset="-34"/>
                </a:rPr>
                <a:t> กลุ่มงานยุทธศาสตร์</a:t>
              </a:r>
            </a:p>
            <a:p>
              <a:pPr algn="ctr" eaLnBrk="0" hangingPunct="0">
                <a:lnSpc>
                  <a:spcPct val="70000"/>
                </a:lnSpc>
                <a:defRPr/>
              </a:pPr>
              <a:r>
                <a:rPr lang="th-TH" altLang="th-TH" sz="1400" b="1" dirty="0">
                  <a:latin typeface="TH SarabunPSK" pitchFamily="34" charset="-34"/>
                  <a:cs typeface="TH SarabunPSK" pitchFamily="34" charset="-34"/>
                </a:rPr>
                <a:t>การพัฒนาชุมชน</a:t>
              </a:r>
            </a:p>
          </p:txBody>
        </p:sp>
        <p:sp>
          <p:nvSpPr>
            <p:cNvPr id="12368" name="Rectangle 2"/>
            <p:cNvSpPr>
              <a:spLocks noChangeArrowheads="1"/>
            </p:cNvSpPr>
            <p:nvPr/>
          </p:nvSpPr>
          <p:spPr bwMode="auto">
            <a:xfrm>
              <a:off x="4679868" y="3468365"/>
              <a:ext cx="576000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en-US" altLang="th-TH" sz="1600" b="1" dirty="0">
                  <a:latin typeface="TH SarabunPSK" pitchFamily="34" charset="-34"/>
                  <a:cs typeface="TH SarabunPSK" pitchFamily="34" charset="-34"/>
                </a:rPr>
                <a:t>3</a:t>
              </a:r>
              <a:endParaRPr lang="th-TH" altLang="th-TH" sz="1400" b="1" dirty="0">
                <a:latin typeface="TH SarabunPSK" pitchFamily="34" charset="-34"/>
                <a:cs typeface="TH SarabunPSK" pitchFamily="34" charset="-34"/>
              </a:endParaRPr>
            </a:p>
          </p:txBody>
        </p:sp>
        <p:sp>
          <p:nvSpPr>
            <p:cNvPr id="12372" name="Rectangle 2"/>
            <p:cNvSpPr>
              <a:spLocks noChangeArrowheads="1"/>
            </p:cNvSpPr>
            <p:nvPr/>
          </p:nvSpPr>
          <p:spPr bwMode="auto">
            <a:xfrm>
              <a:off x="3203848" y="3789040"/>
              <a:ext cx="2052020" cy="325438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th-TH" altLang="th-TH" sz="1500" spc="-70" dirty="0">
                  <a:latin typeface="TH SarabunPSK" pitchFamily="34" charset="-34"/>
                  <a:cs typeface="TH SarabunPSK" pitchFamily="34" charset="-34"/>
                </a:rPr>
                <a:t>นักวิชาการพัฒนาชุมชน (ผอ.กง.) ชพ</a:t>
              </a:r>
              <a:r>
                <a:rPr lang="en-US" altLang="th-TH" sz="1500" spc="-70" dirty="0">
                  <a:latin typeface="TH SarabunPSK" pitchFamily="34" charset="-34"/>
                  <a:cs typeface="TH SarabunPSK" pitchFamily="34" charset="-34"/>
                </a:rPr>
                <a:t>. </a:t>
              </a:r>
              <a:r>
                <a:rPr lang="en-US" altLang="th-TH" sz="1000" spc="-70" dirty="0">
                  <a:solidFill>
                    <a:srgbClr val="FF0000"/>
                  </a:solidFill>
                  <a:latin typeface="TH SarabunPSK" pitchFamily="34" charset="-34"/>
                  <a:cs typeface="TH SarabunPSK" pitchFamily="34" charset="-34"/>
                </a:rPr>
                <a:t>(1773)</a:t>
              </a:r>
              <a:endParaRPr lang="th-TH" altLang="th-TH" sz="1000" spc="-70" dirty="0">
                <a:solidFill>
                  <a:srgbClr val="FF0000"/>
                </a:solidFill>
                <a:latin typeface="TH SarabunPSK" pitchFamily="34" charset="-34"/>
                <a:cs typeface="TH SarabunPSK" pitchFamily="34" charset="-34"/>
              </a:endParaRPr>
            </a:p>
          </p:txBody>
        </p:sp>
      </p:grpSp>
      <p:sp>
        <p:nvSpPr>
          <p:cNvPr id="87049" name="Text Box 17"/>
          <p:cNvSpPr txBox="1">
            <a:spLocks noChangeArrowheads="1"/>
          </p:cNvSpPr>
          <p:nvPr/>
        </p:nvSpPr>
        <p:spPr bwMode="auto">
          <a:xfrm>
            <a:off x="4665663" y="2420938"/>
            <a:ext cx="2087562" cy="628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(1778/1780/1781/1782)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4" name="Group 18"/>
          <p:cNvGrpSpPr>
            <a:grpSpLocks/>
          </p:cNvGrpSpPr>
          <p:nvPr/>
        </p:nvGrpSpPr>
        <p:grpSpPr bwMode="auto">
          <a:xfrm>
            <a:off x="4665274" y="1773328"/>
            <a:ext cx="2051050" cy="646110"/>
            <a:chOff x="3203848" y="3468365"/>
            <a:chExt cx="2052020" cy="646111"/>
          </a:xfrm>
          <a:solidFill>
            <a:schemeClr val="bg1"/>
          </a:solidFill>
        </p:grpSpPr>
        <p:sp>
          <p:nvSpPr>
            <p:cNvPr id="12364" name="Rectangle 2"/>
            <p:cNvSpPr>
              <a:spLocks noChangeArrowheads="1"/>
            </p:cNvSpPr>
            <p:nvPr/>
          </p:nvSpPr>
          <p:spPr bwMode="auto">
            <a:xfrm>
              <a:off x="3203848" y="3468365"/>
              <a:ext cx="1476000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lnSpc>
                  <a:spcPct val="70000"/>
                </a:lnSpc>
                <a:defRPr/>
              </a:pPr>
              <a:endParaRPr lang="th-TH" altLang="th-TH" sz="700" b="1" dirty="0">
                <a:latin typeface="TH SarabunPSK" pitchFamily="34" charset="-34"/>
                <a:cs typeface="TH SarabunPSK" pitchFamily="34" charset="-34"/>
              </a:endParaRPr>
            </a:p>
            <a:p>
              <a:pPr algn="ctr" eaLnBrk="0" hangingPunct="0">
                <a:lnSpc>
                  <a:spcPct val="70000"/>
                </a:lnSpc>
                <a:defRPr/>
              </a:pPr>
              <a:r>
                <a:rPr lang="th-TH" altLang="th-TH" sz="1400" b="1" dirty="0">
                  <a:latin typeface="TH SarabunPSK" pitchFamily="34" charset="-34"/>
                  <a:cs typeface="TH SarabunPSK" pitchFamily="34" charset="-34"/>
                </a:rPr>
                <a:t>กลุ่มงานส่งเสริม                      การพัฒนาชุมชน</a:t>
              </a:r>
            </a:p>
          </p:txBody>
        </p:sp>
        <p:sp>
          <p:nvSpPr>
            <p:cNvPr id="12365" name="Rectangle 2"/>
            <p:cNvSpPr>
              <a:spLocks noChangeArrowheads="1"/>
            </p:cNvSpPr>
            <p:nvPr/>
          </p:nvSpPr>
          <p:spPr bwMode="auto">
            <a:xfrm>
              <a:off x="4679868" y="3468365"/>
              <a:ext cx="576000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en-US" altLang="th-TH" sz="1600" b="1" dirty="0">
                  <a:latin typeface="TH SarabunPSK" pitchFamily="34" charset="-34"/>
                  <a:cs typeface="TH SarabunPSK" pitchFamily="34" charset="-34"/>
                </a:rPr>
                <a:t>5</a:t>
              </a:r>
              <a:endParaRPr lang="th-TH" altLang="th-TH" sz="1600" b="1" dirty="0">
                <a:latin typeface="TH SarabunPSK" pitchFamily="34" charset="-34"/>
                <a:cs typeface="TH SarabunPSK" pitchFamily="34" charset="-34"/>
              </a:endParaRPr>
            </a:p>
          </p:txBody>
        </p:sp>
        <p:sp>
          <p:nvSpPr>
            <p:cNvPr id="12369" name="Rectangle 2"/>
            <p:cNvSpPr>
              <a:spLocks noChangeArrowheads="1"/>
            </p:cNvSpPr>
            <p:nvPr/>
          </p:nvSpPr>
          <p:spPr bwMode="auto">
            <a:xfrm>
              <a:off x="3203848" y="3789039"/>
              <a:ext cx="2052020" cy="325437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th-TH" altLang="th-TH" sz="1500" spc="-80" dirty="0">
                  <a:latin typeface="TH SarabunPSK" pitchFamily="34" charset="-34"/>
                  <a:cs typeface="TH SarabunPSK" pitchFamily="34" charset="-34"/>
                </a:rPr>
                <a:t>นักวิชาการพัฒนาชุมชน (ผอ.กง.) ชพ</a:t>
              </a:r>
              <a:r>
                <a:rPr lang="en-US" altLang="th-TH" sz="1500" spc="-80" dirty="0">
                  <a:latin typeface="TH SarabunPSK" pitchFamily="34" charset="-34"/>
                  <a:cs typeface="TH SarabunPSK" pitchFamily="34" charset="-34"/>
                </a:rPr>
                <a:t>. </a:t>
              </a:r>
              <a:r>
                <a:rPr lang="en-US" altLang="th-TH" sz="1000" spc="-80" dirty="0">
                  <a:solidFill>
                    <a:srgbClr val="FF0000"/>
                  </a:solidFill>
                  <a:latin typeface="TH SarabunPSK" pitchFamily="34" charset="-34"/>
                  <a:cs typeface="TH SarabunPSK" pitchFamily="34" charset="-34"/>
                </a:rPr>
                <a:t>(1777)</a:t>
              </a:r>
              <a:endParaRPr lang="th-TH" altLang="th-TH" sz="1000" spc="-80" dirty="0">
                <a:solidFill>
                  <a:srgbClr val="FF0000"/>
                </a:solidFill>
                <a:latin typeface="TH SarabunPSK" pitchFamily="34" charset="-34"/>
                <a:cs typeface="TH SarabunPSK" pitchFamily="34" charset="-34"/>
              </a:endParaRPr>
            </a:p>
          </p:txBody>
        </p:sp>
      </p:grpSp>
      <p:sp>
        <p:nvSpPr>
          <p:cNvPr id="87051" name="Text Box 17"/>
          <p:cNvSpPr txBox="1">
            <a:spLocks noChangeArrowheads="1"/>
          </p:cNvSpPr>
          <p:nvPr/>
        </p:nvSpPr>
        <p:spPr bwMode="auto">
          <a:xfrm>
            <a:off x="6969125" y="2425700"/>
            <a:ext cx="2087563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(699/1776/1790/1801)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5" name="Group 18"/>
          <p:cNvGrpSpPr>
            <a:grpSpLocks/>
          </p:cNvGrpSpPr>
          <p:nvPr/>
        </p:nvGrpSpPr>
        <p:grpSpPr bwMode="auto">
          <a:xfrm>
            <a:off x="6968737" y="1778090"/>
            <a:ext cx="2052637" cy="646113"/>
            <a:chOff x="3203848" y="3468365"/>
            <a:chExt cx="2052020" cy="646113"/>
          </a:xfrm>
          <a:solidFill>
            <a:schemeClr val="bg1"/>
          </a:solidFill>
        </p:grpSpPr>
        <p:sp>
          <p:nvSpPr>
            <p:cNvPr id="12361" name="Rectangle 2"/>
            <p:cNvSpPr>
              <a:spLocks noChangeArrowheads="1"/>
            </p:cNvSpPr>
            <p:nvPr/>
          </p:nvSpPr>
          <p:spPr bwMode="auto">
            <a:xfrm>
              <a:off x="3203848" y="3468365"/>
              <a:ext cx="1476000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lnSpc>
                  <a:spcPct val="70000"/>
                </a:lnSpc>
                <a:defRPr/>
              </a:pPr>
              <a:endParaRPr lang="th-TH" altLang="th-TH" sz="700" b="1" dirty="0">
                <a:latin typeface="TH SarabunPSK" pitchFamily="34" charset="-34"/>
                <a:cs typeface="TH SarabunPSK" pitchFamily="34" charset="-34"/>
              </a:endParaRPr>
            </a:p>
            <a:p>
              <a:pPr algn="ctr" eaLnBrk="0" hangingPunct="0">
                <a:lnSpc>
                  <a:spcPct val="70000"/>
                </a:lnSpc>
                <a:defRPr/>
              </a:pPr>
              <a:r>
                <a:rPr lang="th-TH" altLang="th-TH" sz="1400" b="1" dirty="0">
                  <a:latin typeface="TH SarabunPSK" pitchFamily="34" charset="-34"/>
                  <a:cs typeface="TH SarabunPSK" pitchFamily="34" charset="-34"/>
                </a:rPr>
                <a:t>กลุ่มงานสารสนเทศ</a:t>
              </a:r>
            </a:p>
            <a:p>
              <a:pPr algn="ctr" eaLnBrk="0" hangingPunct="0">
                <a:lnSpc>
                  <a:spcPct val="70000"/>
                </a:lnSpc>
                <a:defRPr/>
              </a:pPr>
              <a:r>
                <a:rPr lang="th-TH" altLang="th-TH" sz="1400" b="1" dirty="0">
                  <a:latin typeface="TH SarabunPSK" pitchFamily="34" charset="-34"/>
                  <a:cs typeface="TH SarabunPSK" pitchFamily="34" charset="-34"/>
                </a:rPr>
                <a:t>การพัฒนาชุมชน</a:t>
              </a:r>
            </a:p>
          </p:txBody>
        </p:sp>
        <p:sp>
          <p:nvSpPr>
            <p:cNvPr id="12362" name="Rectangle 2"/>
            <p:cNvSpPr>
              <a:spLocks noChangeArrowheads="1"/>
            </p:cNvSpPr>
            <p:nvPr/>
          </p:nvSpPr>
          <p:spPr bwMode="auto">
            <a:xfrm>
              <a:off x="4679868" y="3468365"/>
              <a:ext cx="576000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en-US" altLang="th-TH" sz="1600" b="1" dirty="0">
                  <a:latin typeface="TH SarabunPSK" pitchFamily="34" charset="-34"/>
                  <a:cs typeface="TH SarabunPSK" pitchFamily="34" charset="-34"/>
                </a:rPr>
                <a:t>5</a:t>
              </a:r>
              <a:endParaRPr lang="th-TH" altLang="th-TH" sz="1400" b="1" dirty="0">
                <a:latin typeface="TH SarabunPSK" pitchFamily="34" charset="-34"/>
                <a:cs typeface="TH SarabunPSK" pitchFamily="34" charset="-34"/>
              </a:endParaRPr>
            </a:p>
          </p:txBody>
        </p:sp>
        <p:sp>
          <p:nvSpPr>
            <p:cNvPr id="11342" name="Rectangle 2"/>
            <p:cNvSpPr>
              <a:spLocks noChangeArrowheads="1"/>
            </p:cNvSpPr>
            <p:nvPr/>
          </p:nvSpPr>
          <p:spPr bwMode="auto">
            <a:xfrm>
              <a:off x="3203848" y="3789040"/>
              <a:ext cx="2052020" cy="325438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th-TH" altLang="th-TH" sz="1500" spc="-80" dirty="0">
                  <a:latin typeface="TH SarabunPSK" pitchFamily="34" charset="-34"/>
                  <a:cs typeface="TH SarabunPSK" pitchFamily="34" charset="-34"/>
                </a:rPr>
                <a:t>นักวิชาการพัฒนาชุมชน (ผอ.กง.) ชพ</a:t>
              </a:r>
              <a:r>
                <a:rPr lang="en-US" altLang="th-TH" sz="1500" spc="-80" dirty="0">
                  <a:latin typeface="TH SarabunPSK" pitchFamily="34" charset="-34"/>
                  <a:cs typeface="TH SarabunPSK" pitchFamily="34" charset="-34"/>
                </a:rPr>
                <a:t>. </a:t>
              </a:r>
              <a:r>
                <a:rPr lang="en-US" altLang="th-TH" sz="1050" spc="-60" dirty="0">
                  <a:solidFill>
                    <a:srgbClr val="FF0000"/>
                  </a:solidFill>
                  <a:latin typeface="TH SarabunPSK" pitchFamily="34" charset="-34"/>
                  <a:cs typeface="TH SarabunPSK" pitchFamily="34" charset="-34"/>
                </a:rPr>
                <a:t>(458)</a:t>
              </a:r>
              <a:endParaRPr lang="th-TH" altLang="th-TH" sz="1050" spc="-60" dirty="0">
                <a:solidFill>
                  <a:srgbClr val="FF0000"/>
                </a:solidFill>
                <a:latin typeface="TH SarabunPSK" pitchFamily="34" charset="-34"/>
                <a:cs typeface="TH SarabunPSK" pitchFamily="34" charset="-34"/>
              </a:endParaRPr>
            </a:p>
          </p:txBody>
        </p:sp>
      </p:grpSp>
      <p:cxnSp>
        <p:nvCxnSpPr>
          <p:cNvPr id="78" name="Straight Connector 77"/>
          <p:cNvCxnSpPr/>
          <p:nvPr/>
        </p:nvCxnSpPr>
        <p:spPr>
          <a:xfrm>
            <a:off x="4572000" y="1419225"/>
            <a:ext cx="0" cy="223202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/>
          <p:cNvCxnSpPr/>
          <p:nvPr/>
        </p:nvCxnSpPr>
        <p:spPr>
          <a:xfrm>
            <a:off x="1116013" y="1628775"/>
            <a:ext cx="683895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055" name="Rectangle 78"/>
          <p:cNvSpPr>
            <a:spLocks noChangeArrowheads="1"/>
          </p:cNvSpPr>
          <p:nvPr/>
        </p:nvSpPr>
        <p:spPr bwMode="auto">
          <a:xfrm>
            <a:off x="0" y="6611938"/>
            <a:ext cx="1619250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000" u="sng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หมายเหตุ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ภายในวงเล็บแสดงเลขที่ตำแหน่ง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87056" name="Group 49"/>
          <p:cNvGrpSpPr>
            <a:grpSpLocks/>
          </p:cNvGrpSpPr>
          <p:nvPr/>
        </p:nvGrpSpPr>
        <p:grpSpPr bwMode="auto">
          <a:xfrm>
            <a:off x="107950" y="3594100"/>
            <a:ext cx="2843213" cy="646113"/>
            <a:chOff x="107503" y="3717032"/>
            <a:chExt cx="2844257" cy="646113"/>
          </a:xfrm>
        </p:grpSpPr>
        <p:sp>
          <p:nvSpPr>
            <p:cNvPr id="87098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เมืองปราจีนบุรี</a:t>
              </a:r>
            </a:p>
          </p:txBody>
        </p:sp>
        <p:sp>
          <p:nvSpPr>
            <p:cNvPr id="87099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87100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(1783)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87057" name="Text Box 17"/>
          <p:cNvSpPr txBox="1">
            <a:spLocks noChangeArrowheads="1"/>
          </p:cNvSpPr>
          <p:nvPr/>
        </p:nvSpPr>
        <p:spPr bwMode="auto">
          <a:xfrm>
            <a:off x="107950" y="4241800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(1785/1786/1787/1788)</a:t>
            </a:r>
          </a:p>
        </p:txBody>
      </p:sp>
      <p:grpSp>
        <p:nvGrpSpPr>
          <p:cNvPr id="87058" name="Group 50"/>
          <p:cNvGrpSpPr>
            <a:grpSpLocks/>
          </p:cNvGrpSpPr>
          <p:nvPr/>
        </p:nvGrpSpPr>
        <p:grpSpPr bwMode="auto">
          <a:xfrm>
            <a:off x="3132138" y="3594100"/>
            <a:ext cx="2843212" cy="646113"/>
            <a:chOff x="107503" y="3717032"/>
            <a:chExt cx="2844257" cy="646113"/>
          </a:xfrm>
        </p:grpSpPr>
        <p:sp>
          <p:nvSpPr>
            <p:cNvPr id="87095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กบินทร์บุรี</a:t>
              </a:r>
            </a:p>
          </p:txBody>
        </p:sp>
        <p:sp>
          <p:nvSpPr>
            <p:cNvPr id="87096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87097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(1792)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87059" name="Text Box 17"/>
          <p:cNvSpPr txBox="1">
            <a:spLocks noChangeArrowheads="1"/>
          </p:cNvSpPr>
          <p:nvPr/>
        </p:nvSpPr>
        <p:spPr bwMode="auto">
          <a:xfrm>
            <a:off x="3132138" y="4241800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(1795/1796/1798/1799)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87060" name="Group 55"/>
          <p:cNvGrpSpPr>
            <a:grpSpLocks/>
          </p:cNvGrpSpPr>
          <p:nvPr/>
        </p:nvGrpSpPr>
        <p:grpSpPr bwMode="auto">
          <a:xfrm>
            <a:off x="6156325" y="3594100"/>
            <a:ext cx="2844800" cy="646113"/>
            <a:chOff x="107503" y="3717032"/>
            <a:chExt cx="2844257" cy="646113"/>
          </a:xfrm>
        </p:grpSpPr>
        <p:sp>
          <p:nvSpPr>
            <p:cNvPr id="87092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นาดี</a:t>
              </a:r>
            </a:p>
          </p:txBody>
        </p:sp>
        <p:sp>
          <p:nvSpPr>
            <p:cNvPr id="87093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87094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(1803)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87061" name="Text Box 17"/>
          <p:cNvSpPr txBox="1">
            <a:spLocks noChangeArrowheads="1"/>
          </p:cNvSpPr>
          <p:nvPr/>
        </p:nvSpPr>
        <p:spPr bwMode="auto">
          <a:xfrm>
            <a:off x="6156325" y="4241800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(1805/1806/1807/1808)</a:t>
            </a:r>
          </a:p>
        </p:txBody>
      </p:sp>
      <p:grpSp>
        <p:nvGrpSpPr>
          <p:cNvPr id="87062" name="Group 60"/>
          <p:cNvGrpSpPr>
            <a:grpSpLocks/>
          </p:cNvGrpSpPr>
          <p:nvPr/>
        </p:nvGrpSpPr>
        <p:grpSpPr bwMode="auto">
          <a:xfrm>
            <a:off x="107950" y="4962525"/>
            <a:ext cx="2843213" cy="646113"/>
            <a:chOff x="107503" y="3717032"/>
            <a:chExt cx="2844257" cy="646113"/>
          </a:xfrm>
        </p:grpSpPr>
        <p:sp>
          <p:nvSpPr>
            <p:cNvPr id="87089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บ้านสร้าง</a:t>
              </a:r>
            </a:p>
          </p:txBody>
        </p:sp>
        <p:sp>
          <p:nvSpPr>
            <p:cNvPr id="87090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87091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(1809)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87063" name="Text Box 17"/>
          <p:cNvSpPr txBox="1">
            <a:spLocks noChangeArrowheads="1"/>
          </p:cNvSpPr>
          <p:nvPr/>
        </p:nvSpPr>
        <p:spPr bwMode="auto">
          <a:xfrm>
            <a:off x="107950" y="5610225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(1811/1812/1813/1815)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87064" name="Group 65"/>
          <p:cNvGrpSpPr>
            <a:grpSpLocks/>
          </p:cNvGrpSpPr>
          <p:nvPr/>
        </p:nvGrpSpPr>
        <p:grpSpPr bwMode="auto">
          <a:xfrm>
            <a:off x="3132138" y="4962525"/>
            <a:ext cx="2843212" cy="646113"/>
            <a:chOff x="107503" y="3717032"/>
            <a:chExt cx="2844257" cy="646113"/>
          </a:xfrm>
        </p:grpSpPr>
        <p:sp>
          <p:nvSpPr>
            <p:cNvPr id="87086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ประจันตคาม</a:t>
              </a:r>
            </a:p>
          </p:txBody>
        </p:sp>
        <p:sp>
          <p:nvSpPr>
            <p:cNvPr id="87087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87088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(1817)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87065" name="Text Box 17"/>
          <p:cNvSpPr txBox="1">
            <a:spLocks noChangeArrowheads="1"/>
          </p:cNvSpPr>
          <p:nvPr/>
        </p:nvSpPr>
        <p:spPr bwMode="auto">
          <a:xfrm>
            <a:off x="3132138" y="5610225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(1819/1820/1822/1823)</a:t>
            </a:r>
          </a:p>
        </p:txBody>
      </p:sp>
      <p:grpSp>
        <p:nvGrpSpPr>
          <p:cNvPr id="87066" name="Group 70"/>
          <p:cNvGrpSpPr>
            <a:grpSpLocks/>
          </p:cNvGrpSpPr>
          <p:nvPr/>
        </p:nvGrpSpPr>
        <p:grpSpPr bwMode="auto">
          <a:xfrm>
            <a:off x="6156325" y="4962525"/>
            <a:ext cx="2844800" cy="646113"/>
            <a:chOff x="107503" y="3717032"/>
            <a:chExt cx="2844257" cy="646113"/>
          </a:xfrm>
        </p:grpSpPr>
        <p:sp>
          <p:nvSpPr>
            <p:cNvPr id="87083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ศรีมหาโพธิ์</a:t>
              </a:r>
            </a:p>
          </p:txBody>
        </p:sp>
        <p:sp>
          <p:nvSpPr>
            <p:cNvPr id="87084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87085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(1825)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87067" name="Text Box 17"/>
          <p:cNvSpPr txBox="1">
            <a:spLocks noChangeArrowheads="1"/>
          </p:cNvSpPr>
          <p:nvPr/>
        </p:nvSpPr>
        <p:spPr bwMode="auto">
          <a:xfrm>
            <a:off x="6156325" y="5610225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(1827/1828/1830/1831)</a:t>
            </a:r>
          </a:p>
        </p:txBody>
      </p:sp>
      <p:cxnSp>
        <p:nvCxnSpPr>
          <p:cNvPr id="76" name="Straight Connector 75"/>
          <p:cNvCxnSpPr/>
          <p:nvPr/>
        </p:nvCxnSpPr>
        <p:spPr>
          <a:xfrm>
            <a:off x="1404938" y="3500438"/>
            <a:ext cx="604837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9" name="Straight Connector 78"/>
          <p:cNvCxnSpPr/>
          <p:nvPr/>
        </p:nvCxnSpPr>
        <p:spPr>
          <a:xfrm>
            <a:off x="1116013" y="1628775"/>
            <a:ext cx="0" cy="14446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" name="Straight Connector 80"/>
          <p:cNvCxnSpPr/>
          <p:nvPr/>
        </p:nvCxnSpPr>
        <p:spPr>
          <a:xfrm>
            <a:off x="3348038" y="1628775"/>
            <a:ext cx="0" cy="14446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" name="Straight Connector 81"/>
          <p:cNvCxnSpPr/>
          <p:nvPr/>
        </p:nvCxnSpPr>
        <p:spPr>
          <a:xfrm>
            <a:off x="5651500" y="1628775"/>
            <a:ext cx="0" cy="14446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3" name="Straight Connector 82"/>
          <p:cNvCxnSpPr/>
          <p:nvPr/>
        </p:nvCxnSpPr>
        <p:spPr>
          <a:xfrm>
            <a:off x="7956550" y="1628775"/>
            <a:ext cx="0" cy="14446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4" name="Straight Connector 83"/>
          <p:cNvCxnSpPr/>
          <p:nvPr/>
        </p:nvCxnSpPr>
        <p:spPr>
          <a:xfrm>
            <a:off x="1403350" y="3500438"/>
            <a:ext cx="0" cy="904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/>
          <p:cNvCxnSpPr/>
          <p:nvPr/>
        </p:nvCxnSpPr>
        <p:spPr>
          <a:xfrm>
            <a:off x="7451725" y="3500438"/>
            <a:ext cx="0" cy="904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" name="Straight Connector 85"/>
          <p:cNvCxnSpPr/>
          <p:nvPr/>
        </p:nvCxnSpPr>
        <p:spPr>
          <a:xfrm>
            <a:off x="3049588" y="3500438"/>
            <a:ext cx="0" cy="136842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7" name="Straight Connector 86"/>
          <p:cNvCxnSpPr/>
          <p:nvPr/>
        </p:nvCxnSpPr>
        <p:spPr>
          <a:xfrm>
            <a:off x="1403350" y="4868863"/>
            <a:ext cx="604837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9" name="Straight Connector 88"/>
          <p:cNvCxnSpPr/>
          <p:nvPr/>
        </p:nvCxnSpPr>
        <p:spPr>
          <a:xfrm>
            <a:off x="1403350" y="4868863"/>
            <a:ext cx="0" cy="904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0" name="Straight Connector 89"/>
          <p:cNvCxnSpPr/>
          <p:nvPr/>
        </p:nvCxnSpPr>
        <p:spPr>
          <a:xfrm>
            <a:off x="4427538" y="4868863"/>
            <a:ext cx="0" cy="904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1" name="Straight Connector 90"/>
          <p:cNvCxnSpPr/>
          <p:nvPr/>
        </p:nvCxnSpPr>
        <p:spPr>
          <a:xfrm>
            <a:off x="7451725" y="4868863"/>
            <a:ext cx="0" cy="904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87080" name="Group 74"/>
          <p:cNvGrpSpPr>
            <a:grpSpLocks/>
          </p:cNvGrpSpPr>
          <p:nvPr/>
        </p:nvGrpSpPr>
        <p:grpSpPr bwMode="auto">
          <a:xfrm>
            <a:off x="107950" y="1774825"/>
            <a:ext cx="2051050" cy="646113"/>
            <a:chOff x="107950" y="1775470"/>
            <a:chExt cx="2051050" cy="646112"/>
          </a:xfrm>
        </p:grpSpPr>
        <p:grpSp>
          <p:nvGrpSpPr>
            <p:cNvPr id="13" name="Group 18"/>
            <p:cNvGrpSpPr>
              <a:grpSpLocks/>
            </p:cNvGrpSpPr>
            <p:nvPr/>
          </p:nvGrpSpPr>
          <p:grpSpPr bwMode="auto">
            <a:xfrm>
              <a:off x="107950" y="1775470"/>
              <a:ext cx="2051050" cy="646112"/>
              <a:chOff x="3203848" y="3468365"/>
              <a:chExt cx="2052020" cy="646113"/>
            </a:xfrm>
            <a:solidFill>
              <a:schemeClr val="bg1"/>
            </a:solidFill>
          </p:grpSpPr>
          <p:sp>
            <p:nvSpPr>
              <p:cNvPr id="14387" name="Rectangle 2"/>
              <p:cNvSpPr>
                <a:spLocks noChangeArrowheads="1"/>
              </p:cNvSpPr>
              <p:nvPr/>
            </p:nvSpPr>
            <p:spPr bwMode="auto">
              <a:xfrm>
                <a:off x="4679868" y="3468365"/>
                <a:ext cx="576000" cy="323850"/>
              </a:xfrm>
              <a:prstGeom prst="rect">
                <a:avLst/>
              </a:prstGeom>
              <a:grpFill/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anchor="ctr"/>
              <a:lstStyle/>
              <a:p>
                <a:pPr algn="ctr" eaLnBrk="0" hangingPunct="0">
                  <a:defRPr/>
                </a:pPr>
                <a:r>
                  <a:rPr lang="en-US" altLang="th-TH" sz="1600" b="1" dirty="0">
                    <a:latin typeface="TH SarabunPSK" pitchFamily="34" charset="-34"/>
                    <a:cs typeface="TH SarabunPSK" pitchFamily="34" charset="-34"/>
                  </a:rPr>
                  <a:t>8</a:t>
                </a:r>
                <a:endParaRPr lang="th-TH" altLang="th-TH" sz="1600" b="1" dirty="0">
                  <a:latin typeface="TH SarabunPSK" pitchFamily="34" charset="-34"/>
                  <a:cs typeface="TH SarabunPSK" pitchFamily="34" charset="-34"/>
                </a:endParaRPr>
              </a:p>
            </p:txBody>
          </p:sp>
          <p:sp>
            <p:nvSpPr>
              <p:cNvPr id="14388" name="Rectangle 2"/>
              <p:cNvSpPr>
                <a:spLocks noChangeArrowheads="1"/>
              </p:cNvSpPr>
              <p:nvPr/>
            </p:nvSpPr>
            <p:spPr bwMode="auto">
              <a:xfrm>
                <a:off x="3203848" y="3789040"/>
                <a:ext cx="2052000" cy="325438"/>
              </a:xfrm>
              <a:prstGeom prst="rect">
                <a:avLst/>
              </a:prstGeom>
              <a:grpFill/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anchor="ctr"/>
              <a:lstStyle/>
              <a:p>
                <a:pPr algn="ctr" eaLnBrk="0" hangingPunct="0">
                  <a:defRPr/>
                </a:pPr>
                <a:r>
                  <a:rPr lang="th-TH" altLang="th-TH" sz="1400" spc="-40" dirty="0">
                    <a:latin typeface="TH SarabunPSK" pitchFamily="34" charset="-34"/>
                    <a:cs typeface="TH SarabunPSK" pitchFamily="34" charset="-34"/>
                  </a:rPr>
                  <a:t>นักวิชาการพัฒนาชุมชน (ผอ.กง.) </a:t>
                </a:r>
                <a:r>
                  <a:rPr lang="th-TH" altLang="th-TH" sz="1400" spc="-40" dirty="0" err="1">
                    <a:latin typeface="TH SarabunPSK" pitchFamily="34" charset="-34"/>
                    <a:cs typeface="TH SarabunPSK" pitchFamily="34" charset="-34"/>
                  </a:rPr>
                  <a:t>ชพ.</a:t>
                </a:r>
                <a:r>
                  <a:rPr lang="en-US" altLang="th-TH" sz="1400" spc="-40" dirty="0">
                    <a:latin typeface="TH SarabunPSK" pitchFamily="34" charset="-34"/>
                    <a:cs typeface="TH SarabunPSK" pitchFamily="34" charset="-34"/>
                  </a:rPr>
                  <a:t> </a:t>
                </a:r>
                <a:r>
                  <a:rPr lang="en-US" altLang="th-TH" sz="1000" spc="-40" dirty="0">
                    <a:solidFill>
                      <a:srgbClr val="FF0000"/>
                    </a:solidFill>
                    <a:latin typeface="TH SarabunPSK" pitchFamily="34" charset="-34"/>
                    <a:cs typeface="TH SarabunPSK" pitchFamily="34" charset="-34"/>
                  </a:rPr>
                  <a:t>(1768)</a:t>
                </a:r>
                <a:endParaRPr lang="th-TH" altLang="th-TH" sz="1000" spc="-40" dirty="0">
                  <a:solidFill>
                    <a:srgbClr val="FF0000"/>
                  </a:solidFill>
                  <a:latin typeface="TH SarabunPSK" pitchFamily="34" charset="-34"/>
                  <a:cs typeface="TH SarabunPSK" pitchFamily="34" charset="-34"/>
                </a:endParaRPr>
              </a:p>
            </p:txBody>
          </p:sp>
        </p:grpSp>
        <p:sp>
          <p:nvSpPr>
            <p:cNvPr id="87082" name="Rectangle 2"/>
            <p:cNvSpPr>
              <a:spLocks noChangeArrowheads="1"/>
            </p:cNvSpPr>
            <p:nvPr/>
          </p:nvSpPr>
          <p:spPr bwMode="auto">
            <a:xfrm>
              <a:off x="107950" y="1775470"/>
              <a:ext cx="1475302" cy="323849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th-TH" altLang="th-TH" sz="12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endParaRPr lang="th-TH" altLang="th-TH" sz="8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2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กลุ่มงานประสานและสนับสนุนการบริหารงานพัฒนาชุมชน</a:t>
              </a:r>
            </a:p>
            <a:p>
              <a:pPr algn="ctr"/>
              <a:endParaRPr lang="th-TH" altLang="th-TH" sz="12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066" name="Rectangle 73"/>
          <p:cNvSpPr>
            <a:spLocks noChangeArrowheads="1"/>
          </p:cNvSpPr>
          <p:nvPr/>
        </p:nvSpPr>
        <p:spPr bwMode="auto">
          <a:xfrm>
            <a:off x="488950" y="106363"/>
            <a:ext cx="815498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/>
            <a:r>
              <a:rPr lang="th-TH" altLang="th-TH" sz="1600" b="1">
                <a:latin typeface="TH SarabunPSK" panose="020B0500040200020003" pitchFamily="34" charset="-34"/>
                <a:cs typeface="TH SarabunPSK" panose="020B0500040200020003" pitchFamily="34" charset="-34"/>
              </a:rPr>
              <a:t>แผนภูมิแสดงการแบ่งงานภายในและอัตรากำลังของกรมการพัฒนาชุมชน</a:t>
            </a:r>
            <a:r>
              <a:rPr lang="en-US" altLang="th-TH" sz="1600" b="1">
                <a:latin typeface="TH SarabunPSK" panose="020B0500040200020003" pitchFamily="34" charset="-34"/>
                <a:cs typeface="TH SarabunPSK" panose="020B0500040200020003" pitchFamily="34" charset="-34"/>
              </a:rPr>
              <a:t> </a:t>
            </a:r>
            <a:endParaRPr lang="th-TH" altLang="th-TH" sz="1600" b="1"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sp>
        <p:nvSpPr>
          <p:cNvPr id="88067" name="Text Box 9"/>
          <p:cNvSpPr txBox="1">
            <a:spLocks noChangeArrowheads="1"/>
          </p:cNvSpPr>
          <p:nvPr/>
        </p:nvSpPr>
        <p:spPr bwMode="auto">
          <a:xfrm>
            <a:off x="6980238" y="6269038"/>
            <a:ext cx="2160587" cy="588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ลูกจ้างประจำ </a:t>
            </a:r>
            <a:r>
              <a:rPr lang="en-US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-</a:t>
            </a:r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 อัตรา </a:t>
            </a:r>
            <a:endParaRPr lang="th-TH" altLang="th-TH" sz="1400">
              <a:solidFill>
                <a:srgbClr val="FF0000"/>
              </a:solidFill>
              <a:latin typeface="TH SarabunPSK" panose="020B0500040200020003" pitchFamily="34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กรอบพนักงานราชการ - อัตรา </a:t>
            </a:r>
            <a:endParaRPr lang="th-TH" altLang="th-TH" sz="1000">
              <a:solidFill>
                <a:srgbClr val="FF0000"/>
              </a:solidFill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grpSp>
        <p:nvGrpSpPr>
          <p:cNvPr id="88068" name="Group 81"/>
          <p:cNvGrpSpPr>
            <a:grpSpLocks/>
          </p:cNvGrpSpPr>
          <p:nvPr/>
        </p:nvGrpSpPr>
        <p:grpSpPr bwMode="auto">
          <a:xfrm>
            <a:off x="2843213" y="765175"/>
            <a:ext cx="3421062" cy="646113"/>
            <a:chOff x="2448080" y="857250"/>
            <a:chExt cx="3420000" cy="646113"/>
          </a:xfrm>
        </p:grpSpPr>
        <p:sp>
          <p:nvSpPr>
            <p:cNvPr id="88077" name="Rectangle 2"/>
            <p:cNvSpPr>
              <a:spLocks noChangeArrowheads="1"/>
            </p:cNvSpPr>
            <p:nvPr/>
          </p:nvSpPr>
          <p:spPr bwMode="auto">
            <a:xfrm>
              <a:off x="2448080" y="857250"/>
              <a:ext cx="2844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สำนักงานพัฒนาชุมชนจังหวัดปราจีนบุรี</a:t>
              </a:r>
            </a:p>
          </p:txBody>
        </p:sp>
        <p:sp>
          <p:nvSpPr>
            <p:cNvPr id="88078" name="Rectangle 2"/>
            <p:cNvSpPr>
              <a:spLocks noChangeArrowheads="1"/>
            </p:cNvSpPr>
            <p:nvPr/>
          </p:nvSpPr>
          <p:spPr bwMode="auto">
            <a:xfrm>
              <a:off x="5290308" y="857250"/>
              <a:ext cx="575739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 eaLnBrk="1" hangingPunct="1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57</a:t>
              </a:r>
              <a:endParaRPr lang="th-TH" altLang="th-TH" sz="16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88079" name="Rectangle 2"/>
            <p:cNvSpPr>
              <a:spLocks noChangeArrowheads="1"/>
            </p:cNvSpPr>
            <p:nvPr/>
          </p:nvSpPr>
          <p:spPr bwMode="auto">
            <a:xfrm>
              <a:off x="2448080" y="1177925"/>
              <a:ext cx="3420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ผู้อำนวยการ (พัฒนาการจังหวัด) สูง</a:t>
              </a:r>
              <a:r>
                <a:rPr lang="en-US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(1767)</a:t>
              </a:r>
              <a:r>
                <a:rPr lang="en-US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endParaRPr lang="th-TH" altLang="th-TH" sz="1600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88069" name="Text Box 91"/>
          <p:cNvSpPr txBox="1">
            <a:spLocks noChangeArrowheads="1"/>
          </p:cNvSpPr>
          <p:nvPr/>
        </p:nvSpPr>
        <p:spPr bwMode="auto">
          <a:xfrm>
            <a:off x="3924300" y="404813"/>
            <a:ext cx="1368425" cy="277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Update </a:t>
            </a:r>
            <a:r>
              <a:rPr lang="th-TH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26 เมษายน 2564 </a:t>
            </a:r>
            <a:r>
              <a:rPr lang="en-US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         </a:t>
            </a:r>
            <a:endParaRPr lang="th-TH" altLang="th-TH" sz="1200"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cxnSp>
        <p:nvCxnSpPr>
          <p:cNvPr id="78" name="Straight Connector 77"/>
          <p:cNvCxnSpPr/>
          <p:nvPr/>
        </p:nvCxnSpPr>
        <p:spPr>
          <a:xfrm>
            <a:off x="4572000" y="1419225"/>
            <a:ext cx="0" cy="50482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8071" name="Rectangle 78"/>
          <p:cNvSpPr>
            <a:spLocks noChangeArrowheads="1"/>
          </p:cNvSpPr>
          <p:nvPr/>
        </p:nvSpPr>
        <p:spPr bwMode="auto">
          <a:xfrm>
            <a:off x="0" y="6611938"/>
            <a:ext cx="1619250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000" u="sng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หมายเหตุ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ภายในวงเล็บแสดงเลขที่ตำแหน่ง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88072" name="Group 50"/>
          <p:cNvGrpSpPr>
            <a:grpSpLocks/>
          </p:cNvGrpSpPr>
          <p:nvPr/>
        </p:nvGrpSpPr>
        <p:grpSpPr bwMode="auto">
          <a:xfrm>
            <a:off x="3132138" y="1722438"/>
            <a:ext cx="2843212" cy="646112"/>
            <a:chOff x="107503" y="3717032"/>
            <a:chExt cx="2844257" cy="646113"/>
          </a:xfrm>
        </p:grpSpPr>
        <p:sp>
          <p:nvSpPr>
            <p:cNvPr id="88074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ศรีมโหสถ</a:t>
              </a:r>
            </a:p>
          </p:txBody>
        </p:sp>
        <p:sp>
          <p:nvSpPr>
            <p:cNvPr id="88075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88076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ชพ.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(1833)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88073" name="Text Box 17"/>
          <p:cNvSpPr txBox="1">
            <a:spLocks noChangeArrowheads="1"/>
          </p:cNvSpPr>
          <p:nvPr/>
        </p:nvSpPr>
        <p:spPr bwMode="auto">
          <a:xfrm>
            <a:off x="3132138" y="2370138"/>
            <a:ext cx="2879725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3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(1800/1814/1835)</a:t>
            </a:r>
          </a:p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เจ้าพนักงานพัฒนาชุมชน (ปง./ชง.)    - 1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1826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)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090" name="Rectangle 73"/>
          <p:cNvSpPr>
            <a:spLocks noChangeArrowheads="1"/>
          </p:cNvSpPr>
          <p:nvPr/>
        </p:nvSpPr>
        <p:spPr bwMode="auto">
          <a:xfrm>
            <a:off x="488950" y="106363"/>
            <a:ext cx="815498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/>
            <a:r>
              <a:rPr lang="th-TH" altLang="th-TH" sz="1600" b="1">
                <a:latin typeface="TH SarabunPSK" panose="020B0500040200020003" pitchFamily="34" charset="-34"/>
                <a:cs typeface="TH SarabunPSK" panose="020B0500040200020003" pitchFamily="34" charset="-34"/>
              </a:rPr>
              <a:t>แผนภูมิแสดงการแบ่งงานภายในและอัตรากำลังของกรมการพัฒนาชุมชน</a:t>
            </a:r>
            <a:r>
              <a:rPr lang="en-US" altLang="th-TH" sz="1600" b="1">
                <a:latin typeface="TH SarabunPSK" panose="020B0500040200020003" pitchFamily="34" charset="-34"/>
                <a:cs typeface="TH SarabunPSK" panose="020B0500040200020003" pitchFamily="34" charset="-34"/>
              </a:rPr>
              <a:t> </a:t>
            </a:r>
            <a:endParaRPr lang="th-TH" altLang="th-TH" sz="1600" b="1"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sp>
        <p:nvSpPr>
          <p:cNvPr id="89091" name="Text Box 9"/>
          <p:cNvSpPr txBox="1">
            <a:spLocks noChangeArrowheads="1"/>
          </p:cNvSpPr>
          <p:nvPr/>
        </p:nvSpPr>
        <p:spPr bwMode="auto">
          <a:xfrm>
            <a:off x="6980238" y="6269038"/>
            <a:ext cx="2160587" cy="588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ลูกจ้างประจำ 1 อัตรา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rPr>
              <a:t>(258)</a:t>
            </a:r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 </a:t>
            </a:r>
            <a:endParaRPr lang="th-TH" altLang="th-TH" sz="1400">
              <a:solidFill>
                <a:srgbClr val="FF0000"/>
              </a:solidFill>
              <a:latin typeface="TH SarabunPSK" panose="020B0500040200020003" pitchFamily="34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กรอบพนักงานราชการ </a:t>
            </a:r>
            <a:r>
              <a:rPr lang="en-US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2</a:t>
            </a:r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 อัตรา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rPr>
              <a:t>(89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rPr>
              <a:t>/150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rPr>
              <a:t>)</a:t>
            </a:r>
          </a:p>
        </p:txBody>
      </p:sp>
      <p:grpSp>
        <p:nvGrpSpPr>
          <p:cNvPr id="89092" name="Group 81"/>
          <p:cNvGrpSpPr>
            <a:grpSpLocks/>
          </p:cNvGrpSpPr>
          <p:nvPr/>
        </p:nvGrpSpPr>
        <p:grpSpPr bwMode="auto">
          <a:xfrm>
            <a:off x="2843213" y="765175"/>
            <a:ext cx="3421062" cy="646113"/>
            <a:chOff x="2448080" y="857250"/>
            <a:chExt cx="3420000" cy="646113"/>
          </a:xfrm>
        </p:grpSpPr>
        <p:sp>
          <p:nvSpPr>
            <p:cNvPr id="89149" name="Rectangle 2"/>
            <p:cNvSpPr>
              <a:spLocks noChangeArrowheads="1"/>
            </p:cNvSpPr>
            <p:nvPr/>
          </p:nvSpPr>
          <p:spPr bwMode="auto">
            <a:xfrm>
              <a:off x="2448080" y="857250"/>
              <a:ext cx="2844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สำนักงานพัฒนาชุมชนจังหวัดปัตตานี</a:t>
              </a:r>
            </a:p>
          </p:txBody>
        </p:sp>
        <p:sp>
          <p:nvSpPr>
            <p:cNvPr id="89150" name="Rectangle 2"/>
            <p:cNvSpPr>
              <a:spLocks noChangeArrowheads="1"/>
            </p:cNvSpPr>
            <p:nvPr/>
          </p:nvSpPr>
          <p:spPr bwMode="auto">
            <a:xfrm>
              <a:off x="5290308" y="857250"/>
              <a:ext cx="575739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 eaLnBrk="1" hangingPunct="1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138</a:t>
              </a:r>
              <a:endParaRPr lang="th-TH" altLang="th-TH" sz="16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89151" name="Rectangle 2"/>
            <p:cNvSpPr>
              <a:spLocks noChangeArrowheads="1"/>
            </p:cNvSpPr>
            <p:nvPr/>
          </p:nvSpPr>
          <p:spPr bwMode="auto">
            <a:xfrm>
              <a:off x="2448080" y="1177925"/>
              <a:ext cx="3420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ผู้อำนวยการ (พัฒนาการจังหวัด) สูง</a:t>
              </a:r>
              <a:r>
                <a:rPr lang="en-US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(7460)</a:t>
              </a:r>
              <a:r>
                <a:rPr lang="en-US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endParaRPr lang="th-TH" altLang="th-TH" sz="1600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89093" name="Text Box 91"/>
          <p:cNvSpPr txBox="1">
            <a:spLocks noChangeArrowheads="1"/>
          </p:cNvSpPr>
          <p:nvPr/>
        </p:nvSpPr>
        <p:spPr bwMode="auto">
          <a:xfrm>
            <a:off x="3924300" y="404813"/>
            <a:ext cx="1368425" cy="277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Update </a:t>
            </a:r>
            <a:r>
              <a:rPr lang="th-TH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26 เมษายน 2564 </a:t>
            </a:r>
            <a:r>
              <a:rPr lang="en-US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         </a:t>
            </a:r>
            <a:endParaRPr lang="th-TH" altLang="th-TH" sz="1200"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sp>
        <p:nvSpPr>
          <p:cNvPr id="89094" name="Text Box 17"/>
          <p:cNvSpPr txBox="1">
            <a:spLocks noChangeArrowheads="1"/>
          </p:cNvSpPr>
          <p:nvPr/>
        </p:nvSpPr>
        <p:spPr bwMode="auto">
          <a:xfrm>
            <a:off x="107950" y="2409825"/>
            <a:ext cx="2879725" cy="628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lnSpc>
                <a:spcPct val="90000"/>
              </a:lnSpc>
            </a:pP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 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- 1 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(7863)</a:t>
            </a:r>
          </a:p>
          <a:p>
            <a:pPr eaLnBrk="1" hangingPunct="1">
              <a:lnSpc>
                <a:spcPct val="90000"/>
              </a:lnSpc>
            </a:pP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นักจัดการงานทั่วไป (ปก./ชก.)   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     </a:t>
            </a: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- 1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7478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)</a:t>
            </a:r>
          </a:p>
          <a:p>
            <a:pPr eaLnBrk="1" hangingPunct="1">
              <a:lnSpc>
                <a:spcPct val="90000"/>
              </a:lnSpc>
            </a:pP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เจ้าพนักงานธุรการ (ปง./ชง.)    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      </a:t>
            </a: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3 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(682/7462/7465)</a:t>
            </a:r>
          </a:p>
          <a:p>
            <a:pPr eaLnBrk="1" hangingPunct="1">
              <a:lnSpc>
                <a:spcPct val="90000"/>
              </a:lnSpc>
            </a:pP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เจ้าพนักงานการเงินและบัญชี (ปง./ชง.)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- 2 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(7463/7464)</a:t>
            </a:r>
          </a:p>
          <a:p>
            <a:pPr eaLnBrk="1" hangingPunct="1">
              <a:lnSpc>
                <a:spcPct val="90000"/>
              </a:lnSpc>
            </a:pPr>
            <a:r>
              <a:rPr lang="th-TH" altLang="th-TH" sz="1200">
                <a:solidFill>
                  <a:srgbClr val="00B05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พนักงานพิมพ์ (ลจป.)       </a:t>
            </a:r>
            <a:r>
              <a:rPr lang="en-US" altLang="th-TH" sz="1200">
                <a:solidFill>
                  <a:srgbClr val="00B05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    </a:t>
            </a:r>
            <a:r>
              <a:rPr lang="th-TH" altLang="th-TH" sz="1200">
                <a:solidFill>
                  <a:srgbClr val="00B05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</a:t>
            </a:r>
            <a:r>
              <a:rPr lang="en-US" altLang="th-TH" sz="1200">
                <a:solidFill>
                  <a:srgbClr val="00B05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   </a:t>
            </a:r>
            <a:r>
              <a:rPr lang="th-TH" altLang="th-TH" sz="1200">
                <a:solidFill>
                  <a:srgbClr val="00B05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- </a:t>
            </a:r>
            <a:r>
              <a:rPr lang="en-US" altLang="th-TH" sz="1200">
                <a:solidFill>
                  <a:srgbClr val="00B05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1</a:t>
            </a:r>
            <a:r>
              <a:rPr lang="th-TH" altLang="th-TH" sz="1200">
                <a:solidFill>
                  <a:srgbClr val="00B05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258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) (ไม่รวมในกรอบ ขรก.)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>
              <a:lnSpc>
                <a:spcPct val="90000"/>
              </a:lnSpc>
            </a:pPr>
            <a:r>
              <a:rPr lang="th-TH" altLang="th-TH" sz="12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นักวิชาการพัสดุ (พรก.) (กรอบ)  </a:t>
            </a:r>
            <a:r>
              <a:rPr lang="en-US" altLang="th-TH" sz="12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     </a:t>
            </a:r>
            <a:r>
              <a:rPr lang="th-TH" altLang="th-TH" sz="12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11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- 1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150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) (ไม่รวมในกรอบ ขรก.)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>
              <a:lnSpc>
                <a:spcPct val="90000"/>
              </a:lnSpc>
            </a:pPr>
            <a:r>
              <a:rPr lang="en-US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</a:t>
            </a:r>
            <a:r>
              <a:rPr lang="th-TH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ตามมาตรการฯ ปี งบฯ </a:t>
            </a:r>
            <a:r>
              <a:rPr lang="en-US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2563)</a:t>
            </a:r>
            <a:r>
              <a:rPr lang="en-US" altLang="th-TH" sz="10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</a:t>
            </a:r>
            <a:endParaRPr lang="th-TH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endParaRPr lang="en-US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sp>
        <p:nvSpPr>
          <p:cNvPr id="89095" name="Text Box 17"/>
          <p:cNvSpPr txBox="1">
            <a:spLocks noChangeArrowheads="1"/>
          </p:cNvSpPr>
          <p:nvPr/>
        </p:nvSpPr>
        <p:spPr bwMode="auto">
          <a:xfrm>
            <a:off x="2411413" y="2408238"/>
            <a:ext cx="2087562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2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(7467/7468)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3" name="Group 18"/>
          <p:cNvGrpSpPr>
            <a:grpSpLocks/>
          </p:cNvGrpSpPr>
          <p:nvPr/>
        </p:nvGrpSpPr>
        <p:grpSpPr bwMode="auto">
          <a:xfrm>
            <a:off x="2411413" y="1772816"/>
            <a:ext cx="2052637" cy="646113"/>
            <a:chOff x="3203848" y="3468365"/>
            <a:chExt cx="2052020" cy="646113"/>
          </a:xfrm>
          <a:solidFill>
            <a:schemeClr val="bg1"/>
          </a:solidFill>
        </p:grpSpPr>
        <p:sp>
          <p:nvSpPr>
            <p:cNvPr id="12367" name="Rectangle 2"/>
            <p:cNvSpPr>
              <a:spLocks noChangeArrowheads="1"/>
            </p:cNvSpPr>
            <p:nvPr/>
          </p:nvSpPr>
          <p:spPr bwMode="auto">
            <a:xfrm>
              <a:off x="3203848" y="3468365"/>
              <a:ext cx="1476000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lnSpc>
                  <a:spcPct val="70000"/>
                </a:lnSpc>
                <a:defRPr/>
              </a:pPr>
              <a:endParaRPr lang="en-US" altLang="th-TH" sz="700" b="1" dirty="0">
                <a:latin typeface="TH SarabunPSK" pitchFamily="34" charset="-34"/>
                <a:cs typeface="TH SarabunPSK" pitchFamily="34" charset="-34"/>
              </a:endParaRPr>
            </a:p>
            <a:p>
              <a:pPr algn="ctr" eaLnBrk="0" hangingPunct="0">
                <a:lnSpc>
                  <a:spcPct val="70000"/>
                </a:lnSpc>
                <a:defRPr/>
              </a:pPr>
              <a:r>
                <a:rPr lang="th-TH" altLang="th-TH" sz="1400" b="1" dirty="0">
                  <a:latin typeface="TH SarabunPSK" pitchFamily="34" charset="-34"/>
                  <a:cs typeface="TH SarabunPSK" pitchFamily="34" charset="-34"/>
                </a:rPr>
                <a:t> กลุ่มงานยุทธศาสตร์</a:t>
              </a:r>
            </a:p>
            <a:p>
              <a:pPr algn="ctr" eaLnBrk="0" hangingPunct="0">
                <a:lnSpc>
                  <a:spcPct val="70000"/>
                </a:lnSpc>
                <a:defRPr/>
              </a:pPr>
              <a:r>
                <a:rPr lang="th-TH" altLang="th-TH" sz="1400" b="1" dirty="0">
                  <a:latin typeface="TH SarabunPSK" pitchFamily="34" charset="-34"/>
                  <a:cs typeface="TH SarabunPSK" pitchFamily="34" charset="-34"/>
                </a:rPr>
                <a:t>การพัฒนาชุมชน</a:t>
              </a:r>
            </a:p>
          </p:txBody>
        </p:sp>
        <p:sp>
          <p:nvSpPr>
            <p:cNvPr id="12368" name="Rectangle 2"/>
            <p:cNvSpPr>
              <a:spLocks noChangeArrowheads="1"/>
            </p:cNvSpPr>
            <p:nvPr/>
          </p:nvSpPr>
          <p:spPr bwMode="auto">
            <a:xfrm>
              <a:off x="4679868" y="3468365"/>
              <a:ext cx="576000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en-US" altLang="th-TH" sz="1600" b="1" dirty="0">
                  <a:latin typeface="TH SarabunPSK" pitchFamily="34" charset="-34"/>
                  <a:cs typeface="TH SarabunPSK" pitchFamily="34" charset="-34"/>
                </a:rPr>
                <a:t>3</a:t>
              </a:r>
              <a:endParaRPr lang="th-TH" altLang="th-TH" sz="1400" b="1" dirty="0">
                <a:latin typeface="TH SarabunPSK" pitchFamily="34" charset="-34"/>
                <a:cs typeface="TH SarabunPSK" pitchFamily="34" charset="-34"/>
              </a:endParaRPr>
            </a:p>
          </p:txBody>
        </p:sp>
        <p:sp>
          <p:nvSpPr>
            <p:cNvPr id="12372" name="Rectangle 2"/>
            <p:cNvSpPr>
              <a:spLocks noChangeArrowheads="1"/>
            </p:cNvSpPr>
            <p:nvPr/>
          </p:nvSpPr>
          <p:spPr bwMode="auto">
            <a:xfrm>
              <a:off x="3203848" y="3789040"/>
              <a:ext cx="2052020" cy="325438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th-TH" altLang="th-TH" sz="1500" spc="-70" dirty="0">
                  <a:latin typeface="TH SarabunPSK" pitchFamily="34" charset="-34"/>
                  <a:cs typeface="TH SarabunPSK" pitchFamily="34" charset="-34"/>
                </a:rPr>
                <a:t>นักวิชาการพัฒนาชุมชน (ผอ.กง.) ชพ</a:t>
              </a:r>
              <a:r>
                <a:rPr lang="en-US" altLang="th-TH" sz="1500" spc="-70" dirty="0">
                  <a:latin typeface="TH SarabunPSK" pitchFamily="34" charset="-34"/>
                  <a:cs typeface="TH SarabunPSK" pitchFamily="34" charset="-34"/>
                </a:rPr>
                <a:t>. </a:t>
              </a:r>
              <a:r>
                <a:rPr lang="en-US" altLang="th-TH" sz="1000" spc="-70" dirty="0">
                  <a:solidFill>
                    <a:srgbClr val="FF0000"/>
                  </a:solidFill>
                  <a:latin typeface="TH SarabunPSK" pitchFamily="34" charset="-34"/>
                  <a:cs typeface="TH SarabunPSK" pitchFamily="34" charset="-34"/>
                </a:rPr>
                <a:t>(7466)</a:t>
              </a:r>
              <a:endParaRPr lang="th-TH" altLang="th-TH" sz="1000" spc="-70" dirty="0">
                <a:solidFill>
                  <a:srgbClr val="FF0000"/>
                </a:solidFill>
                <a:latin typeface="TH SarabunPSK" pitchFamily="34" charset="-34"/>
                <a:cs typeface="TH SarabunPSK" pitchFamily="34" charset="-34"/>
              </a:endParaRPr>
            </a:p>
          </p:txBody>
        </p:sp>
      </p:grpSp>
      <p:sp>
        <p:nvSpPr>
          <p:cNvPr id="89097" name="Text Box 17"/>
          <p:cNvSpPr txBox="1">
            <a:spLocks noChangeArrowheads="1"/>
          </p:cNvSpPr>
          <p:nvPr/>
        </p:nvSpPr>
        <p:spPr bwMode="auto">
          <a:xfrm>
            <a:off x="4665663" y="2420938"/>
            <a:ext cx="2714625" cy="628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(7471/7472/7474/7475)</a:t>
            </a:r>
          </a:p>
          <a:p>
            <a:pPr eaLnBrk="1" hangingPunct="1"/>
            <a:r>
              <a:rPr lang="th-TH" altLang="th-TH" sz="12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นักส่งเสริมการพัฒนาชุมชน (พรก.)</a:t>
            </a:r>
            <a:r>
              <a:rPr lang="en-US" altLang="th-TH" sz="12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12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 </a:t>
            </a:r>
            <a:r>
              <a:rPr lang="en-US" altLang="th-TH" sz="12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1</a:t>
            </a:r>
            <a:r>
              <a:rPr lang="th-TH" altLang="th-TH" sz="12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89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)</a:t>
            </a:r>
            <a:endParaRPr lang="th-TH" altLang="th-TH" sz="1000">
              <a:solidFill>
                <a:srgbClr val="0070C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th-TH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(กรอบฯ </a:t>
            </a:r>
            <a:r>
              <a:rPr lang="en-US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2564</a:t>
            </a:r>
            <a:r>
              <a:rPr lang="th-TH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en-US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</a:t>
            </a:r>
            <a:r>
              <a:rPr lang="th-TH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en-US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2567)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(จ้างแล้ว)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              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(ไม่รวมในกรอบ ขรก.)</a:t>
            </a:r>
            <a:r>
              <a:rPr lang="th-TH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4" name="Group 18"/>
          <p:cNvGrpSpPr>
            <a:grpSpLocks/>
          </p:cNvGrpSpPr>
          <p:nvPr/>
        </p:nvGrpSpPr>
        <p:grpSpPr bwMode="auto">
          <a:xfrm>
            <a:off x="4665274" y="1773328"/>
            <a:ext cx="2051050" cy="646110"/>
            <a:chOff x="3203848" y="3468365"/>
            <a:chExt cx="2052020" cy="646111"/>
          </a:xfrm>
          <a:solidFill>
            <a:schemeClr val="bg1"/>
          </a:solidFill>
        </p:grpSpPr>
        <p:sp>
          <p:nvSpPr>
            <p:cNvPr id="12364" name="Rectangle 2"/>
            <p:cNvSpPr>
              <a:spLocks noChangeArrowheads="1"/>
            </p:cNvSpPr>
            <p:nvPr/>
          </p:nvSpPr>
          <p:spPr bwMode="auto">
            <a:xfrm>
              <a:off x="3203848" y="3468365"/>
              <a:ext cx="1476000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lnSpc>
                  <a:spcPct val="70000"/>
                </a:lnSpc>
                <a:defRPr/>
              </a:pPr>
              <a:endParaRPr lang="th-TH" altLang="th-TH" sz="700" b="1" dirty="0">
                <a:latin typeface="TH SarabunPSK" pitchFamily="34" charset="-34"/>
                <a:cs typeface="TH SarabunPSK" pitchFamily="34" charset="-34"/>
              </a:endParaRPr>
            </a:p>
            <a:p>
              <a:pPr algn="ctr" eaLnBrk="0" hangingPunct="0">
                <a:lnSpc>
                  <a:spcPct val="70000"/>
                </a:lnSpc>
                <a:defRPr/>
              </a:pPr>
              <a:r>
                <a:rPr lang="th-TH" altLang="th-TH" sz="1400" b="1" dirty="0">
                  <a:latin typeface="TH SarabunPSK" pitchFamily="34" charset="-34"/>
                  <a:cs typeface="TH SarabunPSK" pitchFamily="34" charset="-34"/>
                </a:rPr>
                <a:t>กลุ่มงานส่งเสริม                      การพัฒนาชุมชน</a:t>
              </a:r>
            </a:p>
          </p:txBody>
        </p:sp>
        <p:sp>
          <p:nvSpPr>
            <p:cNvPr id="12365" name="Rectangle 2"/>
            <p:cNvSpPr>
              <a:spLocks noChangeArrowheads="1"/>
            </p:cNvSpPr>
            <p:nvPr/>
          </p:nvSpPr>
          <p:spPr bwMode="auto">
            <a:xfrm>
              <a:off x="4679868" y="3468365"/>
              <a:ext cx="576000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en-US" altLang="th-TH" sz="1600" b="1" dirty="0">
                  <a:latin typeface="TH SarabunPSK" pitchFamily="34" charset="-34"/>
                  <a:cs typeface="TH SarabunPSK" pitchFamily="34" charset="-34"/>
                </a:rPr>
                <a:t>5</a:t>
              </a:r>
              <a:endParaRPr lang="th-TH" altLang="th-TH" sz="1400" b="1" dirty="0">
                <a:latin typeface="TH SarabunPSK" pitchFamily="34" charset="-34"/>
                <a:cs typeface="TH SarabunPSK" pitchFamily="34" charset="-34"/>
              </a:endParaRPr>
            </a:p>
          </p:txBody>
        </p:sp>
        <p:sp>
          <p:nvSpPr>
            <p:cNvPr id="12369" name="Rectangle 2"/>
            <p:cNvSpPr>
              <a:spLocks noChangeArrowheads="1"/>
            </p:cNvSpPr>
            <p:nvPr/>
          </p:nvSpPr>
          <p:spPr bwMode="auto">
            <a:xfrm>
              <a:off x="3203848" y="3789039"/>
              <a:ext cx="2052020" cy="325437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th-TH" altLang="th-TH" sz="1500" spc="-80" dirty="0">
                  <a:latin typeface="TH SarabunPSK" pitchFamily="34" charset="-34"/>
                  <a:cs typeface="TH SarabunPSK" pitchFamily="34" charset="-34"/>
                </a:rPr>
                <a:t>นักวิชาการพัฒนาชุมชน (ผอ.กง.) ชพ</a:t>
              </a:r>
              <a:r>
                <a:rPr lang="en-US" altLang="th-TH" sz="1500" spc="-80" dirty="0">
                  <a:latin typeface="TH SarabunPSK" pitchFamily="34" charset="-34"/>
                  <a:cs typeface="TH SarabunPSK" pitchFamily="34" charset="-34"/>
                </a:rPr>
                <a:t>. </a:t>
              </a:r>
              <a:r>
                <a:rPr lang="en-US" altLang="th-TH" sz="1000" spc="-80" dirty="0">
                  <a:solidFill>
                    <a:srgbClr val="FF0000"/>
                  </a:solidFill>
                  <a:latin typeface="TH SarabunPSK" pitchFamily="34" charset="-34"/>
                  <a:cs typeface="TH SarabunPSK" pitchFamily="34" charset="-34"/>
                </a:rPr>
                <a:t>(7470)</a:t>
              </a:r>
              <a:endParaRPr lang="th-TH" altLang="th-TH" sz="1000" spc="-80" dirty="0">
                <a:solidFill>
                  <a:srgbClr val="FF0000"/>
                </a:solidFill>
                <a:latin typeface="TH SarabunPSK" pitchFamily="34" charset="-34"/>
                <a:cs typeface="TH SarabunPSK" pitchFamily="34" charset="-34"/>
              </a:endParaRPr>
            </a:p>
          </p:txBody>
        </p:sp>
      </p:grpSp>
      <p:sp>
        <p:nvSpPr>
          <p:cNvPr id="89099" name="Text Box 17"/>
          <p:cNvSpPr txBox="1">
            <a:spLocks noChangeArrowheads="1"/>
          </p:cNvSpPr>
          <p:nvPr/>
        </p:nvSpPr>
        <p:spPr bwMode="auto">
          <a:xfrm>
            <a:off x="6969125" y="2425700"/>
            <a:ext cx="2087563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(7469/7482/7492/7539)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5" name="Group 18"/>
          <p:cNvGrpSpPr>
            <a:grpSpLocks/>
          </p:cNvGrpSpPr>
          <p:nvPr/>
        </p:nvGrpSpPr>
        <p:grpSpPr bwMode="auto">
          <a:xfrm>
            <a:off x="6968737" y="1778090"/>
            <a:ext cx="2052637" cy="646113"/>
            <a:chOff x="3203848" y="3468365"/>
            <a:chExt cx="2052020" cy="646113"/>
          </a:xfrm>
          <a:solidFill>
            <a:schemeClr val="bg1"/>
          </a:solidFill>
        </p:grpSpPr>
        <p:sp>
          <p:nvSpPr>
            <p:cNvPr id="12361" name="Rectangle 2"/>
            <p:cNvSpPr>
              <a:spLocks noChangeArrowheads="1"/>
            </p:cNvSpPr>
            <p:nvPr/>
          </p:nvSpPr>
          <p:spPr bwMode="auto">
            <a:xfrm>
              <a:off x="3203848" y="3468365"/>
              <a:ext cx="1476000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lnSpc>
                  <a:spcPct val="70000"/>
                </a:lnSpc>
                <a:defRPr/>
              </a:pPr>
              <a:endParaRPr lang="th-TH" altLang="th-TH" sz="700" b="1" dirty="0">
                <a:latin typeface="TH SarabunPSK" pitchFamily="34" charset="-34"/>
                <a:cs typeface="TH SarabunPSK" pitchFamily="34" charset="-34"/>
              </a:endParaRPr>
            </a:p>
            <a:p>
              <a:pPr algn="ctr" eaLnBrk="0" hangingPunct="0">
                <a:lnSpc>
                  <a:spcPct val="70000"/>
                </a:lnSpc>
                <a:defRPr/>
              </a:pPr>
              <a:r>
                <a:rPr lang="th-TH" altLang="th-TH" sz="1400" b="1" dirty="0">
                  <a:latin typeface="TH SarabunPSK" pitchFamily="34" charset="-34"/>
                  <a:cs typeface="TH SarabunPSK" pitchFamily="34" charset="-34"/>
                </a:rPr>
                <a:t>กลุ่มงานสารสนเทศ</a:t>
              </a:r>
            </a:p>
            <a:p>
              <a:pPr algn="ctr" eaLnBrk="0" hangingPunct="0">
                <a:lnSpc>
                  <a:spcPct val="70000"/>
                </a:lnSpc>
                <a:defRPr/>
              </a:pPr>
              <a:r>
                <a:rPr lang="th-TH" altLang="th-TH" sz="1400" b="1" dirty="0">
                  <a:latin typeface="TH SarabunPSK" pitchFamily="34" charset="-34"/>
                  <a:cs typeface="TH SarabunPSK" pitchFamily="34" charset="-34"/>
                </a:rPr>
                <a:t>การพัฒนาชุมชน</a:t>
              </a:r>
            </a:p>
          </p:txBody>
        </p:sp>
        <p:sp>
          <p:nvSpPr>
            <p:cNvPr id="12362" name="Rectangle 2"/>
            <p:cNvSpPr>
              <a:spLocks noChangeArrowheads="1"/>
            </p:cNvSpPr>
            <p:nvPr/>
          </p:nvSpPr>
          <p:spPr bwMode="auto">
            <a:xfrm>
              <a:off x="4679868" y="3468365"/>
              <a:ext cx="576000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en-US" altLang="th-TH" sz="1600" b="1" dirty="0">
                  <a:latin typeface="TH SarabunPSK" pitchFamily="34" charset="-34"/>
                  <a:cs typeface="TH SarabunPSK" pitchFamily="34" charset="-34"/>
                </a:rPr>
                <a:t>5</a:t>
              </a:r>
              <a:endParaRPr lang="th-TH" altLang="th-TH" sz="1400" b="1" dirty="0">
                <a:latin typeface="TH SarabunPSK" pitchFamily="34" charset="-34"/>
                <a:cs typeface="TH SarabunPSK" pitchFamily="34" charset="-34"/>
              </a:endParaRPr>
            </a:p>
          </p:txBody>
        </p:sp>
        <p:sp>
          <p:nvSpPr>
            <p:cNvPr id="11342" name="Rectangle 2"/>
            <p:cNvSpPr>
              <a:spLocks noChangeArrowheads="1"/>
            </p:cNvSpPr>
            <p:nvPr/>
          </p:nvSpPr>
          <p:spPr bwMode="auto">
            <a:xfrm>
              <a:off x="3203848" y="3789040"/>
              <a:ext cx="2052020" cy="325438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th-TH" altLang="th-TH" sz="1500" spc="-60" dirty="0">
                  <a:latin typeface="TH SarabunPSK" pitchFamily="34" charset="-34"/>
                  <a:cs typeface="TH SarabunPSK" pitchFamily="34" charset="-34"/>
                </a:rPr>
                <a:t>นักวิชาการพัฒนาชุมชน (ผอ.กง.) ชพ</a:t>
              </a:r>
              <a:r>
                <a:rPr lang="en-US" altLang="th-TH" sz="1500" spc="-60" dirty="0">
                  <a:latin typeface="TH SarabunPSK" pitchFamily="34" charset="-34"/>
                  <a:cs typeface="TH SarabunPSK" pitchFamily="34" charset="-34"/>
                </a:rPr>
                <a:t>. </a:t>
              </a:r>
              <a:r>
                <a:rPr lang="en-US" altLang="th-TH" sz="1050" spc="-60" dirty="0">
                  <a:solidFill>
                    <a:srgbClr val="FF0000"/>
                  </a:solidFill>
                  <a:latin typeface="TH SarabunPSK" pitchFamily="34" charset="-34"/>
                  <a:cs typeface="TH SarabunPSK" pitchFamily="34" charset="-34"/>
                </a:rPr>
                <a:t>(754)</a:t>
              </a:r>
              <a:endParaRPr lang="th-TH" altLang="th-TH" sz="1050" spc="-60" dirty="0">
                <a:solidFill>
                  <a:srgbClr val="FF0000"/>
                </a:solidFill>
                <a:latin typeface="TH SarabunPSK" pitchFamily="34" charset="-34"/>
                <a:cs typeface="TH SarabunPSK" pitchFamily="34" charset="-34"/>
              </a:endParaRPr>
            </a:p>
          </p:txBody>
        </p:sp>
      </p:grpSp>
      <p:cxnSp>
        <p:nvCxnSpPr>
          <p:cNvPr id="78" name="Straight Connector 77"/>
          <p:cNvCxnSpPr/>
          <p:nvPr/>
        </p:nvCxnSpPr>
        <p:spPr>
          <a:xfrm>
            <a:off x="4572000" y="1419225"/>
            <a:ext cx="0" cy="223202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/>
          <p:cNvCxnSpPr/>
          <p:nvPr/>
        </p:nvCxnSpPr>
        <p:spPr>
          <a:xfrm>
            <a:off x="1116013" y="1628775"/>
            <a:ext cx="683895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9103" name="Rectangle 78"/>
          <p:cNvSpPr>
            <a:spLocks noChangeArrowheads="1"/>
          </p:cNvSpPr>
          <p:nvPr/>
        </p:nvSpPr>
        <p:spPr bwMode="auto">
          <a:xfrm>
            <a:off x="0" y="6611938"/>
            <a:ext cx="1619250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000" u="sng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หมายเหตุ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ภายในวงเล็บแสดงเลขที่ตำแหน่ง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89104" name="Group 49"/>
          <p:cNvGrpSpPr>
            <a:grpSpLocks/>
          </p:cNvGrpSpPr>
          <p:nvPr/>
        </p:nvGrpSpPr>
        <p:grpSpPr bwMode="auto">
          <a:xfrm>
            <a:off x="107950" y="3594100"/>
            <a:ext cx="2843213" cy="646113"/>
            <a:chOff x="107503" y="3717032"/>
            <a:chExt cx="2844257" cy="646113"/>
          </a:xfrm>
        </p:grpSpPr>
        <p:sp>
          <p:nvSpPr>
            <p:cNvPr id="89146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เมืองปัตตานี</a:t>
              </a:r>
            </a:p>
          </p:txBody>
        </p:sp>
        <p:sp>
          <p:nvSpPr>
            <p:cNvPr id="89147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9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89148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(7476)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89105" name="Text Box 17"/>
          <p:cNvSpPr txBox="1">
            <a:spLocks noChangeArrowheads="1"/>
          </p:cNvSpPr>
          <p:nvPr/>
        </p:nvSpPr>
        <p:spPr bwMode="auto">
          <a:xfrm>
            <a:off x="107950" y="4241800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3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(7479/7480/7481)</a:t>
            </a:r>
          </a:p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เจ้าพนักงานพัฒนาชุมชน (ปง./ชง.)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5</a:t>
            </a: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endParaRPr lang="en-US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1365/1630/1857/7477/7483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)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89106" name="Group 50"/>
          <p:cNvGrpSpPr>
            <a:grpSpLocks/>
          </p:cNvGrpSpPr>
          <p:nvPr/>
        </p:nvGrpSpPr>
        <p:grpSpPr bwMode="auto">
          <a:xfrm>
            <a:off x="3132138" y="3594100"/>
            <a:ext cx="2843212" cy="646113"/>
            <a:chOff x="107503" y="3717032"/>
            <a:chExt cx="2844257" cy="646113"/>
          </a:xfrm>
        </p:grpSpPr>
        <p:sp>
          <p:nvSpPr>
            <p:cNvPr id="89143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โคกโพธิ์</a:t>
              </a:r>
            </a:p>
          </p:txBody>
        </p:sp>
        <p:sp>
          <p:nvSpPr>
            <p:cNvPr id="89144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12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89145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(7484)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89107" name="Text Box 17"/>
          <p:cNvSpPr txBox="1">
            <a:spLocks noChangeArrowheads="1"/>
          </p:cNvSpPr>
          <p:nvPr/>
        </p:nvSpPr>
        <p:spPr bwMode="auto">
          <a:xfrm>
            <a:off x="3132138" y="4241800"/>
            <a:ext cx="30956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5 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(1480/7486/7487/7488/7490)</a:t>
            </a:r>
          </a:p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เจ้าพนักงานพัฒนาชุมชน (ปง./ชง.)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6</a:t>
            </a: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1885/1954/4187/5373/6272/7485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)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89108" name="Group 55"/>
          <p:cNvGrpSpPr>
            <a:grpSpLocks/>
          </p:cNvGrpSpPr>
          <p:nvPr/>
        </p:nvGrpSpPr>
        <p:grpSpPr bwMode="auto">
          <a:xfrm>
            <a:off x="6156325" y="3594100"/>
            <a:ext cx="2844800" cy="646113"/>
            <a:chOff x="107503" y="3717032"/>
            <a:chExt cx="2844257" cy="646113"/>
          </a:xfrm>
        </p:grpSpPr>
        <p:sp>
          <p:nvSpPr>
            <p:cNvPr id="89140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หนองจิก</a:t>
              </a:r>
            </a:p>
          </p:txBody>
        </p:sp>
        <p:sp>
          <p:nvSpPr>
            <p:cNvPr id="89141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12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89142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(7493)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89109" name="Text Box 17"/>
          <p:cNvSpPr txBox="1">
            <a:spLocks noChangeArrowheads="1"/>
          </p:cNvSpPr>
          <p:nvPr/>
        </p:nvSpPr>
        <p:spPr bwMode="auto">
          <a:xfrm>
            <a:off x="6156325" y="4241800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8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(2764/7495/7496/7497/7498/7499/7500/7501)</a:t>
            </a:r>
          </a:p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เจ้าพนักงานพัฒนาชุมชน (ปง./ชง.)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3</a:t>
            </a: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1993/2893/3685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)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89110" name="Group 60"/>
          <p:cNvGrpSpPr>
            <a:grpSpLocks/>
          </p:cNvGrpSpPr>
          <p:nvPr/>
        </p:nvGrpSpPr>
        <p:grpSpPr bwMode="auto">
          <a:xfrm>
            <a:off x="107950" y="4962525"/>
            <a:ext cx="2843213" cy="646113"/>
            <a:chOff x="107503" y="3717032"/>
            <a:chExt cx="2844257" cy="646113"/>
          </a:xfrm>
        </p:grpSpPr>
        <p:sp>
          <p:nvSpPr>
            <p:cNvPr id="89137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ปะนาเระ</a:t>
              </a:r>
            </a:p>
          </p:txBody>
        </p:sp>
        <p:sp>
          <p:nvSpPr>
            <p:cNvPr id="89138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11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89139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(7502)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89111" name="Text Box 17"/>
          <p:cNvSpPr txBox="1">
            <a:spLocks noChangeArrowheads="1"/>
          </p:cNvSpPr>
          <p:nvPr/>
        </p:nvSpPr>
        <p:spPr bwMode="auto">
          <a:xfrm>
            <a:off x="107950" y="5610225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7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(4109/7504/7505/7507/7509/7506/7508)</a:t>
            </a:r>
          </a:p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เจ้าพนักงานพัฒนาชุมชน (ปง./ชง.)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3</a:t>
            </a: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endParaRPr lang="en-US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4205/5144/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7503)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89112" name="Group 65"/>
          <p:cNvGrpSpPr>
            <a:grpSpLocks/>
          </p:cNvGrpSpPr>
          <p:nvPr/>
        </p:nvGrpSpPr>
        <p:grpSpPr bwMode="auto">
          <a:xfrm>
            <a:off x="3132138" y="4962525"/>
            <a:ext cx="2843212" cy="646113"/>
            <a:chOff x="107503" y="3717032"/>
            <a:chExt cx="2844257" cy="646113"/>
          </a:xfrm>
        </p:grpSpPr>
        <p:sp>
          <p:nvSpPr>
            <p:cNvPr id="89134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มายอ</a:t>
              </a:r>
            </a:p>
          </p:txBody>
        </p:sp>
        <p:sp>
          <p:nvSpPr>
            <p:cNvPr id="89135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14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89136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(7510)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89113" name="Text Box 17"/>
          <p:cNvSpPr txBox="1">
            <a:spLocks noChangeArrowheads="1"/>
          </p:cNvSpPr>
          <p:nvPr/>
        </p:nvSpPr>
        <p:spPr bwMode="auto">
          <a:xfrm>
            <a:off x="3132138" y="5610225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8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(5119/7512/7513/7514/7515/7517/7518/7519)</a:t>
            </a:r>
          </a:p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เจ้าพนักงานพัฒนาชุมชน (ปง./ชง.)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5</a:t>
            </a: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endParaRPr lang="en-US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5150/5157/5734/7511/7516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)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89114" name="Group 70"/>
          <p:cNvGrpSpPr>
            <a:grpSpLocks/>
          </p:cNvGrpSpPr>
          <p:nvPr/>
        </p:nvGrpSpPr>
        <p:grpSpPr bwMode="auto">
          <a:xfrm>
            <a:off x="6156325" y="4962525"/>
            <a:ext cx="2844800" cy="646113"/>
            <a:chOff x="107503" y="3717032"/>
            <a:chExt cx="2844257" cy="646113"/>
          </a:xfrm>
        </p:grpSpPr>
        <p:sp>
          <p:nvSpPr>
            <p:cNvPr id="89131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สายบุรี</a:t>
              </a:r>
            </a:p>
          </p:txBody>
        </p:sp>
        <p:sp>
          <p:nvSpPr>
            <p:cNvPr id="89132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11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89133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(7520)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89115" name="Text Box 17"/>
          <p:cNvSpPr txBox="1">
            <a:spLocks noChangeArrowheads="1"/>
          </p:cNvSpPr>
          <p:nvPr/>
        </p:nvSpPr>
        <p:spPr bwMode="auto">
          <a:xfrm>
            <a:off x="6156325" y="5610225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6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(6276/7522/7523/7524/7525/7526)</a:t>
            </a:r>
          </a:p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เจ้าพนักงานพัฒนาชุมชน (ปง./ชง.)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</a:t>
            </a: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endParaRPr lang="en-US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6262/6486/7521/7527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)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cxnSp>
        <p:nvCxnSpPr>
          <p:cNvPr id="76" name="Straight Connector 75"/>
          <p:cNvCxnSpPr/>
          <p:nvPr/>
        </p:nvCxnSpPr>
        <p:spPr>
          <a:xfrm>
            <a:off x="1404938" y="3500438"/>
            <a:ext cx="604837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9" name="Straight Connector 78"/>
          <p:cNvCxnSpPr/>
          <p:nvPr/>
        </p:nvCxnSpPr>
        <p:spPr>
          <a:xfrm>
            <a:off x="1116013" y="1628775"/>
            <a:ext cx="0" cy="14446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" name="Straight Connector 80"/>
          <p:cNvCxnSpPr/>
          <p:nvPr/>
        </p:nvCxnSpPr>
        <p:spPr>
          <a:xfrm>
            <a:off x="3348038" y="1628775"/>
            <a:ext cx="0" cy="14446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" name="Straight Connector 81"/>
          <p:cNvCxnSpPr/>
          <p:nvPr/>
        </p:nvCxnSpPr>
        <p:spPr>
          <a:xfrm>
            <a:off x="5651500" y="1628775"/>
            <a:ext cx="0" cy="14446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3" name="Straight Connector 82"/>
          <p:cNvCxnSpPr/>
          <p:nvPr/>
        </p:nvCxnSpPr>
        <p:spPr>
          <a:xfrm>
            <a:off x="7956550" y="1628775"/>
            <a:ext cx="0" cy="14446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4" name="Straight Connector 83"/>
          <p:cNvCxnSpPr/>
          <p:nvPr/>
        </p:nvCxnSpPr>
        <p:spPr>
          <a:xfrm>
            <a:off x="1403350" y="3500438"/>
            <a:ext cx="0" cy="904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/>
          <p:cNvCxnSpPr/>
          <p:nvPr/>
        </p:nvCxnSpPr>
        <p:spPr>
          <a:xfrm>
            <a:off x="7451725" y="3500438"/>
            <a:ext cx="0" cy="904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" name="Straight Connector 85"/>
          <p:cNvCxnSpPr/>
          <p:nvPr/>
        </p:nvCxnSpPr>
        <p:spPr>
          <a:xfrm>
            <a:off x="3049588" y="3500438"/>
            <a:ext cx="0" cy="136842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7" name="Straight Connector 86"/>
          <p:cNvCxnSpPr/>
          <p:nvPr/>
        </p:nvCxnSpPr>
        <p:spPr>
          <a:xfrm>
            <a:off x="1403350" y="4868863"/>
            <a:ext cx="604837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9" name="Straight Connector 88"/>
          <p:cNvCxnSpPr/>
          <p:nvPr/>
        </p:nvCxnSpPr>
        <p:spPr>
          <a:xfrm>
            <a:off x="1403350" y="4868863"/>
            <a:ext cx="0" cy="904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0" name="Straight Connector 89"/>
          <p:cNvCxnSpPr/>
          <p:nvPr/>
        </p:nvCxnSpPr>
        <p:spPr>
          <a:xfrm>
            <a:off x="4427538" y="4868863"/>
            <a:ext cx="0" cy="904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1" name="Straight Connector 90"/>
          <p:cNvCxnSpPr/>
          <p:nvPr/>
        </p:nvCxnSpPr>
        <p:spPr>
          <a:xfrm>
            <a:off x="7451725" y="4868863"/>
            <a:ext cx="0" cy="904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89128" name="Group 74"/>
          <p:cNvGrpSpPr>
            <a:grpSpLocks/>
          </p:cNvGrpSpPr>
          <p:nvPr/>
        </p:nvGrpSpPr>
        <p:grpSpPr bwMode="auto">
          <a:xfrm>
            <a:off x="107950" y="1774825"/>
            <a:ext cx="2051050" cy="646113"/>
            <a:chOff x="107950" y="1775470"/>
            <a:chExt cx="2051050" cy="646112"/>
          </a:xfrm>
        </p:grpSpPr>
        <p:grpSp>
          <p:nvGrpSpPr>
            <p:cNvPr id="13" name="Group 18"/>
            <p:cNvGrpSpPr>
              <a:grpSpLocks/>
            </p:cNvGrpSpPr>
            <p:nvPr/>
          </p:nvGrpSpPr>
          <p:grpSpPr bwMode="auto">
            <a:xfrm>
              <a:off x="107950" y="1775470"/>
              <a:ext cx="2051050" cy="646112"/>
              <a:chOff x="3203848" y="3468365"/>
              <a:chExt cx="2052020" cy="646113"/>
            </a:xfrm>
            <a:solidFill>
              <a:schemeClr val="bg1"/>
            </a:solidFill>
          </p:grpSpPr>
          <p:sp>
            <p:nvSpPr>
              <p:cNvPr id="14387" name="Rectangle 2"/>
              <p:cNvSpPr>
                <a:spLocks noChangeArrowheads="1"/>
              </p:cNvSpPr>
              <p:nvPr/>
            </p:nvSpPr>
            <p:spPr bwMode="auto">
              <a:xfrm>
                <a:off x="4679868" y="3468365"/>
                <a:ext cx="576000" cy="323850"/>
              </a:xfrm>
              <a:prstGeom prst="rect">
                <a:avLst/>
              </a:prstGeom>
              <a:grpFill/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anchor="ctr"/>
              <a:lstStyle/>
              <a:p>
                <a:pPr algn="ctr" eaLnBrk="0" hangingPunct="0">
                  <a:defRPr/>
                </a:pPr>
                <a:r>
                  <a:rPr lang="en-US" altLang="th-TH" sz="1600" b="1" dirty="0">
                    <a:latin typeface="TH SarabunPSK" pitchFamily="34" charset="-34"/>
                    <a:cs typeface="TH SarabunPSK" pitchFamily="34" charset="-34"/>
                  </a:rPr>
                  <a:t>8</a:t>
                </a:r>
                <a:endParaRPr lang="th-TH" altLang="th-TH" sz="1400" b="1" dirty="0">
                  <a:latin typeface="TH SarabunPSK" pitchFamily="34" charset="-34"/>
                  <a:cs typeface="TH SarabunPSK" pitchFamily="34" charset="-34"/>
                </a:endParaRPr>
              </a:p>
            </p:txBody>
          </p:sp>
          <p:sp>
            <p:nvSpPr>
              <p:cNvPr id="14388" name="Rectangle 2"/>
              <p:cNvSpPr>
                <a:spLocks noChangeArrowheads="1"/>
              </p:cNvSpPr>
              <p:nvPr/>
            </p:nvSpPr>
            <p:spPr bwMode="auto">
              <a:xfrm>
                <a:off x="3203848" y="3789040"/>
                <a:ext cx="2052000" cy="325438"/>
              </a:xfrm>
              <a:prstGeom prst="rect">
                <a:avLst/>
              </a:prstGeom>
              <a:grpFill/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anchor="ctr"/>
              <a:lstStyle/>
              <a:p>
                <a:pPr algn="ctr" eaLnBrk="0" hangingPunct="0">
                  <a:defRPr/>
                </a:pPr>
                <a:r>
                  <a:rPr lang="th-TH" altLang="th-TH" sz="1400" spc="-40" dirty="0">
                    <a:latin typeface="TH SarabunPSK" pitchFamily="34" charset="-34"/>
                    <a:cs typeface="TH SarabunPSK" pitchFamily="34" charset="-34"/>
                  </a:rPr>
                  <a:t>นักวิชาการพัฒนาชุมชน (ผอ.กง.) </a:t>
                </a:r>
                <a:r>
                  <a:rPr lang="th-TH" altLang="th-TH" sz="1400" spc="-40" dirty="0" err="1">
                    <a:latin typeface="TH SarabunPSK" pitchFamily="34" charset="-34"/>
                    <a:cs typeface="TH SarabunPSK" pitchFamily="34" charset="-34"/>
                  </a:rPr>
                  <a:t>ชพ.</a:t>
                </a:r>
                <a:r>
                  <a:rPr lang="en-US" altLang="th-TH" sz="1400" spc="-40" dirty="0">
                    <a:latin typeface="TH SarabunPSK" pitchFamily="34" charset="-34"/>
                    <a:cs typeface="TH SarabunPSK" pitchFamily="34" charset="-34"/>
                  </a:rPr>
                  <a:t> </a:t>
                </a:r>
                <a:r>
                  <a:rPr lang="en-US" altLang="th-TH" sz="1000" spc="-40" dirty="0">
                    <a:solidFill>
                      <a:srgbClr val="FF0000"/>
                    </a:solidFill>
                    <a:latin typeface="TH SarabunPSK" pitchFamily="34" charset="-34"/>
                    <a:cs typeface="TH SarabunPSK" pitchFamily="34" charset="-34"/>
                  </a:rPr>
                  <a:t>(7461)</a:t>
                </a:r>
                <a:endParaRPr lang="th-TH" altLang="th-TH" sz="1000" spc="-40" dirty="0">
                  <a:solidFill>
                    <a:srgbClr val="FF0000"/>
                  </a:solidFill>
                  <a:latin typeface="TH SarabunPSK" pitchFamily="34" charset="-34"/>
                  <a:cs typeface="TH SarabunPSK" pitchFamily="34" charset="-34"/>
                </a:endParaRPr>
              </a:p>
            </p:txBody>
          </p:sp>
        </p:grpSp>
        <p:sp>
          <p:nvSpPr>
            <p:cNvPr id="89130" name="Rectangle 2"/>
            <p:cNvSpPr>
              <a:spLocks noChangeArrowheads="1"/>
            </p:cNvSpPr>
            <p:nvPr/>
          </p:nvSpPr>
          <p:spPr bwMode="auto">
            <a:xfrm>
              <a:off x="107950" y="1775470"/>
              <a:ext cx="1475302" cy="323849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th-TH" altLang="th-TH" sz="12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endParaRPr lang="th-TH" altLang="th-TH" sz="8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2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กลุ่มงานประสานและสนับสนุนการบริหารงานพัฒนาชุมชน</a:t>
              </a:r>
            </a:p>
            <a:p>
              <a:pPr algn="ctr"/>
              <a:endParaRPr lang="th-TH" altLang="th-TH" sz="12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114" name="Rectangle 73"/>
          <p:cNvSpPr>
            <a:spLocks noChangeArrowheads="1"/>
          </p:cNvSpPr>
          <p:nvPr/>
        </p:nvSpPr>
        <p:spPr bwMode="auto">
          <a:xfrm>
            <a:off x="488950" y="106363"/>
            <a:ext cx="815498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/>
            <a:r>
              <a:rPr lang="th-TH" altLang="th-TH" sz="1600" b="1">
                <a:latin typeface="TH SarabunPSK" panose="020B0500040200020003" pitchFamily="34" charset="-34"/>
                <a:cs typeface="TH SarabunPSK" panose="020B0500040200020003" pitchFamily="34" charset="-34"/>
              </a:rPr>
              <a:t>แผนภูมิแสดงการแบ่งงานภายในและอัตรากำลังของกรมการพัฒนาชุมชน</a:t>
            </a:r>
            <a:r>
              <a:rPr lang="en-US" altLang="th-TH" sz="1600" b="1">
                <a:latin typeface="TH SarabunPSK" panose="020B0500040200020003" pitchFamily="34" charset="-34"/>
                <a:cs typeface="TH SarabunPSK" panose="020B0500040200020003" pitchFamily="34" charset="-34"/>
              </a:rPr>
              <a:t> </a:t>
            </a:r>
            <a:endParaRPr lang="th-TH" altLang="th-TH" sz="1600" b="1"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sp>
        <p:nvSpPr>
          <p:cNvPr id="90115" name="Text Box 9"/>
          <p:cNvSpPr txBox="1">
            <a:spLocks noChangeArrowheads="1"/>
          </p:cNvSpPr>
          <p:nvPr/>
        </p:nvSpPr>
        <p:spPr bwMode="auto">
          <a:xfrm>
            <a:off x="6980238" y="6269038"/>
            <a:ext cx="2160587" cy="588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ลูกจ้างประจำ 1 อัตรา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rPr>
              <a:t>(258)</a:t>
            </a:r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 </a:t>
            </a:r>
            <a:endParaRPr lang="th-TH" altLang="th-TH" sz="1400">
              <a:solidFill>
                <a:srgbClr val="FF0000"/>
              </a:solidFill>
              <a:latin typeface="TH SarabunPSK" panose="020B0500040200020003" pitchFamily="34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กรอบพนักงานราชการ </a:t>
            </a:r>
            <a:r>
              <a:rPr lang="en-US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2</a:t>
            </a:r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 อัตรา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rPr>
              <a:t>(89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rPr>
              <a:t>/150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rPr>
              <a:t>)</a:t>
            </a:r>
          </a:p>
        </p:txBody>
      </p:sp>
      <p:grpSp>
        <p:nvGrpSpPr>
          <p:cNvPr id="90116" name="Group 81"/>
          <p:cNvGrpSpPr>
            <a:grpSpLocks/>
          </p:cNvGrpSpPr>
          <p:nvPr/>
        </p:nvGrpSpPr>
        <p:grpSpPr bwMode="auto">
          <a:xfrm>
            <a:off x="2843213" y="765175"/>
            <a:ext cx="3421062" cy="646113"/>
            <a:chOff x="2448080" y="857250"/>
            <a:chExt cx="3420000" cy="646113"/>
          </a:xfrm>
        </p:grpSpPr>
        <p:sp>
          <p:nvSpPr>
            <p:cNvPr id="90158" name="Rectangle 2"/>
            <p:cNvSpPr>
              <a:spLocks noChangeArrowheads="1"/>
            </p:cNvSpPr>
            <p:nvPr/>
          </p:nvSpPr>
          <p:spPr bwMode="auto">
            <a:xfrm>
              <a:off x="2448080" y="857250"/>
              <a:ext cx="2844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สำนักงานพัฒนาชุมชนจังหวัดปัตตานี</a:t>
              </a:r>
            </a:p>
          </p:txBody>
        </p:sp>
        <p:sp>
          <p:nvSpPr>
            <p:cNvPr id="90159" name="Rectangle 2"/>
            <p:cNvSpPr>
              <a:spLocks noChangeArrowheads="1"/>
            </p:cNvSpPr>
            <p:nvPr/>
          </p:nvSpPr>
          <p:spPr bwMode="auto">
            <a:xfrm>
              <a:off x="5290308" y="857250"/>
              <a:ext cx="575739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 eaLnBrk="1" hangingPunct="1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138</a:t>
              </a:r>
              <a:endParaRPr lang="th-TH" altLang="th-TH" sz="16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90160" name="Rectangle 2"/>
            <p:cNvSpPr>
              <a:spLocks noChangeArrowheads="1"/>
            </p:cNvSpPr>
            <p:nvPr/>
          </p:nvSpPr>
          <p:spPr bwMode="auto">
            <a:xfrm>
              <a:off x="2448080" y="1177925"/>
              <a:ext cx="3420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ผู้อำนวยการ (พัฒนาการจังหวัด) สูง</a:t>
              </a:r>
              <a:r>
                <a:rPr lang="en-US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(7460)</a:t>
              </a:r>
              <a:r>
                <a:rPr lang="en-US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endParaRPr lang="th-TH" altLang="th-TH" sz="1600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90117" name="Text Box 91"/>
          <p:cNvSpPr txBox="1">
            <a:spLocks noChangeArrowheads="1"/>
          </p:cNvSpPr>
          <p:nvPr/>
        </p:nvSpPr>
        <p:spPr bwMode="auto">
          <a:xfrm>
            <a:off x="3924300" y="404813"/>
            <a:ext cx="1368425" cy="277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Update </a:t>
            </a:r>
            <a:r>
              <a:rPr lang="th-TH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26 เมษายน 2564 </a:t>
            </a:r>
            <a:r>
              <a:rPr lang="en-US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         </a:t>
            </a:r>
            <a:endParaRPr lang="th-TH" altLang="th-TH" sz="1200"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cxnSp>
        <p:nvCxnSpPr>
          <p:cNvPr id="78" name="Straight Connector 77"/>
          <p:cNvCxnSpPr/>
          <p:nvPr/>
        </p:nvCxnSpPr>
        <p:spPr>
          <a:xfrm>
            <a:off x="4572000" y="1419225"/>
            <a:ext cx="0" cy="50482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0119" name="Rectangle 78"/>
          <p:cNvSpPr>
            <a:spLocks noChangeArrowheads="1"/>
          </p:cNvSpPr>
          <p:nvPr/>
        </p:nvSpPr>
        <p:spPr bwMode="auto">
          <a:xfrm>
            <a:off x="0" y="6611938"/>
            <a:ext cx="1619250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000" u="sng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หมายเหตุ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ภายในวงเล็บแสดงเลขที่ตำแหน่ง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90120" name="Group 49"/>
          <p:cNvGrpSpPr>
            <a:grpSpLocks/>
          </p:cNvGrpSpPr>
          <p:nvPr/>
        </p:nvGrpSpPr>
        <p:grpSpPr bwMode="auto">
          <a:xfrm>
            <a:off x="107950" y="1722438"/>
            <a:ext cx="2843213" cy="646112"/>
            <a:chOff x="107503" y="3717032"/>
            <a:chExt cx="2844257" cy="646113"/>
          </a:xfrm>
        </p:grpSpPr>
        <p:sp>
          <p:nvSpPr>
            <p:cNvPr id="90155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ยะหริ่ง</a:t>
              </a:r>
            </a:p>
          </p:txBody>
        </p:sp>
        <p:sp>
          <p:nvSpPr>
            <p:cNvPr id="90156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17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90157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(7528)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90121" name="Text Box 17"/>
          <p:cNvSpPr txBox="1">
            <a:spLocks noChangeArrowheads="1"/>
          </p:cNvSpPr>
          <p:nvPr/>
        </p:nvSpPr>
        <p:spPr bwMode="auto">
          <a:xfrm>
            <a:off x="107950" y="2370138"/>
            <a:ext cx="2879725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9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(7529/7530/7531/7532/7533/7534/7535/7536/7537)</a:t>
            </a:r>
          </a:p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เจ้าพนักงานพัฒนาชุมชน (ปง./ชง.)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7</a:t>
            </a: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endParaRPr lang="en-US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1980/6448/6637/6644/6998/7106/7153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)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90122" name="Group 50"/>
          <p:cNvGrpSpPr>
            <a:grpSpLocks/>
          </p:cNvGrpSpPr>
          <p:nvPr/>
        </p:nvGrpSpPr>
        <p:grpSpPr bwMode="auto">
          <a:xfrm>
            <a:off x="3132138" y="1722438"/>
            <a:ext cx="2843212" cy="646112"/>
            <a:chOff x="107503" y="3717032"/>
            <a:chExt cx="2844257" cy="646113"/>
          </a:xfrm>
        </p:grpSpPr>
        <p:sp>
          <p:nvSpPr>
            <p:cNvPr id="90152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ยะรัง</a:t>
              </a:r>
            </a:p>
          </p:txBody>
        </p:sp>
        <p:sp>
          <p:nvSpPr>
            <p:cNvPr id="90153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12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90154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(7540)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90123" name="Text Box 17"/>
          <p:cNvSpPr txBox="1">
            <a:spLocks noChangeArrowheads="1"/>
          </p:cNvSpPr>
          <p:nvPr/>
        </p:nvSpPr>
        <p:spPr bwMode="auto">
          <a:xfrm>
            <a:off x="3132138" y="2370138"/>
            <a:ext cx="2879725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7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(7541/7542/7544/7545/7546/7547/7548)</a:t>
            </a:r>
          </a:p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เจ้าพนักงานพัฒนาชุมชน (ปง./ชง.)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</a:t>
            </a: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endParaRPr lang="en-US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2926/5533/5648/6800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)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90124" name="Group 55"/>
          <p:cNvGrpSpPr>
            <a:grpSpLocks/>
          </p:cNvGrpSpPr>
          <p:nvPr/>
        </p:nvGrpSpPr>
        <p:grpSpPr bwMode="auto">
          <a:xfrm>
            <a:off x="6156325" y="1722438"/>
            <a:ext cx="2844800" cy="646112"/>
            <a:chOff x="107503" y="3717032"/>
            <a:chExt cx="2844257" cy="646113"/>
          </a:xfrm>
        </p:grpSpPr>
        <p:sp>
          <p:nvSpPr>
            <p:cNvPr id="90149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แม่ลาน</a:t>
              </a:r>
            </a:p>
          </p:txBody>
        </p:sp>
        <p:sp>
          <p:nvSpPr>
            <p:cNvPr id="90150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4</a:t>
              </a:r>
              <a:endParaRPr lang="th-TH" altLang="th-TH" sz="16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90151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(7549)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90125" name="Text Box 17"/>
          <p:cNvSpPr txBox="1">
            <a:spLocks noChangeArrowheads="1"/>
          </p:cNvSpPr>
          <p:nvPr/>
        </p:nvSpPr>
        <p:spPr bwMode="auto">
          <a:xfrm>
            <a:off x="6156325" y="2370138"/>
            <a:ext cx="2879725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2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(7551/7552)</a:t>
            </a:r>
          </a:p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เจ้าพนักงานพัฒนาชุมชน (ปง./ชง.)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1</a:t>
            </a: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7550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)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cxnSp>
        <p:nvCxnSpPr>
          <p:cNvPr id="76" name="Straight Connector 75"/>
          <p:cNvCxnSpPr/>
          <p:nvPr/>
        </p:nvCxnSpPr>
        <p:spPr>
          <a:xfrm>
            <a:off x="1404938" y="1628775"/>
            <a:ext cx="604837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4" name="Straight Connector 83"/>
          <p:cNvCxnSpPr/>
          <p:nvPr/>
        </p:nvCxnSpPr>
        <p:spPr>
          <a:xfrm>
            <a:off x="1403350" y="1628775"/>
            <a:ext cx="0" cy="9048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/>
          <p:cNvCxnSpPr/>
          <p:nvPr/>
        </p:nvCxnSpPr>
        <p:spPr>
          <a:xfrm>
            <a:off x="7451725" y="1628775"/>
            <a:ext cx="0" cy="9048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" name="Straight Connector 85"/>
          <p:cNvCxnSpPr/>
          <p:nvPr/>
        </p:nvCxnSpPr>
        <p:spPr>
          <a:xfrm>
            <a:off x="3049588" y="1628775"/>
            <a:ext cx="0" cy="158432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90130" name="Group 49"/>
          <p:cNvGrpSpPr>
            <a:grpSpLocks/>
          </p:cNvGrpSpPr>
          <p:nvPr/>
        </p:nvGrpSpPr>
        <p:grpSpPr bwMode="auto">
          <a:xfrm>
            <a:off x="107950" y="3300413"/>
            <a:ext cx="2843213" cy="652462"/>
            <a:chOff x="107503" y="3710690"/>
            <a:chExt cx="2844257" cy="652455"/>
          </a:xfrm>
        </p:grpSpPr>
        <p:sp>
          <p:nvSpPr>
            <p:cNvPr id="90146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ทุ่งยางแดง</a:t>
              </a:r>
            </a:p>
          </p:txBody>
        </p:sp>
        <p:sp>
          <p:nvSpPr>
            <p:cNvPr id="90147" name="Rectangle 2"/>
            <p:cNvSpPr>
              <a:spLocks noChangeArrowheads="1"/>
            </p:cNvSpPr>
            <p:nvPr/>
          </p:nvSpPr>
          <p:spPr bwMode="auto">
            <a:xfrm>
              <a:off x="2411760" y="3710690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90148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(7553)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90131" name="Text Box 17"/>
          <p:cNvSpPr txBox="1">
            <a:spLocks noChangeArrowheads="1"/>
          </p:cNvSpPr>
          <p:nvPr/>
        </p:nvSpPr>
        <p:spPr bwMode="auto">
          <a:xfrm>
            <a:off x="107950" y="3954463"/>
            <a:ext cx="2879725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2 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(7555/7556)</a:t>
            </a:r>
          </a:p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เจ้าพนักงานพัฒนาชุมชน (ปง./ชง.)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2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6171/6280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)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90132" name="Group 50"/>
          <p:cNvGrpSpPr>
            <a:grpSpLocks/>
          </p:cNvGrpSpPr>
          <p:nvPr/>
        </p:nvGrpSpPr>
        <p:grpSpPr bwMode="auto">
          <a:xfrm>
            <a:off x="3132138" y="3300413"/>
            <a:ext cx="2843212" cy="652462"/>
            <a:chOff x="107503" y="3710690"/>
            <a:chExt cx="2844257" cy="652455"/>
          </a:xfrm>
        </p:grpSpPr>
        <p:sp>
          <p:nvSpPr>
            <p:cNvPr id="90143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ไม้แก่น</a:t>
              </a:r>
            </a:p>
          </p:txBody>
        </p:sp>
        <p:sp>
          <p:nvSpPr>
            <p:cNvPr id="90144" name="Rectangle 2"/>
            <p:cNvSpPr>
              <a:spLocks noChangeArrowheads="1"/>
            </p:cNvSpPr>
            <p:nvPr/>
          </p:nvSpPr>
          <p:spPr bwMode="auto">
            <a:xfrm>
              <a:off x="2411760" y="3710690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90145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(7557)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90133" name="Text Box 17"/>
          <p:cNvSpPr txBox="1">
            <a:spLocks noChangeArrowheads="1"/>
          </p:cNvSpPr>
          <p:nvPr/>
        </p:nvSpPr>
        <p:spPr bwMode="auto">
          <a:xfrm>
            <a:off x="3132138" y="3954463"/>
            <a:ext cx="2879725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(7558/7559/7560/6412)</a:t>
            </a:r>
          </a:p>
        </p:txBody>
      </p:sp>
      <p:grpSp>
        <p:nvGrpSpPr>
          <p:cNvPr id="90134" name="Group 55"/>
          <p:cNvGrpSpPr>
            <a:grpSpLocks/>
          </p:cNvGrpSpPr>
          <p:nvPr/>
        </p:nvGrpSpPr>
        <p:grpSpPr bwMode="auto">
          <a:xfrm>
            <a:off x="6156325" y="3300413"/>
            <a:ext cx="2844800" cy="652462"/>
            <a:chOff x="107503" y="3710690"/>
            <a:chExt cx="2844257" cy="652455"/>
          </a:xfrm>
        </p:grpSpPr>
        <p:sp>
          <p:nvSpPr>
            <p:cNvPr id="90140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กระพ้อ</a:t>
              </a:r>
            </a:p>
          </p:txBody>
        </p:sp>
        <p:sp>
          <p:nvSpPr>
            <p:cNvPr id="90141" name="Rectangle 2"/>
            <p:cNvSpPr>
              <a:spLocks noChangeArrowheads="1"/>
            </p:cNvSpPr>
            <p:nvPr/>
          </p:nvSpPr>
          <p:spPr bwMode="auto">
            <a:xfrm>
              <a:off x="2411760" y="3710690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4</a:t>
              </a:r>
              <a:endParaRPr lang="th-TH" altLang="th-TH" sz="16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90142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(7561)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90135" name="Text Box 17"/>
          <p:cNvSpPr txBox="1">
            <a:spLocks noChangeArrowheads="1"/>
          </p:cNvSpPr>
          <p:nvPr/>
        </p:nvSpPr>
        <p:spPr bwMode="auto">
          <a:xfrm>
            <a:off x="6156325" y="3954463"/>
            <a:ext cx="2879725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3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(7562/7563/7564)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cxnSp>
        <p:nvCxnSpPr>
          <p:cNvPr id="105" name="Straight Connector 104"/>
          <p:cNvCxnSpPr/>
          <p:nvPr/>
        </p:nvCxnSpPr>
        <p:spPr>
          <a:xfrm>
            <a:off x="1404938" y="3213100"/>
            <a:ext cx="604837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6" name="Straight Connector 105"/>
          <p:cNvCxnSpPr/>
          <p:nvPr/>
        </p:nvCxnSpPr>
        <p:spPr>
          <a:xfrm>
            <a:off x="1403350" y="3213100"/>
            <a:ext cx="0" cy="9048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7" name="Straight Connector 106"/>
          <p:cNvCxnSpPr/>
          <p:nvPr/>
        </p:nvCxnSpPr>
        <p:spPr>
          <a:xfrm>
            <a:off x="7451725" y="3213100"/>
            <a:ext cx="0" cy="9048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9" name="Straight Connector 108"/>
          <p:cNvCxnSpPr/>
          <p:nvPr/>
        </p:nvCxnSpPr>
        <p:spPr>
          <a:xfrm>
            <a:off x="4356100" y="3213100"/>
            <a:ext cx="0" cy="9048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138" name="Rectangle 73"/>
          <p:cNvSpPr>
            <a:spLocks noChangeArrowheads="1"/>
          </p:cNvSpPr>
          <p:nvPr/>
        </p:nvSpPr>
        <p:spPr bwMode="auto">
          <a:xfrm>
            <a:off x="488950" y="106363"/>
            <a:ext cx="815498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/>
            <a:r>
              <a:rPr lang="th-TH" altLang="th-TH" sz="1600" b="1">
                <a:latin typeface="TH SarabunPSK" panose="020B0500040200020003" pitchFamily="34" charset="-34"/>
                <a:cs typeface="TH SarabunPSK" panose="020B0500040200020003" pitchFamily="34" charset="-34"/>
              </a:rPr>
              <a:t>แผนภูมิแสดงการแบ่งงานภายในและอัตรากำลังของกรมการพัฒนาชุมชน</a:t>
            </a:r>
            <a:r>
              <a:rPr lang="en-US" altLang="th-TH" sz="1600" b="1">
                <a:latin typeface="TH SarabunPSK" panose="020B0500040200020003" pitchFamily="34" charset="-34"/>
                <a:cs typeface="TH SarabunPSK" panose="020B0500040200020003" pitchFamily="34" charset="-34"/>
              </a:rPr>
              <a:t> </a:t>
            </a:r>
            <a:endParaRPr lang="th-TH" altLang="th-TH" sz="1600" b="1"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sp>
        <p:nvSpPr>
          <p:cNvPr id="91139" name="Text Box 9"/>
          <p:cNvSpPr txBox="1">
            <a:spLocks noChangeArrowheads="1"/>
          </p:cNvSpPr>
          <p:nvPr/>
        </p:nvSpPr>
        <p:spPr bwMode="auto">
          <a:xfrm>
            <a:off x="6980238" y="6269038"/>
            <a:ext cx="2160587" cy="588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ลูกจ้างประจำ 1 อัตรา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rPr>
              <a:t>(174)</a:t>
            </a:r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 </a:t>
            </a:r>
            <a:endParaRPr lang="th-TH" altLang="th-TH" sz="1400">
              <a:solidFill>
                <a:srgbClr val="FF0000"/>
              </a:solidFill>
              <a:latin typeface="TH SarabunPSK" panose="020B0500040200020003" pitchFamily="34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กรอบพนักงานราชการ 2 อัตรา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rPr>
              <a:t>(116/129)</a:t>
            </a:r>
          </a:p>
        </p:txBody>
      </p:sp>
      <p:grpSp>
        <p:nvGrpSpPr>
          <p:cNvPr id="91140" name="Group 81"/>
          <p:cNvGrpSpPr>
            <a:grpSpLocks/>
          </p:cNvGrpSpPr>
          <p:nvPr/>
        </p:nvGrpSpPr>
        <p:grpSpPr bwMode="auto">
          <a:xfrm>
            <a:off x="2843213" y="765175"/>
            <a:ext cx="3421062" cy="646113"/>
            <a:chOff x="2448080" y="857250"/>
            <a:chExt cx="3420000" cy="646113"/>
          </a:xfrm>
        </p:grpSpPr>
        <p:sp>
          <p:nvSpPr>
            <p:cNvPr id="91197" name="Rectangle 2"/>
            <p:cNvSpPr>
              <a:spLocks noChangeArrowheads="1"/>
            </p:cNvSpPr>
            <p:nvPr/>
          </p:nvSpPr>
          <p:spPr bwMode="auto">
            <a:xfrm>
              <a:off x="2448080" y="857250"/>
              <a:ext cx="2844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สำนักงานพัฒนาชุมชนจังหวัดพะเยา</a:t>
              </a:r>
            </a:p>
          </p:txBody>
        </p:sp>
        <p:sp>
          <p:nvSpPr>
            <p:cNvPr id="91198" name="Rectangle 2"/>
            <p:cNvSpPr>
              <a:spLocks noChangeArrowheads="1"/>
            </p:cNvSpPr>
            <p:nvPr/>
          </p:nvSpPr>
          <p:spPr bwMode="auto">
            <a:xfrm>
              <a:off x="5290308" y="857250"/>
              <a:ext cx="575739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 eaLnBrk="1" hangingPunct="1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64</a:t>
              </a:r>
              <a:endParaRPr lang="th-TH" altLang="th-TH" sz="16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91199" name="Rectangle 2"/>
            <p:cNvSpPr>
              <a:spLocks noChangeArrowheads="1"/>
            </p:cNvSpPr>
            <p:nvPr/>
          </p:nvSpPr>
          <p:spPr bwMode="auto">
            <a:xfrm>
              <a:off x="2448080" y="1177925"/>
              <a:ext cx="3420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ผู้อำนวยการ (พัฒนาการจังหวัด) สูง</a:t>
              </a:r>
              <a:r>
                <a:rPr lang="en-US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(4961)</a:t>
              </a:r>
              <a:r>
                <a:rPr lang="en-US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endParaRPr lang="th-TH" altLang="th-TH" sz="1600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91141" name="Text Box 91"/>
          <p:cNvSpPr txBox="1">
            <a:spLocks noChangeArrowheads="1"/>
          </p:cNvSpPr>
          <p:nvPr/>
        </p:nvSpPr>
        <p:spPr bwMode="auto">
          <a:xfrm>
            <a:off x="3924300" y="404813"/>
            <a:ext cx="1368425" cy="277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Update </a:t>
            </a:r>
            <a:r>
              <a:rPr lang="th-TH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26 เมษายน 2564 </a:t>
            </a:r>
            <a:r>
              <a:rPr lang="en-US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         </a:t>
            </a:r>
            <a:endParaRPr lang="th-TH" altLang="th-TH" sz="1200"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sp>
        <p:nvSpPr>
          <p:cNvPr id="91142" name="Text Box 17"/>
          <p:cNvSpPr txBox="1">
            <a:spLocks noChangeArrowheads="1"/>
          </p:cNvSpPr>
          <p:nvPr/>
        </p:nvSpPr>
        <p:spPr bwMode="auto">
          <a:xfrm>
            <a:off x="107950" y="2409825"/>
            <a:ext cx="2951163" cy="628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 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- 1 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(5058)</a:t>
            </a:r>
          </a:p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นักจัดการงานทั่วไป (ปก./ชก.)   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     </a:t>
            </a: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- 1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4981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)</a:t>
            </a:r>
          </a:p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เจ้าพนักงานธุรการ (ปง./ชง.)    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      </a:t>
            </a: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2 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(4963/4965)</a:t>
            </a:r>
          </a:p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เจ้าพนักงานการเงินและบัญชี (ปง./ชง.)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- 1 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(4964)</a:t>
            </a:r>
          </a:p>
          <a:p>
            <a:pPr eaLnBrk="1" hangingPunct="1"/>
            <a:r>
              <a:rPr lang="th-TH" altLang="th-TH" sz="1200">
                <a:solidFill>
                  <a:srgbClr val="00B05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พนักงานทั่วไป (ลจป.)         </a:t>
            </a:r>
            <a:r>
              <a:rPr lang="en-US" altLang="th-TH" sz="1200">
                <a:solidFill>
                  <a:srgbClr val="00B05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        </a:t>
            </a:r>
            <a:r>
              <a:rPr lang="th-TH" altLang="th-TH" sz="1200">
                <a:solidFill>
                  <a:srgbClr val="00B05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- </a:t>
            </a:r>
            <a:r>
              <a:rPr lang="en-US" altLang="th-TH" sz="1200">
                <a:solidFill>
                  <a:srgbClr val="00B05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1</a:t>
            </a:r>
            <a:r>
              <a:rPr lang="th-TH" altLang="th-TH" sz="1200">
                <a:solidFill>
                  <a:srgbClr val="00B05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174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) (ไม่รวมในกรอบ ขรก.)</a:t>
            </a:r>
            <a:r>
              <a:rPr lang="en-US" altLang="th-TH" sz="10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</a:t>
            </a:r>
            <a:endParaRPr lang="th-TH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endParaRPr lang="en-US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sp>
        <p:nvSpPr>
          <p:cNvPr id="91143" name="Text Box 17"/>
          <p:cNvSpPr txBox="1">
            <a:spLocks noChangeArrowheads="1"/>
          </p:cNvSpPr>
          <p:nvPr/>
        </p:nvSpPr>
        <p:spPr bwMode="auto">
          <a:xfrm>
            <a:off x="2411413" y="2408238"/>
            <a:ext cx="2087562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2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(4967/4968)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3" name="Group 18"/>
          <p:cNvGrpSpPr>
            <a:grpSpLocks/>
          </p:cNvGrpSpPr>
          <p:nvPr/>
        </p:nvGrpSpPr>
        <p:grpSpPr bwMode="auto">
          <a:xfrm>
            <a:off x="2411413" y="1772816"/>
            <a:ext cx="2052637" cy="646113"/>
            <a:chOff x="3203848" y="3468365"/>
            <a:chExt cx="2052020" cy="646113"/>
          </a:xfrm>
          <a:solidFill>
            <a:schemeClr val="bg1"/>
          </a:solidFill>
        </p:grpSpPr>
        <p:sp>
          <p:nvSpPr>
            <p:cNvPr id="12367" name="Rectangle 2"/>
            <p:cNvSpPr>
              <a:spLocks noChangeArrowheads="1"/>
            </p:cNvSpPr>
            <p:nvPr/>
          </p:nvSpPr>
          <p:spPr bwMode="auto">
            <a:xfrm>
              <a:off x="3203848" y="3468365"/>
              <a:ext cx="1476000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lnSpc>
                  <a:spcPct val="70000"/>
                </a:lnSpc>
                <a:defRPr/>
              </a:pPr>
              <a:endParaRPr lang="en-US" altLang="th-TH" sz="700" b="1" dirty="0">
                <a:latin typeface="TH SarabunPSK" pitchFamily="34" charset="-34"/>
                <a:cs typeface="TH SarabunPSK" pitchFamily="34" charset="-34"/>
              </a:endParaRPr>
            </a:p>
            <a:p>
              <a:pPr algn="ctr" eaLnBrk="0" hangingPunct="0">
                <a:lnSpc>
                  <a:spcPct val="70000"/>
                </a:lnSpc>
                <a:defRPr/>
              </a:pPr>
              <a:r>
                <a:rPr lang="th-TH" altLang="th-TH" sz="1400" b="1" dirty="0">
                  <a:latin typeface="TH SarabunPSK" pitchFamily="34" charset="-34"/>
                  <a:cs typeface="TH SarabunPSK" pitchFamily="34" charset="-34"/>
                </a:rPr>
                <a:t> กลุ่มงานยุทธศาสตร์</a:t>
              </a:r>
            </a:p>
            <a:p>
              <a:pPr algn="ctr" eaLnBrk="0" hangingPunct="0">
                <a:lnSpc>
                  <a:spcPct val="70000"/>
                </a:lnSpc>
                <a:defRPr/>
              </a:pPr>
              <a:r>
                <a:rPr lang="th-TH" altLang="th-TH" sz="1400" b="1" dirty="0">
                  <a:latin typeface="TH SarabunPSK" pitchFamily="34" charset="-34"/>
                  <a:cs typeface="TH SarabunPSK" pitchFamily="34" charset="-34"/>
                </a:rPr>
                <a:t>การพัฒนาชุมชน</a:t>
              </a:r>
            </a:p>
          </p:txBody>
        </p:sp>
        <p:sp>
          <p:nvSpPr>
            <p:cNvPr id="12368" name="Rectangle 2"/>
            <p:cNvSpPr>
              <a:spLocks noChangeArrowheads="1"/>
            </p:cNvSpPr>
            <p:nvPr/>
          </p:nvSpPr>
          <p:spPr bwMode="auto">
            <a:xfrm>
              <a:off x="4679868" y="3468365"/>
              <a:ext cx="576000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en-US" altLang="th-TH" sz="1600" b="1" dirty="0">
                  <a:latin typeface="TH SarabunPSK" pitchFamily="34" charset="-34"/>
                  <a:cs typeface="TH SarabunPSK" pitchFamily="34" charset="-34"/>
                </a:rPr>
                <a:t>3</a:t>
              </a:r>
              <a:endParaRPr lang="th-TH" altLang="th-TH" sz="1400" b="1" dirty="0">
                <a:latin typeface="TH SarabunPSK" pitchFamily="34" charset="-34"/>
                <a:cs typeface="TH SarabunPSK" pitchFamily="34" charset="-34"/>
              </a:endParaRPr>
            </a:p>
          </p:txBody>
        </p:sp>
        <p:sp>
          <p:nvSpPr>
            <p:cNvPr id="12372" name="Rectangle 2"/>
            <p:cNvSpPr>
              <a:spLocks noChangeArrowheads="1"/>
            </p:cNvSpPr>
            <p:nvPr/>
          </p:nvSpPr>
          <p:spPr bwMode="auto">
            <a:xfrm>
              <a:off x="3203848" y="3789040"/>
              <a:ext cx="2052020" cy="325438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th-TH" altLang="th-TH" sz="1500" spc="-70" dirty="0">
                  <a:latin typeface="TH SarabunPSK" pitchFamily="34" charset="-34"/>
                  <a:cs typeface="TH SarabunPSK" pitchFamily="34" charset="-34"/>
                </a:rPr>
                <a:t>นักวิชาการพัฒนาชุมชน (ผอ.กง.) ชพ</a:t>
              </a:r>
              <a:r>
                <a:rPr lang="en-US" altLang="th-TH" sz="1500" spc="-70" dirty="0">
                  <a:latin typeface="TH SarabunPSK" pitchFamily="34" charset="-34"/>
                  <a:cs typeface="TH SarabunPSK" pitchFamily="34" charset="-34"/>
                </a:rPr>
                <a:t>. </a:t>
              </a:r>
              <a:r>
                <a:rPr lang="en-US" altLang="th-TH" sz="1000" spc="-70" dirty="0">
                  <a:solidFill>
                    <a:srgbClr val="FF0000"/>
                  </a:solidFill>
                  <a:latin typeface="TH SarabunPSK" pitchFamily="34" charset="-34"/>
                  <a:cs typeface="TH SarabunPSK" pitchFamily="34" charset="-34"/>
                </a:rPr>
                <a:t>(4966)</a:t>
              </a:r>
              <a:endParaRPr lang="th-TH" altLang="th-TH" sz="1000" spc="-70" dirty="0">
                <a:solidFill>
                  <a:srgbClr val="FF0000"/>
                </a:solidFill>
                <a:latin typeface="TH SarabunPSK" pitchFamily="34" charset="-34"/>
                <a:cs typeface="TH SarabunPSK" pitchFamily="34" charset="-34"/>
              </a:endParaRPr>
            </a:p>
          </p:txBody>
        </p:sp>
      </p:grpSp>
      <p:sp>
        <p:nvSpPr>
          <p:cNvPr id="91145" name="Text Box 17"/>
          <p:cNvSpPr txBox="1">
            <a:spLocks noChangeArrowheads="1"/>
          </p:cNvSpPr>
          <p:nvPr/>
        </p:nvSpPr>
        <p:spPr bwMode="auto">
          <a:xfrm>
            <a:off x="4665663" y="2420938"/>
            <a:ext cx="2570162" cy="628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(993/4970/4971/4972)</a:t>
            </a:r>
          </a:p>
          <a:p>
            <a:pPr eaLnBrk="1" hangingPunct="1"/>
            <a:r>
              <a:rPr lang="th-TH" altLang="th-TH" sz="12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นักส่งเสริมการพัฒนาชุมชน (พรก.)</a:t>
            </a:r>
            <a:r>
              <a:rPr lang="en-US" altLang="th-TH" sz="12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12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 </a:t>
            </a:r>
            <a:r>
              <a:rPr lang="en-US" altLang="th-TH" sz="12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1</a:t>
            </a:r>
            <a:r>
              <a:rPr lang="th-TH" altLang="th-TH" sz="12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116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)</a:t>
            </a:r>
            <a:endParaRPr lang="th-TH" altLang="th-TH" sz="1000">
              <a:solidFill>
                <a:srgbClr val="0070C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th-TH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(กรอบฯ </a:t>
            </a:r>
            <a:r>
              <a:rPr lang="en-US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2564</a:t>
            </a:r>
            <a:r>
              <a:rPr lang="th-TH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en-US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</a:t>
            </a:r>
            <a:r>
              <a:rPr lang="th-TH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en-US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2567)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(จ้างแล้ว)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              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(ไม่รวมในกรอบ ขรก.)</a:t>
            </a:r>
            <a:r>
              <a:rPr lang="th-TH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4" name="Group 18"/>
          <p:cNvGrpSpPr>
            <a:grpSpLocks/>
          </p:cNvGrpSpPr>
          <p:nvPr/>
        </p:nvGrpSpPr>
        <p:grpSpPr bwMode="auto">
          <a:xfrm>
            <a:off x="4665274" y="1773328"/>
            <a:ext cx="2051050" cy="646110"/>
            <a:chOff x="3203848" y="3468365"/>
            <a:chExt cx="2052020" cy="646111"/>
          </a:xfrm>
          <a:solidFill>
            <a:schemeClr val="bg1"/>
          </a:solidFill>
        </p:grpSpPr>
        <p:sp>
          <p:nvSpPr>
            <p:cNvPr id="12364" name="Rectangle 2"/>
            <p:cNvSpPr>
              <a:spLocks noChangeArrowheads="1"/>
            </p:cNvSpPr>
            <p:nvPr/>
          </p:nvSpPr>
          <p:spPr bwMode="auto">
            <a:xfrm>
              <a:off x="3203848" y="3468365"/>
              <a:ext cx="1476000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lnSpc>
                  <a:spcPct val="70000"/>
                </a:lnSpc>
                <a:defRPr/>
              </a:pPr>
              <a:endParaRPr lang="th-TH" altLang="th-TH" sz="700" b="1" dirty="0">
                <a:latin typeface="TH SarabunPSK" pitchFamily="34" charset="-34"/>
                <a:cs typeface="TH SarabunPSK" pitchFamily="34" charset="-34"/>
              </a:endParaRPr>
            </a:p>
            <a:p>
              <a:pPr algn="ctr" eaLnBrk="0" hangingPunct="0">
                <a:lnSpc>
                  <a:spcPct val="70000"/>
                </a:lnSpc>
                <a:defRPr/>
              </a:pPr>
              <a:r>
                <a:rPr lang="th-TH" altLang="th-TH" sz="1400" b="1" dirty="0">
                  <a:latin typeface="TH SarabunPSK" pitchFamily="34" charset="-34"/>
                  <a:cs typeface="TH SarabunPSK" pitchFamily="34" charset="-34"/>
                </a:rPr>
                <a:t>กลุ่มงานส่งเสริม                      การพัฒนาชุมชน</a:t>
              </a:r>
            </a:p>
          </p:txBody>
        </p:sp>
        <p:sp>
          <p:nvSpPr>
            <p:cNvPr id="12365" name="Rectangle 2"/>
            <p:cNvSpPr>
              <a:spLocks noChangeArrowheads="1"/>
            </p:cNvSpPr>
            <p:nvPr/>
          </p:nvSpPr>
          <p:spPr bwMode="auto">
            <a:xfrm>
              <a:off x="4679868" y="3468365"/>
              <a:ext cx="576000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en-US" altLang="th-TH" sz="1600" b="1" dirty="0">
                  <a:latin typeface="TH SarabunPSK" pitchFamily="34" charset="-34"/>
                  <a:cs typeface="TH SarabunPSK" pitchFamily="34" charset="-34"/>
                </a:rPr>
                <a:t>5</a:t>
              </a:r>
              <a:endParaRPr lang="th-TH" altLang="th-TH" sz="1600" b="1" dirty="0">
                <a:latin typeface="TH SarabunPSK" pitchFamily="34" charset="-34"/>
                <a:cs typeface="TH SarabunPSK" pitchFamily="34" charset="-34"/>
              </a:endParaRPr>
            </a:p>
          </p:txBody>
        </p:sp>
        <p:sp>
          <p:nvSpPr>
            <p:cNvPr id="12369" name="Rectangle 2"/>
            <p:cNvSpPr>
              <a:spLocks noChangeArrowheads="1"/>
            </p:cNvSpPr>
            <p:nvPr/>
          </p:nvSpPr>
          <p:spPr bwMode="auto">
            <a:xfrm>
              <a:off x="3203848" y="3789039"/>
              <a:ext cx="2052020" cy="325437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th-TH" altLang="th-TH" sz="1500" spc="-80" dirty="0">
                  <a:latin typeface="TH SarabunPSK" pitchFamily="34" charset="-34"/>
                  <a:cs typeface="TH SarabunPSK" pitchFamily="34" charset="-34"/>
                </a:rPr>
                <a:t>นักวิชาการพัฒนาชุมชน (ผอ.กง.) ชพ</a:t>
              </a:r>
              <a:r>
                <a:rPr lang="en-US" altLang="th-TH" sz="1500" spc="-80" dirty="0">
                  <a:latin typeface="TH SarabunPSK" pitchFamily="34" charset="-34"/>
                  <a:cs typeface="TH SarabunPSK" pitchFamily="34" charset="-34"/>
                </a:rPr>
                <a:t>. </a:t>
              </a:r>
              <a:r>
                <a:rPr lang="en-US" altLang="th-TH" sz="1000" spc="-80" dirty="0">
                  <a:solidFill>
                    <a:srgbClr val="FF0000"/>
                  </a:solidFill>
                  <a:latin typeface="TH SarabunPSK" pitchFamily="34" charset="-34"/>
                  <a:cs typeface="TH SarabunPSK" pitchFamily="34" charset="-34"/>
                </a:rPr>
                <a:t>(4969)</a:t>
              </a:r>
              <a:endParaRPr lang="th-TH" altLang="th-TH" sz="1000" spc="-80" dirty="0">
                <a:solidFill>
                  <a:srgbClr val="FF0000"/>
                </a:solidFill>
                <a:latin typeface="TH SarabunPSK" pitchFamily="34" charset="-34"/>
                <a:cs typeface="TH SarabunPSK" pitchFamily="34" charset="-34"/>
              </a:endParaRPr>
            </a:p>
          </p:txBody>
        </p:sp>
      </p:grpSp>
      <p:sp>
        <p:nvSpPr>
          <p:cNvPr id="91147" name="Text Box 17"/>
          <p:cNvSpPr txBox="1">
            <a:spLocks noChangeArrowheads="1"/>
          </p:cNvSpPr>
          <p:nvPr/>
        </p:nvSpPr>
        <p:spPr bwMode="auto">
          <a:xfrm>
            <a:off x="6969125" y="2425700"/>
            <a:ext cx="2087563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(586/4982/5004/5005)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5" name="Group 18"/>
          <p:cNvGrpSpPr>
            <a:grpSpLocks/>
          </p:cNvGrpSpPr>
          <p:nvPr/>
        </p:nvGrpSpPr>
        <p:grpSpPr bwMode="auto">
          <a:xfrm>
            <a:off x="6968737" y="1778090"/>
            <a:ext cx="2052637" cy="646113"/>
            <a:chOff x="3203848" y="3468365"/>
            <a:chExt cx="2052020" cy="646113"/>
          </a:xfrm>
          <a:solidFill>
            <a:schemeClr val="bg1"/>
          </a:solidFill>
        </p:grpSpPr>
        <p:sp>
          <p:nvSpPr>
            <p:cNvPr id="12361" name="Rectangle 2"/>
            <p:cNvSpPr>
              <a:spLocks noChangeArrowheads="1"/>
            </p:cNvSpPr>
            <p:nvPr/>
          </p:nvSpPr>
          <p:spPr bwMode="auto">
            <a:xfrm>
              <a:off x="3203848" y="3468365"/>
              <a:ext cx="1476000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lnSpc>
                  <a:spcPct val="70000"/>
                </a:lnSpc>
                <a:defRPr/>
              </a:pPr>
              <a:endParaRPr lang="th-TH" altLang="th-TH" sz="700" b="1" dirty="0">
                <a:latin typeface="TH SarabunPSK" pitchFamily="34" charset="-34"/>
                <a:cs typeface="TH SarabunPSK" pitchFamily="34" charset="-34"/>
              </a:endParaRPr>
            </a:p>
            <a:p>
              <a:pPr algn="ctr" eaLnBrk="0" hangingPunct="0">
                <a:lnSpc>
                  <a:spcPct val="70000"/>
                </a:lnSpc>
                <a:defRPr/>
              </a:pPr>
              <a:r>
                <a:rPr lang="th-TH" altLang="th-TH" sz="1400" b="1" dirty="0">
                  <a:latin typeface="TH SarabunPSK" pitchFamily="34" charset="-34"/>
                  <a:cs typeface="TH SarabunPSK" pitchFamily="34" charset="-34"/>
                </a:rPr>
                <a:t>กลุ่มงานสารสนเทศ</a:t>
              </a:r>
            </a:p>
            <a:p>
              <a:pPr algn="ctr" eaLnBrk="0" hangingPunct="0">
                <a:lnSpc>
                  <a:spcPct val="70000"/>
                </a:lnSpc>
                <a:defRPr/>
              </a:pPr>
              <a:r>
                <a:rPr lang="th-TH" altLang="th-TH" sz="1400" b="1" dirty="0">
                  <a:latin typeface="TH SarabunPSK" pitchFamily="34" charset="-34"/>
                  <a:cs typeface="TH SarabunPSK" pitchFamily="34" charset="-34"/>
                </a:rPr>
                <a:t>การพัฒนาชุมชน</a:t>
              </a:r>
            </a:p>
          </p:txBody>
        </p:sp>
        <p:sp>
          <p:nvSpPr>
            <p:cNvPr id="12362" name="Rectangle 2"/>
            <p:cNvSpPr>
              <a:spLocks noChangeArrowheads="1"/>
            </p:cNvSpPr>
            <p:nvPr/>
          </p:nvSpPr>
          <p:spPr bwMode="auto">
            <a:xfrm>
              <a:off x="4679868" y="3468365"/>
              <a:ext cx="576000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en-US" altLang="th-TH" sz="1600" b="1" dirty="0">
                  <a:latin typeface="TH SarabunPSK" pitchFamily="34" charset="-34"/>
                  <a:cs typeface="TH SarabunPSK" pitchFamily="34" charset="-34"/>
                </a:rPr>
                <a:t>5</a:t>
              </a:r>
              <a:endParaRPr lang="th-TH" altLang="th-TH" sz="1400" b="1" dirty="0">
                <a:latin typeface="TH SarabunPSK" pitchFamily="34" charset="-34"/>
                <a:cs typeface="TH SarabunPSK" pitchFamily="34" charset="-34"/>
              </a:endParaRPr>
            </a:p>
          </p:txBody>
        </p:sp>
        <p:sp>
          <p:nvSpPr>
            <p:cNvPr id="11342" name="Rectangle 2"/>
            <p:cNvSpPr>
              <a:spLocks noChangeArrowheads="1"/>
            </p:cNvSpPr>
            <p:nvPr/>
          </p:nvSpPr>
          <p:spPr bwMode="auto">
            <a:xfrm>
              <a:off x="3203848" y="3789040"/>
              <a:ext cx="2052020" cy="325438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th-TH" altLang="th-TH" sz="1500" spc="-60" dirty="0">
                  <a:latin typeface="TH SarabunPSK" pitchFamily="34" charset="-34"/>
                  <a:cs typeface="TH SarabunPSK" pitchFamily="34" charset="-34"/>
                </a:rPr>
                <a:t>นักวิชาการพัฒนาชุมชน (ผอ.กง.) ชพ</a:t>
              </a:r>
              <a:r>
                <a:rPr lang="en-US" altLang="th-TH" sz="1500" spc="-60" dirty="0">
                  <a:latin typeface="TH SarabunPSK" pitchFamily="34" charset="-34"/>
                  <a:cs typeface="TH SarabunPSK" pitchFamily="34" charset="-34"/>
                </a:rPr>
                <a:t>. </a:t>
              </a:r>
              <a:r>
                <a:rPr lang="en-US" altLang="th-TH" sz="1050" spc="-60" dirty="0">
                  <a:solidFill>
                    <a:srgbClr val="FF0000"/>
                  </a:solidFill>
                  <a:latin typeface="TH SarabunPSK" pitchFamily="34" charset="-34"/>
                  <a:cs typeface="TH SarabunPSK" pitchFamily="34" charset="-34"/>
                </a:rPr>
                <a:t>(575)</a:t>
              </a:r>
              <a:endParaRPr lang="th-TH" altLang="th-TH" sz="1050" spc="-60" dirty="0">
                <a:solidFill>
                  <a:srgbClr val="FF0000"/>
                </a:solidFill>
                <a:latin typeface="TH SarabunPSK" pitchFamily="34" charset="-34"/>
                <a:cs typeface="TH SarabunPSK" pitchFamily="34" charset="-34"/>
              </a:endParaRPr>
            </a:p>
          </p:txBody>
        </p:sp>
      </p:grpSp>
      <p:cxnSp>
        <p:nvCxnSpPr>
          <p:cNvPr id="78" name="Straight Connector 77"/>
          <p:cNvCxnSpPr/>
          <p:nvPr/>
        </p:nvCxnSpPr>
        <p:spPr>
          <a:xfrm>
            <a:off x="4572000" y="1419225"/>
            <a:ext cx="0" cy="223202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/>
          <p:cNvCxnSpPr/>
          <p:nvPr/>
        </p:nvCxnSpPr>
        <p:spPr>
          <a:xfrm>
            <a:off x="1116013" y="1628775"/>
            <a:ext cx="683895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1151" name="Rectangle 78"/>
          <p:cNvSpPr>
            <a:spLocks noChangeArrowheads="1"/>
          </p:cNvSpPr>
          <p:nvPr/>
        </p:nvSpPr>
        <p:spPr bwMode="auto">
          <a:xfrm>
            <a:off x="0" y="6611938"/>
            <a:ext cx="1619250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000" u="sng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หมายเหตุ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ภายในวงเล็บแสดงเลขที่ตำแหน่ง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91152" name="Group 49"/>
          <p:cNvGrpSpPr>
            <a:grpSpLocks/>
          </p:cNvGrpSpPr>
          <p:nvPr/>
        </p:nvGrpSpPr>
        <p:grpSpPr bwMode="auto">
          <a:xfrm>
            <a:off x="107950" y="3594100"/>
            <a:ext cx="2843213" cy="646113"/>
            <a:chOff x="107503" y="3717032"/>
            <a:chExt cx="2844257" cy="646113"/>
          </a:xfrm>
        </p:grpSpPr>
        <p:sp>
          <p:nvSpPr>
            <p:cNvPr id="91194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เมืองพะเยา</a:t>
              </a:r>
            </a:p>
          </p:txBody>
        </p:sp>
        <p:sp>
          <p:nvSpPr>
            <p:cNvPr id="91195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91196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(4973)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91153" name="Text Box 17"/>
          <p:cNvSpPr txBox="1">
            <a:spLocks noChangeArrowheads="1"/>
          </p:cNvSpPr>
          <p:nvPr/>
        </p:nvSpPr>
        <p:spPr bwMode="auto">
          <a:xfrm>
            <a:off x="107950" y="4241800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(4975/4976/4979/4980)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91154" name="Group 50"/>
          <p:cNvGrpSpPr>
            <a:grpSpLocks/>
          </p:cNvGrpSpPr>
          <p:nvPr/>
        </p:nvGrpSpPr>
        <p:grpSpPr bwMode="auto">
          <a:xfrm>
            <a:off x="3132138" y="3594100"/>
            <a:ext cx="2843212" cy="646113"/>
            <a:chOff x="107503" y="3717032"/>
            <a:chExt cx="2844257" cy="646113"/>
          </a:xfrm>
        </p:grpSpPr>
        <p:sp>
          <p:nvSpPr>
            <p:cNvPr id="91191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จุน</a:t>
              </a:r>
            </a:p>
          </p:txBody>
        </p:sp>
        <p:sp>
          <p:nvSpPr>
            <p:cNvPr id="91192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91193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(4983)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91155" name="Text Box 17"/>
          <p:cNvSpPr txBox="1">
            <a:spLocks noChangeArrowheads="1"/>
          </p:cNvSpPr>
          <p:nvPr/>
        </p:nvSpPr>
        <p:spPr bwMode="auto">
          <a:xfrm>
            <a:off x="3132138" y="4241800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(4985/4986/4987/4988)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91156" name="Group 55"/>
          <p:cNvGrpSpPr>
            <a:grpSpLocks/>
          </p:cNvGrpSpPr>
          <p:nvPr/>
        </p:nvGrpSpPr>
        <p:grpSpPr bwMode="auto">
          <a:xfrm>
            <a:off x="6156325" y="3594100"/>
            <a:ext cx="2844800" cy="646113"/>
            <a:chOff x="107503" y="3717032"/>
            <a:chExt cx="2844257" cy="646113"/>
          </a:xfrm>
        </p:grpSpPr>
        <p:sp>
          <p:nvSpPr>
            <p:cNvPr id="91188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เชียงคำ</a:t>
              </a:r>
            </a:p>
          </p:txBody>
        </p:sp>
        <p:sp>
          <p:nvSpPr>
            <p:cNvPr id="91189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91190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(4989)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91157" name="Text Box 17"/>
          <p:cNvSpPr txBox="1">
            <a:spLocks noChangeArrowheads="1"/>
          </p:cNvSpPr>
          <p:nvPr/>
        </p:nvSpPr>
        <p:spPr bwMode="auto">
          <a:xfrm>
            <a:off x="6156325" y="4241800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(4991/4992/4994/4995)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91158" name="Group 60"/>
          <p:cNvGrpSpPr>
            <a:grpSpLocks/>
          </p:cNvGrpSpPr>
          <p:nvPr/>
        </p:nvGrpSpPr>
        <p:grpSpPr bwMode="auto">
          <a:xfrm>
            <a:off x="107950" y="4962525"/>
            <a:ext cx="2843213" cy="646113"/>
            <a:chOff x="107503" y="3717032"/>
            <a:chExt cx="2844257" cy="646113"/>
          </a:xfrm>
        </p:grpSpPr>
        <p:sp>
          <p:nvSpPr>
            <p:cNvPr id="91185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ดอกคำใต้</a:t>
              </a:r>
            </a:p>
          </p:txBody>
        </p:sp>
        <p:sp>
          <p:nvSpPr>
            <p:cNvPr id="91186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91187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(4997)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91159" name="Text Box 17"/>
          <p:cNvSpPr txBox="1">
            <a:spLocks noChangeArrowheads="1"/>
          </p:cNvSpPr>
          <p:nvPr/>
        </p:nvSpPr>
        <p:spPr bwMode="auto">
          <a:xfrm>
            <a:off x="107950" y="5610225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(4999/5000/5001/5002)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91160" name="Group 65"/>
          <p:cNvGrpSpPr>
            <a:grpSpLocks/>
          </p:cNvGrpSpPr>
          <p:nvPr/>
        </p:nvGrpSpPr>
        <p:grpSpPr bwMode="auto">
          <a:xfrm>
            <a:off x="3132138" y="4962525"/>
            <a:ext cx="2843212" cy="646113"/>
            <a:chOff x="107503" y="3717032"/>
            <a:chExt cx="2844257" cy="646113"/>
          </a:xfrm>
        </p:grpSpPr>
        <p:sp>
          <p:nvSpPr>
            <p:cNvPr id="91182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ปง</a:t>
              </a:r>
            </a:p>
          </p:txBody>
        </p:sp>
        <p:sp>
          <p:nvSpPr>
            <p:cNvPr id="91183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91184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(5006)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91161" name="Text Box 17"/>
          <p:cNvSpPr txBox="1">
            <a:spLocks noChangeArrowheads="1"/>
          </p:cNvSpPr>
          <p:nvPr/>
        </p:nvSpPr>
        <p:spPr bwMode="auto">
          <a:xfrm>
            <a:off x="3132138" y="5610225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(5008/5009/5010/5011)</a:t>
            </a:r>
          </a:p>
        </p:txBody>
      </p:sp>
      <p:grpSp>
        <p:nvGrpSpPr>
          <p:cNvPr id="91162" name="Group 70"/>
          <p:cNvGrpSpPr>
            <a:grpSpLocks/>
          </p:cNvGrpSpPr>
          <p:nvPr/>
        </p:nvGrpSpPr>
        <p:grpSpPr bwMode="auto">
          <a:xfrm>
            <a:off x="6156325" y="4962525"/>
            <a:ext cx="2844800" cy="646113"/>
            <a:chOff x="107503" y="3717032"/>
            <a:chExt cx="2844257" cy="646113"/>
          </a:xfrm>
        </p:grpSpPr>
        <p:sp>
          <p:nvSpPr>
            <p:cNvPr id="91179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แม่ใจ</a:t>
              </a:r>
            </a:p>
          </p:txBody>
        </p:sp>
        <p:sp>
          <p:nvSpPr>
            <p:cNvPr id="91180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91181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(5012)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91163" name="Text Box 17"/>
          <p:cNvSpPr txBox="1">
            <a:spLocks noChangeArrowheads="1"/>
          </p:cNvSpPr>
          <p:nvPr/>
        </p:nvSpPr>
        <p:spPr bwMode="auto">
          <a:xfrm>
            <a:off x="6156325" y="5610225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(5014/5015/5016/5017)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cxnSp>
        <p:nvCxnSpPr>
          <p:cNvPr id="76" name="Straight Connector 75"/>
          <p:cNvCxnSpPr/>
          <p:nvPr/>
        </p:nvCxnSpPr>
        <p:spPr>
          <a:xfrm>
            <a:off x="1404938" y="3500438"/>
            <a:ext cx="604837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9" name="Straight Connector 78"/>
          <p:cNvCxnSpPr/>
          <p:nvPr/>
        </p:nvCxnSpPr>
        <p:spPr>
          <a:xfrm>
            <a:off x="1116013" y="1628775"/>
            <a:ext cx="0" cy="14446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" name="Straight Connector 80"/>
          <p:cNvCxnSpPr/>
          <p:nvPr/>
        </p:nvCxnSpPr>
        <p:spPr>
          <a:xfrm>
            <a:off x="3348038" y="1628775"/>
            <a:ext cx="0" cy="14446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" name="Straight Connector 81"/>
          <p:cNvCxnSpPr/>
          <p:nvPr/>
        </p:nvCxnSpPr>
        <p:spPr>
          <a:xfrm>
            <a:off x="5651500" y="1628775"/>
            <a:ext cx="0" cy="14446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3" name="Straight Connector 82"/>
          <p:cNvCxnSpPr/>
          <p:nvPr/>
        </p:nvCxnSpPr>
        <p:spPr>
          <a:xfrm>
            <a:off x="7956550" y="1628775"/>
            <a:ext cx="0" cy="14446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4" name="Straight Connector 83"/>
          <p:cNvCxnSpPr/>
          <p:nvPr/>
        </p:nvCxnSpPr>
        <p:spPr>
          <a:xfrm>
            <a:off x="1403350" y="3500438"/>
            <a:ext cx="0" cy="904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/>
          <p:cNvCxnSpPr/>
          <p:nvPr/>
        </p:nvCxnSpPr>
        <p:spPr>
          <a:xfrm>
            <a:off x="7451725" y="3500438"/>
            <a:ext cx="0" cy="904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" name="Straight Connector 85"/>
          <p:cNvCxnSpPr/>
          <p:nvPr/>
        </p:nvCxnSpPr>
        <p:spPr>
          <a:xfrm>
            <a:off x="3049588" y="3500438"/>
            <a:ext cx="0" cy="136842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7" name="Straight Connector 86"/>
          <p:cNvCxnSpPr/>
          <p:nvPr/>
        </p:nvCxnSpPr>
        <p:spPr>
          <a:xfrm>
            <a:off x="1403350" y="4868863"/>
            <a:ext cx="604837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9" name="Straight Connector 88"/>
          <p:cNvCxnSpPr/>
          <p:nvPr/>
        </p:nvCxnSpPr>
        <p:spPr>
          <a:xfrm>
            <a:off x="1403350" y="4868863"/>
            <a:ext cx="0" cy="904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0" name="Straight Connector 89"/>
          <p:cNvCxnSpPr/>
          <p:nvPr/>
        </p:nvCxnSpPr>
        <p:spPr>
          <a:xfrm>
            <a:off x="4427538" y="4868863"/>
            <a:ext cx="0" cy="904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1" name="Straight Connector 90"/>
          <p:cNvCxnSpPr/>
          <p:nvPr/>
        </p:nvCxnSpPr>
        <p:spPr>
          <a:xfrm>
            <a:off x="7451725" y="4868863"/>
            <a:ext cx="0" cy="904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91176" name="Group 74"/>
          <p:cNvGrpSpPr>
            <a:grpSpLocks/>
          </p:cNvGrpSpPr>
          <p:nvPr/>
        </p:nvGrpSpPr>
        <p:grpSpPr bwMode="auto">
          <a:xfrm>
            <a:off x="107950" y="1774825"/>
            <a:ext cx="2051050" cy="646113"/>
            <a:chOff x="107950" y="1775470"/>
            <a:chExt cx="2051050" cy="646112"/>
          </a:xfrm>
        </p:grpSpPr>
        <p:grpSp>
          <p:nvGrpSpPr>
            <p:cNvPr id="13" name="Group 18"/>
            <p:cNvGrpSpPr>
              <a:grpSpLocks/>
            </p:cNvGrpSpPr>
            <p:nvPr/>
          </p:nvGrpSpPr>
          <p:grpSpPr bwMode="auto">
            <a:xfrm>
              <a:off x="107950" y="1775470"/>
              <a:ext cx="2051050" cy="646112"/>
              <a:chOff x="3203848" y="3468365"/>
              <a:chExt cx="2052020" cy="646113"/>
            </a:xfrm>
            <a:solidFill>
              <a:schemeClr val="bg1"/>
            </a:solidFill>
          </p:grpSpPr>
          <p:sp>
            <p:nvSpPr>
              <p:cNvPr id="14387" name="Rectangle 2"/>
              <p:cNvSpPr>
                <a:spLocks noChangeArrowheads="1"/>
              </p:cNvSpPr>
              <p:nvPr/>
            </p:nvSpPr>
            <p:spPr bwMode="auto">
              <a:xfrm>
                <a:off x="4679868" y="3468365"/>
                <a:ext cx="576000" cy="323850"/>
              </a:xfrm>
              <a:prstGeom prst="rect">
                <a:avLst/>
              </a:prstGeom>
              <a:grpFill/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anchor="ctr"/>
              <a:lstStyle/>
              <a:p>
                <a:pPr algn="ctr" eaLnBrk="0" hangingPunct="0">
                  <a:defRPr/>
                </a:pPr>
                <a:r>
                  <a:rPr lang="en-US" altLang="th-TH" sz="1600" b="1" dirty="0">
                    <a:latin typeface="TH SarabunPSK" pitchFamily="34" charset="-34"/>
                    <a:cs typeface="TH SarabunPSK" pitchFamily="34" charset="-34"/>
                  </a:rPr>
                  <a:t>6</a:t>
                </a:r>
                <a:endParaRPr lang="th-TH" altLang="th-TH" sz="1400" b="1" dirty="0">
                  <a:latin typeface="TH SarabunPSK" pitchFamily="34" charset="-34"/>
                  <a:cs typeface="TH SarabunPSK" pitchFamily="34" charset="-34"/>
                </a:endParaRPr>
              </a:p>
            </p:txBody>
          </p:sp>
          <p:sp>
            <p:nvSpPr>
              <p:cNvPr id="14388" name="Rectangle 2"/>
              <p:cNvSpPr>
                <a:spLocks noChangeArrowheads="1"/>
              </p:cNvSpPr>
              <p:nvPr/>
            </p:nvSpPr>
            <p:spPr bwMode="auto">
              <a:xfrm>
                <a:off x="3203848" y="3789040"/>
                <a:ext cx="2052000" cy="325438"/>
              </a:xfrm>
              <a:prstGeom prst="rect">
                <a:avLst/>
              </a:prstGeom>
              <a:grpFill/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anchor="ctr"/>
              <a:lstStyle/>
              <a:p>
                <a:pPr algn="ctr" eaLnBrk="0" hangingPunct="0">
                  <a:defRPr/>
                </a:pPr>
                <a:r>
                  <a:rPr lang="th-TH" altLang="th-TH" sz="1400" spc="-40" dirty="0">
                    <a:latin typeface="TH SarabunPSK" pitchFamily="34" charset="-34"/>
                    <a:cs typeface="TH SarabunPSK" pitchFamily="34" charset="-34"/>
                  </a:rPr>
                  <a:t>นักวิชาการพัฒนาชุมชน (ผอ.กง.) </a:t>
                </a:r>
                <a:r>
                  <a:rPr lang="th-TH" altLang="th-TH" sz="1400" spc="-40" dirty="0" err="1">
                    <a:latin typeface="TH SarabunPSK" pitchFamily="34" charset="-34"/>
                    <a:cs typeface="TH SarabunPSK" pitchFamily="34" charset="-34"/>
                  </a:rPr>
                  <a:t>ชพ.</a:t>
                </a:r>
                <a:r>
                  <a:rPr lang="en-US" altLang="th-TH" sz="1400" spc="-40" dirty="0">
                    <a:latin typeface="TH SarabunPSK" pitchFamily="34" charset="-34"/>
                    <a:cs typeface="TH SarabunPSK" pitchFamily="34" charset="-34"/>
                  </a:rPr>
                  <a:t> </a:t>
                </a:r>
                <a:r>
                  <a:rPr lang="en-US" altLang="th-TH" sz="1000" spc="-40" dirty="0">
                    <a:solidFill>
                      <a:srgbClr val="FF0000"/>
                    </a:solidFill>
                    <a:latin typeface="TH SarabunPSK" pitchFamily="34" charset="-34"/>
                    <a:cs typeface="TH SarabunPSK" pitchFamily="34" charset="-34"/>
                  </a:rPr>
                  <a:t>(4962)</a:t>
                </a:r>
                <a:endParaRPr lang="th-TH" altLang="th-TH" sz="1000" spc="-40" dirty="0">
                  <a:solidFill>
                    <a:srgbClr val="FF0000"/>
                  </a:solidFill>
                  <a:latin typeface="TH SarabunPSK" pitchFamily="34" charset="-34"/>
                  <a:cs typeface="TH SarabunPSK" pitchFamily="34" charset="-34"/>
                </a:endParaRPr>
              </a:p>
            </p:txBody>
          </p:sp>
        </p:grpSp>
        <p:sp>
          <p:nvSpPr>
            <p:cNvPr id="91178" name="Rectangle 2"/>
            <p:cNvSpPr>
              <a:spLocks noChangeArrowheads="1"/>
            </p:cNvSpPr>
            <p:nvPr/>
          </p:nvSpPr>
          <p:spPr bwMode="auto">
            <a:xfrm>
              <a:off x="107950" y="1775470"/>
              <a:ext cx="1475302" cy="323849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th-TH" altLang="th-TH" sz="12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endParaRPr lang="th-TH" altLang="th-TH" sz="8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2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กลุ่มงานประสานและสนับสนุนการบริหารงานพัฒนาชุมชน</a:t>
              </a:r>
            </a:p>
            <a:p>
              <a:pPr algn="ctr"/>
              <a:endParaRPr lang="th-TH" altLang="th-TH" sz="12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162" name="Rectangle 73"/>
          <p:cNvSpPr>
            <a:spLocks noChangeArrowheads="1"/>
          </p:cNvSpPr>
          <p:nvPr/>
        </p:nvSpPr>
        <p:spPr bwMode="auto">
          <a:xfrm>
            <a:off x="488950" y="106363"/>
            <a:ext cx="815498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/>
            <a:r>
              <a:rPr lang="th-TH" altLang="th-TH" sz="1600" b="1">
                <a:latin typeface="TH SarabunPSK" panose="020B0500040200020003" pitchFamily="34" charset="-34"/>
                <a:cs typeface="TH SarabunPSK" panose="020B0500040200020003" pitchFamily="34" charset="-34"/>
              </a:rPr>
              <a:t>แผนภูมิแสดงการแบ่งงานภายในและอัตรากำลังของกรมการพัฒนาชุมชน</a:t>
            </a:r>
            <a:r>
              <a:rPr lang="en-US" altLang="th-TH" sz="1600" b="1">
                <a:latin typeface="TH SarabunPSK" panose="020B0500040200020003" pitchFamily="34" charset="-34"/>
                <a:cs typeface="TH SarabunPSK" panose="020B0500040200020003" pitchFamily="34" charset="-34"/>
              </a:rPr>
              <a:t> </a:t>
            </a:r>
            <a:endParaRPr lang="th-TH" altLang="th-TH" sz="1600" b="1"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sp>
        <p:nvSpPr>
          <p:cNvPr id="92163" name="Text Box 9"/>
          <p:cNvSpPr txBox="1">
            <a:spLocks noChangeArrowheads="1"/>
          </p:cNvSpPr>
          <p:nvPr/>
        </p:nvSpPr>
        <p:spPr bwMode="auto">
          <a:xfrm>
            <a:off x="6980238" y="6269038"/>
            <a:ext cx="2160587" cy="588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ลูกจ้างประจำ 1 อัตรา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rPr>
              <a:t>(174)</a:t>
            </a:r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 </a:t>
            </a:r>
            <a:endParaRPr lang="th-TH" altLang="th-TH" sz="1400">
              <a:solidFill>
                <a:srgbClr val="FF0000"/>
              </a:solidFill>
              <a:latin typeface="TH SarabunPSK" panose="020B0500040200020003" pitchFamily="34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กรอบพนักงานราชการ 2 อัตรา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rPr>
              <a:t>(116/129)</a:t>
            </a:r>
          </a:p>
        </p:txBody>
      </p:sp>
      <p:grpSp>
        <p:nvGrpSpPr>
          <p:cNvPr id="92164" name="Group 81"/>
          <p:cNvGrpSpPr>
            <a:grpSpLocks/>
          </p:cNvGrpSpPr>
          <p:nvPr/>
        </p:nvGrpSpPr>
        <p:grpSpPr bwMode="auto">
          <a:xfrm>
            <a:off x="2843213" y="765175"/>
            <a:ext cx="3421062" cy="646113"/>
            <a:chOff x="2448080" y="857250"/>
            <a:chExt cx="3420000" cy="646113"/>
          </a:xfrm>
        </p:grpSpPr>
        <p:sp>
          <p:nvSpPr>
            <p:cNvPr id="92186" name="Rectangle 2"/>
            <p:cNvSpPr>
              <a:spLocks noChangeArrowheads="1"/>
            </p:cNvSpPr>
            <p:nvPr/>
          </p:nvSpPr>
          <p:spPr bwMode="auto">
            <a:xfrm>
              <a:off x="2448080" y="857250"/>
              <a:ext cx="2844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สำนักงานพัฒนาชุมชนจังหวัดพะเยา</a:t>
              </a:r>
            </a:p>
          </p:txBody>
        </p:sp>
        <p:sp>
          <p:nvSpPr>
            <p:cNvPr id="92187" name="Rectangle 2"/>
            <p:cNvSpPr>
              <a:spLocks noChangeArrowheads="1"/>
            </p:cNvSpPr>
            <p:nvPr/>
          </p:nvSpPr>
          <p:spPr bwMode="auto">
            <a:xfrm>
              <a:off x="5290308" y="857250"/>
              <a:ext cx="575739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 eaLnBrk="1" hangingPunct="1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64</a:t>
              </a:r>
              <a:endParaRPr lang="th-TH" altLang="th-TH" sz="16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92188" name="Rectangle 2"/>
            <p:cNvSpPr>
              <a:spLocks noChangeArrowheads="1"/>
            </p:cNvSpPr>
            <p:nvPr/>
          </p:nvSpPr>
          <p:spPr bwMode="auto">
            <a:xfrm>
              <a:off x="2448080" y="1177925"/>
              <a:ext cx="3420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ผู้อำนวยการ (พัฒนาการจังหวัด) สูง</a:t>
              </a:r>
              <a:r>
                <a:rPr lang="en-US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(4961)</a:t>
              </a:r>
              <a:r>
                <a:rPr lang="en-US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endParaRPr lang="th-TH" altLang="th-TH" sz="1600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92165" name="Text Box 91"/>
          <p:cNvSpPr txBox="1">
            <a:spLocks noChangeArrowheads="1"/>
          </p:cNvSpPr>
          <p:nvPr/>
        </p:nvSpPr>
        <p:spPr bwMode="auto">
          <a:xfrm>
            <a:off x="3924300" y="404813"/>
            <a:ext cx="1368425" cy="277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Update </a:t>
            </a:r>
            <a:r>
              <a:rPr lang="th-TH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26 เมษายน 2564 </a:t>
            </a:r>
            <a:r>
              <a:rPr lang="en-US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         </a:t>
            </a:r>
            <a:endParaRPr lang="th-TH" altLang="th-TH" sz="1200"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cxnSp>
        <p:nvCxnSpPr>
          <p:cNvPr id="78" name="Straight Connector 77"/>
          <p:cNvCxnSpPr/>
          <p:nvPr/>
        </p:nvCxnSpPr>
        <p:spPr>
          <a:xfrm>
            <a:off x="4572000" y="1419225"/>
            <a:ext cx="0" cy="50482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2167" name="Rectangle 78"/>
          <p:cNvSpPr>
            <a:spLocks noChangeArrowheads="1"/>
          </p:cNvSpPr>
          <p:nvPr/>
        </p:nvSpPr>
        <p:spPr bwMode="auto">
          <a:xfrm>
            <a:off x="0" y="6611938"/>
            <a:ext cx="1619250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000" u="sng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หมายเหตุ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ภายในวงเล็บแสดงเลขที่ตำแหน่ง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92168" name="Group 49"/>
          <p:cNvGrpSpPr>
            <a:grpSpLocks/>
          </p:cNvGrpSpPr>
          <p:nvPr/>
        </p:nvGrpSpPr>
        <p:grpSpPr bwMode="auto">
          <a:xfrm>
            <a:off x="107950" y="1722438"/>
            <a:ext cx="2843213" cy="646112"/>
            <a:chOff x="107503" y="3717032"/>
            <a:chExt cx="2844257" cy="646113"/>
          </a:xfrm>
        </p:grpSpPr>
        <p:sp>
          <p:nvSpPr>
            <p:cNvPr id="92183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เชียงม่วน</a:t>
              </a:r>
            </a:p>
          </p:txBody>
        </p:sp>
        <p:sp>
          <p:nvSpPr>
            <p:cNvPr id="92184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92185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ชพ.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(5018)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92169" name="Text Box 17"/>
          <p:cNvSpPr txBox="1">
            <a:spLocks noChangeArrowheads="1"/>
          </p:cNvSpPr>
          <p:nvPr/>
        </p:nvSpPr>
        <p:spPr bwMode="auto">
          <a:xfrm>
            <a:off x="107950" y="2370138"/>
            <a:ext cx="2879725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(4767/4785/5020/5021)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92170" name="Group 50"/>
          <p:cNvGrpSpPr>
            <a:grpSpLocks/>
          </p:cNvGrpSpPr>
          <p:nvPr/>
        </p:nvGrpSpPr>
        <p:grpSpPr bwMode="auto">
          <a:xfrm>
            <a:off x="3132138" y="1722438"/>
            <a:ext cx="2843212" cy="646112"/>
            <a:chOff x="107503" y="3717032"/>
            <a:chExt cx="2844257" cy="646113"/>
          </a:xfrm>
        </p:grpSpPr>
        <p:sp>
          <p:nvSpPr>
            <p:cNvPr id="92180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ภูกามยาว</a:t>
              </a:r>
            </a:p>
          </p:txBody>
        </p:sp>
        <p:sp>
          <p:nvSpPr>
            <p:cNvPr id="92181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92182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ชพ.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(5022)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92171" name="Text Box 17"/>
          <p:cNvSpPr txBox="1">
            <a:spLocks noChangeArrowheads="1"/>
          </p:cNvSpPr>
          <p:nvPr/>
        </p:nvSpPr>
        <p:spPr bwMode="auto">
          <a:xfrm>
            <a:off x="3132138" y="2370138"/>
            <a:ext cx="2879725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(5003/5023/5024/5025)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92172" name="Group 55"/>
          <p:cNvGrpSpPr>
            <a:grpSpLocks/>
          </p:cNvGrpSpPr>
          <p:nvPr/>
        </p:nvGrpSpPr>
        <p:grpSpPr bwMode="auto">
          <a:xfrm>
            <a:off x="6156325" y="1722438"/>
            <a:ext cx="2844800" cy="646112"/>
            <a:chOff x="107503" y="3717032"/>
            <a:chExt cx="2844257" cy="646113"/>
          </a:xfrm>
        </p:grpSpPr>
        <p:sp>
          <p:nvSpPr>
            <p:cNvPr id="92177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ภูซาง</a:t>
              </a:r>
            </a:p>
          </p:txBody>
        </p:sp>
        <p:sp>
          <p:nvSpPr>
            <p:cNvPr id="92178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4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92179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(5026)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92173" name="Text Box 17"/>
          <p:cNvSpPr txBox="1">
            <a:spLocks noChangeArrowheads="1"/>
          </p:cNvSpPr>
          <p:nvPr/>
        </p:nvSpPr>
        <p:spPr bwMode="auto">
          <a:xfrm>
            <a:off x="6156325" y="2370138"/>
            <a:ext cx="2879725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       </a:t>
            </a: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3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(5028/5029/5030)</a:t>
            </a:r>
          </a:p>
          <a:p>
            <a:pPr eaLnBrk="1" hangingPunct="1"/>
            <a:r>
              <a:rPr lang="th-TH" altLang="th-TH" sz="12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(พรก</a:t>
            </a:r>
            <a:r>
              <a:rPr lang="en-US" altLang="th-TH" sz="12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.</a:t>
            </a:r>
            <a:r>
              <a:rPr lang="th-TH" altLang="th-TH" sz="12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)</a:t>
            </a:r>
            <a:r>
              <a:rPr lang="en-US" altLang="th-TH" sz="12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12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(จ้างแล้ว)</a:t>
            </a:r>
            <a:r>
              <a:rPr lang="en-US" altLang="th-TH" sz="12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   </a:t>
            </a:r>
            <a:r>
              <a:rPr lang="th-TH" altLang="th-TH" sz="12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- 1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(1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24)</a:t>
            </a:r>
          </a:p>
          <a:p>
            <a:pPr eaLnBrk="1" hangingPunct="1"/>
            <a:r>
              <a:rPr lang="th-TH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(กรอบฯ </a:t>
            </a:r>
            <a:r>
              <a:rPr lang="en-US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2564</a:t>
            </a:r>
            <a:r>
              <a:rPr lang="th-TH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en-US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–</a:t>
            </a:r>
            <a:r>
              <a:rPr lang="th-TH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en-US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2567 </a:t>
            </a:r>
            <a:r>
              <a:rPr lang="th-TH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ตามมาตรการฯ ปี งบฯ </a:t>
            </a:r>
            <a:r>
              <a:rPr lang="en-US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2562)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 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(ไม่รวมในกรอบ ขรก.)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cxnSp>
        <p:nvCxnSpPr>
          <p:cNvPr id="76" name="Straight Connector 75"/>
          <p:cNvCxnSpPr/>
          <p:nvPr/>
        </p:nvCxnSpPr>
        <p:spPr>
          <a:xfrm>
            <a:off x="1404938" y="1628775"/>
            <a:ext cx="604837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4" name="Straight Connector 83"/>
          <p:cNvCxnSpPr/>
          <p:nvPr/>
        </p:nvCxnSpPr>
        <p:spPr>
          <a:xfrm>
            <a:off x="1403350" y="1628775"/>
            <a:ext cx="0" cy="9048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/>
          <p:cNvCxnSpPr/>
          <p:nvPr/>
        </p:nvCxnSpPr>
        <p:spPr>
          <a:xfrm>
            <a:off x="7451725" y="1628775"/>
            <a:ext cx="0" cy="9048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67" name="Straight Connector 66"/>
          <p:cNvCxnSpPr/>
          <p:nvPr/>
        </p:nvCxnSpPr>
        <p:spPr>
          <a:xfrm>
            <a:off x="7596188" y="3133725"/>
            <a:ext cx="0" cy="215900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8" name="Straight Connector 67"/>
          <p:cNvCxnSpPr/>
          <p:nvPr/>
        </p:nvCxnSpPr>
        <p:spPr>
          <a:xfrm>
            <a:off x="1403350" y="3133725"/>
            <a:ext cx="0" cy="215900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" name="Straight Connector 68"/>
          <p:cNvCxnSpPr/>
          <p:nvPr/>
        </p:nvCxnSpPr>
        <p:spPr>
          <a:xfrm>
            <a:off x="4468813" y="3141663"/>
            <a:ext cx="0" cy="2159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Straight Connector 69"/>
          <p:cNvCxnSpPr/>
          <p:nvPr/>
        </p:nvCxnSpPr>
        <p:spPr>
          <a:xfrm>
            <a:off x="1403350" y="3133725"/>
            <a:ext cx="6192838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4" name="Straight Connector 63"/>
          <p:cNvCxnSpPr/>
          <p:nvPr/>
        </p:nvCxnSpPr>
        <p:spPr>
          <a:xfrm>
            <a:off x="7596188" y="1773238"/>
            <a:ext cx="0" cy="215900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3" name="Straight Connector 62"/>
          <p:cNvCxnSpPr/>
          <p:nvPr/>
        </p:nvCxnSpPr>
        <p:spPr>
          <a:xfrm>
            <a:off x="1403350" y="1773238"/>
            <a:ext cx="0" cy="215900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9" name="Straight Connector 58"/>
          <p:cNvCxnSpPr/>
          <p:nvPr/>
        </p:nvCxnSpPr>
        <p:spPr>
          <a:xfrm>
            <a:off x="4468813" y="1492250"/>
            <a:ext cx="0" cy="50323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0249" name="Group 18"/>
          <p:cNvGrpSpPr>
            <a:grpSpLocks/>
          </p:cNvGrpSpPr>
          <p:nvPr/>
        </p:nvGrpSpPr>
        <p:grpSpPr bwMode="auto">
          <a:xfrm>
            <a:off x="2843213" y="860425"/>
            <a:ext cx="3240087" cy="646113"/>
            <a:chOff x="3203848" y="3468365"/>
            <a:chExt cx="3240360" cy="646113"/>
          </a:xfrm>
        </p:grpSpPr>
        <p:sp>
          <p:nvSpPr>
            <p:cNvPr id="10270" name="Rectangle 2"/>
            <p:cNvSpPr>
              <a:spLocks noChangeArrowheads="1"/>
            </p:cNvSpPr>
            <p:nvPr/>
          </p:nvSpPr>
          <p:spPr bwMode="auto">
            <a:xfrm>
              <a:off x="3203848" y="3468365"/>
              <a:ext cx="2664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กองแผนงาน</a:t>
              </a:r>
            </a:p>
          </p:txBody>
        </p:sp>
        <p:sp>
          <p:nvSpPr>
            <p:cNvPr id="10271" name="Rectangle 2"/>
            <p:cNvSpPr>
              <a:spLocks noChangeArrowheads="1"/>
            </p:cNvSpPr>
            <p:nvPr/>
          </p:nvSpPr>
          <p:spPr bwMode="auto">
            <a:xfrm>
              <a:off x="5868208" y="3468365"/>
              <a:ext cx="576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45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0272" name="Rectangle 2"/>
            <p:cNvSpPr>
              <a:spLocks noChangeArrowheads="1"/>
            </p:cNvSpPr>
            <p:nvPr/>
          </p:nvSpPr>
          <p:spPr bwMode="auto">
            <a:xfrm>
              <a:off x="3203848" y="3789040"/>
              <a:ext cx="3240088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ผู้อำนวยการ (ผู้อำนวยการกอง) ต้น </a:t>
              </a:r>
              <a:r>
                <a:rPr lang="th-TH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(179)</a:t>
              </a:r>
              <a:endParaRPr lang="th-TH" altLang="th-TH" sz="1600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0250" name="Rectangle 73"/>
          <p:cNvSpPr>
            <a:spLocks noChangeArrowheads="1"/>
          </p:cNvSpPr>
          <p:nvPr/>
        </p:nvSpPr>
        <p:spPr bwMode="auto">
          <a:xfrm>
            <a:off x="488950" y="106363"/>
            <a:ext cx="815498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/>
            <a:r>
              <a:rPr lang="th-TH" altLang="th-TH" sz="1600" b="1">
                <a:latin typeface="TH SarabunPSK" panose="020B0500040200020003" pitchFamily="34" charset="-34"/>
                <a:cs typeface="TH SarabunPSK" panose="020B0500040200020003" pitchFamily="34" charset="-34"/>
              </a:rPr>
              <a:t>แผนภูมิแสดงการแบ่งงานภายในและอัตรากำลังของกรมการพัฒนาชุมชน</a:t>
            </a:r>
            <a:r>
              <a:rPr lang="en-US" altLang="th-TH" sz="1600" b="1">
                <a:latin typeface="TH SarabunPSK" panose="020B0500040200020003" pitchFamily="34" charset="-34"/>
                <a:cs typeface="TH SarabunPSK" panose="020B0500040200020003" pitchFamily="34" charset="-34"/>
              </a:rPr>
              <a:t> </a:t>
            </a:r>
            <a:endParaRPr lang="th-TH" altLang="th-TH" sz="1600" b="1"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sp>
        <p:nvSpPr>
          <p:cNvPr id="10251" name="Text Box 9"/>
          <p:cNvSpPr txBox="1">
            <a:spLocks noChangeArrowheads="1"/>
          </p:cNvSpPr>
          <p:nvPr/>
        </p:nvSpPr>
        <p:spPr bwMode="auto">
          <a:xfrm>
            <a:off x="6980238" y="6296025"/>
            <a:ext cx="2160587" cy="588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ลูกจ้างประจำ - อัตรา</a:t>
            </a:r>
          </a:p>
          <a:p>
            <a:pPr eaLnBrk="1" hangingPunct="1"/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กรอบพนักงานราชการ </a:t>
            </a:r>
            <a:r>
              <a:rPr lang="en-US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2</a:t>
            </a:r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 อัตรา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rPr>
              <a:t>(4/5)</a:t>
            </a:r>
          </a:p>
        </p:txBody>
      </p:sp>
      <p:sp>
        <p:nvSpPr>
          <p:cNvPr id="10252" name="Text Box 91"/>
          <p:cNvSpPr txBox="1">
            <a:spLocks noChangeArrowheads="1"/>
          </p:cNvSpPr>
          <p:nvPr/>
        </p:nvSpPr>
        <p:spPr bwMode="auto">
          <a:xfrm>
            <a:off x="3779838" y="476250"/>
            <a:ext cx="1368425" cy="277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Update </a:t>
            </a:r>
            <a:r>
              <a:rPr lang="th-TH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26 เมษายน 2564 </a:t>
            </a:r>
            <a:r>
              <a:rPr lang="en-US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         </a:t>
            </a:r>
            <a:endParaRPr lang="th-TH" altLang="th-TH" sz="1200"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sp>
        <p:nvSpPr>
          <p:cNvPr id="10253" name="Text Box 17"/>
          <p:cNvSpPr txBox="1">
            <a:spLocks noChangeArrowheads="1"/>
          </p:cNvSpPr>
          <p:nvPr/>
        </p:nvSpPr>
        <p:spPr bwMode="auto">
          <a:xfrm>
            <a:off x="107950" y="2598738"/>
            <a:ext cx="2987675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นักจัดการงานทั่วไป (ปก./ชก.)        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1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602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)</a:t>
            </a:r>
            <a:endParaRPr lang="th-TH" altLang="th-TH" sz="10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เจ้าพนักงานธุรการ  (ปง./ชง.)         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6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181/182/183/184/185/186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)</a:t>
            </a:r>
            <a:endParaRPr lang="en-US" altLang="th-TH" sz="10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3" name="Group 18"/>
          <p:cNvGrpSpPr>
            <a:grpSpLocks/>
          </p:cNvGrpSpPr>
          <p:nvPr/>
        </p:nvGrpSpPr>
        <p:grpSpPr bwMode="auto">
          <a:xfrm>
            <a:off x="107504" y="1949782"/>
            <a:ext cx="2844571" cy="646113"/>
            <a:chOff x="3203847" y="3468365"/>
            <a:chExt cx="2843712" cy="646113"/>
          </a:xfrm>
          <a:solidFill>
            <a:schemeClr val="bg1"/>
          </a:solidFill>
        </p:grpSpPr>
        <p:sp>
          <p:nvSpPr>
            <p:cNvPr id="8248" name="Rectangle 2"/>
            <p:cNvSpPr>
              <a:spLocks noChangeArrowheads="1"/>
            </p:cNvSpPr>
            <p:nvPr/>
          </p:nvSpPr>
          <p:spPr bwMode="auto">
            <a:xfrm>
              <a:off x="3203847" y="3468365"/>
              <a:ext cx="2303304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th-TH" altLang="th-TH" sz="1600" b="1" dirty="0">
                  <a:latin typeface="TH SarabunPSK" pitchFamily="34" charset="-34"/>
                  <a:cs typeface="TH SarabunPSK" pitchFamily="34" charset="-34"/>
                </a:rPr>
                <a:t>ฝ่ายอำนวยการ</a:t>
              </a:r>
            </a:p>
          </p:txBody>
        </p:sp>
        <p:sp>
          <p:nvSpPr>
            <p:cNvPr id="8249" name="Rectangle 2"/>
            <p:cNvSpPr>
              <a:spLocks noChangeArrowheads="1"/>
            </p:cNvSpPr>
            <p:nvPr/>
          </p:nvSpPr>
          <p:spPr bwMode="auto">
            <a:xfrm>
              <a:off x="5507407" y="3468365"/>
              <a:ext cx="539837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en-US" altLang="th-TH" sz="1600" b="1" dirty="0">
                  <a:latin typeface="TH SarabunPSK" pitchFamily="34" charset="-34"/>
                  <a:cs typeface="TH SarabunPSK" pitchFamily="34" charset="-34"/>
                </a:rPr>
                <a:t>8</a:t>
              </a:r>
              <a:endParaRPr lang="th-TH" altLang="th-TH" sz="1400" b="1" dirty="0">
                <a:latin typeface="TH SarabunPSK" pitchFamily="34" charset="-34"/>
                <a:cs typeface="TH SarabunPSK" pitchFamily="34" charset="-34"/>
              </a:endParaRPr>
            </a:p>
          </p:txBody>
        </p:sp>
        <p:sp>
          <p:nvSpPr>
            <p:cNvPr id="8250" name="Rectangle 2"/>
            <p:cNvSpPr>
              <a:spLocks noChangeArrowheads="1"/>
            </p:cNvSpPr>
            <p:nvPr/>
          </p:nvSpPr>
          <p:spPr bwMode="auto">
            <a:xfrm>
              <a:off x="3204418" y="3789040"/>
              <a:ext cx="2843141" cy="325438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th-TH" altLang="th-TH" sz="1600" spc="-10" dirty="0">
                  <a:latin typeface="TH SarabunPSK" pitchFamily="34" charset="-34"/>
                  <a:cs typeface="TH SarabunPSK" pitchFamily="34" charset="-34"/>
                </a:rPr>
                <a:t>นักจัดการงานทั่วไป</a:t>
              </a:r>
              <a:r>
                <a:rPr lang="en-US" altLang="th-TH" sz="1600" spc="-10" dirty="0">
                  <a:latin typeface="TH SarabunPSK" pitchFamily="34" charset="-34"/>
                  <a:cs typeface="TH SarabunPSK" pitchFamily="34" charset="-34"/>
                </a:rPr>
                <a:t> </a:t>
              </a:r>
              <a:r>
                <a:rPr lang="th-TH" altLang="th-TH" sz="1600" spc="-10" dirty="0">
                  <a:latin typeface="TH SarabunPSK" pitchFamily="34" charset="-34"/>
                  <a:cs typeface="TH SarabunPSK" pitchFamily="34" charset="-34"/>
                </a:rPr>
                <a:t>(</a:t>
              </a:r>
              <a:r>
                <a:rPr lang="th-TH" altLang="th-TH" sz="1600" spc="-10" dirty="0" err="1">
                  <a:latin typeface="TH SarabunPSK" pitchFamily="34" charset="-34"/>
                  <a:cs typeface="TH SarabunPSK" pitchFamily="34" charset="-34"/>
                </a:rPr>
                <a:t>หน.ฝ.</a:t>
              </a:r>
              <a:r>
                <a:rPr lang="th-TH" altLang="th-TH" sz="1600" spc="-10" dirty="0">
                  <a:latin typeface="TH SarabunPSK" pitchFamily="34" charset="-34"/>
                  <a:cs typeface="TH SarabunPSK" pitchFamily="34" charset="-34"/>
                </a:rPr>
                <a:t>) ชก</a:t>
              </a:r>
              <a:r>
                <a:rPr lang="en-US" altLang="th-TH" sz="1600" spc="-10" dirty="0">
                  <a:latin typeface="TH SarabunPSK" pitchFamily="34" charset="-34"/>
                  <a:cs typeface="TH SarabunPSK" pitchFamily="34" charset="-34"/>
                </a:rPr>
                <a:t>. </a:t>
              </a:r>
              <a:r>
                <a:rPr lang="th-TH" altLang="th-TH" sz="1000" spc="-10" dirty="0">
                  <a:solidFill>
                    <a:srgbClr val="FF0000"/>
                  </a:solidFill>
                  <a:latin typeface="TH SarabunPSK" pitchFamily="34" charset="-34"/>
                  <a:cs typeface="TH SarabunPSK" pitchFamily="34" charset="-34"/>
                </a:rPr>
                <a:t>(</a:t>
              </a:r>
              <a:r>
                <a:rPr lang="en-US" altLang="th-TH" sz="1000" spc="-10" dirty="0">
                  <a:solidFill>
                    <a:srgbClr val="FF0000"/>
                  </a:solidFill>
                  <a:latin typeface="TH SarabunPSK" pitchFamily="34" charset="-34"/>
                  <a:cs typeface="TH SarabunPSK" pitchFamily="34" charset="-34"/>
                </a:rPr>
                <a:t>180</a:t>
              </a:r>
              <a:r>
                <a:rPr lang="th-TH" altLang="th-TH" sz="1000" spc="-10" dirty="0">
                  <a:solidFill>
                    <a:srgbClr val="FF0000"/>
                  </a:solidFill>
                  <a:latin typeface="TH SarabunPSK" pitchFamily="34" charset="-34"/>
                  <a:cs typeface="TH SarabunPSK" pitchFamily="34" charset="-34"/>
                </a:rPr>
                <a:t>)</a:t>
              </a:r>
            </a:p>
          </p:txBody>
        </p:sp>
      </p:grpSp>
      <p:sp>
        <p:nvSpPr>
          <p:cNvPr id="10255" name="Text Box 17"/>
          <p:cNvSpPr txBox="1">
            <a:spLocks noChangeArrowheads="1"/>
          </p:cNvSpPr>
          <p:nvPr/>
        </p:nvSpPr>
        <p:spPr bwMode="auto">
          <a:xfrm>
            <a:off x="3240088" y="2595563"/>
            <a:ext cx="3203575" cy="6286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>
              <a:defRPr/>
            </a:pPr>
            <a:r>
              <a:rPr lang="th-TH" altLang="th-TH" sz="1200" dirty="0">
                <a:latin typeface="TH SarabunPSK" pitchFamily="34" charset="-34"/>
                <a:ea typeface="Angsana New" pitchFamily="18" charset="-34"/>
                <a:cs typeface="TH SarabunPSK" pitchFamily="34" charset="-34"/>
              </a:rPr>
              <a:t>นักวิเคราะห์นโยบายและแผน (ปก./ชก.) - </a:t>
            </a:r>
            <a:r>
              <a:rPr lang="en-US" altLang="th-TH" sz="1200" dirty="0">
                <a:latin typeface="TH SarabunPSK" pitchFamily="34" charset="-34"/>
                <a:ea typeface="Angsana New" pitchFamily="18" charset="-34"/>
                <a:cs typeface="TH SarabunPSK" pitchFamily="34" charset="-34"/>
              </a:rPr>
              <a:t>4</a:t>
            </a:r>
            <a:r>
              <a:rPr lang="th-TH" altLang="th-TH" sz="1200" dirty="0">
                <a:latin typeface="TH SarabunPSK" pitchFamily="34" charset="-34"/>
                <a:ea typeface="Angsana New" pitchFamily="18" charset="-34"/>
                <a:cs typeface="TH SarabunPSK" pitchFamily="34" charset="-34"/>
              </a:rPr>
              <a:t> </a:t>
            </a:r>
            <a:r>
              <a:rPr lang="en-US" altLang="th-TH" sz="1000" dirty="0">
                <a:solidFill>
                  <a:srgbClr val="FF0000"/>
                </a:solidFill>
                <a:latin typeface="TH SarabunPSK" pitchFamily="34" charset="-34"/>
                <a:ea typeface="Angsana New" pitchFamily="18" charset="-34"/>
                <a:cs typeface="TH SarabunPSK" pitchFamily="34" charset="-34"/>
              </a:rPr>
              <a:t>(195/196/201/203)</a:t>
            </a:r>
          </a:p>
          <a:p>
            <a:pPr>
              <a:defRPr/>
            </a:pPr>
            <a:r>
              <a:rPr lang="th-TH" altLang="th-TH" sz="1200" spc="-30" dirty="0">
                <a:solidFill>
                  <a:srgbClr val="0070C0"/>
                </a:solidFill>
                <a:latin typeface="TH SarabunPSK" pitchFamily="34" charset="-34"/>
                <a:ea typeface="Angsana New" pitchFamily="18" charset="-34"/>
                <a:cs typeface="TH SarabunPSK" pitchFamily="34" charset="-34"/>
              </a:rPr>
              <a:t>นักวิเคราะห์นโยบายและแผน (พรก.)</a:t>
            </a:r>
            <a:r>
              <a:rPr lang="en-US" altLang="th-TH" sz="1200" spc="-30" dirty="0">
                <a:solidFill>
                  <a:srgbClr val="0070C0"/>
                </a:solidFill>
                <a:latin typeface="TH SarabunPSK" pitchFamily="34" charset="-34"/>
                <a:ea typeface="Angsana New" pitchFamily="18" charset="-34"/>
                <a:cs typeface="TH SarabunPSK" pitchFamily="34" charset="-34"/>
              </a:rPr>
              <a:t> </a:t>
            </a:r>
            <a:r>
              <a:rPr lang="th-TH" altLang="th-TH" sz="1200" spc="-30" dirty="0">
                <a:solidFill>
                  <a:srgbClr val="0070C0"/>
                </a:solidFill>
                <a:latin typeface="TH SarabunPSK" pitchFamily="34" charset="-34"/>
                <a:ea typeface="Angsana New" pitchFamily="18" charset="-34"/>
                <a:cs typeface="TH SarabunPSK" pitchFamily="34" charset="-34"/>
              </a:rPr>
              <a:t>(จ้างแล้ว)</a:t>
            </a:r>
            <a:r>
              <a:rPr lang="en-US" altLang="th-TH" sz="1200" spc="-30" dirty="0">
                <a:solidFill>
                  <a:srgbClr val="0070C0"/>
                </a:solidFill>
                <a:latin typeface="TH SarabunPSK" pitchFamily="34" charset="-34"/>
                <a:ea typeface="Angsana New" pitchFamily="18" charset="-34"/>
                <a:cs typeface="TH SarabunPSK" pitchFamily="34" charset="-34"/>
              </a:rPr>
              <a:t> </a:t>
            </a:r>
            <a:r>
              <a:rPr lang="th-TH" altLang="th-TH" sz="1200" spc="-30" dirty="0">
                <a:solidFill>
                  <a:srgbClr val="0070C0"/>
                </a:solidFill>
                <a:latin typeface="TH SarabunPSK" pitchFamily="34" charset="-34"/>
                <a:ea typeface="Angsana New" pitchFamily="18" charset="-34"/>
                <a:cs typeface="TH SarabunPSK" pitchFamily="34" charset="-34"/>
              </a:rPr>
              <a:t>- </a:t>
            </a:r>
            <a:r>
              <a:rPr lang="en-US" altLang="th-TH" sz="1200" spc="-30" dirty="0">
                <a:solidFill>
                  <a:srgbClr val="0070C0"/>
                </a:solidFill>
                <a:latin typeface="TH SarabunPSK" pitchFamily="34" charset="-34"/>
                <a:ea typeface="Angsana New" pitchFamily="18" charset="-34"/>
                <a:cs typeface="TH SarabunPSK" pitchFamily="34" charset="-34"/>
              </a:rPr>
              <a:t>1</a:t>
            </a:r>
            <a:r>
              <a:rPr lang="th-TH" altLang="th-TH" sz="1200" spc="-30" dirty="0">
                <a:solidFill>
                  <a:srgbClr val="0070C0"/>
                </a:solidFill>
                <a:latin typeface="TH SarabunPSK" pitchFamily="34" charset="-34"/>
                <a:ea typeface="Angsana New" pitchFamily="18" charset="-34"/>
                <a:cs typeface="TH SarabunPSK" pitchFamily="34" charset="-34"/>
              </a:rPr>
              <a:t> </a:t>
            </a:r>
            <a:r>
              <a:rPr lang="th-TH" altLang="th-TH" sz="1000" spc="-30" dirty="0">
                <a:solidFill>
                  <a:srgbClr val="FF0000"/>
                </a:solidFill>
                <a:latin typeface="TH SarabunPSK" pitchFamily="34" charset="-34"/>
                <a:ea typeface="Angsana New" pitchFamily="18" charset="-34"/>
                <a:cs typeface="TH SarabunPSK" pitchFamily="34" charset="-34"/>
              </a:rPr>
              <a:t>(</a:t>
            </a:r>
            <a:r>
              <a:rPr lang="en-US" altLang="th-TH" sz="1000" spc="-30" dirty="0">
                <a:solidFill>
                  <a:srgbClr val="FF0000"/>
                </a:solidFill>
                <a:latin typeface="TH SarabunPSK" pitchFamily="34" charset="-34"/>
                <a:ea typeface="Angsana New" pitchFamily="18" charset="-34"/>
                <a:cs typeface="TH SarabunPSK" pitchFamily="34" charset="-34"/>
              </a:rPr>
              <a:t>4</a:t>
            </a:r>
            <a:r>
              <a:rPr lang="th-TH" altLang="th-TH" sz="1000" spc="-30" dirty="0">
                <a:solidFill>
                  <a:srgbClr val="FF0000"/>
                </a:solidFill>
                <a:latin typeface="TH SarabunPSK" pitchFamily="34" charset="-34"/>
                <a:ea typeface="Angsana New" pitchFamily="18" charset="-34"/>
                <a:cs typeface="TH SarabunPSK" pitchFamily="34" charset="-34"/>
              </a:rPr>
              <a:t>) (ไม่รวมในกรอบ ขรก.)</a:t>
            </a:r>
            <a:r>
              <a:rPr lang="th-TH" altLang="th-TH" sz="1000" spc="-30" dirty="0">
                <a:solidFill>
                  <a:srgbClr val="0070C0"/>
                </a:solidFill>
                <a:latin typeface="TH SarabunPSK" pitchFamily="34" charset="-34"/>
                <a:ea typeface="Angsana New" pitchFamily="18" charset="-34"/>
                <a:cs typeface="TH SarabunPSK" pitchFamily="34" charset="-34"/>
              </a:rPr>
              <a:t> </a:t>
            </a:r>
          </a:p>
          <a:p>
            <a:pPr>
              <a:defRPr/>
            </a:pPr>
            <a:r>
              <a:rPr lang="th-TH" altLang="th-TH" sz="1000" dirty="0">
                <a:solidFill>
                  <a:srgbClr val="0070C0"/>
                </a:solidFill>
                <a:latin typeface="TH SarabunPSK" pitchFamily="34" charset="-34"/>
                <a:ea typeface="Angsana New" pitchFamily="18" charset="-34"/>
                <a:cs typeface="TH SarabunPSK" pitchFamily="34" charset="-34"/>
              </a:rPr>
              <a:t>(กรอบฯ </a:t>
            </a:r>
            <a:r>
              <a:rPr lang="en-US" altLang="th-TH" sz="1000" dirty="0">
                <a:solidFill>
                  <a:srgbClr val="0070C0"/>
                </a:solidFill>
                <a:latin typeface="TH SarabunPSK" pitchFamily="34" charset="-34"/>
                <a:ea typeface="Angsana New" pitchFamily="18" charset="-34"/>
                <a:cs typeface="TH SarabunPSK" pitchFamily="34" charset="-34"/>
              </a:rPr>
              <a:t>2564</a:t>
            </a:r>
            <a:r>
              <a:rPr lang="th-TH" altLang="th-TH" sz="1000" dirty="0">
                <a:solidFill>
                  <a:srgbClr val="0070C0"/>
                </a:solidFill>
                <a:latin typeface="TH SarabunPSK" pitchFamily="34" charset="-34"/>
                <a:ea typeface="Angsana New" pitchFamily="18" charset="-34"/>
                <a:cs typeface="TH SarabunPSK" pitchFamily="34" charset="-34"/>
              </a:rPr>
              <a:t> </a:t>
            </a:r>
            <a:r>
              <a:rPr lang="en-US" altLang="th-TH" sz="1000" dirty="0">
                <a:solidFill>
                  <a:srgbClr val="0070C0"/>
                </a:solidFill>
                <a:latin typeface="TH SarabunPSK" pitchFamily="34" charset="-34"/>
                <a:ea typeface="Angsana New" pitchFamily="18" charset="-34"/>
                <a:cs typeface="TH SarabunPSK" pitchFamily="34" charset="-34"/>
              </a:rPr>
              <a:t>-</a:t>
            </a:r>
            <a:r>
              <a:rPr lang="th-TH" altLang="th-TH" sz="1000" dirty="0">
                <a:solidFill>
                  <a:srgbClr val="0070C0"/>
                </a:solidFill>
                <a:latin typeface="TH SarabunPSK" pitchFamily="34" charset="-34"/>
                <a:ea typeface="Angsana New" pitchFamily="18" charset="-34"/>
                <a:cs typeface="TH SarabunPSK" pitchFamily="34" charset="-34"/>
              </a:rPr>
              <a:t> </a:t>
            </a:r>
            <a:r>
              <a:rPr lang="en-US" altLang="th-TH" sz="1000" dirty="0">
                <a:solidFill>
                  <a:srgbClr val="0070C0"/>
                </a:solidFill>
                <a:latin typeface="TH SarabunPSK" pitchFamily="34" charset="-34"/>
                <a:ea typeface="Angsana New" pitchFamily="18" charset="-34"/>
                <a:cs typeface="TH SarabunPSK" pitchFamily="34" charset="-34"/>
              </a:rPr>
              <a:t>2567)</a:t>
            </a:r>
            <a:endParaRPr lang="en-US" altLang="th-TH" sz="1000" dirty="0">
              <a:solidFill>
                <a:srgbClr val="FF0000"/>
              </a:solidFill>
              <a:latin typeface="TH SarabunPSK" pitchFamily="34" charset="-34"/>
              <a:ea typeface="Angsana New" pitchFamily="18" charset="-34"/>
              <a:cs typeface="TH SarabunPSK" pitchFamily="34" charset="-34"/>
            </a:endParaRPr>
          </a:p>
          <a:p>
            <a:pPr>
              <a:defRPr/>
            </a:pPr>
            <a:r>
              <a:rPr lang="en-US" altLang="th-TH" sz="1200" dirty="0">
                <a:latin typeface="TH SarabunPSK" pitchFamily="34" charset="-34"/>
                <a:ea typeface="Angsana New" pitchFamily="18" charset="-34"/>
                <a:cs typeface="TH SarabunPSK" pitchFamily="34" charset="-34"/>
              </a:rPr>
              <a:t> </a:t>
            </a:r>
          </a:p>
          <a:p>
            <a:pPr>
              <a:defRPr/>
            </a:pPr>
            <a:r>
              <a:rPr lang="en-US" altLang="th-TH" sz="1200" dirty="0">
                <a:latin typeface="TH SarabunPSK" pitchFamily="34" charset="-34"/>
                <a:ea typeface="Angsana New" pitchFamily="18" charset="-34"/>
                <a:cs typeface="TH SarabunPSK" pitchFamily="34" charset="-34"/>
              </a:rPr>
              <a:t>												</a:t>
            </a:r>
            <a:endParaRPr lang="th-TH" altLang="th-TH" sz="1200" dirty="0">
              <a:latin typeface="TH SarabunPSK" pitchFamily="34" charset="-34"/>
              <a:ea typeface="Angsana New" pitchFamily="18" charset="-34"/>
              <a:cs typeface="TH SarabunPSK" pitchFamily="34" charset="-34"/>
            </a:endParaRPr>
          </a:p>
        </p:txBody>
      </p:sp>
      <p:grpSp>
        <p:nvGrpSpPr>
          <p:cNvPr id="4" name="Group 18"/>
          <p:cNvGrpSpPr>
            <a:grpSpLocks/>
          </p:cNvGrpSpPr>
          <p:nvPr/>
        </p:nvGrpSpPr>
        <p:grpSpPr bwMode="auto">
          <a:xfrm>
            <a:off x="3239912" y="1948195"/>
            <a:ext cx="2844256" cy="646112"/>
            <a:chOff x="3203847" y="3468365"/>
            <a:chExt cx="2845600" cy="646113"/>
          </a:xfrm>
          <a:solidFill>
            <a:schemeClr val="bg1"/>
          </a:solidFill>
        </p:grpSpPr>
        <p:sp>
          <p:nvSpPr>
            <p:cNvPr id="8245" name="Rectangle 2"/>
            <p:cNvSpPr>
              <a:spLocks noChangeArrowheads="1"/>
            </p:cNvSpPr>
            <p:nvPr/>
          </p:nvSpPr>
          <p:spPr bwMode="auto">
            <a:xfrm>
              <a:off x="3203847" y="3468365"/>
              <a:ext cx="2305089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th-TH" altLang="th-TH" sz="1600" b="1" dirty="0">
                  <a:latin typeface="TH SarabunPSK" pitchFamily="34" charset="-34"/>
                  <a:cs typeface="TH SarabunPSK" pitchFamily="34" charset="-34"/>
                </a:rPr>
                <a:t>กลุ่มงานยุทธศาสตร์และการวางแผน</a:t>
              </a:r>
            </a:p>
          </p:txBody>
        </p:sp>
        <p:sp>
          <p:nvSpPr>
            <p:cNvPr id="8246" name="Rectangle 2"/>
            <p:cNvSpPr>
              <a:spLocks noChangeArrowheads="1"/>
            </p:cNvSpPr>
            <p:nvPr/>
          </p:nvSpPr>
          <p:spPr bwMode="auto">
            <a:xfrm>
              <a:off x="5509192" y="3468365"/>
              <a:ext cx="540255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en-US" altLang="th-TH" sz="1600" b="1" dirty="0">
                  <a:latin typeface="TH SarabunPSK" pitchFamily="34" charset="-34"/>
                  <a:cs typeface="TH SarabunPSK" pitchFamily="34" charset="-34"/>
                </a:rPr>
                <a:t>5</a:t>
              </a:r>
              <a:endParaRPr lang="th-TH" altLang="th-TH" sz="1400" b="1" dirty="0">
                <a:latin typeface="TH SarabunPSK" pitchFamily="34" charset="-34"/>
                <a:cs typeface="TH SarabunPSK" pitchFamily="34" charset="-34"/>
              </a:endParaRPr>
            </a:p>
          </p:txBody>
        </p:sp>
        <p:sp>
          <p:nvSpPr>
            <p:cNvPr id="8247" name="Rectangle 2"/>
            <p:cNvSpPr>
              <a:spLocks noChangeArrowheads="1"/>
            </p:cNvSpPr>
            <p:nvPr/>
          </p:nvSpPr>
          <p:spPr bwMode="auto">
            <a:xfrm>
              <a:off x="3203847" y="3789040"/>
              <a:ext cx="2845344" cy="325438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th-TH" altLang="th-TH" sz="1600" dirty="0">
                  <a:latin typeface="TH SarabunPSK" pitchFamily="34" charset="-34"/>
                  <a:cs typeface="TH SarabunPSK" pitchFamily="34" charset="-34"/>
                </a:rPr>
                <a:t>นักวิเคราะห์นโยบายและแผน (ผอ.กง.) ชพ</a:t>
              </a:r>
              <a:r>
                <a:rPr lang="en-US" altLang="th-TH" sz="1600" dirty="0">
                  <a:latin typeface="TH SarabunPSK" pitchFamily="34" charset="-34"/>
                  <a:cs typeface="TH SarabunPSK" pitchFamily="34" charset="-34"/>
                </a:rPr>
                <a:t>.</a:t>
              </a:r>
              <a:r>
                <a:rPr lang="en-US" altLang="th-TH" sz="1000" dirty="0">
                  <a:solidFill>
                    <a:srgbClr val="FF0000"/>
                  </a:solidFill>
                  <a:latin typeface="TH SarabunPSK" pitchFamily="34" charset="-34"/>
                  <a:cs typeface="TH SarabunPSK" pitchFamily="34" charset="-34"/>
                </a:rPr>
                <a:t> (189)</a:t>
              </a:r>
              <a:endParaRPr lang="th-TH" altLang="th-TH" sz="1000" dirty="0">
                <a:solidFill>
                  <a:srgbClr val="FF0000"/>
                </a:solidFill>
                <a:latin typeface="TH SarabunPSK" pitchFamily="34" charset="-34"/>
                <a:cs typeface="TH SarabunPSK" pitchFamily="34" charset="-34"/>
              </a:endParaRPr>
            </a:p>
          </p:txBody>
        </p:sp>
      </p:grpSp>
      <p:sp>
        <p:nvSpPr>
          <p:cNvPr id="10257" name="Text Box 17"/>
          <p:cNvSpPr txBox="1">
            <a:spLocks noChangeArrowheads="1"/>
          </p:cNvSpPr>
          <p:nvPr/>
        </p:nvSpPr>
        <p:spPr bwMode="auto">
          <a:xfrm>
            <a:off x="6113463" y="2595563"/>
            <a:ext cx="2922587" cy="6270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>
              <a:defRPr/>
            </a:pPr>
            <a:r>
              <a:rPr lang="th-TH" altLang="th-TH" sz="1200" dirty="0">
                <a:latin typeface="TH SarabunPSK" pitchFamily="34" charset="-34"/>
                <a:ea typeface="Angsana New" pitchFamily="18" charset="-34"/>
                <a:cs typeface="TH SarabunPSK" pitchFamily="34" charset="-34"/>
              </a:rPr>
              <a:t>นักวิเคราะห์นโยบายและแผน (ปก./ชก.) - </a:t>
            </a:r>
            <a:r>
              <a:rPr lang="en-US" altLang="th-TH" sz="1200" dirty="0">
                <a:latin typeface="TH SarabunPSK" pitchFamily="34" charset="-34"/>
                <a:ea typeface="Angsana New" pitchFamily="18" charset="-34"/>
                <a:cs typeface="TH SarabunPSK" pitchFamily="34" charset="-34"/>
              </a:rPr>
              <a:t>5</a:t>
            </a:r>
            <a:r>
              <a:rPr lang="th-TH" altLang="th-TH" sz="1200" dirty="0">
                <a:latin typeface="TH SarabunPSK" pitchFamily="34" charset="-34"/>
                <a:ea typeface="Angsana New" pitchFamily="18" charset="-34"/>
                <a:cs typeface="TH SarabunPSK" pitchFamily="34" charset="-34"/>
              </a:rPr>
              <a:t> </a:t>
            </a:r>
            <a:r>
              <a:rPr lang="en-US" altLang="th-TH" sz="1000" dirty="0">
                <a:solidFill>
                  <a:srgbClr val="FF0000"/>
                </a:solidFill>
                <a:latin typeface="TH SarabunPSK" pitchFamily="34" charset="-34"/>
                <a:ea typeface="Angsana New" pitchFamily="18" charset="-34"/>
                <a:cs typeface="TH SarabunPSK" pitchFamily="34" charset="-34"/>
              </a:rPr>
              <a:t>(192/194/197/202/694)</a:t>
            </a:r>
            <a:endParaRPr lang="th-TH" altLang="th-TH" sz="1000" dirty="0">
              <a:solidFill>
                <a:srgbClr val="FF0000"/>
              </a:solidFill>
              <a:latin typeface="TH SarabunPSK" pitchFamily="34" charset="-34"/>
              <a:ea typeface="Angsana New" pitchFamily="18" charset="-34"/>
              <a:cs typeface="TH SarabunPSK" pitchFamily="34" charset="-34"/>
            </a:endParaRPr>
          </a:p>
          <a:p>
            <a:pPr>
              <a:defRPr/>
            </a:pPr>
            <a:r>
              <a:rPr lang="th-TH" altLang="th-TH" sz="1200" spc="-30" dirty="0">
                <a:solidFill>
                  <a:srgbClr val="0070C0"/>
                </a:solidFill>
                <a:latin typeface="TH SarabunPSK" pitchFamily="34" charset="-34"/>
                <a:ea typeface="Angsana New" pitchFamily="18" charset="-34"/>
                <a:cs typeface="TH SarabunPSK" pitchFamily="34" charset="-34"/>
              </a:rPr>
              <a:t>นักวิเคราะห์นโยบายและแผน (พรก.) (จ้างแล้ว)</a:t>
            </a:r>
            <a:r>
              <a:rPr lang="en-US" altLang="th-TH" sz="1200" spc="-30" dirty="0">
                <a:solidFill>
                  <a:srgbClr val="0070C0"/>
                </a:solidFill>
                <a:latin typeface="TH SarabunPSK" pitchFamily="34" charset="-34"/>
                <a:ea typeface="Angsana New" pitchFamily="18" charset="-34"/>
                <a:cs typeface="TH SarabunPSK" pitchFamily="34" charset="-34"/>
              </a:rPr>
              <a:t> </a:t>
            </a:r>
            <a:r>
              <a:rPr lang="th-TH" altLang="th-TH" sz="1200" spc="-30" dirty="0">
                <a:solidFill>
                  <a:srgbClr val="0070C0"/>
                </a:solidFill>
                <a:latin typeface="TH SarabunPSK" pitchFamily="34" charset="-34"/>
                <a:ea typeface="Angsana New" pitchFamily="18" charset="-34"/>
                <a:cs typeface="TH SarabunPSK" pitchFamily="34" charset="-34"/>
              </a:rPr>
              <a:t>- </a:t>
            </a:r>
            <a:r>
              <a:rPr lang="en-US" altLang="th-TH" sz="1200" spc="-30" dirty="0">
                <a:solidFill>
                  <a:srgbClr val="0070C0"/>
                </a:solidFill>
                <a:latin typeface="TH SarabunPSK" pitchFamily="34" charset="-34"/>
                <a:ea typeface="Angsana New" pitchFamily="18" charset="-34"/>
                <a:cs typeface="TH SarabunPSK" pitchFamily="34" charset="-34"/>
              </a:rPr>
              <a:t>1</a:t>
            </a:r>
            <a:r>
              <a:rPr lang="th-TH" altLang="th-TH" sz="1200" spc="-30" dirty="0">
                <a:solidFill>
                  <a:srgbClr val="0070C0"/>
                </a:solidFill>
                <a:latin typeface="TH SarabunPSK" pitchFamily="34" charset="-34"/>
                <a:ea typeface="Angsana New" pitchFamily="18" charset="-34"/>
                <a:cs typeface="TH SarabunPSK" pitchFamily="34" charset="-34"/>
              </a:rPr>
              <a:t> </a:t>
            </a:r>
            <a:r>
              <a:rPr lang="th-TH" altLang="th-TH" sz="1000" spc="-30" dirty="0">
                <a:solidFill>
                  <a:srgbClr val="FF0000"/>
                </a:solidFill>
                <a:latin typeface="TH SarabunPSK" pitchFamily="34" charset="-34"/>
                <a:ea typeface="Angsana New" pitchFamily="18" charset="-34"/>
                <a:cs typeface="TH SarabunPSK" pitchFamily="34" charset="-34"/>
              </a:rPr>
              <a:t>(</a:t>
            </a:r>
            <a:r>
              <a:rPr lang="en-US" altLang="th-TH" sz="1000" spc="-30" dirty="0">
                <a:solidFill>
                  <a:srgbClr val="FF0000"/>
                </a:solidFill>
                <a:latin typeface="TH SarabunPSK" pitchFamily="34" charset="-34"/>
                <a:ea typeface="Angsana New" pitchFamily="18" charset="-34"/>
                <a:cs typeface="TH SarabunPSK" pitchFamily="34" charset="-34"/>
              </a:rPr>
              <a:t>5</a:t>
            </a:r>
            <a:r>
              <a:rPr lang="th-TH" altLang="th-TH" sz="1000" spc="-30" dirty="0">
                <a:solidFill>
                  <a:srgbClr val="FF0000"/>
                </a:solidFill>
                <a:latin typeface="TH SarabunPSK" pitchFamily="34" charset="-34"/>
                <a:ea typeface="Angsana New" pitchFamily="18" charset="-34"/>
                <a:cs typeface="TH SarabunPSK" pitchFamily="34" charset="-34"/>
              </a:rPr>
              <a:t>) (ไม่รวมในกรอบ ขรก.)</a:t>
            </a:r>
            <a:r>
              <a:rPr lang="th-TH" altLang="th-TH" sz="1000" spc="-30" dirty="0">
                <a:solidFill>
                  <a:srgbClr val="0070C0"/>
                </a:solidFill>
                <a:latin typeface="TH SarabunPSK" pitchFamily="34" charset="-34"/>
                <a:ea typeface="Angsana New" pitchFamily="18" charset="-34"/>
                <a:cs typeface="TH SarabunPSK" pitchFamily="34" charset="-34"/>
              </a:rPr>
              <a:t> </a:t>
            </a:r>
          </a:p>
          <a:p>
            <a:pPr>
              <a:defRPr/>
            </a:pPr>
            <a:r>
              <a:rPr lang="th-TH" altLang="th-TH" sz="1000" dirty="0">
                <a:solidFill>
                  <a:srgbClr val="0070C0"/>
                </a:solidFill>
                <a:latin typeface="TH SarabunPSK" pitchFamily="34" charset="-34"/>
                <a:ea typeface="Angsana New" pitchFamily="18" charset="-34"/>
                <a:cs typeface="TH SarabunPSK" pitchFamily="34" charset="-34"/>
              </a:rPr>
              <a:t>(กรอบฯ </a:t>
            </a:r>
            <a:r>
              <a:rPr lang="en-US" altLang="th-TH" sz="1000" dirty="0">
                <a:solidFill>
                  <a:srgbClr val="0070C0"/>
                </a:solidFill>
                <a:latin typeface="TH SarabunPSK" pitchFamily="34" charset="-34"/>
                <a:ea typeface="Angsana New" pitchFamily="18" charset="-34"/>
                <a:cs typeface="TH SarabunPSK" pitchFamily="34" charset="-34"/>
              </a:rPr>
              <a:t>2564</a:t>
            </a:r>
            <a:r>
              <a:rPr lang="th-TH" altLang="th-TH" sz="1000" dirty="0">
                <a:solidFill>
                  <a:srgbClr val="0070C0"/>
                </a:solidFill>
                <a:latin typeface="TH SarabunPSK" pitchFamily="34" charset="-34"/>
                <a:ea typeface="Angsana New" pitchFamily="18" charset="-34"/>
                <a:cs typeface="TH SarabunPSK" pitchFamily="34" charset="-34"/>
              </a:rPr>
              <a:t> </a:t>
            </a:r>
            <a:r>
              <a:rPr lang="en-US" altLang="th-TH" sz="1000" dirty="0">
                <a:solidFill>
                  <a:srgbClr val="0070C0"/>
                </a:solidFill>
                <a:latin typeface="TH SarabunPSK" pitchFamily="34" charset="-34"/>
                <a:ea typeface="Angsana New" pitchFamily="18" charset="-34"/>
                <a:cs typeface="TH SarabunPSK" pitchFamily="34" charset="-34"/>
              </a:rPr>
              <a:t>-</a:t>
            </a:r>
            <a:r>
              <a:rPr lang="th-TH" altLang="th-TH" sz="1000" dirty="0">
                <a:solidFill>
                  <a:srgbClr val="0070C0"/>
                </a:solidFill>
                <a:latin typeface="TH SarabunPSK" pitchFamily="34" charset="-34"/>
                <a:ea typeface="Angsana New" pitchFamily="18" charset="-34"/>
                <a:cs typeface="TH SarabunPSK" pitchFamily="34" charset="-34"/>
              </a:rPr>
              <a:t> </a:t>
            </a:r>
            <a:r>
              <a:rPr lang="en-US" altLang="th-TH" sz="1000" dirty="0">
                <a:solidFill>
                  <a:srgbClr val="0070C0"/>
                </a:solidFill>
                <a:latin typeface="TH SarabunPSK" pitchFamily="34" charset="-34"/>
                <a:ea typeface="Angsana New" pitchFamily="18" charset="-34"/>
                <a:cs typeface="TH SarabunPSK" pitchFamily="34" charset="-34"/>
              </a:rPr>
              <a:t>2567)</a:t>
            </a:r>
            <a:endParaRPr lang="en-US" altLang="th-TH" sz="1000" dirty="0">
              <a:solidFill>
                <a:srgbClr val="FF0000"/>
              </a:solidFill>
              <a:latin typeface="TH SarabunPSK" pitchFamily="34" charset="-34"/>
              <a:ea typeface="Angsana New" pitchFamily="18" charset="-34"/>
              <a:cs typeface="TH SarabunPSK" pitchFamily="34" charset="-34"/>
            </a:endParaRPr>
          </a:p>
          <a:p>
            <a:pPr>
              <a:defRPr/>
            </a:pPr>
            <a:r>
              <a:rPr lang="en-US" altLang="th-TH" sz="1200" dirty="0">
                <a:latin typeface="TH SarabunPSK" pitchFamily="34" charset="-34"/>
                <a:ea typeface="Angsana New" pitchFamily="18" charset="-34"/>
                <a:cs typeface="TH SarabunPSK" pitchFamily="34" charset="-34"/>
              </a:rPr>
              <a:t> </a:t>
            </a:r>
          </a:p>
        </p:txBody>
      </p:sp>
      <p:grpSp>
        <p:nvGrpSpPr>
          <p:cNvPr id="5" name="Group 18"/>
          <p:cNvGrpSpPr>
            <a:grpSpLocks/>
          </p:cNvGrpSpPr>
          <p:nvPr/>
        </p:nvGrpSpPr>
        <p:grpSpPr bwMode="auto">
          <a:xfrm>
            <a:off x="6192240" y="1947947"/>
            <a:ext cx="2844256" cy="646112"/>
            <a:chOff x="3203846" y="3468365"/>
            <a:chExt cx="2843397" cy="646113"/>
          </a:xfrm>
          <a:solidFill>
            <a:schemeClr val="bg1"/>
          </a:solidFill>
        </p:grpSpPr>
        <p:sp>
          <p:nvSpPr>
            <p:cNvPr id="8239" name="Rectangle 2"/>
            <p:cNvSpPr>
              <a:spLocks noChangeArrowheads="1"/>
            </p:cNvSpPr>
            <p:nvPr/>
          </p:nvSpPr>
          <p:spPr bwMode="auto">
            <a:xfrm>
              <a:off x="3203848" y="3468365"/>
              <a:ext cx="2303304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th-TH" altLang="th-TH" sz="1600" b="1" dirty="0">
                  <a:latin typeface="TH SarabunPSK" pitchFamily="34" charset="-34"/>
                  <a:cs typeface="TH SarabunPSK" pitchFamily="34" charset="-34"/>
                </a:rPr>
                <a:t>กลุ่มงานวิเคราะห์งบประมาณ</a:t>
              </a:r>
            </a:p>
          </p:txBody>
        </p:sp>
        <p:sp>
          <p:nvSpPr>
            <p:cNvPr id="8240" name="Rectangle 2"/>
            <p:cNvSpPr>
              <a:spLocks noChangeArrowheads="1"/>
            </p:cNvSpPr>
            <p:nvPr/>
          </p:nvSpPr>
          <p:spPr bwMode="auto">
            <a:xfrm>
              <a:off x="5507406" y="3468365"/>
              <a:ext cx="539837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en-US" altLang="th-TH" sz="1600" b="1" dirty="0">
                  <a:latin typeface="TH SarabunPSK" pitchFamily="34" charset="-34"/>
                  <a:cs typeface="TH SarabunPSK" pitchFamily="34" charset="-34"/>
                </a:rPr>
                <a:t>6</a:t>
              </a:r>
              <a:endParaRPr lang="th-TH" altLang="th-TH" sz="1400" b="1" dirty="0">
                <a:latin typeface="TH SarabunPSK" pitchFamily="34" charset="-34"/>
                <a:cs typeface="TH SarabunPSK" pitchFamily="34" charset="-34"/>
              </a:endParaRPr>
            </a:p>
          </p:txBody>
        </p:sp>
        <p:sp>
          <p:nvSpPr>
            <p:cNvPr id="8241" name="Rectangle 2"/>
            <p:cNvSpPr>
              <a:spLocks noChangeArrowheads="1"/>
            </p:cNvSpPr>
            <p:nvPr/>
          </p:nvSpPr>
          <p:spPr bwMode="auto">
            <a:xfrm>
              <a:off x="3203846" y="3789040"/>
              <a:ext cx="2843141" cy="325438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th-TH" altLang="th-TH" sz="1600" dirty="0">
                  <a:latin typeface="TH SarabunPSK" pitchFamily="34" charset="-34"/>
                  <a:cs typeface="TH SarabunPSK" pitchFamily="34" charset="-34"/>
                </a:rPr>
                <a:t>นักวิเคราะห์นโยบายและแผน (ผอ.กง.) ชพ</a:t>
              </a:r>
              <a:r>
                <a:rPr lang="en-US" altLang="th-TH" sz="1600" dirty="0">
                  <a:latin typeface="TH SarabunPSK" pitchFamily="34" charset="-34"/>
                  <a:cs typeface="TH SarabunPSK" pitchFamily="34" charset="-34"/>
                </a:rPr>
                <a:t>.</a:t>
              </a:r>
              <a:r>
                <a:rPr lang="en-US" altLang="th-TH" sz="1000" dirty="0">
                  <a:solidFill>
                    <a:srgbClr val="FF0000"/>
                  </a:solidFill>
                  <a:latin typeface="TH SarabunPSK" pitchFamily="34" charset="-34"/>
                  <a:cs typeface="TH SarabunPSK" pitchFamily="34" charset="-34"/>
                </a:rPr>
                <a:t> (193)</a:t>
              </a:r>
              <a:endParaRPr lang="th-TH" altLang="th-TH" sz="1000" dirty="0">
                <a:solidFill>
                  <a:srgbClr val="FF0000"/>
                </a:solidFill>
                <a:latin typeface="TH SarabunPSK" pitchFamily="34" charset="-34"/>
                <a:cs typeface="TH SarabunPSK" pitchFamily="34" charset="-34"/>
              </a:endParaRPr>
            </a:p>
          </p:txBody>
        </p:sp>
      </p:grpSp>
      <p:sp>
        <p:nvSpPr>
          <p:cNvPr id="10259" name="Text Box 17"/>
          <p:cNvSpPr txBox="1">
            <a:spLocks noChangeArrowheads="1"/>
          </p:cNvSpPr>
          <p:nvPr/>
        </p:nvSpPr>
        <p:spPr bwMode="auto">
          <a:xfrm>
            <a:off x="107950" y="3949700"/>
            <a:ext cx="2879725" cy="628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9</a:t>
            </a: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(191/567/588/612/655/662/664/675/676)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6" name="Group 18"/>
          <p:cNvGrpSpPr>
            <a:grpSpLocks/>
          </p:cNvGrpSpPr>
          <p:nvPr/>
        </p:nvGrpSpPr>
        <p:grpSpPr bwMode="auto">
          <a:xfrm>
            <a:off x="107504" y="3302332"/>
            <a:ext cx="2844256" cy="646113"/>
            <a:chOff x="3203847" y="3468365"/>
            <a:chExt cx="2845600" cy="646113"/>
          </a:xfrm>
          <a:solidFill>
            <a:schemeClr val="bg1"/>
          </a:solidFill>
        </p:grpSpPr>
        <p:sp>
          <p:nvSpPr>
            <p:cNvPr id="8236" name="Rectangle 2"/>
            <p:cNvSpPr>
              <a:spLocks noChangeArrowheads="1"/>
            </p:cNvSpPr>
            <p:nvPr/>
          </p:nvSpPr>
          <p:spPr bwMode="auto">
            <a:xfrm>
              <a:off x="3203847" y="3468365"/>
              <a:ext cx="2305089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th-TH" altLang="th-TH" sz="1600" b="1" dirty="0">
                  <a:latin typeface="TH SarabunPSK" pitchFamily="34" charset="-34"/>
                  <a:cs typeface="TH SarabunPSK" pitchFamily="34" charset="-34"/>
                </a:rPr>
                <a:t>กลุ่มงานติดตามและตรวจราชการ</a:t>
              </a:r>
            </a:p>
          </p:txBody>
        </p:sp>
        <p:sp>
          <p:nvSpPr>
            <p:cNvPr id="8237" name="Rectangle 2"/>
            <p:cNvSpPr>
              <a:spLocks noChangeArrowheads="1"/>
            </p:cNvSpPr>
            <p:nvPr/>
          </p:nvSpPr>
          <p:spPr bwMode="auto">
            <a:xfrm>
              <a:off x="5509192" y="3468365"/>
              <a:ext cx="540255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en-US" altLang="th-TH" sz="1600" b="1" dirty="0">
                  <a:latin typeface="TH SarabunPSK" pitchFamily="34" charset="-34"/>
                  <a:cs typeface="TH SarabunPSK" pitchFamily="34" charset="-34"/>
                </a:rPr>
                <a:t>10</a:t>
              </a:r>
              <a:endParaRPr lang="th-TH" altLang="th-TH" sz="1600" b="1" dirty="0">
                <a:latin typeface="TH SarabunPSK" pitchFamily="34" charset="-34"/>
                <a:cs typeface="TH SarabunPSK" pitchFamily="34" charset="-34"/>
              </a:endParaRPr>
            </a:p>
          </p:txBody>
        </p:sp>
        <p:sp>
          <p:nvSpPr>
            <p:cNvPr id="8238" name="Rectangle 2"/>
            <p:cNvSpPr>
              <a:spLocks noChangeArrowheads="1"/>
            </p:cNvSpPr>
            <p:nvPr/>
          </p:nvSpPr>
          <p:spPr bwMode="auto">
            <a:xfrm>
              <a:off x="3203847" y="3789040"/>
              <a:ext cx="2845344" cy="325438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th-TH" altLang="th-TH" sz="1600" dirty="0">
                  <a:latin typeface="TH SarabunPSK" pitchFamily="34" charset="-34"/>
                  <a:cs typeface="TH SarabunPSK" pitchFamily="34" charset="-34"/>
                </a:rPr>
                <a:t>นักวิชาการพัฒนาชุมชน (ผอ.กง.) ชพ.</a:t>
              </a:r>
              <a:r>
                <a:rPr lang="en-US" altLang="th-TH" sz="1600" dirty="0">
                  <a:latin typeface="TH SarabunPSK" pitchFamily="34" charset="-34"/>
                  <a:cs typeface="TH SarabunPSK" pitchFamily="34" charset="-34"/>
                </a:rPr>
                <a:t> </a:t>
              </a:r>
              <a:r>
                <a:rPr lang="en-US" altLang="th-TH" sz="1000" dirty="0">
                  <a:solidFill>
                    <a:srgbClr val="FF0000"/>
                  </a:solidFill>
                  <a:latin typeface="TH SarabunPSK" pitchFamily="34" charset="-34"/>
                  <a:cs typeface="TH SarabunPSK" pitchFamily="34" charset="-34"/>
                </a:rPr>
                <a:t>(188)</a:t>
              </a:r>
              <a:endParaRPr lang="th-TH" altLang="th-TH" sz="1000" dirty="0">
                <a:solidFill>
                  <a:srgbClr val="FF0000"/>
                </a:solidFill>
                <a:latin typeface="TH SarabunPSK" pitchFamily="34" charset="-34"/>
                <a:cs typeface="TH SarabunPSK" pitchFamily="34" charset="-34"/>
              </a:endParaRPr>
            </a:p>
          </p:txBody>
        </p:sp>
      </p:grpSp>
      <p:sp>
        <p:nvSpPr>
          <p:cNvPr id="10261" name="Text Box 17"/>
          <p:cNvSpPr txBox="1">
            <a:spLocks noChangeArrowheads="1"/>
          </p:cNvSpPr>
          <p:nvPr/>
        </p:nvSpPr>
        <p:spPr bwMode="auto">
          <a:xfrm>
            <a:off x="3240088" y="3954463"/>
            <a:ext cx="2844800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นักวิเคราะห์นโยบายและแผน (ปก./ชก.)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</a:t>
            </a: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(206/207/208/209)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</a:p>
        </p:txBody>
      </p:sp>
      <p:grpSp>
        <p:nvGrpSpPr>
          <p:cNvPr id="7" name="Group 18"/>
          <p:cNvGrpSpPr>
            <a:grpSpLocks/>
          </p:cNvGrpSpPr>
          <p:nvPr/>
        </p:nvGrpSpPr>
        <p:grpSpPr bwMode="auto">
          <a:xfrm>
            <a:off x="3240168" y="3306291"/>
            <a:ext cx="2844000" cy="646113"/>
            <a:chOff x="3203847" y="3468365"/>
            <a:chExt cx="2845344" cy="646113"/>
          </a:xfrm>
          <a:solidFill>
            <a:schemeClr val="bg1"/>
          </a:solidFill>
        </p:grpSpPr>
        <p:sp>
          <p:nvSpPr>
            <p:cNvPr id="8233" name="Rectangle 2"/>
            <p:cNvSpPr>
              <a:spLocks noChangeArrowheads="1"/>
            </p:cNvSpPr>
            <p:nvPr/>
          </p:nvSpPr>
          <p:spPr bwMode="auto">
            <a:xfrm>
              <a:off x="3203847" y="3468365"/>
              <a:ext cx="2305089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>
                <a:defRPr/>
              </a:pPr>
              <a:r>
                <a:rPr lang="th-TH" altLang="th-TH" sz="1600" b="1" dirty="0">
                  <a:latin typeface="TH SarabunPSK" pitchFamily="34" charset="-34"/>
                  <a:cs typeface="TH SarabunPSK" pitchFamily="34" charset="-34"/>
                </a:rPr>
                <a:t>กลุ่มงานประเมินผล</a:t>
              </a:r>
            </a:p>
          </p:txBody>
        </p:sp>
        <p:sp>
          <p:nvSpPr>
            <p:cNvPr id="8" name="Rectangle 2"/>
            <p:cNvSpPr>
              <a:spLocks noChangeArrowheads="1"/>
            </p:cNvSpPr>
            <p:nvPr/>
          </p:nvSpPr>
          <p:spPr bwMode="auto">
            <a:xfrm>
              <a:off x="5508936" y="3468365"/>
              <a:ext cx="540255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en-US" altLang="th-TH" sz="1600" b="1" dirty="0">
                  <a:latin typeface="TH SarabunPSK" pitchFamily="34" charset="-34"/>
                  <a:cs typeface="TH SarabunPSK" pitchFamily="34" charset="-34"/>
                </a:rPr>
                <a:t>5</a:t>
              </a:r>
              <a:endParaRPr lang="th-TH" altLang="th-TH" sz="1400" b="1" dirty="0">
                <a:latin typeface="TH SarabunPSK" pitchFamily="34" charset="-34"/>
                <a:cs typeface="TH SarabunPSK" pitchFamily="34" charset="-34"/>
              </a:endParaRPr>
            </a:p>
          </p:txBody>
        </p:sp>
        <p:sp>
          <p:nvSpPr>
            <p:cNvPr id="9" name="Rectangle 2"/>
            <p:cNvSpPr>
              <a:spLocks noChangeArrowheads="1"/>
            </p:cNvSpPr>
            <p:nvPr/>
          </p:nvSpPr>
          <p:spPr bwMode="auto">
            <a:xfrm>
              <a:off x="3203847" y="3789040"/>
              <a:ext cx="2845344" cy="325438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th-TH" altLang="th-TH" sz="1600" dirty="0">
                  <a:latin typeface="TH SarabunPSK" pitchFamily="34" charset="-34"/>
                  <a:cs typeface="TH SarabunPSK" pitchFamily="34" charset="-34"/>
                </a:rPr>
                <a:t>นักวิเคราะห์นโยบายและแผน (ผอ.กง.) ชพ</a:t>
              </a:r>
              <a:r>
                <a:rPr lang="en-US" altLang="th-TH" sz="1600" dirty="0">
                  <a:latin typeface="TH SarabunPSK" pitchFamily="34" charset="-34"/>
                  <a:cs typeface="TH SarabunPSK" pitchFamily="34" charset="-34"/>
                </a:rPr>
                <a:t>.</a:t>
              </a:r>
              <a:r>
                <a:rPr lang="en-US" altLang="th-TH" sz="1000" dirty="0">
                  <a:solidFill>
                    <a:srgbClr val="FF0000"/>
                  </a:solidFill>
                  <a:latin typeface="TH SarabunPSK" pitchFamily="34" charset="-34"/>
                  <a:cs typeface="TH SarabunPSK" pitchFamily="34" charset="-34"/>
                </a:rPr>
                <a:t> (205)</a:t>
              </a:r>
              <a:endParaRPr lang="th-TH" altLang="th-TH" sz="1000" dirty="0">
                <a:solidFill>
                  <a:srgbClr val="FF0000"/>
                </a:solidFill>
                <a:latin typeface="TH SarabunPSK" pitchFamily="34" charset="-34"/>
                <a:cs typeface="TH SarabunPSK" pitchFamily="34" charset="-34"/>
              </a:endParaRPr>
            </a:p>
          </p:txBody>
        </p:sp>
      </p:grpSp>
      <p:sp>
        <p:nvSpPr>
          <p:cNvPr id="10263" name="Text Box 17"/>
          <p:cNvSpPr txBox="1">
            <a:spLocks noChangeArrowheads="1"/>
          </p:cNvSpPr>
          <p:nvPr/>
        </p:nvSpPr>
        <p:spPr bwMode="auto">
          <a:xfrm>
            <a:off x="6229350" y="3954463"/>
            <a:ext cx="2806700" cy="554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นักวิเทศสัมพันธ์ (ปก./ชก.)       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</a:t>
            </a: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(212/213/214/215)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10" name="Group 18"/>
          <p:cNvGrpSpPr>
            <a:grpSpLocks/>
          </p:cNvGrpSpPr>
          <p:nvPr/>
        </p:nvGrpSpPr>
        <p:grpSpPr bwMode="auto">
          <a:xfrm>
            <a:off x="6228977" y="3306291"/>
            <a:ext cx="2848137" cy="646113"/>
            <a:chOff x="3203846" y="3468365"/>
            <a:chExt cx="2847277" cy="646113"/>
          </a:xfrm>
          <a:solidFill>
            <a:schemeClr val="bg1"/>
          </a:solidFill>
        </p:grpSpPr>
        <p:sp>
          <p:nvSpPr>
            <p:cNvPr id="122" name="Rectangle 2"/>
            <p:cNvSpPr>
              <a:spLocks noChangeArrowheads="1"/>
            </p:cNvSpPr>
            <p:nvPr/>
          </p:nvSpPr>
          <p:spPr bwMode="auto">
            <a:xfrm>
              <a:off x="3203846" y="3468365"/>
              <a:ext cx="2267315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>
                <a:defRPr/>
              </a:pPr>
              <a:r>
                <a:rPr lang="th-TH" altLang="th-TH" sz="1600" b="1" dirty="0">
                  <a:latin typeface="TH SarabunPSK" pitchFamily="34" charset="-34"/>
                  <a:cs typeface="TH SarabunPSK" pitchFamily="34" charset="-34"/>
                </a:rPr>
                <a:t>กลุ่มงานวิเทศสัมพันธ์</a:t>
              </a:r>
            </a:p>
          </p:txBody>
        </p:sp>
        <p:sp>
          <p:nvSpPr>
            <p:cNvPr id="8234" name="Rectangle 2"/>
            <p:cNvSpPr>
              <a:spLocks noChangeArrowheads="1"/>
            </p:cNvSpPr>
            <p:nvPr/>
          </p:nvSpPr>
          <p:spPr bwMode="auto">
            <a:xfrm>
              <a:off x="5475124" y="3468365"/>
              <a:ext cx="575999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en-US" altLang="th-TH" sz="1600" b="1" dirty="0">
                  <a:latin typeface="TH SarabunPSK" pitchFamily="34" charset="-34"/>
                  <a:cs typeface="TH SarabunPSK" pitchFamily="34" charset="-34"/>
                </a:rPr>
                <a:t>5</a:t>
              </a:r>
              <a:endParaRPr lang="th-TH" altLang="th-TH" sz="1400" b="1" dirty="0">
                <a:latin typeface="TH SarabunPSK" pitchFamily="34" charset="-34"/>
                <a:cs typeface="TH SarabunPSK" pitchFamily="34" charset="-34"/>
              </a:endParaRPr>
            </a:p>
          </p:txBody>
        </p:sp>
        <p:sp>
          <p:nvSpPr>
            <p:cNvPr id="8235" name="Rectangle 2"/>
            <p:cNvSpPr>
              <a:spLocks noChangeArrowheads="1"/>
            </p:cNvSpPr>
            <p:nvPr/>
          </p:nvSpPr>
          <p:spPr bwMode="auto">
            <a:xfrm>
              <a:off x="3203846" y="3789040"/>
              <a:ext cx="2843141" cy="325438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th-TH" altLang="th-TH" sz="1600" dirty="0">
                  <a:latin typeface="TH SarabunPSK" pitchFamily="34" charset="-34"/>
                  <a:cs typeface="TH SarabunPSK" pitchFamily="34" charset="-34"/>
                </a:rPr>
                <a:t>นักวิเทศสัมพันธ์ (ผอ.กง.) ชพ</a:t>
              </a:r>
              <a:r>
                <a:rPr lang="en-US" altLang="th-TH" sz="1600" dirty="0">
                  <a:latin typeface="TH SarabunPSK" pitchFamily="34" charset="-34"/>
                  <a:cs typeface="TH SarabunPSK" pitchFamily="34" charset="-34"/>
                </a:rPr>
                <a:t>.</a:t>
              </a:r>
              <a:r>
                <a:rPr lang="en-US" altLang="th-TH" sz="1000" dirty="0">
                  <a:solidFill>
                    <a:srgbClr val="FF0000"/>
                  </a:solidFill>
                  <a:latin typeface="TH SarabunPSK" pitchFamily="34" charset="-34"/>
                  <a:cs typeface="TH SarabunPSK" pitchFamily="34" charset="-34"/>
                </a:rPr>
                <a:t> (211)</a:t>
              </a:r>
              <a:endParaRPr lang="th-TH" altLang="th-TH" sz="1000" dirty="0">
                <a:solidFill>
                  <a:srgbClr val="FF0000"/>
                </a:solidFill>
                <a:latin typeface="TH SarabunPSK" pitchFamily="34" charset="-34"/>
                <a:cs typeface="TH SarabunPSK" pitchFamily="34" charset="-34"/>
              </a:endParaRPr>
            </a:p>
          </p:txBody>
        </p:sp>
      </p:grpSp>
      <p:sp>
        <p:nvSpPr>
          <p:cNvPr id="10265" name="Rectangle 81"/>
          <p:cNvSpPr>
            <a:spLocks noChangeArrowheads="1"/>
          </p:cNvSpPr>
          <p:nvPr/>
        </p:nvSpPr>
        <p:spPr bwMode="auto">
          <a:xfrm>
            <a:off x="0" y="6611938"/>
            <a:ext cx="1619250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000" u="sng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หมายเหตุ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ภายในวงเล็บแสดงเลขที่ตำแหน่ง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cxnSp>
        <p:nvCxnSpPr>
          <p:cNvPr id="61" name="Straight Connector 60"/>
          <p:cNvCxnSpPr/>
          <p:nvPr/>
        </p:nvCxnSpPr>
        <p:spPr>
          <a:xfrm>
            <a:off x="1403350" y="1773238"/>
            <a:ext cx="6192838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6" name="Straight Connector 65"/>
          <p:cNvCxnSpPr/>
          <p:nvPr/>
        </p:nvCxnSpPr>
        <p:spPr>
          <a:xfrm>
            <a:off x="3094038" y="1773238"/>
            <a:ext cx="0" cy="30241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268" name="Text Box 17"/>
          <p:cNvSpPr txBox="1">
            <a:spLocks noChangeArrowheads="1"/>
          </p:cNvSpPr>
          <p:nvPr/>
        </p:nvSpPr>
        <p:spPr bwMode="auto">
          <a:xfrm>
            <a:off x="1692275" y="5373688"/>
            <a:ext cx="2844800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นักวิเคราะห์นโยบายและแผน (ปก./ชก.)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</a:t>
            </a: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(198/200/204/210)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</a:p>
        </p:txBody>
      </p:sp>
      <p:grpSp>
        <p:nvGrpSpPr>
          <p:cNvPr id="11" name="Group 18"/>
          <p:cNvGrpSpPr>
            <a:grpSpLocks/>
          </p:cNvGrpSpPr>
          <p:nvPr/>
        </p:nvGrpSpPr>
        <p:grpSpPr bwMode="auto">
          <a:xfrm>
            <a:off x="1691760" y="4725144"/>
            <a:ext cx="2844000" cy="646113"/>
            <a:chOff x="3203847" y="3468365"/>
            <a:chExt cx="2845344" cy="646113"/>
          </a:xfrm>
          <a:solidFill>
            <a:schemeClr val="bg1"/>
          </a:solidFill>
        </p:grpSpPr>
        <p:sp>
          <p:nvSpPr>
            <p:cNvPr id="51" name="Rectangle 2"/>
            <p:cNvSpPr>
              <a:spLocks noChangeArrowheads="1"/>
            </p:cNvSpPr>
            <p:nvPr/>
          </p:nvSpPr>
          <p:spPr bwMode="auto">
            <a:xfrm>
              <a:off x="3203847" y="3468365"/>
              <a:ext cx="2305089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th-TH" altLang="th-TH" sz="1600" b="1" dirty="0">
                  <a:latin typeface="TH SarabunPSK" pitchFamily="34" charset="-34"/>
                  <a:cs typeface="TH SarabunPSK" pitchFamily="34" charset="-34"/>
                </a:rPr>
                <a:t>กลุ่มงานนโยบายและภารกิจพิเศษ</a:t>
              </a:r>
            </a:p>
          </p:txBody>
        </p:sp>
        <p:sp>
          <p:nvSpPr>
            <p:cNvPr id="52" name="Rectangle 2"/>
            <p:cNvSpPr>
              <a:spLocks noChangeArrowheads="1"/>
            </p:cNvSpPr>
            <p:nvPr/>
          </p:nvSpPr>
          <p:spPr bwMode="auto">
            <a:xfrm>
              <a:off x="5508936" y="3468365"/>
              <a:ext cx="540255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en-US" altLang="th-TH" sz="1600" b="1" dirty="0">
                  <a:latin typeface="TH SarabunPSK" pitchFamily="34" charset="-34"/>
                  <a:cs typeface="TH SarabunPSK" pitchFamily="34" charset="-34"/>
                </a:rPr>
                <a:t>5</a:t>
              </a:r>
              <a:endParaRPr lang="th-TH" altLang="th-TH" sz="1400" b="1" dirty="0">
                <a:latin typeface="TH SarabunPSK" pitchFamily="34" charset="-34"/>
                <a:cs typeface="TH SarabunPSK" pitchFamily="34" charset="-34"/>
              </a:endParaRPr>
            </a:p>
          </p:txBody>
        </p:sp>
        <p:sp>
          <p:nvSpPr>
            <p:cNvPr id="53" name="Rectangle 2"/>
            <p:cNvSpPr>
              <a:spLocks noChangeArrowheads="1"/>
            </p:cNvSpPr>
            <p:nvPr/>
          </p:nvSpPr>
          <p:spPr bwMode="auto">
            <a:xfrm>
              <a:off x="3203847" y="3789040"/>
              <a:ext cx="2845344" cy="325438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th-TH" altLang="th-TH" sz="1600" dirty="0">
                  <a:latin typeface="TH SarabunPSK" pitchFamily="34" charset="-34"/>
                  <a:cs typeface="TH SarabunPSK" pitchFamily="34" charset="-34"/>
                </a:rPr>
                <a:t>นักวิเคราะห์นโยบายและแผน (ผอ.กง.) ชก</a:t>
              </a:r>
              <a:r>
                <a:rPr lang="en-US" altLang="th-TH" sz="1600" dirty="0">
                  <a:latin typeface="TH SarabunPSK" pitchFamily="34" charset="-34"/>
                  <a:cs typeface="TH SarabunPSK" pitchFamily="34" charset="-34"/>
                </a:rPr>
                <a:t>.</a:t>
              </a:r>
              <a:r>
                <a:rPr lang="en-US" altLang="th-TH" sz="1000" dirty="0">
                  <a:solidFill>
                    <a:srgbClr val="FF0000"/>
                  </a:solidFill>
                  <a:latin typeface="TH SarabunPSK" pitchFamily="34" charset="-34"/>
                  <a:cs typeface="TH SarabunPSK" pitchFamily="34" charset="-34"/>
                </a:rPr>
                <a:t> (199)</a:t>
              </a:r>
              <a:endParaRPr lang="th-TH" altLang="th-TH" sz="1000" dirty="0">
                <a:solidFill>
                  <a:srgbClr val="FF0000"/>
                </a:solidFill>
                <a:latin typeface="TH SarabunPSK" pitchFamily="34" charset="-34"/>
                <a:cs typeface="TH SarabunPSK" pitchFamily="34" charset="-34"/>
              </a:endParaRPr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186" name="Rectangle 73"/>
          <p:cNvSpPr>
            <a:spLocks noChangeArrowheads="1"/>
          </p:cNvSpPr>
          <p:nvPr/>
        </p:nvSpPr>
        <p:spPr bwMode="auto">
          <a:xfrm>
            <a:off x="488950" y="106363"/>
            <a:ext cx="815498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/>
            <a:r>
              <a:rPr lang="th-TH" altLang="th-TH" sz="1600" b="1">
                <a:latin typeface="TH SarabunPSK" panose="020B0500040200020003" pitchFamily="34" charset="-34"/>
                <a:cs typeface="TH SarabunPSK" panose="020B0500040200020003" pitchFamily="34" charset="-34"/>
              </a:rPr>
              <a:t>แผนภูมิแสดงการแบ่งงานภายในและอัตรากำลังของกรมการพัฒนาชุมชน</a:t>
            </a:r>
            <a:r>
              <a:rPr lang="en-US" altLang="th-TH" sz="1600" b="1">
                <a:latin typeface="TH SarabunPSK" panose="020B0500040200020003" pitchFamily="34" charset="-34"/>
                <a:cs typeface="TH SarabunPSK" panose="020B0500040200020003" pitchFamily="34" charset="-34"/>
              </a:rPr>
              <a:t> </a:t>
            </a:r>
            <a:endParaRPr lang="th-TH" altLang="th-TH" sz="1600" b="1"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sp>
        <p:nvSpPr>
          <p:cNvPr id="93187" name="Text Box 9"/>
          <p:cNvSpPr txBox="1">
            <a:spLocks noChangeArrowheads="1"/>
          </p:cNvSpPr>
          <p:nvPr/>
        </p:nvSpPr>
        <p:spPr bwMode="auto">
          <a:xfrm>
            <a:off x="6980238" y="6269038"/>
            <a:ext cx="2160587" cy="588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ลูกจ้างประจำ 2 อัตรา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rPr>
              <a:t>(63/64)</a:t>
            </a:r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 </a:t>
            </a:r>
            <a:endParaRPr lang="th-TH" altLang="th-TH" sz="1400">
              <a:solidFill>
                <a:srgbClr val="FF0000"/>
              </a:solidFill>
              <a:latin typeface="TH SarabunPSK" panose="020B0500040200020003" pitchFamily="34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กรอบพนักงานราชการ 1 อัตรา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rPr>
              <a:t>(90)</a:t>
            </a:r>
          </a:p>
        </p:txBody>
      </p:sp>
      <p:grpSp>
        <p:nvGrpSpPr>
          <p:cNvPr id="93188" name="Group 81"/>
          <p:cNvGrpSpPr>
            <a:grpSpLocks/>
          </p:cNvGrpSpPr>
          <p:nvPr/>
        </p:nvGrpSpPr>
        <p:grpSpPr bwMode="auto">
          <a:xfrm>
            <a:off x="2843213" y="765175"/>
            <a:ext cx="3421062" cy="646113"/>
            <a:chOff x="2448080" y="857250"/>
            <a:chExt cx="3420000" cy="646113"/>
          </a:xfrm>
        </p:grpSpPr>
        <p:sp>
          <p:nvSpPr>
            <p:cNvPr id="93245" name="Rectangle 2"/>
            <p:cNvSpPr>
              <a:spLocks noChangeArrowheads="1"/>
            </p:cNvSpPr>
            <p:nvPr/>
          </p:nvSpPr>
          <p:spPr bwMode="auto">
            <a:xfrm>
              <a:off x="2448080" y="857250"/>
              <a:ext cx="2844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สำนักงานพัฒนาชุมชนจังหวัดพระนครศรีอยุธยา</a:t>
              </a:r>
            </a:p>
          </p:txBody>
        </p:sp>
        <p:sp>
          <p:nvSpPr>
            <p:cNvPr id="93246" name="Rectangle 2"/>
            <p:cNvSpPr>
              <a:spLocks noChangeArrowheads="1"/>
            </p:cNvSpPr>
            <p:nvPr/>
          </p:nvSpPr>
          <p:spPr bwMode="auto">
            <a:xfrm>
              <a:off x="5290308" y="857250"/>
              <a:ext cx="575739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 eaLnBrk="1" hangingPunct="1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125</a:t>
              </a:r>
              <a:endParaRPr lang="th-TH" altLang="th-TH" sz="16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93247" name="Rectangle 2"/>
            <p:cNvSpPr>
              <a:spLocks noChangeArrowheads="1"/>
            </p:cNvSpPr>
            <p:nvPr/>
          </p:nvSpPr>
          <p:spPr bwMode="auto">
            <a:xfrm>
              <a:off x="2448080" y="1177925"/>
              <a:ext cx="3420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ผู้อำนวยการ (พัฒนาการจังหวัด) สูง</a:t>
              </a:r>
              <a:r>
                <a:rPr lang="en-US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(1082)</a:t>
              </a:r>
              <a:r>
                <a:rPr lang="en-US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endParaRPr lang="th-TH" altLang="th-TH" sz="1600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93189" name="Text Box 91"/>
          <p:cNvSpPr txBox="1">
            <a:spLocks noChangeArrowheads="1"/>
          </p:cNvSpPr>
          <p:nvPr/>
        </p:nvSpPr>
        <p:spPr bwMode="auto">
          <a:xfrm>
            <a:off x="3924300" y="404813"/>
            <a:ext cx="1368425" cy="277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Update </a:t>
            </a:r>
            <a:r>
              <a:rPr lang="th-TH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26 เมษายน 2564 </a:t>
            </a:r>
            <a:r>
              <a:rPr lang="en-US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         </a:t>
            </a:r>
            <a:endParaRPr lang="th-TH" altLang="th-TH" sz="1200"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sp>
        <p:nvSpPr>
          <p:cNvPr id="93190" name="Text Box 17"/>
          <p:cNvSpPr txBox="1">
            <a:spLocks noChangeArrowheads="1"/>
          </p:cNvSpPr>
          <p:nvPr/>
        </p:nvSpPr>
        <p:spPr bwMode="auto">
          <a:xfrm>
            <a:off x="107950" y="2409825"/>
            <a:ext cx="2879725" cy="628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lnSpc>
                <a:spcPct val="98000"/>
              </a:lnSpc>
            </a:pP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 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- 1 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(7856)</a:t>
            </a:r>
          </a:p>
          <a:p>
            <a:pPr eaLnBrk="1" hangingPunct="1">
              <a:lnSpc>
                <a:spcPct val="98000"/>
              </a:lnSpc>
            </a:pP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นักจัดการงานทั่วไป (ปก./ชก.)   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     </a:t>
            </a: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- 1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(1108)</a:t>
            </a:r>
          </a:p>
          <a:p>
            <a:pPr eaLnBrk="1" hangingPunct="1">
              <a:lnSpc>
                <a:spcPct val="98000"/>
              </a:lnSpc>
            </a:pP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เจ้าพนักงานธุรการ (ปง./ชง.)    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      </a:t>
            </a: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3 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(726/1084/1087)</a:t>
            </a:r>
          </a:p>
          <a:p>
            <a:pPr eaLnBrk="1" hangingPunct="1">
              <a:lnSpc>
                <a:spcPct val="98000"/>
              </a:lnSpc>
            </a:pP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เจ้าพนักงานการเงินและบัญชี (ปง./ชง.)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- 2 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(1085/1086)</a:t>
            </a:r>
          </a:p>
          <a:p>
            <a:pPr eaLnBrk="1" hangingPunct="1">
              <a:lnSpc>
                <a:spcPct val="98000"/>
              </a:lnSpc>
            </a:pPr>
            <a:r>
              <a:rPr lang="th-TH" altLang="th-TH" sz="1200">
                <a:solidFill>
                  <a:srgbClr val="00B05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พนักงานพิมพ์ (ลจป.)         </a:t>
            </a:r>
            <a:r>
              <a:rPr lang="en-US" altLang="th-TH" sz="1200">
                <a:solidFill>
                  <a:srgbClr val="00B05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   </a:t>
            </a:r>
            <a:r>
              <a:rPr lang="th-TH" altLang="th-TH" sz="1200">
                <a:solidFill>
                  <a:srgbClr val="00B05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      - </a:t>
            </a:r>
            <a:r>
              <a:rPr lang="en-US" altLang="th-TH" sz="1200">
                <a:solidFill>
                  <a:srgbClr val="00B05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1</a:t>
            </a:r>
            <a:r>
              <a:rPr lang="th-TH" altLang="th-TH" sz="1200">
                <a:solidFill>
                  <a:srgbClr val="00B05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63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) (ไม่รวมในกรอบ ขรก.)</a:t>
            </a:r>
            <a:endParaRPr lang="en-US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>
              <a:lnSpc>
                <a:spcPct val="98000"/>
              </a:lnSpc>
            </a:pPr>
            <a:r>
              <a:rPr lang="th-TH" altLang="th-TH" sz="1200">
                <a:solidFill>
                  <a:srgbClr val="00B05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พนักงานขับรถยนต์ (ลจป.)         </a:t>
            </a:r>
            <a:r>
              <a:rPr lang="en-US" altLang="th-TH" sz="1200">
                <a:solidFill>
                  <a:srgbClr val="00B05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   </a:t>
            </a:r>
            <a:r>
              <a:rPr lang="th-TH" altLang="th-TH" sz="1200">
                <a:solidFill>
                  <a:srgbClr val="00B05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- </a:t>
            </a:r>
            <a:r>
              <a:rPr lang="en-US" altLang="th-TH" sz="1200">
                <a:solidFill>
                  <a:srgbClr val="00B05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1</a:t>
            </a:r>
            <a:r>
              <a:rPr lang="th-TH" altLang="th-TH" sz="1200">
                <a:solidFill>
                  <a:srgbClr val="00B05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64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) (ไม่รวมในกรอบ ขรก.)</a:t>
            </a:r>
            <a:r>
              <a:rPr lang="en-US" altLang="th-TH" sz="10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</a:t>
            </a:r>
            <a:endParaRPr lang="th-TH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>
              <a:lnSpc>
                <a:spcPct val="98000"/>
              </a:lnSpc>
            </a:pPr>
            <a:endParaRPr lang="en-US" altLang="th-TH" sz="10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>
              <a:lnSpc>
                <a:spcPct val="98000"/>
              </a:lnSpc>
            </a:pPr>
            <a:r>
              <a:rPr lang="en-US" altLang="th-TH" sz="10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</a:p>
          <a:p>
            <a:pPr eaLnBrk="1" hangingPunct="1">
              <a:lnSpc>
                <a:spcPct val="98000"/>
              </a:lnSpc>
            </a:pP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sp>
        <p:nvSpPr>
          <p:cNvPr id="93191" name="Text Box 17"/>
          <p:cNvSpPr txBox="1">
            <a:spLocks noChangeArrowheads="1"/>
          </p:cNvSpPr>
          <p:nvPr/>
        </p:nvSpPr>
        <p:spPr bwMode="auto">
          <a:xfrm>
            <a:off x="2411413" y="2408238"/>
            <a:ext cx="2087562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2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(1089/1090)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3" name="Group 18"/>
          <p:cNvGrpSpPr>
            <a:grpSpLocks/>
          </p:cNvGrpSpPr>
          <p:nvPr/>
        </p:nvGrpSpPr>
        <p:grpSpPr bwMode="auto">
          <a:xfrm>
            <a:off x="2411413" y="1772816"/>
            <a:ext cx="2052637" cy="646113"/>
            <a:chOff x="3203848" y="3468365"/>
            <a:chExt cx="2052020" cy="646113"/>
          </a:xfrm>
          <a:solidFill>
            <a:schemeClr val="bg1"/>
          </a:solidFill>
        </p:grpSpPr>
        <p:sp>
          <p:nvSpPr>
            <p:cNvPr id="12367" name="Rectangle 2"/>
            <p:cNvSpPr>
              <a:spLocks noChangeArrowheads="1"/>
            </p:cNvSpPr>
            <p:nvPr/>
          </p:nvSpPr>
          <p:spPr bwMode="auto">
            <a:xfrm>
              <a:off x="3203848" y="3468365"/>
              <a:ext cx="1476000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lnSpc>
                  <a:spcPct val="70000"/>
                </a:lnSpc>
                <a:defRPr/>
              </a:pPr>
              <a:endParaRPr lang="en-US" altLang="th-TH" sz="700" b="1" dirty="0">
                <a:latin typeface="TH SarabunPSK" pitchFamily="34" charset="-34"/>
                <a:cs typeface="TH SarabunPSK" pitchFamily="34" charset="-34"/>
              </a:endParaRPr>
            </a:p>
            <a:p>
              <a:pPr algn="ctr" eaLnBrk="0" hangingPunct="0">
                <a:lnSpc>
                  <a:spcPct val="70000"/>
                </a:lnSpc>
                <a:defRPr/>
              </a:pPr>
              <a:r>
                <a:rPr lang="th-TH" altLang="th-TH" sz="1400" b="1" dirty="0">
                  <a:latin typeface="TH SarabunPSK" pitchFamily="34" charset="-34"/>
                  <a:cs typeface="TH SarabunPSK" pitchFamily="34" charset="-34"/>
                </a:rPr>
                <a:t> กลุ่มงานยุทธศาสตร์</a:t>
              </a:r>
            </a:p>
            <a:p>
              <a:pPr algn="ctr" eaLnBrk="0" hangingPunct="0">
                <a:lnSpc>
                  <a:spcPct val="70000"/>
                </a:lnSpc>
                <a:defRPr/>
              </a:pPr>
              <a:r>
                <a:rPr lang="th-TH" altLang="th-TH" sz="1400" b="1" dirty="0">
                  <a:latin typeface="TH SarabunPSK" pitchFamily="34" charset="-34"/>
                  <a:cs typeface="TH SarabunPSK" pitchFamily="34" charset="-34"/>
                </a:rPr>
                <a:t>การพัฒนาชุมชน</a:t>
              </a:r>
            </a:p>
          </p:txBody>
        </p:sp>
        <p:sp>
          <p:nvSpPr>
            <p:cNvPr id="12368" name="Rectangle 2"/>
            <p:cNvSpPr>
              <a:spLocks noChangeArrowheads="1"/>
            </p:cNvSpPr>
            <p:nvPr/>
          </p:nvSpPr>
          <p:spPr bwMode="auto">
            <a:xfrm>
              <a:off x="4679868" y="3468365"/>
              <a:ext cx="576000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en-US" altLang="th-TH" sz="1600" b="1" dirty="0">
                  <a:latin typeface="TH SarabunPSK" pitchFamily="34" charset="-34"/>
                  <a:cs typeface="TH SarabunPSK" pitchFamily="34" charset="-34"/>
                </a:rPr>
                <a:t>3</a:t>
              </a:r>
              <a:endParaRPr lang="th-TH" altLang="th-TH" sz="1400" b="1" dirty="0">
                <a:latin typeface="TH SarabunPSK" pitchFamily="34" charset="-34"/>
                <a:cs typeface="TH SarabunPSK" pitchFamily="34" charset="-34"/>
              </a:endParaRPr>
            </a:p>
          </p:txBody>
        </p:sp>
        <p:sp>
          <p:nvSpPr>
            <p:cNvPr id="12372" name="Rectangle 2"/>
            <p:cNvSpPr>
              <a:spLocks noChangeArrowheads="1"/>
            </p:cNvSpPr>
            <p:nvPr/>
          </p:nvSpPr>
          <p:spPr bwMode="auto">
            <a:xfrm>
              <a:off x="3203848" y="3789040"/>
              <a:ext cx="2052020" cy="325438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th-TH" altLang="th-TH" sz="1500" spc="-70" dirty="0">
                  <a:latin typeface="TH SarabunPSK" pitchFamily="34" charset="-34"/>
                  <a:cs typeface="TH SarabunPSK" pitchFamily="34" charset="-34"/>
                </a:rPr>
                <a:t>นักวิชาการพัฒนาชุมชน (ผอ.กง.) ชพ</a:t>
              </a:r>
              <a:r>
                <a:rPr lang="en-US" altLang="th-TH" sz="1500" spc="-70" dirty="0">
                  <a:latin typeface="TH SarabunPSK" pitchFamily="34" charset="-34"/>
                  <a:cs typeface="TH SarabunPSK" pitchFamily="34" charset="-34"/>
                </a:rPr>
                <a:t>. </a:t>
              </a:r>
              <a:r>
                <a:rPr lang="en-US" altLang="th-TH" sz="1000" spc="-70" dirty="0">
                  <a:solidFill>
                    <a:srgbClr val="FF0000"/>
                  </a:solidFill>
                  <a:latin typeface="TH SarabunPSK" pitchFamily="34" charset="-34"/>
                  <a:cs typeface="TH SarabunPSK" pitchFamily="34" charset="-34"/>
                </a:rPr>
                <a:t>(1088)</a:t>
              </a:r>
              <a:endParaRPr lang="th-TH" altLang="th-TH" sz="1000" spc="-70" dirty="0">
                <a:solidFill>
                  <a:srgbClr val="FF0000"/>
                </a:solidFill>
                <a:latin typeface="TH SarabunPSK" pitchFamily="34" charset="-34"/>
                <a:cs typeface="TH SarabunPSK" pitchFamily="34" charset="-34"/>
              </a:endParaRPr>
            </a:p>
          </p:txBody>
        </p:sp>
      </p:grpSp>
      <p:sp>
        <p:nvSpPr>
          <p:cNvPr id="93193" name="Text Box 17"/>
          <p:cNvSpPr txBox="1">
            <a:spLocks noChangeArrowheads="1"/>
          </p:cNvSpPr>
          <p:nvPr/>
        </p:nvSpPr>
        <p:spPr bwMode="auto">
          <a:xfrm>
            <a:off x="4665663" y="2420938"/>
            <a:ext cx="2570162" cy="628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(1093/1094/1095/1096) </a:t>
            </a:r>
          </a:p>
          <a:p>
            <a:pPr eaLnBrk="1" hangingPunct="1"/>
            <a:r>
              <a:rPr lang="th-TH" altLang="th-TH" sz="12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นักส่งเสริมการพัฒนาชุมชน (พรก.)</a:t>
            </a:r>
            <a:r>
              <a:rPr lang="en-US" altLang="th-TH" sz="12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12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 </a:t>
            </a:r>
            <a:r>
              <a:rPr lang="en-US" altLang="th-TH" sz="12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1</a:t>
            </a:r>
            <a:r>
              <a:rPr lang="th-TH" altLang="th-TH" sz="12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90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)</a:t>
            </a:r>
            <a:endParaRPr lang="th-TH" altLang="th-TH" sz="1000">
              <a:solidFill>
                <a:srgbClr val="0070C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th-TH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(กรอบฯ </a:t>
            </a:r>
            <a:r>
              <a:rPr lang="en-US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2564</a:t>
            </a:r>
            <a:r>
              <a:rPr lang="th-TH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en-US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</a:t>
            </a:r>
            <a:r>
              <a:rPr lang="th-TH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en-US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2567)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(จ้างแล้ว)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              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(ไม่รวมในกรอบ ขรก.)</a:t>
            </a:r>
            <a:r>
              <a:rPr lang="th-TH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4" name="Group 18"/>
          <p:cNvGrpSpPr>
            <a:grpSpLocks/>
          </p:cNvGrpSpPr>
          <p:nvPr/>
        </p:nvGrpSpPr>
        <p:grpSpPr bwMode="auto">
          <a:xfrm>
            <a:off x="4665274" y="1773328"/>
            <a:ext cx="2051050" cy="646110"/>
            <a:chOff x="3203848" y="3468365"/>
            <a:chExt cx="2052020" cy="646111"/>
          </a:xfrm>
          <a:solidFill>
            <a:schemeClr val="bg1"/>
          </a:solidFill>
        </p:grpSpPr>
        <p:sp>
          <p:nvSpPr>
            <p:cNvPr id="12364" name="Rectangle 2"/>
            <p:cNvSpPr>
              <a:spLocks noChangeArrowheads="1"/>
            </p:cNvSpPr>
            <p:nvPr/>
          </p:nvSpPr>
          <p:spPr bwMode="auto">
            <a:xfrm>
              <a:off x="3203848" y="3468365"/>
              <a:ext cx="1476000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lnSpc>
                  <a:spcPct val="70000"/>
                </a:lnSpc>
                <a:defRPr/>
              </a:pPr>
              <a:endParaRPr lang="th-TH" altLang="th-TH" sz="700" b="1" dirty="0">
                <a:latin typeface="TH SarabunPSK" pitchFamily="34" charset="-34"/>
                <a:cs typeface="TH SarabunPSK" pitchFamily="34" charset="-34"/>
              </a:endParaRPr>
            </a:p>
            <a:p>
              <a:pPr algn="ctr" eaLnBrk="0" hangingPunct="0">
                <a:lnSpc>
                  <a:spcPct val="70000"/>
                </a:lnSpc>
                <a:defRPr/>
              </a:pPr>
              <a:r>
                <a:rPr lang="th-TH" altLang="th-TH" sz="1400" b="1" dirty="0">
                  <a:latin typeface="TH SarabunPSK" pitchFamily="34" charset="-34"/>
                  <a:cs typeface="TH SarabunPSK" pitchFamily="34" charset="-34"/>
                </a:rPr>
                <a:t>กลุ่มงานส่งเสริม                      การพัฒนาชุมชน</a:t>
              </a:r>
            </a:p>
          </p:txBody>
        </p:sp>
        <p:sp>
          <p:nvSpPr>
            <p:cNvPr id="12365" name="Rectangle 2"/>
            <p:cNvSpPr>
              <a:spLocks noChangeArrowheads="1"/>
            </p:cNvSpPr>
            <p:nvPr/>
          </p:nvSpPr>
          <p:spPr bwMode="auto">
            <a:xfrm>
              <a:off x="4679868" y="3468365"/>
              <a:ext cx="576000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en-US" altLang="th-TH" sz="1600" b="1" dirty="0">
                  <a:latin typeface="TH SarabunPSK" pitchFamily="34" charset="-34"/>
                  <a:cs typeface="TH SarabunPSK" pitchFamily="34" charset="-34"/>
                </a:rPr>
                <a:t>5</a:t>
              </a:r>
              <a:endParaRPr lang="th-TH" altLang="th-TH" sz="1600" b="1" dirty="0">
                <a:latin typeface="TH SarabunPSK" pitchFamily="34" charset="-34"/>
                <a:cs typeface="TH SarabunPSK" pitchFamily="34" charset="-34"/>
              </a:endParaRPr>
            </a:p>
          </p:txBody>
        </p:sp>
        <p:sp>
          <p:nvSpPr>
            <p:cNvPr id="12369" name="Rectangle 2"/>
            <p:cNvSpPr>
              <a:spLocks noChangeArrowheads="1"/>
            </p:cNvSpPr>
            <p:nvPr/>
          </p:nvSpPr>
          <p:spPr bwMode="auto">
            <a:xfrm>
              <a:off x="3203848" y="3789039"/>
              <a:ext cx="2052020" cy="325437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th-TH" altLang="th-TH" sz="1500" spc="-80" dirty="0">
                  <a:latin typeface="TH SarabunPSK" pitchFamily="34" charset="-34"/>
                  <a:cs typeface="TH SarabunPSK" pitchFamily="34" charset="-34"/>
                </a:rPr>
                <a:t>นักวิชาการพัฒนาชุมชน (ผอ.กง.) ชพ</a:t>
              </a:r>
              <a:r>
                <a:rPr lang="en-US" altLang="th-TH" sz="1500" spc="-80" dirty="0">
                  <a:latin typeface="TH SarabunPSK" pitchFamily="34" charset="-34"/>
                  <a:cs typeface="TH SarabunPSK" pitchFamily="34" charset="-34"/>
                </a:rPr>
                <a:t>. </a:t>
              </a:r>
              <a:r>
                <a:rPr lang="en-US" altLang="th-TH" sz="1000" spc="-80" dirty="0">
                  <a:solidFill>
                    <a:srgbClr val="FF0000"/>
                  </a:solidFill>
                  <a:latin typeface="TH SarabunPSK" pitchFamily="34" charset="-34"/>
                  <a:cs typeface="TH SarabunPSK" pitchFamily="34" charset="-34"/>
                </a:rPr>
                <a:t>(1092)</a:t>
              </a:r>
              <a:endParaRPr lang="th-TH" altLang="th-TH" sz="1000" spc="-80" dirty="0">
                <a:solidFill>
                  <a:srgbClr val="FF0000"/>
                </a:solidFill>
                <a:latin typeface="TH SarabunPSK" pitchFamily="34" charset="-34"/>
                <a:cs typeface="TH SarabunPSK" pitchFamily="34" charset="-34"/>
              </a:endParaRPr>
            </a:p>
          </p:txBody>
        </p:sp>
      </p:grpSp>
      <p:sp>
        <p:nvSpPr>
          <p:cNvPr id="93195" name="Text Box 17"/>
          <p:cNvSpPr txBox="1">
            <a:spLocks noChangeArrowheads="1"/>
          </p:cNvSpPr>
          <p:nvPr/>
        </p:nvSpPr>
        <p:spPr bwMode="auto">
          <a:xfrm>
            <a:off x="6969125" y="2425700"/>
            <a:ext cx="2087563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(1091/1105/1175/1198)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5" name="Group 18"/>
          <p:cNvGrpSpPr>
            <a:grpSpLocks/>
          </p:cNvGrpSpPr>
          <p:nvPr/>
        </p:nvGrpSpPr>
        <p:grpSpPr bwMode="auto">
          <a:xfrm>
            <a:off x="6968737" y="1778090"/>
            <a:ext cx="2052637" cy="646113"/>
            <a:chOff x="3203848" y="3468365"/>
            <a:chExt cx="2052020" cy="646113"/>
          </a:xfrm>
          <a:solidFill>
            <a:schemeClr val="bg1"/>
          </a:solidFill>
        </p:grpSpPr>
        <p:sp>
          <p:nvSpPr>
            <p:cNvPr id="12361" name="Rectangle 2"/>
            <p:cNvSpPr>
              <a:spLocks noChangeArrowheads="1"/>
            </p:cNvSpPr>
            <p:nvPr/>
          </p:nvSpPr>
          <p:spPr bwMode="auto">
            <a:xfrm>
              <a:off x="3203848" y="3468365"/>
              <a:ext cx="1476000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lnSpc>
                  <a:spcPct val="70000"/>
                </a:lnSpc>
                <a:defRPr/>
              </a:pPr>
              <a:endParaRPr lang="th-TH" altLang="th-TH" sz="700" b="1" dirty="0">
                <a:latin typeface="TH SarabunPSK" pitchFamily="34" charset="-34"/>
                <a:cs typeface="TH SarabunPSK" pitchFamily="34" charset="-34"/>
              </a:endParaRPr>
            </a:p>
            <a:p>
              <a:pPr algn="ctr" eaLnBrk="0" hangingPunct="0">
                <a:lnSpc>
                  <a:spcPct val="70000"/>
                </a:lnSpc>
                <a:defRPr/>
              </a:pPr>
              <a:r>
                <a:rPr lang="th-TH" altLang="th-TH" sz="1400" b="1" dirty="0">
                  <a:latin typeface="TH SarabunPSK" pitchFamily="34" charset="-34"/>
                  <a:cs typeface="TH SarabunPSK" pitchFamily="34" charset="-34"/>
                </a:rPr>
                <a:t>กลุ่มงานสารสนเทศ</a:t>
              </a:r>
            </a:p>
            <a:p>
              <a:pPr algn="ctr" eaLnBrk="0" hangingPunct="0">
                <a:lnSpc>
                  <a:spcPct val="70000"/>
                </a:lnSpc>
                <a:defRPr/>
              </a:pPr>
              <a:r>
                <a:rPr lang="th-TH" altLang="th-TH" sz="1400" b="1" dirty="0">
                  <a:latin typeface="TH SarabunPSK" pitchFamily="34" charset="-34"/>
                  <a:cs typeface="TH SarabunPSK" pitchFamily="34" charset="-34"/>
                </a:rPr>
                <a:t>การพัฒนาชุมชน</a:t>
              </a:r>
            </a:p>
          </p:txBody>
        </p:sp>
        <p:sp>
          <p:nvSpPr>
            <p:cNvPr id="12362" name="Rectangle 2"/>
            <p:cNvSpPr>
              <a:spLocks noChangeArrowheads="1"/>
            </p:cNvSpPr>
            <p:nvPr/>
          </p:nvSpPr>
          <p:spPr bwMode="auto">
            <a:xfrm>
              <a:off x="4679868" y="3468365"/>
              <a:ext cx="576000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en-US" altLang="th-TH" sz="1600" b="1" dirty="0">
                  <a:latin typeface="TH SarabunPSK" pitchFamily="34" charset="-34"/>
                  <a:cs typeface="TH SarabunPSK" pitchFamily="34" charset="-34"/>
                </a:rPr>
                <a:t>5</a:t>
              </a:r>
              <a:endParaRPr lang="th-TH" altLang="th-TH" sz="1400" b="1" dirty="0">
                <a:latin typeface="TH SarabunPSK" pitchFamily="34" charset="-34"/>
                <a:cs typeface="TH SarabunPSK" pitchFamily="34" charset="-34"/>
              </a:endParaRPr>
            </a:p>
          </p:txBody>
        </p:sp>
        <p:sp>
          <p:nvSpPr>
            <p:cNvPr id="11342" name="Rectangle 2"/>
            <p:cNvSpPr>
              <a:spLocks noChangeArrowheads="1"/>
            </p:cNvSpPr>
            <p:nvPr/>
          </p:nvSpPr>
          <p:spPr bwMode="auto">
            <a:xfrm>
              <a:off x="3203848" y="3789040"/>
              <a:ext cx="2052020" cy="325438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th-TH" altLang="th-TH" sz="1500" spc="-60" dirty="0">
                  <a:latin typeface="TH SarabunPSK" pitchFamily="34" charset="-34"/>
                  <a:cs typeface="TH SarabunPSK" pitchFamily="34" charset="-34"/>
                </a:rPr>
                <a:t>นักวิชาการพัฒนาชุมชน (ผอ.กง.) ชพ</a:t>
              </a:r>
              <a:r>
                <a:rPr lang="en-US" altLang="th-TH" sz="1500" spc="-60" dirty="0">
                  <a:latin typeface="TH SarabunPSK" pitchFamily="34" charset="-34"/>
                  <a:cs typeface="TH SarabunPSK" pitchFamily="34" charset="-34"/>
                </a:rPr>
                <a:t>. </a:t>
              </a:r>
              <a:r>
                <a:rPr lang="en-US" altLang="th-TH" sz="1050" spc="-60" dirty="0">
                  <a:solidFill>
                    <a:srgbClr val="FF0000"/>
                  </a:solidFill>
                  <a:latin typeface="TH SarabunPSK" pitchFamily="34" charset="-34"/>
                  <a:cs typeface="TH SarabunPSK" pitchFamily="34" charset="-34"/>
                </a:rPr>
                <a:t>(748)</a:t>
              </a:r>
              <a:endParaRPr lang="th-TH" altLang="th-TH" sz="1050" spc="-60" dirty="0">
                <a:solidFill>
                  <a:srgbClr val="FF0000"/>
                </a:solidFill>
                <a:latin typeface="TH SarabunPSK" pitchFamily="34" charset="-34"/>
                <a:cs typeface="TH SarabunPSK" pitchFamily="34" charset="-34"/>
              </a:endParaRPr>
            </a:p>
          </p:txBody>
        </p:sp>
      </p:grpSp>
      <p:cxnSp>
        <p:nvCxnSpPr>
          <p:cNvPr id="78" name="Straight Connector 77"/>
          <p:cNvCxnSpPr/>
          <p:nvPr/>
        </p:nvCxnSpPr>
        <p:spPr>
          <a:xfrm>
            <a:off x="4572000" y="1419225"/>
            <a:ext cx="0" cy="223202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/>
          <p:cNvCxnSpPr/>
          <p:nvPr/>
        </p:nvCxnSpPr>
        <p:spPr>
          <a:xfrm>
            <a:off x="1116013" y="1628775"/>
            <a:ext cx="683895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3199" name="Rectangle 78"/>
          <p:cNvSpPr>
            <a:spLocks noChangeArrowheads="1"/>
          </p:cNvSpPr>
          <p:nvPr/>
        </p:nvSpPr>
        <p:spPr bwMode="auto">
          <a:xfrm>
            <a:off x="0" y="6611938"/>
            <a:ext cx="1619250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000" u="sng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หมายเหตุ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ภายในวงเล็บแสดงเลขที่ตำแหน่ง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93200" name="Group 49"/>
          <p:cNvGrpSpPr>
            <a:grpSpLocks/>
          </p:cNvGrpSpPr>
          <p:nvPr/>
        </p:nvGrpSpPr>
        <p:grpSpPr bwMode="auto">
          <a:xfrm>
            <a:off x="107950" y="3594100"/>
            <a:ext cx="2843213" cy="646113"/>
            <a:chOff x="107503" y="3717032"/>
            <a:chExt cx="2844257" cy="646113"/>
          </a:xfrm>
        </p:grpSpPr>
        <p:sp>
          <p:nvSpPr>
            <p:cNvPr id="93242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พระนครศรีอยุธยา</a:t>
              </a:r>
            </a:p>
          </p:txBody>
        </p:sp>
        <p:sp>
          <p:nvSpPr>
            <p:cNvPr id="93243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9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93244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(1088)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93201" name="Text Box 17"/>
          <p:cNvSpPr txBox="1">
            <a:spLocks noChangeArrowheads="1"/>
          </p:cNvSpPr>
          <p:nvPr/>
        </p:nvSpPr>
        <p:spPr bwMode="auto">
          <a:xfrm>
            <a:off x="107950" y="4241800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7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(1100/1101/1102/1103/1106/1107/1149)</a:t>
            </a:r>
          </a:p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เจ้าพนักงานพัฒนาชุมชน (ปง./ชง.)    - 1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(1118)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93202" name="Group 50"/>
          <p:cNvGrpSpPr>
            <a:grpSpLocks/>
          </p:cNvGrpSpPr>
          <p:nvPr/>
        </p:nvGrpSpPr>
        <p:grpSpPr bwMode="auto">
          <a:xfrm>
            <a:off x="3132138" y="3594100"/>
            <a:ext cx="2843212" cy="646113"/>
            <a:chOff x="107503" y="3717032"/>
            <a:chExt cx="2844257" cy="646113"/>
          </a:xfrm>
        </p:grpSpPr>
        <p:sp>
          <p:nvSpPr>
            <p:cNvPr id="93239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ท่าเรือ</a:t>
              </a:r>
            </a:p>
          </p:txBody>
        </p:sp>
        <p:sp>
          <p:nvSpPr>
            <p:cNvPr id="93240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6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93241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(1109)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93203" name="Text Box 17"/>
          <p:cNvSpPr txBox="1">
            <a:spLocks noChangeArrowheads="1"/>
          </p:cNvSpPr>
          <p:nvPr/>
        </p:nvSpPr>
        <p:spPr bwMode="auto">
          <a:xfrm>
            <a:off x="3132138" y="4241800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5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(1111/1112/1113/1114/1115)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93204" name="Group 55"/>
          <p:cNvGrpSpPr>
            <a:grpSpLocks/>
          </p:cNvGrpSpPr>
          <p:nvPr/>
        </p:nvGrpSpPr>
        <p:grpSpPr bwMode="auto">
          <a:xfrm>
            <a:off x="6156325" y="3594100"/>
            <a:ext cx="2844800" cy="646113"/>
            <a:chOff x="107503" y="3717032"/>
            <a:chExt cx="2844257" cy="646113"/>
          </a:xfrm>
        </p:grpSpPr>
        <p:sp>
          <p:nvSpPr>
            <p:cNvPr id="93236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นครหลวง</a:t>
              </a:r>
            </a:p>
          </p:txBody>
        </p:sp>
        <p:sp>
          <p:nvSpPr>
            <p:cNvPr id="93237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6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93238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(1117)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93205" name="Text Box 17"/>
          <p:cNvSpPr txBox="1">
            <a:spLocks noChangeArrowheads="1"/>
          </p:cNvSpPr>
          <p:nvPr/>
        </p:nvSpPr>
        <p:spPr bwMode="auto">
          <a:xfrm>
            <a:off x="6156325" y="4241800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5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(1119/1120/1121/1122/1123)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93206" name="Group 60"/>
          <p:cNvGrpSpPr>
            <a:grpSpLocks/>
          </p:cNvGrpSpPr>
          <p:nvPr/>
        </p:nvGrpSpPr>
        <p:grpSpPr bwMode="auto">
          <a:xfrm>
            <a:off x="107950" y="4962525"/>
            <a:ext cx="2843213" cy="646113"/>
            <a:chOff x="107503" y="3717032"/>
            <a:chExt cx="2844257" cy="646113"/>
          </a:xfrm>
        </p:grpSpPr>
        <p:sp>
          <p:nvSpPr>
            <p:cNvPr id="93233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บางไทร</a:t>
              </a:r>
            </a:p>
          </p:txBody>
        </p:sp>
        <p:sp>
          <p:nvSpPr>
            <p:cNvPr id="93234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10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93235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(1126)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93207" name="Text Box 17"/>
          <p:cNvSpPr txBox="1">
            <a:spLocks noChangeArrowheads="1"/>
          </p:cNvSpPr>
          <p:nvPr/>
        </p:nvSpPr>
        <p:spPr bwMode="auto">
          <a:xfrm>
            <a:off x="107950" y="5610225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9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(1128/1129/1130/1131/1133/1134/1136/1138/1139)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93208" name="Group 65"/>
          <p:cNvGrpSpPr>
            <a:grpSpLocks/>
          </p:cNvGrpSpPr>
          <p:nvPr/>
        </p:nvGrpSpPr>
        <p:grpSpPr bwMode="auto">
          <a:xfrm>
            <a:off x="3132138" y="4962525"/>
            <a:ext cx="2843212" cy="646113"/>
            <a:chOff x="107503" y="3717032"/>
            <a:chExt cx="2844257" cy="646113"/>
          </a:xfrm>
        </p:grpSpPr>
        <p:sp>
          <p:nvSpPr>
            <p:cNvPr id="93230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บางบาล</a:t>
              </a:r>
            </a:p>
          </p:txBody>
        </p:sp>
        <p:sp>
          <p:nvSpPr>
            <p:cNvPr id="93231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93232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(1141)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93209" name="Text Box 17"/>
          <p:cNvSpPr txBox="1">
            <a:spLocks noChangeArrowheads="1"/>
          </p:cNvSpPr>
          <p:nvPr/>
        </p:nvSpPr>
        <p:spPr bwMode="auto">
          <a:xfrm>
            <a:off x="3132138" y="5610225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(1143/1144/1147/1148)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93210" name="Group 70"/>
          <p:cNvGrpSpPr>
            <a:grpSpLocks/>
          </p:cNvGrpSpPr>
          <p:nvPr/>
        </p:nvGrpSpPr>
        <p:grpSpPr bwMode="auto">
          <a:xfrm>
            <a:off x="6156325" y="4962525"/>
            <a:ext cx="2844800" cy="646113"/>
            <a:chOff x="107503" y="3717032"/>
            <a:chExt cx="2844257" cy="646113"/>
          </a:xfrm>
        </p:grpSpPr>
        <p:sp>
          <p:nvSpPr>
            <p:cNvPr id="93227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บางปะอิน</a:t>
              </a:r>
            </a:p>
          </p:txBody>
        </p:sp>
        <p:sp>
          <p:nvSpPr>
            <p:cNvPr id="93228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9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93229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(1152)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93211" name="Text Box 17"/>
          <p:cNvSpPr txBox="1">
            <a:spLocks noChangeArrowheads="1"/>
          </p:cNvSpPr>
          <p:nvPr/>
        </p:nvSpPr>
        <p:spPr bwMode="auto">
          <a:xfrm>
            <a:off x="6156325" y="5610225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8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(1154/1155/1156/1157/1159/1160/1161/1162)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cxnSp>
        <p:nvCxnSpPr>
          <p:cNvPr id="76" name="Straight Connector 75"/>
          <p:cNvCxnSpPr/>
          <p:nvPr/>
        </p:nvCxnSpPr>
        <p:spPr>
          <a:xfrm>
            <a:off x="1404938" y="3500438"/>
            <a:ext cx="604837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9" name="Straight Connector 78"/>
          <p:cNvCxnSpPr/>
          <p:nvPr/>
        </p:nvCxnSpPr>
        <p:spPr>
          <a:xfrm>
            <a:off x="1116013" y="1628775"/>
            <a:ext cx="0" cy="14446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" name="Straight Connector 80"/>
          <p:cNvCxnSpPr/>
          <p:nvPr/>
        </p:nvCxnSpPr>
        <p:spPr>
          <a:xfrm>
            <a:off x="3348038" y="1628775"/>
            <a:ext cx="0" cy="14446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" name="Straight Connector 81"/>
          <p:cNvCxnSpPr/>
          <p:nvPr/>
        </p:nvCxnSpPr>
        <p:spPr>
          <a:xfrm>
            <a:off x="5651500" y="1628775"/>
            <a:ext cx="0" cy="14446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3" name="Straight Connector 82"/>
          <p:cNvCxnSpPr/>
          <p:nvPr/>
        </p:nvCxnSpPr>
        <p:spPr>
          <a:xfrm>
            <a:off x="7956550" y="1628775"/>
            <a:ext cx="0" cy="14446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4" name="Straight Connector 83"/>
          <p:cNvCxnSpPr/>
          <p:nvPr/>
        </p:nvCxnSpPr>
        <p:spPr>
          <a:xfrm>
            <a:off x="1403350" y="3500438"/>
            <a:ext cx="0" cy="904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/>
          <p:cNvCxnSpPr/>
          <p:nvPr/>
        </p:nvCxnSpPr>
        <p:spPr>
          <a:xfrm>
            <a:off x="7451725" y="3500438"/>
            <a:ext cx="0" cy="904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" name="Straight Connector 85"/>
          <p:cNvCxnSpPr/>
          <p:nvPr/>
        </p:nvCxnSpPr>
        <p:spPr>
          <a:xfrm>
            <a:off x="3049588" y="3500438"/>
            <a:ext cx="0" cy="136842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7" name="Straight Connector 86"/>
          <p:cNvCxnSpPr/>
          <p:nvPr/>
        </p:nvCxnSpPr>
        <p:spPr>
          <a:xfrm>
            <a:off x="1403350" y="4868863"/>
            <a:ext cx="604837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9" name="Straight Connector 88"/>
          <p:cNvCxnSpPr/>
          <p:nvPr/>
        </p:nvCxnSpPr>
        <p:spPr>
          <a:xfrm>
            <a:off x="1403350" y="4868863"/>
            <a:ext cx="0" cy="904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0" name="Straight Connector 89"/>
          <p:cNvCxnSpPr/>
          <p:nvPr/>
        </p:nvCxnSpPr>
        <p:spPr>
          <a:xfrm>
            <a:off x="4427538" y="4868863"/>
            <a:ext cx="0" cy="904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1" name="Straight Connector 90"/>
          <p:cNvCxnSpPr/>
          <p:nvPr/>
        </p:nvCxnSpPr>
        <p:spPr>
          <a:xfrm>
            <a:off x="7451725" y="4868863"/>
            <a:ext cx="0" cy="904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93224" name="Group 74"/>
          <p:cNvGrpSpPr>
            <a:grpSpLocks/>
          </p:cNvGrpSpPr>
          <p:nvPr/>
        </p:nvGrpSpPr>
        <p:grpSpPr bwMode="auto">
          <a:xfrm>
            <a:off x="107950" y="1774825"/>
            <a:ext cx="2051050" cy="646113"/>
            <a:chOff x="107950" y="1775470"/>
            <a:chExt cx="2051050" cy="646112"/>
          </a:xfrm>
        </p:grpSpPr>
        <p:grpSp>
          <p:nvGrpSpPr>
            <p:cNvPr id="13" name="Group 18"/>
            <p:cNvGrpSpPr>
              <a:grpSpLocks/>
            </p:cNvGrpSpPr>
            <p:nvPr/>
          </p:nvGrpSpPr>
          <p:grpSpPr bwMode="auto">
            <a:xfrm>
              <a:off x="107950" y="1775470"/>
              <a:ext cx="2051050" cy="646112"/>
              <a:chOff x="3203848" y="3468365"/>
              <a:chExt cx="2052020" cy="646113"/>
            </a:xfrm>
            <a:solidFill>
              <a:schemeClr val="bg1"/>
            </a:solidFill>
          </p:grpSpPr>
          <p:sp>
            <p:nvSpPr>
              <p:cNvPr id="14387" name="Rectangle 2"/>
              <p:cNvSpPr>
                <a:spLocks noChangeArrowheads="1"/>
              </p:cNvSpPr>
              <p:nvPr/>
            </p:nvSpPr>
            <p:spPr bwMode="auto">
              <a:xfrm>
                <a:off x="4679868" y="3468365"/>
                <a:ext cx="576000" cy="323850"/>
              </a:xfrm>
              <a:prstGeom prst="rect">
                <a:avLst/>
              </a:prstGeom>
              <a:grpFill/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anchor="ctr"/>
              <a:lstStyle/>
              <a:p>
                <a:pPr algn="ctr" eaLnBrk="0" hangingPunct="0">
                  <a:defRPr/>
                </a:pPr>
                <a:r>
                  <a:rPr lang="en-US" altLang="th-TH" sz="1600" b="1" dirty="0">
                    <a:latin typeface="TH SarabunPSK" pitchFamily="34" charset="-34"/>
                    <a:cs typeface="TH SarabunPSK" pitchFamily="34" charset="-34"/>
                  </a:rPr>
                  <a:t>8</a:t>
                </a:r>
                <a:endParaRPr lang="th-TH" altLang="th-TH" sz="1400" b="1" dirty="0">
                  <a:latin typeface="TH SarabunPSK" pitchFamily="34" charset="-34"/>
                  <a:cs typeface="TH SarabunPSK" pitchFamily="34" charset="-34"/>
                </a:endParaRPr>
              </a:p>
            </p:txBody>
          </p:sp>
          <p:sp>
            <p:nvSpPr>
              <p:cNvPr id="14388" name="Rectangle 2"/>
              <p:cNvSpPr>
                <a:spLocks noChangeArrowheads="1"/>
              </p:cNvSpPr>
              <p:nvPr/>
            </p:nvSpPr>
            <p:spPr bwMode="auto">
              <a:xfrm>
                <a:off x="3203848" y="3789040"/>
                <a:ext cx="2052000" cy="325438"/>
              </a:xfrm>
              <a:prstGeom prst="rect">
                <a:avLst/>
              </a:prstGeom>
              <a:grpFill/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anchor="ctr"/>
              <a:lstStyle/>
              <a:p>
                <a:pPr algn="ctr" eaLnBrk="0" hangingPunct="0">
                  <a:defRPr/>
                </a:pPr>
                <a:r>
                  <a:rPr lang="th-TH" altLang="th-TH" sz="1400" spc="-40" dirty="0">
                    <a:latin typeface="TH SarabunPSK" pitchFamily="34" charset="-34"/>
                    <a:cs typeface="TH SarabunPSK" pitchFamily="34" charset="-34"/>
                  </a:rPr>
                  <a:t>นักวิชาการพัฒนาชุมชน (ผอ.กง.) </a:t>
                </a:r>
                <a:r>
                  <a:rPr lang="th-TH" altLang="th-TH" sz="1400" spc="-40" dirty="0" err="1">
                    <a:latin typeface="TH SarabunPSK" pitchFamily="34" charset="-34"/>
                    <a:cs typeface="TH SarabunPSK" pitchFamily="34" charset="-34"/>
                  </a:rPr>
                  <a:t>ชพ.</a:t>
                </a:r>
                <a:r>
                  <a:rPr lang="en-US" altLang="th-TH" sz="1400" spc="-40" dirty="0">
                    <a:latin typeface="TH SarabunPSK" pitchFamily="34" charset="-34"/>
                    <a:cs typeface="TH SarabunPSK" pitchFamily="34" charset="-34"/>
                  </a:rPr>
                  <a:t> </a:t>
                </a:r>
                <a:r>
                  <a:rPr lang="en-US" altLang="th-TH" sz="1000" spc="-40" dirty="0">
                    <a:solidFill>
                      <a:srgbClr val="FF0000"/>
                    </a:solidFill>
                    <a:latin typeface="TH SarabunPSK" pitchFamily="34" charset="-34"/>
                    <a:cs typeface="TH SarabunPSK" pitchFamily="34" charset="-34"/>
                  </a:rPr>
                  <a:t>(1083)</a:t>
                </a:r>
                <a:endParaRPr lang="th-TH" altLang="th-TH" sz="1000" spc="-40" dirty="0">
                  <a:solidFill>
                    <a:srgbClr val="FF0000"/>
                  </a:solidFill>
                  <a:latin typeface="TH SarabunPSK" pitchFamily="34" charset="-34"/>
                  <a:cs typeface="TH SarabunPSK" pitchFamily="34" charset="-34"/>
                </a:endParaRPr>
              </a:p>
            </p:txBody>
          </p:sp>
        </p:grpSp>
        <p:sp>
          <p:nvSpPr>
            <p:cNvPr id="93226" name="Rectangle 2"/>
            <p:cNvSpPr>
              <a:spLocks noChangeArrowheads="1"/>
            </p:cNvSpPr>
            <p:nvPr/>
          </p:nvSpPr>
          <p:spPr bwMode="auto">
            <a:xfrm>
              <a:off x="107950" y="1775470"/>
              <a:ext cx="1475302" cy="323849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th-TH" altLang="th-TH" sz="12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endParaRPr lang="th-TH" altLang="th-TH" sz="8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2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กลุ่มงานประสานและสนับสนุนการบริหารงานพัฒนาชุมชน</a:t>
              </a:r>
            </a:p>
            <a:p>
              <a:pPr algn="ctr"/>
              <a:endParaRPr lang="th-TH" altLang="th-TH" sz="12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210" name="Rectangle 73"/>
          <p:cNvSpPr>
            <a:spLocks noChangeArrowheads="1"/>
          </p:cNvSpPr>
          <p:nvPr/>
        </p:nvSpPr>
        <p:spPr bwMode="auto">
          <a:xfrm>
            <a:off x="488950" y="106363"/>
            <a:ext cx="815498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/>
            <a:r>
              <a:rPr lang="th-TH" altLang="th-TH" sz="1600" b="1">
                <a:latin typeface="TH SarabunPSK" panose="020B0500040200020003" pitchFamily="34" charset="-34"/>
                <a:cs typeface="TH SarabunPSK" panose="020B0500040200020003" pitchFamily="34" charset="-34"/>
              </a:rPr>
              <a:t>แผนภูมิแสดงการแบ่งงานภายในและอัตรากำลังของกรมการพัฒนาชุมชน</a:t>
            </a:r>
            <a:r>
              <a:rPr lang="en-US" altLang="th-TH" sz="1600" b="1">
                <a:latin typeface="TH SarabunPSK" panose="020B0500040200020003" pitchFamily="34" charset="-34"/>
                <a:cs typeface="TH SarabunPSK" panose="020B0500040200020003" pitchFamily="34" charset="-34"/>
              </a:rPr>
              <a:t> </a:t>
            </a:r>
            <a:endParaRPr lang="th-TH" altLang="th-TH" sz="1600" b="1"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sp>
        <p:nvSpPr>
          <p:cNvPr id="94211" name="Text Box 9"/>
          <p:cNvSpPr txBox="1">
            <a:spLocks noChangeArrowheads="1"/>
          </p:cNvSpPr>
          <p:nvPr/>
        </p:nvSpPr>
        <p:spPr bwMode="auto">
          <a:xfrm>
            <a:off x="6980238" y="6269038"/>
            <a:ext cx="2160587" cy="588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ลูกจ้างประจำ 2 อัตรา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rPr>
              <a:t>(63/64)</a:t>
            </a:r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 </a:t>
            </a:r>
            <a:endParaRPr lang="th-TH" altLang="th-TH" sz="1400">
              <a:solidFill>
                <a:srgbClr val="FF0000"/>
              </a:solidFill>
              <a:latin typeface="TH SarabunPSK" panose="020B0500040200020003" pitchFamily="34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กรอบพนักงานราชการ 1 อัตรา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rPr>
              <a:t>(90)</a:t>
            </a:r>
          </a:p>
        </p:txBody>
      </p:sp>
      <p:grpSp>
        <p:nvGrpSpPr>
          <p:cNvPr id="94212" name="Group 81"/>
          <p:cNvGrpSpPr>
            <a:grpSpLocks/>
          </p:cNvGrpSpPr>
          <p:nvPr/>
        </p:nvGrpSpPr>
        <p:grpSpPr bwMode="auto">
          <a:xfrm>
            <a:off x="2843213" y="765175"/>
            <a:ext cx="3421062" cy="646113"/>
            <a:chOff x="2448080" y="857250"/>
            <a:chExt cx="3420000" cy="646113"/>
          </a:xfrm>
        </p:grpSpPr>
        <p:sp>
          <p:nvSpPr>
            <p:cNvPr id="94273" name="Rectangle 2"/>
            <p:cNvSpPr>
              <a:spLocks noChangeArrowheads="1"/>
            </p:cNvSpPr>
            <p:nvPr/>
          </p:nvSpPr>
          <p:spPr bwMode="auto">
            <a:xfrm>
              <a:off x="2448080" y="857250"/>
              <a:ext cx="2844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สำนักงานพัฒนาชุมชนจังหวัดพระนครศรีอยุธยา</a:t>
              </a:r>
            </a:p>
          </p:txBody>
        </p:sp>
        <p:sp>
          <p:nvSpPr>
            <p:cNvPr id="94274" name="Rectangle 2"/>
            <p:cNvSpPr>
              <a:spLocks noChangeArrowheads="1"/>
            </p:cNvSpPr>
            <p:nvPr/>
          </p:nvSpPr>
          <p:spPr bwMode="auto">
            <a:xfrm>
              <a:off x="5290308" y="857250"/>
              <a:ext cx="575739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 eaLnBrk="1" hangingPunct="1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125</a:t>
              </a:r>
              <a:endParaRPr lang="th-TH" altLang="th-TH" sz="16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94275" name="Rectangle 2"/>
            <p:cNvSpPr>
              <a:spLocks noChangeArrowheads="1"/>
            </p:cNvSpPr>
            <p:nvPr/>
          </p:nvSpPr>
          <p:spPr bwMode="auto">
            <a:xfrm>
              <a:off x="2448080" y="1177925"/>
              <a:ext cx="3420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ผู้อำนวยการ (พัฒนาการจังหวัด) สูง</a:t>
              </a:r>
              <a:r>
                <a:rPr lang="en-US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(1082)</a:t>
              </a:r>
              <a:r>
                <a:rPr lang="en-US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endParaRPr lang="th-TH" altLang="th-TH" sz="1600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94213" name="Text Box 91"/>
          <p:cNvSpPr txBox="1">
            <a:spLocks noChangeArrowheads="1"/>
          </p:cNvSpPr>
          <p:nvPr/>
        </p:nvSpPr>
        <p:spPr bwMode="auto">
          <a:xfrm>
            <a:off x="3924300" y="404813"/>
            <a:ext cx="1368425" cy="277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Update </a:t>
            </a:r>
            <a:r>
              <a:rPr lang="th-TH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26 เมษายน 2564 </a:t>
            </a:r>
            <a:r>
              <a:rPr lang="en-US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         </a:t>
            </a:r>
            <a:endParaRPr lang="th-TH" altLang="th-TH" sz="1200"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cxnSp>
        <p:nvCxnSpPr>
          <p:cNvPr id="78" name="Straight Connector 77"/>
          <p:cNvCxnSpPr/>
          <p:nvPr/>
        </p:nvCxnSpPr>
        <p:spPr>
          <a:xfrm>
            <a:off x="4572000" y="1419225"/>
            <a:ext cx="0" cy="50482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4215" name="Rectangle 78"/>
          <p:cNvSpPr>
            <a:spLocks noChangeArrowheads="1"/>
          </p:cNvSpPr>
          <p:nvPr/>
        </p:nvSpPr>
        <p:spPr bwMode="auto">
          <a:xfrm>
            <a:off x="0" y="6611938"/>
            <a:ext cx="1619250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000" u="sng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หมายเหตุ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ภายในวงเล็บแสดงเลขที่ตำแหน่ง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94216" name="Group 49"/>
          <p:cNvGrpSpPr>
            <a:grpSpLocks/>
          </p:cNvGrpSpPr>
          <p:nvPr/>
        </p:nvGrpSpPr>
        <p:grpSpPr bwMode="auto">
          <a:xfrm>
            <a:off x="107950" y="1722438"/>
            <a:ext cx="2843213" cy="646112"/>
            <a:chOff x="107503" y="3717032"/>
            <a:chExt cx="2844257" cy="646113"/>
          </a:xfrm>
        </p:grpSpPr>
        <p:sp>
          <p:nvSpPr>
            <p:cNvPr id="94270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บางปะหัน</a:t>
              </a:r>
            </a:p>
          </p:txBody>
        </p:sp>
        <p:sp>
          <p:nvSpPr>
            <p:cNvPr id="94271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8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94272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(1164)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94217" name="Text Box 17"/>
          <p:cNvSpPr txBox="1">
            <a:spLocks noChangeArrowheads="1"/>
          </p:cNvSpPr>
          <p:nvPr/>
        </p:nvSpPr>
        <p:spPr bwMode="auto">
          <a:xfrm>
            <a:off x="107950" y="2370138"/>
            <a:ext cx="2879725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7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(1166/1167/1168/1169/1170/1171/1174)</a:t>
            </a:r>
          </a:p>
          <a:p>
            <a:pPr eaLnBrk="1" hangingPunct="1"/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94218" name="Group 50"/>
          <p:cNvGrpSpPr>
            <a:grpSpLocks/>
          </p:cNvGrpSpPr>
          <p:nvPr/>
        </p:nvGrpSpPr>
        <p:grpSpPr bwMode="auto">
          <a:xfrm>
            <a:off x="3132138" y="1722438"/>
            <a:ext cx="2843212" cy="646112"/>
            <a:chOff x="107503" y="3717032"/>
            <a:chExt cx="2844257" cy="646113"/>
          </a:xfrm>
        </p:grpSpPr>
        <p:sp>
          <p:nvSpPr>
            <p:cNvPr id="94267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ผักไห่</a:t>
              </a:r>
            </a:p>
          </p:txBody>
        </p:sp>
        <p:sp>
          <p:nvSpPr>
            <p:cNvPr id="94268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6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94269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(1176)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94219" name="Text Box 17"/>
          <p:cNvSpPr txBox="1">
            <a:spLocks noChangeArrowheads="1"/>
          </p:cNvSpPr>
          <p:nvPr/>
        </p:nvSpPr>
        <p:spPr bwMode="auto">
          <a:xfrm>
            <a:off x="3132138" y="2370138"/>
            <a:ext cx="2879725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5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(1178/1179/1180/1183/1184)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94220" name="Group 55"/>
          <p:cNvGrpSpPr>
            <a:grpSpLocks/>
          </p:cNvGrpSpPr>
          <p:nvPr/>
        </p:nvGrpSpPr>
        <p:grpSpPr bwMode="auto">
          <a:xfrm>
            <a:off x="6156325" y="1722438"/>
            <a:ext cx="2844800" cy="646112"/>
            <a:chOff x="107503" y="3717032"/>
            <a:chExt cx="2844257" cy="646113"/>
          </a:xfrm>
        </p:grpSpPr>
        <p:sp>
          <p:nvSpPr>
            <p:cNvPr id="94264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ภาชี</a:t>
              </a:r>
            </a:p>
          </p:txBody>
        </p:sp>
        <p:sp>
          <p:nvSpPr>
            <p:cNvPr id="94265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94266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ชพ.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(1187)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94221" name="Text Box 17"/>
          <p:cNvSpPr txBox="1">
            <a:spLocks noChangeArrowheads="1"/>
          </p:cNvSpPr>
          <p:nvPr/>
        </p:nvSpPr>
        <p:spPr bwMode="auto">
          <a:xfrm>
            <a:off x="6156325" y="2370138"/>
            <a:ext cx="2879725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3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(1189/1190/1192)</a:t>
            </a:r>
          </a:p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เจ้าพนักงานพัฒนาชุมชน (ปง./ชง.)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1 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(1209)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94222" name="Group 60"/>
          <p:cNvGrpSpPr>
            <a:grpSpLocks/>
          </p:cNvGrpSpPr>
          <p:nvPr/>
        </p:nvGrpSpPr>
        <p:grpSpPr bwMode="auto">
          <a:xfrm>
            <a:off x="107950" y="4962525"/>
            <a:ext cx="2843213" cy="646113"/>
            <a:chOff x="107503" y="3717032"/>
            <a:chExt cx="2844257" cy="646113"/>
          </a:xfrm>
        </p:grpSpPr>
        <p:sp>
          <p:nvSpPr>
            <p:cNvPr id="94261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บางซ้าย</a:t>
              </a:r>
            </a:p>
          </p:txBody>
        </p:sp>
        <p:sp>
          <p:nvSpPr>
            <p:cNvPr id="94262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94263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(1219)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94223" name="Text Box 17"/>
          <p:cNvSpPr txBox="1">
            <a:spLocks noChangeArrowheads="1"/>
          </p:cNvSpPr>
          <p:nvPr/>
        </p:nvSpPr>
        <p:spPr bwMode="auto">
          <a:xfrm>
            <a:off x="107950" y="5610225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(1221/1222/1223/1224)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94224" name="Group 65"/>
          <p:cNvGrpSpPr>
            <a:grpSpLocks/>
          </p:cNvGrpSpPr>
          <p:nvPr/>
        </p:nvGrpSpPr>
        <p:grpSpPr bwMode="auto">
          <a:xfrm>
            <a:off x="3132138" y="4962525"/>
            <a:ext cx="2843212" cy="646113"/>
            <a:chOff x="107503" y="3717032"/>
            <a:chExt cx="2844257" cy="646113"/>
          </a:xfrm>
        </p:grpSpPr>
        <p:sp>
          <p:nvSpPr>
            <p:cNvPr id="94258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อุทัย</a:t>
              </a:r>
            </a:p>
          </p:txBody>
        </p:sp>
        <p:sp>
          <p:nvSpPr>
            <p:cNvPr id="94259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6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94260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(1225)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94225" name="Text Box 17"/>
          <p:cNvSpPr txBox="1">
            <a:spLocks noChangeArrowheads="1"/>
          </p:cNvSpPr>
          <p:nvPr/>
        </p:nvSpPr>
        <p:spPr bwMode="auto">
          <a:xfrm>
            <a:off x="3132138" y="5610225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5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(1228/1229/1231/1232/1233)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94226" name="Group 70"/>
          <p:cNvGrpSpPr>
            <a:grpSpLocks/>
          </p:cNvGrpSpPr>
          <p:nvPr/>
        </p:nvGrpSpPr>
        <p:grpSpPr bwMode="auto">
          <a:xfrm>
            <a:off x="6156325" y="4962525"/>
            <a:ext cx="2844800" cy="646113"/>
            <a:chOff x="107503" y="3717032"/>
            <a:chExt cx="2844257" cy="646113"/>
          </a:xfrm>
        </p:grpSpPr>
        <p:sp>
          <p:nvSpPr>
            <p:cNvPr id="94255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มหาราช</a:t>
              </a:r>
            </a:p>
          </p:txBody>
        </p:sp>
        <p:sp>
          <p:nvSpPr>
            <p:cNvPr id="94256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6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94257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(1234)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94227" name="Text Box 17"/>
          <p:cNvSpPr txBox="1">
            <a:spLocks noChangeArrowheads="1"/>
          </p:cNvSpPr>
          <p:nvPr/>
        </p:nvSpPr>
        <p:spPr bwMode="auto">
          <a:xfrm>
            <a:off x="6156325" y="5610225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5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(1236/1237/1238/1240/1241)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cxnSp>
        <p:nvCxnSpPr>
          <p:cNvPr id="76" name="Straight Connector 75"/>
          <p:cNvCxnSpPr/>
          <p:nvPr/>
        </p:nvCxnSpPr>
        <p:spPr>
          <a:xfrm>
            <a:off x="1404938" y="1628775"/>
            <a:ext cx="604837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4" name="Straight Connector 83"/>
          <p:cNvCxnSpPr/>
          <p:nvPr/>
        </p:nvCxnSpPr>
        <p:spPr>
          <a:xfrm>
            <a:off x="1403350" y="1628775"/>
            <a:ext cx="0" cy="9048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/>
          <p:cNvCxnSpPr/>
          <p:nvPr/>
        </p:nvCxnSpPr>
        <p:spPr>
          <a:xfrm>
            <a:off x="7451725" y="1628775"/>
            <a:ext cx="0" cy="9048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" name="Straight Connector 85"/>
          <p:cNvCxnSpPr/>
          <p:nvPr/>
        </p:nvCxnSpPr>
        <p:spPr>
          <a:xfrm>
            <a:off x="3049588" y="1628775"/>
            <a:ext cx="0" cy="324008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7" name="Straight Connector 86"/>
          <p:cNvCxnSpPr/>
          <p:nvPr/>
        </p:nvCxnSpPr>
        <p:spPr>
          <a:xfrm>
            <a:off x="1403350" y="4868863"/>
            <a:ext cx="604837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9" name="Straight Connector 88"/>
          <p:cNvCxnSpPr/>
          <p:nvPr/>
        </p:nvCxnSpPr>
        <p:spPr>
          <a:xfrm>
            <a:off x="1403350" y="4868863"/>
            <a:ext cx="0" cy="904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0" name="Straight Connector 89"/>
          <p:cNvCxnSpPr/>
          <p:nvPr/>
        </p:nvCxnSpPr>
        <p:spPr>
          <a:xfrm>
            <a:off x="4427538" y="4868863"/>
            <a:ext cx="0" cy="904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1" name="Straight Connector 90"/>
          <p:cNvCxnSpPr/>
          <p:nvPr/>
        </p:nvCxnSpPr>
        <p:spPr>
          <a:xfrm>
            <a:off x="7451725" y="4868863"/>
            <a:ext cx="0" cy="904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94236" name="Group 49"/>
          <p:cNvGrpSpPr>
            <a:grpSpLocks/>
          </p:cNvGrpSpPr>
          <p:nvPr/>
        </p:nvGrpSpPr>
        <p:grpSpPr bwMode="auto">
          <a:xfrm>
            <a:off x="107950" y="3300413"/>
            <a:ext cx="2843213" cy="652462"/>
            <a:chOff x="107503" y="3710690"/>
            <a:chExt cx="2844257" cy="652455"/>
          </a:xfrm>
        </p:grpSpPr>
        <p:sp>
          <p:nvSpPr>
            <p:cNvPr id="94252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ลาดบัวหลวง</a:t>
              </a:r>
            </a:p>
          </p:txBody>
        </p:sp>
        <p:sp>
          <p:nvSpPr>
            <p:cNvPr id="94253" name="Rectangle 2"/>
            <p:cNvSpPr>
              <a:spLocks noChangeArrowheads="1"/>
            </p:cNvSpPr>
            <p:nvPr/>
          </p:nvSpPr>
          <p:spPr bwMode="auto">
            <a:xfrm>
              <a:off x="2411760" y="3710690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94254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ชพ.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(1194)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94237" name="Text Box 17"/>
          <p:cNvSpPr txBox="1">
            <a:spLocks noChangeArrowheads="1"/>
          </p:cNvSpPr>
          <p:nvPr/>
        </p:nvSpPr>
        <p:spPr bwMode="auto">
          <a:xfrm>
            <a:off x="107950" y="3954463"/>
            <a:ext cx="2879725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3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(1195/1196/1199)</a:t>
            </a:r>
          </a:p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เจ้าพนักงานพัฒนาชุมชน (ปง./ชง.)    - 1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(1201)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94238" name="Group 50"/>
          <p:cNvGrpSpPr>
            <a:grpSpLocks/>
          </p:cNvGrpSpPr>
          <p:nvPr/>
        </p:nvGrpSpPr>
        <p:grpSpPr bwMode="auto">
          <a:xfrm>
            <a:off x="3132138" y="3300413"/>
            <a:ext cx="2843212" cy="652462"/>
            <a:chOff x="107503" y="3710690"/>
            <a:chExt cx="2844257" cy="652455"/>
          </a:xfrm>
        </p:grpSpPr>
        <p:sp>
          <p:nvSpPr>
            <p:cNvPr id="94249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วังน้อย</a:t>
              </a:r>
            </a:p>
          </p:txBody>
        </p:sp>
        <p:sp>
          <p:nvSpPr>
            <p:cNvPr id="94250" name="Rectangle 2"/>
            <p:cNvSpPr>
              <a:spLocks noChangeArrowheads="1"/>
            </p:cNvSpPr>
            <p:nvPr/>
          </p:nvSpPr>
          <p:spPr bwMode="auto">
            <a:xfrm>
              <a:off x="2411760" y="3710690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94251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(1200)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94239" name="Text Box 17"/>
          <p:cNvSpPr txBox="1">
            <a:spLocks noChangeArrowheads="1"/>
          </p:cNvSpPr>
          <p:nvPr/>
        </p:nvSpPr>
        <p:spPr bwMode="auto">
          <a:xfrm>
            <a:off x="3132138" y="3954463"/>
            <a:ext cx="2879725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(1202/1203/1204/1207)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94240" name="Group 55"/>
          <p:cNvGrpSpPr>
            <a:grpSpLocks/>
          </p:cNvGrpSpPr>
          <p:nvPr/>
        </p:nvGrpSpPr>
        <p:grpSpPr bwMode="auto">
          <a:xfrm>
            <a:off x="6156325" y="3300413"/>
            <a:ext cx="2844800" cy="652462"/>
            <a:chOff x="107503" y="3710690"/>
            <a:chExt cx="2844257" cy="652455"/>
          </a:xfrm>
        </p:grpSpPr>
        <p:sp>
          <p:nvSpPr>
            <p:cNvPr id="94246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เสนา</a:t>
              </a:r>
            </a:p>
          </p:txBody>
        </p:sp>
        <p:sp>
          <p:nvSpPr>
            <p:cNvPr id="94247" name="Rectangle 2"/>
            <p:cNvSpPr>
              <a:spLocks noChangeArrowheads="1"/>
            </p:cNvSpPr>
            <p:nvPr/>
          </p:nvSpPr>
          <p:spPr bwMode="auto">
            <a:xfrm>
              <a:off x="2411760" y="3710690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7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94248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(1208)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94241" name="Text Box 17"/>
          <p:cNvSpPr txBox="1">
            <a:spLocks noChangeArrowheads="1"/>
          </p:cNvSpPr>
          <p:nvPr/>
        </p:nvSpPr>
        <p:spPr bwMode="auto">
          <a:xfrm>
            <a:off x="6156325" y="3954463"/>
            <a:ext cx="2879725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6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(1210/1211/1212/1213/1216/1217)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cxnSp>
        <p:nvCxnSpPr>
          <p:cNvPr id="105" name="Straight Connector 104"/>
          <p:cNvCxnSpPr/>
          <p:nvPr/>
        </p:nvCxnSpPr>
        <p:spPr>
          <a:xfrm>
            <a:off x="1404938" y="3213100"/>
            <a:ext cx="604837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6" name="Straight Connector 105"/>
          <p:cNvCxnSpPr/>
          <p:nvPr/>
        </p:nvCxnSpPr>
        <p:spPr>
          <a:xfrm>
            <a:off x="1403350" y="3213100"/>
            <a:ext cx="0" cy="9048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7" name="Straight Connector 106"/>
          <p:cNvCxnSpPr/>
          <p:nvPr/>
        </p:nvCxnSpPr>
        <p:spPr>
          <a:xfrm>
            <a:off x="7451725" y="3213100"/>
            <a:ext cx="0" cy="9048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9" name="Straight Connector 108"/>
          <p:cNvCxnSpPr/>
          <p:nvPr/>
        </p:nvCxnSpPr>
        <p:spPr>
          <a:xfrm>
            <a:off x="4356100" y="3213100"/>
            <a:ext cx="0" cy="9048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234" name="Rectangle 73"/>
          <p:cNvSpPr>
            <a:spLocks noChangeArrowheads="1"/>
          </p:cNvSpPr>
          <p:nvPr/>
        </p:nvSpPr>
        <p:spPr bwMode="auto">
          <a:xfrm>
            <a:off x="488950" y="106363"/>
            <a:ext cx="815498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/>
            <a:r>
              <a:rPr lang="th-TH" altLang="th-TH" sz="1600" b="1">
                <a:latin typeface="TH SarabunPSK" panose="020B0500040200020003" pitchFamily="34" charset="-34"/>
                <a:cs typeface="TH SarabunPSK" panose="020B0500040200020003" pitchFamily="34" charset="-34"/>
              </a:rPr>
              <a:t>แผนภูมิแสดงการแบ่งงานภายในและอัตรากำลังของกรมการพัฒนาชุมชน</a:t>
            </a:r>
            <a:r>
              <a:rPr lang="en-US" altLang="th-TH" sz="1600" b="1">
                <a:latin typeface="TH SarabunPSK" panose="020B0500040200020003" pitchFamily="34" charset="-34"/>
                <a:cs typeface="TH SarabunPSK" panose="020B0500040200020003" pitchFamily="34" charset="-34"/>
              </a:rPr>
              <a:t> </a:t>
            </a:r>
            <a:endParaRPr lang="th-TH" altLang="th-TH" sz="1600" b="1"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sp>
        <p:nvSpPr>
          <p:cNvPr id="95235" name="Text Box 9"/>
          <p:cNvSpPr txBox="1">
            <a:spLocks noChangeArrowheads="1"/>
          </p:cNvSpPr>
          <p:nvPr/>
        </p:nvSpPr>
        <p:spPr bwMode="auto">
          <a:xfrm>
            <a:off x="6980238" y="6269038"/>
            <a:ext cx="2160587" cy="588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ลูกจ้างประจำ 2 อัตรา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rPr>
              <a:t>(63/64)</a:t>
            </a:r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 </a:t>
            </a:r>
            <a:endParaRPr lang="th-TH" altLang="th-TH" sz="1400">
              <a:solidFill>
                <a:srgbClr val="FF0000"/>
              </a:solidFill>
              <a:latin typeface="TH SarabunPSK" panose="020B0500040200020003" pitchFamily="34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กรอบพนักงานราชการ 1 อัตรา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rPr>
              <a:t>(90)</a:t>
            </a:r>
          </a:p>
        </p:txBody>
      </p:sp>
      <p:grpSp>
        <p:nvGrpSpPr>
          <p:cNvPr id="95236" name="Group 81"/>
          <p:cNvGrpSpPr>
            <a:grpSpLocks/>
          </p:cNvGrpSpPr>
          <p:nvPr/>
        </p:nvGrpSpPr>
        <p:grpSpPr bwMode="auto">
          <a:xfrm>
            <a:off x="2843213" y="765175"/>
            <a:ext cx="3421062" cy="646113"/>
            <a:chOff x="2448080" y="857250"/>
            <a:chExt cx="3420000" cy="646113"/>
          </a:xfrm>
        </p:grpSpPr>
        <p:sp>
          <p:nvSpPr>
            <p:cNvPr id="95245" name="Rectangle 2"/>
            <p:cNvSpPr>
              <a:spLocks noChangeArrowheads="1"/>
            </p:cNvSpPr>
            <p:nvPr/>
          </p:nvSpPr>
          <p:spPr bwMode="auto">
            <a:xfrm>
              <a:off x="2448080" y="857250"/>
              <a:ext cx="2844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สำนักงานพัฒนาชุมชนจังหวัดพระนครศรีอยุธยา</a:t>
              </a:r>
            </a:p>
          </p:txBody>
        </p:sp>
        <p:sp>
          <p:nvSpPr>
            <p:cNvPr id="95246" name="Rectangle 2"/>
            <p:cNvSpPr>
              <a:spLocks noChangeArrowheads="1"/>
            </p:cNvSpPr>
            <p:nvPr/>
          </p:nvSpPr>
          <p:spPr bwMode="auto">
            <a:xfrm>
              <a:off x="5290308" y="857250"/>
              <a:ext cx="575739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 eaLnBrk="1" hangingPunct="1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125</a:t>
              </a:r>
              <a:endParaRPr lang="th-TH" altLang="th-TH" sz="16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95247" name="Rectangle 2"/>
            <p:cNvSpPr>
              <a:spLocks noChangeArrowheads="1"/>
            </p:cNvSpPr>
            <p:nvPr/>
          </p:nvSpPr>
          <p:spPr bwMode="auto">
            <a:xfrm>
              <a:off x="2448080" y="1177925"/>
              <a:ext cx="3420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ผู้อำนวยการ (พัฒนาการจังหวัด) สูง</a:t>
              </a:r>
              <a:r>
                <a:rPr lang="en-US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(1082)</a:t>
              </a:r>
              <a:r>
                <a:rPr lang="en-US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endParaRPr lang="th-TH" altLang="th-TH" sz="1600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95237" name="Text Box 91"/>
          <p:cNvSpPr txBox="1">
            <a:spLocks noChangeArrowheads="1"/>
          </p:cNvSpPr>
          <p:nvPr/>
        </p:nvSpPr>
        <p:spPr bwMode="auto">
          <a:xfrm>
            <a:off x="3924300" y="404813"/>
            <a:ext cx="1368425" cy="277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Update </a:t>
            </a:r>
            <a:r>
              <a:rPr lang="th-TH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26 เมษายน 2564 </a:t>
            </a:r>
            <a:r>
              <a:rPr lang="en-US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         </a:t>
            </a:r>
            <a:endParaRPr lang="th-TH" altLang="th-TH" sz="1200"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cxnSp>
        <p:nvCxnSpPr>
          <p:cNvPr id="78" name="Straight Connector 77"/>
          <p:cNvCxnSpPr/>
          <p:nvPr/>
        </p:nvCxnSpPr>
        <p:spPr>
          <a:xfrm>
            <a:off x="4572000" y="1419225"/>
            <a:ext cx="0" cy="50482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5239" name="Rectangle 78"/>
          <p:cNvSpPr>
            <a:spLocks noChangeArrowheads="1"/>
          </p:cNvSpPr>
          <p:nvPr/>
        </p:nvSpPr>
        <p:spPr bwMode="auto">
          <a:xfrm>
            <a:off x="0" y="6611938"/>
            <a:ext cx="1619250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000" u="sng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หมายเหตุ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ภายในวงเล็บแสดงเลขที่ตำแหน่ง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95240" name="Group 50"/>
          <p:cNvGrpSpPr>
            <a:grpSpLocks/>
          </p:cNvGrpSpPr>
          <p:nvPr/>
        </p:nvGrpSpPr>
        <p:grpSpPr bwMode="auto">
          <a:xfrm>
            <a:off x="3132138" y="1722438"/>
            <a:ext cx="2843212" cy="646112"/>
            <a:chOff x="107503" y="3717032"/>
            <a:chExt cx="2844257" cy="646113"/>
          </a:xfrm>
        </p:grpSpPr>
        <p:sp>
          <p:nvSpPr>
            <p:cNvPr id="95242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บ้านแพรก</a:t>
              </a:r>
            </a:p>
          </p:txBody>
        </p:sp>
        <p:sp>
          <p:nvSpPr>
            <p:cNvPr id="95243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95244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(1243)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95241" name="Text Box 17"/>
          <p:cNvSpPr txBox="1">
            <a:spLocks noChangeArrowheads="1"/>
          </p:cNvSpPr>
          <p:nvPr/>
        </p:nvSpPr>
        <p:spPr bwMode="auto">
          <a:xfrm>
            <a:off x="3132138" y="2370138"/>
            <a:ext cx="2879725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(1244/1245/1246/1247)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258" name="Rectangle 73"/>
          <p:cNvSpPr>
            <a:spLocks noChangeArrowheads="1"/>
          </p:cNvSpPr>
          <p:nvPr/>
        </p:nvSpPr>
        <p:spPr bwMode="auto">
          <a:xfrm>
            <a:off x="488950" y="106363"/>
            <a:ext cx="815498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/>
            <a:r>
              <a:rPr lang="th-TH" altLang="th-TH" sz="1600" b="1">
                <a:latin typeface="TH SarabunPSK" panose="020B0500040200020003" pitchFamily="34" charset="-34"/>
                <a:cs typeface="TH SarabunPSK" panose="020B0500040200020003" pitchFamily="34" charset="-34"/>
              </a:rPr>
              <a:t>แผนภูมิแสดงการแบ่งงานภายในและอัตรากำลังของกรมการพัฒนาชุมชน</a:t>
            </a:r>
            <a:r>
              <a:rPr lang="en-US" altLang="th-TH" sz="1600" b="1">
                <a:latin typeface="TH SarabunPSK" panose="020B0500040200020003" pitchFamily="34" charset="-34"/>
                <a:cs typeface="TH SarabunPSK" panose="020B0500040200020003" pitchFamily="34" charset="-34"/>
              </a:rPr>
              <a:t> </a:t>
            </a:r>
            <a:endParaRPr lang="th-TH" altLang="th-TH" sz="1600" b="1"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sp>
        <p:nvSpPr>
          <p:cNvPr id="96259" name="Text Box 9"/>
          <p:cNvSpPr txBox="1">
            <a:spLocks noChangeArrowheads="1"/>
          </p:cNvSpPr>
          <p:nvPr/>
        </p:nvSpPr>
        <p:spPr bwMode="auto">
          <a:xfrm>
            <a:off x="6980238" y="6269038"/>
            <a:ext cx="2160587" cy="588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ลูกจ้างประจำ - อัตรา </a:t>
            </a:r>
            <a:endParaRPr lang="th-TH" altLang="th-TH" sz="1400">
              <a:solidFill>
                <a:srgbClr val="FF0000"/>
              </a:solidFill>
              <a:latin typeface="TH SarabunPSK" panose="020B0500040200020003" pitchFamily="34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กรอบพนักงานราชการ </a:t>
            </a:r>
            <a:r>
              <a:rPr lang="en-US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2</a:t>
            </a:r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 อัตรา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130/152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)</a:t>
            </a:r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 </a:t>
            </a:r>
            <a:endParaRPr lang="th-TH" altLang="th-TH" sz="1000">
              <a:solidFill>
                <a:srgbClr val="FF0000"/>
              </a:solidFill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grpSp>
        <p:nvGrpSpPr>
          <p:cNvPr id="96260" name="Group 81"/>
          <p:cNvGrpSpPr>
            <a:grpSpLocks/>
          </p:cNvGrpSpPr>
          <p:nvPr/>
        </p:nvGrpSpPr>
        <p:grpSpPr bwMode="auto">
          <a:xfrm>
            <a:off x="2843213" y="765175"/>
            <a:ext cx="3421062" cy="646113"/>
            <a:chOff x="2448080" y="857250"/>
            <a:chExt cx="3420000" cy="646113"/>
          </a:xfrm>
        </p:grpSpPr>
        <p:sp>
          <p:nvSpPr>
            <p:cNvPr id="96317" name="Rectangle 2"/>
            <p:cNvSpPr>
              <a:spLocks noChangeArrowheads="1"/>
            </p:cNvSpPr>
            <p:nvPr/>
          </p:nvSpPr>
          <p:spPr bwMode="auto">
            <a:xfrm>
              <a:off x="2448080" y="857250"/>
              <a:ext cx="2844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สำนักงานพัฒนาชุมชนจังหวัดพังงา</a:t>
              </a:r>
            </a:p>
          </p:txBody>
        </p:sp>
        <p:sp>
          <p:nvSpPr>
            <p:cNvPr id="96318" name="Rectangle 2"/>
            <p:cNvSpPr>
              <a:spLocks noChangeArrowheads="1"/>
            </p:cNvSpPr>
            <p:nvPr/>
          </p:nvSpPr>
          <p:spPr bwMode="auto">
            <a:xfrm>
              <a:off x="5290308" y="857250"/>
              <a:ext cx="575739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 eaLnBrk="1" hangingPunct="1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59</a:t>
              </a:r>
              <a:endParaRPr lang="th-TH" altLang="th-TH" sz="16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96319" name="Rectangle 2"/>
            <p:cNvSpPr>
              <a:spLocks noChangeArrowheads="1"/>
            </p:cNvSpPr>
            <p:nvPr/>
          </p:nvSpPr>
          <p:spPr bwMode="auto">
            <a:xfrm>
              <a:off x="2448080" y="1177925"/>
              <a:ext cx="3420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ผู้อำนวยการ (พัฒนาการจังหวัด) สูง</a:t>
              </a:r>
              <a:r>
                <a:rPr lang="en-US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(6985)</a:t>
              </a:r>
              <a:r>
                <a:rPr lang="en-US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endParaRPr lang="th-TH" altLang="th-TH" sz="1600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96261" name="Text Box 91"/>
          <p:cNvSpPr txBox="1">
            <a:spLocks noChangeArrowheads="1"/>
          </p:cNvSpPr>
          <p:nvPr/>
        </p:nvSpPr>
        <p:spPr bwMode="auto">
          <a:xfrm>
            <a:off x="3924300" y="404813"/>
            <a:ext cx="1368425" cy="277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Update </a:t>
            </a:r>
            <a:r>
              <a:rPr lang="th-TH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26 เมษายน 2564 </a:t>
            </a:r>
            <a:r>
              <a:rPr lang="en-US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         </a:t>
            </a:r>
            <a:endParaRPr lang="th-TH" altLang="th-TH" sz="1200"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sp>
        <p:nvSpPr>
          <p:cNvPr id="96262" name="Text Box 17"/>
          <p:cNvSpPr txBox="1">
            <a:spLocks noChangeArrowheads="1"/>
          </p:cNvSpPr>
          <p:nvPr/>
        </p:nvSpPr>
        <p:spPr bwMode="auto">
          <a:xfrm>
            <a:off x="107950" y="2409825"/>
            <a:ext cx="2951163" cy="628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 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- 1 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(7681)</a:t>
            </a:r>
          </a:p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นักจัดการงานทั่วไป (ปก./ชก.)   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     </a:t>
            </a: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- 1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7003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)</a:t>
            </a:r>
          </a:p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เจ้าพนักงานธุรการ (ปง./ชง.)    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      </a:t>
            </a: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2 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(6987/6989)</a:t>
            </a:r>
          </a:p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เจ้าพนักงานการเงินและบัญชี (ปง./ชง.)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- 1 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(7012)</a:t>
            </a:r>
          </a:p>
          <a:p>
            <a:pPr eaLnBrk="1" hangingPunct="1">
              <a:lnSpc>
                <a:spcPct val="75000"/>
              </a:lnSpc>
            </a:pPr>
            <a:r>
              <a:rPr lang="th-TH" altLang="th-TH" sz="12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นักวิชาการพัสดุ (พรก.) (กรอบ)  </a:t>
            </a:r>
            <a:r>
              <a:rPr lang="en-US" altLang="th-TH" sz="12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     </a:t>
            </a:r>
            <a:r>
              <a:rPr lang="th-TH" altLang="th-TH" sz="12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11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- 1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146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) (ไม่รวมในกรอบ ขรก.)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>
              <a:lnSpc>
                <a:spcPct val="75000"/>
              </a:lnSpc>
            </a:pPr>
            <a:r>
              <a:rPr lang="en-US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</a:t>
            </a:r>
            <a:r>
              <a:rPr lang="th-TH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ตามมาตรการฯ ปี งบฯ </a:t>
            </a:r>
            <a:r>
              <a:rPr lang="en-US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2563)</a:t>
            </a:r>
            <a:endParaRPr lang="th-TH" altLang="th-TH" sz="10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endParaRPr lang="th-TH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endParaRPr lang="en-US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sp>
        <p:nvSpPr>
          <p:cNvPr id="96263" name="Text Box 17"/>
          <p:cNvSpPr txBox="1">
            <a:spLocks noChangeArrowheads="1"/>
          </p:cNvSpPr>
          <p:nvPr/>
        </p:nvSpPr>
        <p:spPr bwMode="auto">
          <a:xfrm>
            <a:off x="2411413" y="2408238"/>
            <a:ext cx="2087562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2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(6991/6992)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3" name="Group 18"/>
          <p:cNvGrpSpPr>
            <a:grpSpLocks/>
          </p:cNvGrpSpPr>
          <p:nvPr/>
        </p:nvGrpSpPr>
        <p:grpSpPr bwMode="auto">
          <a:xfrm>
            <a:off x="2411413" y="1772816"/>
            <a:ext cx="2052637" cy="646113"/>
            <a:chOff x="3203848" y="3468365"/>
            <a:chExt cx="2052020" cy="646113"/>
          </a:xfrm>
          <a:solidFill>
            <a:schemeClr val="bg1"/>
          </a:solidFill>
        </p:grpSpPr>
        <p:sp>
          <p:nvSpPr>
            <p:cNvPr id="12367" name="Rectangle 2"/>
            <p:cNvSpPr>
              <a:spLocks noChangeArrowheads="1"/>
            </p:cNvSpPr>
            <p:nvPr/>
          </p:nvSpPr>
          <p:spPr bwMode="auto">
            <a:xfrm>
              <a:off x="3203848" y="3468365"/>
              <a:ext cx="1476000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lnSpc>
                  <a:spcPct val="70000"/>
                </a:lnSpc>
                <a:defRPr/>
              </a:pPr>
              <a:endParaRPr lang="en-US" altLang="th-TH" sz="700" b="1" dirty="0">
                <a:latin typeface="TH SarabunPSK" pitchFamily="34" charset="-34"/>
                <a:cs typeface="TH SarabunPSK" pitchFamily="34" charset="-34"/>
              </a:endParaRPr>
            </a:p>
            <a:p>
              <a:pPr algn="ctr" eaLnBrk="0" hangingPunct="0">
                <a:lnSpc>
                  <a:spcPct val="70000"/>
                </a:lnSpc>
                <a:defRPr/>
              </a:pPr>
              <a:r>
                <a:rPr lang="th-TH" altLang="th-TH" sz="1400" b="1" dirty="0">
                  <a:latin typeface="TH SarabunPSK" pitchFamily="34" charset="-34"/>
                  <a:cs typeface="TH SarabunPSK" pitchFamily="34" charset="-34"/>
                </a:rPr>
                <a:t> กลุ่มงานยุทธศาสตร์</a:t>
              </a:r>
            </a:p>
            <a:p>
              <a:pPr algn="ctr" eaLnBrk="0" hangingPunct="0">
                <a:lnSpc>
                  <a:spcPct val="70000"/>
                </a:lnSpc>
                <a:defRPr/>
              </a:pPr>
              <a:r>
                <a:rPr lang="th-TH" altLang="th-TH" sz="1400" b="1" dirty="0">
                  <a:latin typeface="TH SarabunPSK" pitchFamily="34" charset="-34"/>
                  <a:cs typeface="TH SarabunPSK" pitchFamily="34" charset="-34"/>
                </a:rPr>
                <a:t>การพัฒนาชุมชน</a:t>
              </a:r>
            </a:p>
          </p:txBody>
        </p:sp>
        <p:sp>
          <p:nvSpPr>
            <p:cNvPr id="12368" name="Rectangle 2"/>
            <p:cNvSpPr>
              <a:spLocks noChangeArrowheads="1"/>
            </p:cNvSpPr>
            <p:nvPr/>
          </p:nvSpPr>
          <p:spPr bwMode="auto">
            <a:xfrm>
              <a:off x="4679868" y="3468365"/>
              <a:ext cx="576000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en-US" altLang="th-TH" sz="1600" b="1" dirty="0">
                  <a:latin typeface="TH SarabunPSK" pitchFamily="34" charset="-34"/>
                  <a:cs typeface="TH SarabunPSK" pitchFamily="34" charset="-34"/>
                </a:rPr>
                <a:t>3</a:t>
              </a:r>
              <a:endParaRPr lang="th-TH" altLang="th-TH" sz="1400" b="1" dirty="0">
                <a:latin typeface="TH SarabunPSK" pitchFamily="34" charset="-34"/>
                <a:cs typeface="TH SarabunPSK" pitchFamily="34" charset="-34"/>
              </a:endParaRPr>
            </a:p>
          </p:txBody>
        </p:sp>
        <p:sp>
          <p:nvSpPr>
            <p:cNvPr id="12372" name="Rectangle 2"/>
            <p:cNvSpPr>
              <a:spLocks noChangeArrowheads="1"/>
            </p:cNvSpPr>
            <p:nvPr/>
          </p:nvSpPr>
          <p:spPr bwMode="auto">
            <a:xfrm>
              <a:off x="3203848" y="3789040"/>
              <a:ext cx="2052020" cy="325438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th-TH" altLang="th-TH" sz="1500" spc="-70" dirty="0">
                  <a:latin typeface="TH SarabunPSK" pitchFamily="34" charset="-34"/>
                  <a:cs typeface="TH SarabunPSK" pitchFamily="34" charset="-34"/>
                </a:rPr>
                <a:t>นักวิชาการพัฒนาชุมชน (ผอ.กง.) ชพ</a:t>
              </a:r>
              <a:r>
                <a:rPr lang="en-US" altLang="th-TH" sz="1500" spc="-70" dirty="0">
                  <a:latin typeface="TH SarabunPSK" pitchFamily="34" charset="-34"/>
                  <a:cs typeface="TH SarabunPSK" pitchFamily="34" charset="-34"/>
                </a:rPr>
                <a:t>. </a:t>
              </a:r>
              <a:r>
                <a:rPr lang="en-US" altLang="th-TH" sz="1000" spc="-70" dirty="0">
                  <a:solidFill>
                    <a:srgbClr val="FF0000"/>
                  </a:solidFill>
                  <a:latin typeface="TH SarabunPSK" pitchFamily="34" charset="-34"/>
                  <a:cs typeface="TH SarabunPSK" pitchFamily="34" charset="-34"/>
                </a:rPr>
                <a:t>(6990)</a:t>
              </a:r>
              <a:endParaRPr lang="th-TH" altLang="th-TH" sz="1000" spc="-70" dirty="0">
                <a:solidFill>
                  <a:srgbClr val="FF0000"/>
                </a:solidFill>
                <a:latin typeface="TH SarabunPSK" pitchFamily="34" charset="-34"/>
                <a:cs typeface="TH SarabunPSK" pitchFamily="34" charset="-34"/>
              </a:endParaRPr>
            </a:p>
          </p:txBody>
        </p:sp>
      </p:grpSp>
      <p:sp>
        <p:nvSpPr>
          <p:cNvPr id="96265" name="Text Box 17"/>
          <p:cNvSpPr txBox="1">
            <a:spLocks noChangeArrowheads="1"/>
          </p:cNvSpPr>
          <p:nvPr/>
        </p:nvSpPr>
        <p:spPr bwMode="auto">
          <a:xfrm>
            <a:off x="4665663" y="2420938"/>
            <a:ext cx="2087562" cy="628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- 4</a:t>
            </a:r>
            <a:endParaRPr lang="en-US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(2118/6994/6995/6996)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4" name="Group 18"/>
          <p:cNvGrpSpPr>
            <a:grpSpLocks/>
          </p:cNvGrpSpPr>
          <p:nvPr/>
        </p:nvGrpSpPr>
        <p:grpSpPr bwMode="auto">
          <a:xfrm>
            <a:off x="4665274" y="1773328"/>
            <a:ext cx="2051050" cy="646110"/>
            <a:chOff x="3203848" y="3468365"/>
            <a:chExt cx="2052020" cy="646111"/>
          </a:xfrm>
          <a:solidFill>
            <a:schemeClr val="bg1"/>
          </a:solidFill>
        </p:grpSpPr>
        <p:sp>
          <p:nvSpPr>
            <p:cNvPr id="12364" name="Rectangle 2"/>
            <p:cNvSpPr>
              <a:spLocks noChangeArrowheads="1"/>
            </p:cNvSpPr>
            <p:nvPr/>
          </p:nvSpPr>
          <p:spPr bwMode="auto">
            <a:xfrm>
              <a:off x="3203848" y="3468365"/>
              <a:ext cx="1476000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lnSpc>
                  <a:spcPct val="70000"/>
                </a:lnSpc>
                <a:defRPr/>
              </a:pPr>
              <a:endParaRPr lang="th-TH" altLang="th-TH" sz="700" b="1" dirty="0">
                <a:latin typeface="TH SarabunPSK" pitchFamily="34" charset="-34"/>
                <a:cs typeface="TH SarabunPSK" pitchFamily="34" charset="-34"/>
              </a:endParaRPr>
            </a:p>
            <a:p>
              <a:pPr algn="ctr" eaLnBrk="0" hangingPunct="0">
                <a:lnSpc>
                  <a:spcPct val="70000"/>
                </a:lnSpc>
                <a:defRPr/>
              </a:pPr>
              <a:r>
                <a:rPr lang="th-TH" altLang="th-TH" sz="1400" b="1" dirty="0">
                  <a:latin typeface="TH SarabunPSK" pitchFamily="34" charset="-34"/>
                  <a:cs typeface="TH SarabunPSK" pitchFamily="34" charset="-34"/>
                </a:rPr>
                <a:t>กลุ่มงานส่งเสริม                      การพัฒนาชุมชน</a:t>
              </a:r>
            </a:p>
          </p:txBody>
        </p:sp>
        <p:sp>
          <p:nvSpPr>
            <p:cNvPr id="12365" name="Rectangle 2"/>
            <p:cNvSpPr>
              <a:spLocks noChangeArrowheads="1"/>
            </p:cNvSpPr>
            <p:nvPr/>
          </p:nvSpPr>
          <p:spPr bwMode="auto">
            <a:xfrm>
              <a:off x="4679868" y="3468365"/>
              <a:ext cx="576000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en-US" altLang="th-TH" sz="1600" b="1" dirty="0">
                  <a:latin typeface="TH SarabunPSK" pitchFamily="34" charset="-34"/>
                  <a:cs typeface="TH SarabunPSK" pitchFamily="34" charset="-34"/>
                </a:rPr>
                <a:t>5</a:t>
              </a:r>
              <a:endParaRPr lang="th-TH" altLang="th-TH" sz="1600" b="1" dirty="0">
                <a:latin typeface="TH SarabunPSK" pitchFamily="34" charset="-34"/>
                <a:cs typeface="TH SarabunPSK" pitchFamily="34" charset="-34"/>
              </a:endParaRPr>
            </a:p>
          </p:txBody>
        </p:sp>
        <p:sp>
          <p:nvSpPr>
            <p:cNvPr id="12369" name="Rectangle 2"/>
            <p:cNvSpPr>
              <a:spLocks noChangeArrowheads="1"/>
            </p:cNvSpPr>
            <p:nvPr/>
          </p:nvSpPr>
          <p:spPr bwMode="auto">
            <a:xfrm>
              <a:off x="3203848" y="3789039"/>
              <a:ext cx="2052020" cy="325437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th-TH" altLang="th-TH" sz="1500" spc="-80" dirty="0">
                  <a:latin typeface="TH SarabunPSK" pitchFamily="34" charset="-34"/>
                  <a:cs typeface="TH SarabunPSK" pitchFamily="34" charset="-34"/>
                </a:rPr>
                <a:t>นักวิชาการพัฒนาชุมชน (ผอ.กง.) ชพ</a:t>
              </a:r>
              <a:r>
                <a:rPr lang="en-US" altLang="th-TH" sz="1500" spc="-80" dirty="0">
                  <a:latin typeface="TH SarabunPSK" pitchFamily="34" charset="-34"/>
                  <a:cs typeface="TH SarabunPSK" pitchFamily="34" charset="-34"/>
                </a:rPr>
                <a:t>. </a:t>
              </a:r>
              <a:r>
                <a:rPr lang="en-US" altLang="th-TH" sz="1000" spc="-80" dirty="0">
                  <a:solidFill>
                    <a:srgbClr val="FF0000"/>
                  </a:solidFill>
                  <a:latin typeface="TH SarabunPSK" pitchFamily="34" charset="-34"/>
                  <a:cs typeface="TH SarabunPSK" pitchFamily="34" charset="-34"/>
                </a:rPr>
                <a:t>(6993)</a:t>
              </a:r>
              <a:endParaRPr lang="th-TH" altLang="th-TH" sz="1000" spc="-80" dirty="0">
                <a:solidFill>
                  <a:srgbClr val="FF0000"/>
                </a:solidFill>
                <a:latin typeface="TH SarabunPSK" pitchFamily="34" charset="-34"/>
                <a:cs typeface="TH SarabunPSK" pitchFamily="34" charset="-34"/>
              </a:endParaRPr>
            </a:p>
          </p:txBody>
        </p:sp>
      </p:grpSp>
      <p:sp>
        <p:nvSpPr>
          <p:cNvPr id="96267" name="Text Box 17"/>
          <p:cNvSpPr txBox="1">
            <a:spLocks noChangeArrowheads="1"/>
          </p:cNvSpPr>
          <p:nvPr/>
        </p:nvSpPr>
        <p:spPr bwMode="auto">
          <a:xfrm>
            <a:off x="6969125" y="2425700"/>
            <a:ext cx="2087563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(721/7001/7009/7022)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5" name="Group 18"/>
          <p:cNvGrpSpPr>
            <a:grpSpLocks/>
          </p:cNvGrpSpPr>
          <p:nvPr/>
        </p:nvGrpSpPr>
        <p:grpSpPr bwMode="auto">
          <a:xfrm>
            <a:off x="6968737" y="1778090"/>
            <a:ext cx="2052637" cy="646113"/>
            <a:chOff x="3203848" y="3468365"/>
            <a:chExt cx="2052020" cy="646113"/>
          </a:xfrm>
          <a:solidFill>
            <a:schemeClr val="bg1"/>
          </a:solidFill>
        </p:grpSpPr>
        <p:sp>
          <p:nvSpPr>
            <p:cNvPr id="12361" name="Rectangle 2"/>
            <p:cNvSpPr>
              <a:spLocks noChangeArrowheads="1"/>
            </p:cNvSpPr>
            <p:nvPr/>
          </p:nvSpPr>
          <p:spPr bwMode="auto">
            <a:xfrm>
              <a:off x="3203848" y="3468365"/>
              <a:ext cx="1476000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lnSpc>
                  <a:spcPct val="70000"/>
                </a:lnSpc>
                <a:defRPr/>
              </a:pPr>
              <a:endParaRPr lang="th-TH" altLang="th-TH" sz="700" b="1" dirty="0">
                <a:latin typeface="TH SarabunPSK" pitchFamily="34" charset="-34"/>
                <a:cs typeface="TH SarabunPSK" pitchFamily="34" charset="-34"/>
              </a:endParaRPr>
            </a:p>
            <a:p>
              <a:pPr algn="ctr" eaLnBrk="0" hangingPunct="0">
                <a:lnSpc>
                  <a:spcPct val="70000"/>
                </a:lnSpc>
                <a:defRPr/>
              </a:pPr>
              <a:r>
                <a:rPr lang="th-TH" altLang="th-TH" sz="1400" b="1" dirty="0">
                  <a:latin typeface="TH SarabunPSK" pitchFamily="34" charset="-34"/>
                  <a:cs typeface="TH SarabunPSK" pitchFamily="34" charset="-34"/>
                </a:rPr>
                <a:t>กลุ่มงานสารสนเทศ</a:t>
              </a:r>
            </a:p>
            <a:p>
              <a:pPr algn="ctr" eaLnBrk="0" hangingPunct="0">
                <a:lnSpc>
                  <a:spcPct val="70000"/>
                </a:lnSpc>
                <a:defRPr/>
              </a:pPr>
              <a:r>
                <a:rPr lang="th-TH" altLang="th-TH" sz="1400" b="1" dirty="0">
                  <a:latin typeface="TH SarabunPSK" pitchFamily="34" charset="-34"/>
                  <a:cs typeface="TH SarabunPSK" pitchFamily="34" charset="-34"/>
                </a:rPr>
                <a:t>การพัฒนาชุมชน</a:t>
              </a:r>
            </a:p>
          </p:txBody>
        </p:sp>
        <p:sp>
          <p:nvSpPr>
            <p:cNvPr id="12362" name="Rectangle 2"/>
            <p:cNvSpPr>
              <a:spLocks noChangeArrowheads="1"/>
            </p:cNvSpPr>
            <p:nvPr/>
          </p:nvSpPr>
          <p:spPr bwMode="auto">
            <a:xfrm>
              <a:off x="4679868" y="3468365"/>
              <a:ext cx="576000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en-US" altLang="th-TH" sz="1600" b="1" dirty="0">
                  <a:latin typeface="TH SarabunPSK" pitchFamily="34" charset="-34"/>
                  <a:cs typeface="TH SarabunPSK" pitchFamily="34" charset="-34"/>
                </a:rPr>
                <a:t>5</a:t>
              </a:r>
              <a:endParaRPr lang="th-TH" altLang="th-TH" sz="1400" b="1" dirty="0">
                <a:latin typeface="TH SarabunPSK" pitchFamily="34" charset="-34"/>
                <a:cs typeface="TH SarabunPSK" pitchFamily="34" charset="-34"/>
              </a:endParaRPr>
            </a:p>
          </p:txBody>
        </p:sp>
        <p:sp>
          <p:nvSpPr>
            <p:cNvPr id="11342" name="Rectangle 2"/>
            <p:cNvSpPr>
              <a:spLocks noChangeArrowheads="1"/>
            </p:cNvSpPr>
            <p:nvPr/>
          </p:nvSpPr>
          <p:spPr bwMode="auto">
            <a:xfrm>
              <a:off x="3203848" y="3789040"/>
              <a:ext cx="2052020" cy="325438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th-TH" altLang="th-TH" sz="1500" spc="-80" dirty="0">
                  <a:latin typeface="TH SarabunPSK" pitchFamily="34" charset="-34"/>
                  <a:cs typeface="TH SarabunPSK" pitchFamily="34" charset="-34"/>
                </a:rPr>
                <a:t>นักวิชาการพัฒนาชุมชน (ผอ.กง.) ชพ</a:t>
              </a:r>
              <a:r>
                <a:rPr lang="en-US" altLang="th-TH" sz="1500" spc="-80" dirty="0">
                  <a:latin typeface="TH SarabunPSK" pitchFamily="34" charset="-34"/>
                  <a:cs typeface="TH SarabunPSK" pitchFamily="34" charset="-34"/>
                </a:rPr>
                <a:t>. </a:t>
              </a:r>
              <a:r>
                <a:rPr lang="en-US" altLang="th-TH" sz="1050" spc="-60" dirty="0">
                  <a:solidFill>
                    <a:srgbClr val="FF0000"/>
                  </a:solidFill>
                  <a:latin typeface="TH SarabunPSK" pitchFamily="34" charset="-34"/>
                  <a:cs typeface="TH SarabunPSK" pitchFamily="34" charset="-34"/>
                </a:rPr>
                <a:t>(693)</a:t>
              </a:r>
              <a:endParaRPr lang="th-TH" altLang="th-TH" sz="1050" spc="-60" dirty="0">
                <a:solidFill>
                  <a:srgbClr val="FF0000"/>
                </a:solidFill>
                <a:latin typeface="TH SarabunPSK" pitchFamily="34" charset="-34"/>
                <a:cs typeface="TH SarabunPSK" pitchFamily="34" charset="-34"/>
              </a:endParaRPr>
            </a:p>
          </p:txBody>
        </p:sp>
      </p:grpSp>
      <p:cxnSp>
        <p:nvCxnSpPr>
          <p:cNvPr id="78" name="Straight Connector 77"/>
          <p:cNvCxnSpPr/>
          <p:nvPr/>
        </p:nvCxnSpPr>
        <p:spPr>
          <a:xfrm>
            <a:off x="4572000" y="1419225"/>
            <a:ext cx="0" cy="223202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/>
          <p:cNvCxnSpPr/>
          <p:nvPr/>
        </p:nvCxnSpPr>
        <p:spPr>
          <a:xfrm>
            <a:off x="1116013" y="1628775"/>
            <a:ext cx="683895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6271" name="Rectangle 78"/>
          <p:cNvSpPr>
            <a:spLocks noChangeArrowheads="1"/>
          </p:cNvSpPr>
          <p:nvPr/>
        </p:nvSpPr>
        <p:spPr bwMode="auto">
          <a:xfrm>
            <a:off x="0" y="6611938"/>
            <a:ext cx="1619250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000" u="sng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หมายเหตุ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ภายในวงเล็บแสดงเลขที่ตำแหน่ง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96272" name="Group 49"/>
          <p:cNvGrpSpPr>
            <a:grpSpLocks/>
          </p:cNvGrpSpPr>
          <p:nvPr/>
        </p:nvGrpSpPr>
        <p:grpSpPr bwMode="auto">
          <a:xfrm>
            <a:off x="107950" y="3594100"/>
            <a:ext cx="2843213" cy="646113"/>
            <a:chOff x="107503" y="3717032"/>
            <a:chExt cx="2844257" cy="646113"/>
          </a:xfrm>
        </p:grpSpPr>
        <p:sp>
          <p:nvSpPr>
            <p:cNvPr id="96314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เมืองพังงา</a:t>
              </a:r>
            </a:p>
          </p:txBody>
        </p:sp>
        <p:sp>
          <p:nvSpPr>
            <p:cNvPr id="96315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96316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(6997)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96273" name="Text Box 17"/>
          <p:cNvSpPr txBox="1">
            <a:spLocks noChangeArrowheads="1"/>
          </p:cNvSpPr>
          <p:nvPr/>
        </p:nvSpPr>
        <p:spPr bwMode="auto">
          <a:xfrm>
            <a:off x="107950" y="4241800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(1347/6999/7000/7002)</a:t>
            </a:r>
          </a:p>
        </p:txBody>
      </p:sp>
      <p:grpSp>
        <p:nvGrpSpPr>
          <p:cNvPr id="96274" name="Group 50"/>
          <p:cNvGrpSpPr>
            <a:grpSpLocks/>
          </p:cNvGrpSpPr>
          <p:nvPr/>
        </p:nvGrpSpPr>
        <p:grpSpPr bwMode="auto">
          <a:xfrm>
            <a:off x="3132138" y="3594100"/>
            <a:ext cx="2843212" cy="646113"/>
            <a:chOff x="107503" y="3717032"/>
            <a:chExt cx="2844257" cy="646113"/>
          </a:xfrm>
        </p:grpSpPr>
        <p:sp>
          <p:nvSpPr>
            <p:cNvPr id="96311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ตะกั่วทุ่ง</a:t>
              </a:r>
            </a:p>
          </p:txBody>
        </p:sp>
        <p:sp>
          <p:nvSpPr>
            <p:cNvPr id="96312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96313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(7004)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96275" name="Text Box 17"/>
          <p:cNvSpPr txBox="1">
            <a:spLocks noChangeArrowheads="1"/>
          </p:cNvSpPr>
          <p:nvPr/>
        </p:nvSpPr>
        <p:spPr bwMode="auto">
          <a:xfrm>
            <a:off x="3132138" y="4241800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(7006/7007/7008/7021)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96276" name="Group 55"/>
          <p:cNvGrpSpPr>
            <a:grpSpLocks/>
          </p:cNvGrpSpPr>
          <p:nvPr/>
        </p:nvGrpSpPr>
        <p:grpSpPr bwMode="auto">
          <a:xfrm>
            <a:off x="6156325" y="3594100"/>
            <a:ext cx="2844800" cy="646113"/>
            <a:chOff x="107503" y="3717032"/>
            <a:chExt cx="2844257" cy="646113"/>
          </a:xfrm>
        </p:grpSpPr>
        <p:sp>
          <p:nvSpPr>
            <p:cNvPr id="96308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ตะกั่วป่า</a:t>
              </a:r>
            </a:p>
          </p:txBody>
        </p:sp>
        <p:sp>
          <p:nvSpPr>
            <p:cNvPr id="96309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4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96310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(7010)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96277" name="Text Box 17"/>
          <p:cNvSpPr txBox="1">
            <a:spLocks noChangeArrowheads="1"/>
          </p:cNvSpPr>
          <p:nvPr/>
        </p:nvSpPr>
        <p:spPr bwMode="auto">
          <a:xfrm>
            <a:off x="6156325" y="4241800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      </a:t>
            </a: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3 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(7013/7014/7016)</a:t>
            </a:r>
          </a:p>
          <a:p>
            <a:pPr eaLnBrk="1" hangingPunct="1"/>
            <a:r>
              <a:rPr lang="th-TH" altLang="th-TH" sz="12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(พรก</a:t>
            </a:r>
            <a:r>
              <a:rPr lang="en-US" altLang="th-TH" sz="12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.</a:t>
            </a:r>
            <a:r>
              <a:rPr lang="th-TH" altLang="th-TH" sz="12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)</a:t>
            </a:r>
            <a:r>
              <a:rPr lang="en-US" altLang="th-TH" sz="12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12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(จ้างแล้ว)</a:t>
            </a:r>
            <a:r>
              <a:rPr lang="en-US" altLang="th-TH" sz="12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  </a:t>
            </a:r>
            <a:r>
              <a:rPr lang="th-TH" altLang="th-TH" sz="12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- 1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(1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24) </a:t>
            </a:r>
          </a:p>
          <a:p>
            <a:pPr eaLnBrk="1" hangingPunct="1"/>
            <a:r>
              <a:rPr lang="th-TH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(กรอบฯ </a:t>
            </a:r>
            <a:r>
              <a:rPr lang="en-US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2564</a:t>
            </a:r>
            <a:r>
              <a:rPr lang="th-TH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en-US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–</a:t>
            </a:r>
            <a:r>
              <a:rPr lang="th-TH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en-US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2567 </a:t>
            </a:r>
            <a:r>
              <a:rPr lang="th-TH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ตามมาตรการฯ ปี งบฯ </a:t>
            </a:r>
            <a:r>
              <a:rPr lang="en-US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2562)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 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(ไม่รวมในกรอบ ขรก.)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96278" name="Group 60"/>
          <p:cNvGrpSpPr>
            <a:grpSpLocks/>
          </p:cNvGrpSpPr>
          <p:nvPr/>
        </p:nvGrpSpPr>
        <p:grpSpPr bwMode="auto">
          <a:xfrm>
            <a:off x="107950" y="4962525"/>
            <a:ext cx="2843213" cy="646113"/>
            <a:chOff x="107503" y="3717032"/>
            <a:chExt cx="2844257" cy="646113"/>
          </a:xfrm>
        </p:grpSpPr>
        <p:sp>
          <p:nvSpPr>
            <p:cNvPr id="96305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ทับปุด</a:t>
              </a:r>
            </a:p>
          </p:txBody>
        </p:sp>
        <p:sp>
          <p:nvSpPr>
            <p:cNvPr id="96306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96307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ชพ.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(7017)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96279" name="Text Box 17"/>
          <p:cNvSpPr txBox="1">
            <a:spLocks noChangeArrowheads="1"/>
          </p:cNvSpPr>
          <p:nvPr/>
        </p:nvSpPr>
        <p:spPr bwMode="auto">
          <a:xfrm>
            <a:off x="107950" y="5610225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3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(7019/7020/7749)</a:t>
            </a:r>
          </a:p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เจ้าพนักงานพัฒนาชุมชน (ปง./ชง.)    - 1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5744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)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96280" name="Group 65"/>
          <p:cNvGrpSpPr>
            <a:grpSpLocks/>
          </p:cNvGrpSpPr>
          <p:nvPr/>
        </p:nvGrpSpPr>
        <p:grpSpPr bwMode="auto">
          <a:xfrm>
            <a:off x="3132138" y="4962525"/>
            <a:ext cx="2843212" cy="646113"/>
            <a:chOff x="107503" y="3717032"/>
            <a:chExt cx="2844257" cy="646113"/>
          </a:xfrm>
        </p:grpSpPr>
        <p:sp>
          <p:nvSpPr>
            <p:cNvPr id="96302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ท้ายเหมือง</a:t>
              </a:r>
            </a:p>
          </p:txBody>
        </p:sp>
        <p:sp>
          <p:nvSpPr>
            <p:cNvPr id="96303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96304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ชพ.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(7023)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96281" name="Text Box 17"/>
          <p:cNvSpPr txBox="1">
            <a:spLocks noChangeArrowheads="1"/>
          </p:cNvSpPr>
          <p:nvPr/>
        </p:nvSpPr>
        <p:spPr bwMode="auto">
          <a:xfrm>
            <a:off x="3132138" y="5610225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3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(7025/7026/7027)</a:t>
            </a:r>
          </a:p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เจ้าพนักงานพัฒนาชุมชน (ปง./ชง.)    - 1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7369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)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96282" name="Group 70"/>
          <p:cNvGrpSpPr>
            <a:grpSpLocks/>
          </p:cNvGrpSpPr>
          <p:nvPr/>
        </p:nvGrpSpPr>
        <p:grpSpPr bwMode="auto">
          <a:xfrm>
            <a:off x="6156325" y="4962525"/>
            <a:ext cx="2844800" cy="646113"/>
            <a:chOff x="107503" y="3717032"/>
            <a:chExt cx="2844257" cy="646113"/>
          </a:xfrm>
        </p:grpSpPr>
        <p:sp>
          <p:nvSpPr>
            <p:cNvPr id="96299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เกาะยาว</a:t>
              </a:r>
            </a:p>
          </p:txBody>
        </p:sp>
        <p:sp>
          <p:nvSpPr>
            <p:cNvPr id="96300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96301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ชพ.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(7029)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96283" name="Text Box 17"/>
          <p:cNvSpPr txBox="1">
            <a:spLocks noChangeArrowheads="1"/>
          </p:cNvSpPr>
          <p:nvPr/>
        </p:nvSpPr>
        <p:spPr bwMode="auto">
          <a:xfrm>
            <a:off x="6156325" y="5610225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(7031/7032/7292/7300)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cxnSp>
        <p:nvCxnSpPr>
          <p:cNvPr id="76" name="Straight Connector 75"/>
          <p:cNvCxnSpPr/>
          <p:nvPr/>
        </p:nvCxnSpPr>
        <p:spPr>
          <a:xfrm>
            <a:off x="1404938" y="3500438"/>
            <a:ext cx="604837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9" name="Straight Connector 78"/>
          <p:cNvCxnSpPr/>
          <p:nvPr/>
        </p:nvCxnSpPr>
        <p:spPr>
          <a:xfrm>
            <a:off x="1116013" y="1628775"/>
            <a:ext cx="0" cy="14446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" name="Straight Connector 80"/>
          <p:cNvCxnSpPr/>
          <p:nvPr/>
        </p:nvCxnSpPr>
        <p:spPr>
          <a:xfrm>
            <a:off x="3348038" y="1628775"/>
            <a:ext cx="0" cy="14446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" name="Straight Connector 81"/>
          <p:cNvCxnSpPr/>
          <p:nvPr/>
        </p:nvCxnSpPr>
        <p:spPr>
          <a:xfrm>
            <a:off x="5651500" y="1628775"/>
            <a:ext cx="0" cy="14446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3" name="Straight Connector 82"/>
          <p:cNvCxnSpPr/>
          <p:nvPr/>
        </p:nvCxnSpPr>
        <p:spPr>
          <a:xfrm>
            <a:off x="7956550" y="1628775"/>
            <a:ext cx="0" cy="14446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4" name="Straight Connector 83"/>
          <p:cNvCxnSpPr/>
          <p:nvPr/>
        </p:nvCxnSpPr>
        <p:spPr>
          <a:xfrm>
            <a:off x="1403350" y="3500438"/>
            <a:ext cx="0" cy="904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/>
          <p:cNvCxnSpPr/>
          <p:nvPr/>
        </p:nvCxnSpPr>
        <p:spPr>
          <a:xfrm>
            <a:off x="7451725" y="3500438"/>
            <a:ext cx="0" cy="904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" name="Straight Connector 85"/>
          <p:cNvCxnSpPr/>
          <p:nvPr/>
        </p:nvCxnSpPr>
        <p:spPr>
          <a:xfrm>
            <a:off x="3049588" y="3500438"/>
            <a:ext cx="0" cy="136842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7" name="Straight Connector 86"/>
          <p:cNvCxnSpPr/>
          <p:nvPr/>
        </p:nvCxnSpPr>
        <p:spPr>
          <a:xfrm>
            <a:off x="1403350" y="4868863"/>
            <a:ext cx="604837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9" name="Straight Connector 88"/>
          <p:cNvCxnSpPr/>
          <p:nvPr/>
        </p:nvCxnSpPr>
        <p:spPr>
          <a:xfrm>
            <a:off x="1403350" y="4868863"/>
            <a:ext cx="0" cy="904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0" name="Straight Connector 89"/>
          <p:cNvCxnSpPr/>
          <p:nvPr/>
        </p:nvCxnSpPr>
        <p:spPr>
          <a:xfrm>
            <a:off x="4427538" y="4868863"/>
            <a:ext cx="0" cy="904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1" name="Straight Connector 90"/>
          <p:cNvCxnSpPr/>
          <p:nvPr/>
        </p:nvCxnSpPr>
        <p:spPr>
          <a:xfrm>
            <a:off x="7451725" y="4868863"/>
            <a:ext cx="0" cy="904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96296" name="Group 74"/>
          <p:cNvGrpSpPr>
            <a:grpSpLocks/>
          </p:cNvGrpSpPr>
          <p:nvPr/>
        </p:nvGrpSpPr>
        <p:grpSpPr bwMode="auto">
          <a:xfrm>
            <a:off x="107950" y="1774825"/>
            <a:ext cx="2051050" cy="646113"/>
            <a:chOff x="107950" y="1775470"/>
            <a:chExt cx="2051050" cy="646112"/>
          </a:xfrm>
        </p:grpSpPr>
        <p:grpSp>
          <p:nvGrpSpPr>
            <p:cNvPr id="13" name="Group 18"/>
            <p:cNvGrpSpPr>
              <a:grpSpLocks/>
            </p:cNvGrpSpPr>
            <p:nvPr/>
          </p:nvGrpSpPr>
          <p:grpSpPr bwMode="auto">
            <a:xfrm>
              <a:off x="107950" y="1775470"/>
              <a:ext cx="2051050" cy="646112"/>
              <a:chOff x="3203848" y="3468365"/>
              <a:chExt cx="2052020" cy="646113"/>
            </a:xfrm>
            <a:solidFill>
              <a:schemeClr val="bg1"/>
            </a:solidFill>
          </p:grpSpPr>
          <p:sp>
            <p:nvSpPr>
              <p:cNvPr id="14387" name="Rectangle 2"/>
              <p:cNvSpPr>
                <a:spLocks noChangeArrowheads="1"/>
              </p:cNvSpPr>
              <p:nvPr/>
            </p:nvSpPr>
            <p:spPr bwMode="auto">
              <a:xfrm>
                <a:off x="4679868" y="3468365"/>
                <a:ext cx="576000" cy="323850"/>
              </a:xfrm>
              <a:prstGeom prst="rect">
                <a:avLst/>
              </a:prstGeom>
              <a:grpFill/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anchor="ctr"/>
              <a:lstStyle/>
              <a:p>
                <a:pPr algn="ctr" eaLnBrk="0" hangingPunct="0">
                  <a:defRPr/>
                </a:pPr>
                <a:r>
                  <a:rPr lang="en-US" altLang="th-TH" sz="1600" b="1" dirty="0">
                    <a:latin typeface="TH SarabunPSK" pitchFamily="34" charset="-34"/>
                    <a:cs typeface="TH SarabunPSK" pitchFamily="34" charset="-34"/>
                  </a:rPr>
                  <a:t>6</a:t>
                </a:r>
                <a:endParaRPr lang="th-TH" altLang="th-TH" sz="1400" b="1" dirty="0">
                  <a:latin typeface="TH SarabunPSK" pitchFamily="34" charset="-34"/>
                  <a:cs typeface="TH SarabunPSK" pitchFamily="34" charset="-34"/>
                </a:endParaRPr>
              </a:p>
            </p:txBody>
          </p:sp>
          <p:sp>
            <p:nvSpPr>
              <p:cNvPr id="14388" name="Rectangle 2"/>
              <p:cNvSpPr>
                <a:spLocks noChangeArrowheads="1"/>
              </p:cNvSpPr>
              <p:nvPr/>
            </p:nvSpPr>
            <p:spPr bwMode="auto">
              <a:xfrm>
                <a:off x="3203848" y="3789040"/>
                <a:ext cx="2052000" cy="325438"/>
              </a:xfrm>
              <a:prstGeom prst="rect">
                <a:avLst/>
              </a:prstGeom>
              <a:grpFill/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anchor="ctr"/>
              <a:lstStyle/>
              <a:p>
                <a:pPr algn="ctr" eaLnBrk="0" hangingPunct="0">
                  <a:defRPr/>
                </a:pPr>
                <a:r>
                  <a:rPr lang="th-TH" altLang="th-TH" sz="1400" spc="-40" dirty="0">
                    <a:latin typeface="TH SarabunPSK" pitchFamily="34" charset="-34"/>
                    <a:cs typeface="TH SarabunPSK" pitchFamily="34" charset="-34"/>
                  </a:rPr>
                  <a:t>นักวิชาการพัฒนาชุมชน (ผอ.กง.) </a:t>
                </a:r>
                <a:r>
                  <a:rPr lang="th-TH" altLang="th-TH" sz="1400" spc="-40" dirty="0" err="1">
                    <a:latin typeface="TH SarabunPSK" pitchFamily="34" charset="-34"/>
                    <a:cs typeface="TH SarabunPSK" pitchFamily="34" charset="-34"/>
                  </a:rPr>
                  <a:t>ชพ.</a:t>
                </a:r>
                <a:r>
                  <a:rPr lang="en-US" altLang="th-TH" sz="1400" spc="-40" dirty="0">
                    <a:latin typeface="TH SarabunPSK" pitchFamily="34" charset="-34"/>
                    <a:cs typeface="TH SarabunPSK" pitchFamily="34" charset="-34"/>
                  </a:rPr>
                  <a:t> </a:t>
                </a:r>
                <a:r>
                  <a:rPr lang="en-US" altLang="th-TH" sz="1000" spc="-40" dirty="0">
                    <a:solidFill>
                      <a:srgbClr val="FF0000"/>
                    </a:solidFill>
                    <a:latin typeface="TH SarabunPSK" pitchFamily="34" charset="-34"/>
                    <a:cs typeface="TH SarabunPSK" pitchFamily="34" charset="-34"/>
                  </a:rPr>
                  <a:t>(6986)</a:t>
                </a:r>
                <a:endParaRPr lang="th-TH" altLang="th-TH" sz="1000" spc="-40" dirty="0">
                  <a:solidFill>
                    <a:srgbClr val="FF0000"/>
                  </a:solidFill>
                  <a:latin typeface="TH SarabunPSK" pitchFamily="34" charset="-34"/>
                  <a:cs typeface="TH SarabunPSK" pitchFamily="34" charset="-34"/>
                </a:endParaRPr>
              </a:p>
            </p:txBody>
          </p:sp>
        </p:grpSp>
        <p:sp>
          <p:nvSpPr>
            <p:cNvPr id="96298" name="Rectangle 2"/>
            <p:cNvSpPr>
              <a:spLocks noChangeArrowheads="1"/>
            </p:cNvSpPr>
            <p:nvPr/>
          </p:nvSpPr>
          <p:spPr bwMode="auto">
            <a:xfrm>
              <a:off x="107950" y="1775470"/>
              <a:ext cx="1475302" cy="323849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th-TH" altLang="th-TH" sz="12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endParaRPr lang="th-TH" altLang="th-TH" sz="8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2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กลุ่มงานประสานและสนับสนุนการบริหารงานพัฒนาชุมชน</a:t>
              </a:r>
            </a:p>
            <a:p>
              <a:pPr algn="ctr"/>
              <a:endParaRPr lang="th-TH" altLang="th-TH" sz="12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282" name="Rectangle 73"/>
          <p:cNvSpPr>
            <a:spLocks noChangeArrowheads="1"/>
          </p:cNvSpPr>
          <p:nvPr/>
        </p:nvSpPr>
        <p:spPr bwMode="auto">
          <a:xfrm>
            <a:off x="488950" y="106363"/>
            <a:ext cx="815498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/>
            <a:r>
              <a:rPr lang="th-TH" altLang="th-TH" sz="1600" b="1">
                <a:latin typeface="TH SarabunPSK" panose="020B0500040200020003" pitchFamily="34" charset="-34"/>
                <a:cs typeface="TH SarabunPSK" panose="020B0500040200020003" pitchFamily="34" charset="-34"/>
              </a:rPr>
              <a:t>แผนภูมิแสดงการแบ่งงานภายในและอัตรากำลังของกรมการพัฒนาชุมชน</a:t>
            </a:r>
            <a:r>
              <a:rPr lang="en-US" altLang="th-TH" sz="1600" b="1">
                <a:latin typeface="TH SarabunPSK" panose="020B0500040200020003" pitchFamily="34" charset="-34"/>
                <a:cs typeface="TH SarabunPSK" panose="020B0500040200020003" pitchFamily="34" charset="-34"/>
              </a:rPr>
              <a:t> </a:t>
            </a:r>
            <a:endParaRPr lang="th-TH" altLang="th-TH" sz="1600" b="1"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sp>
        <p:nvSpPr>
          <p:cNvPr id="97283" name="Text Box 9"/>
          <p:cNvSpPr txBox="1">
            <a:spLocks noChangeArrowheads="1"/>
          </p:cNvSpPr>
          <p:nvPr/>
        </p:nvSpPr>
        <p:spPr bwMode="auto">
          <a:xfrm>
            <a:off x="6980238" y="6269038"/>
            <a:ext cx="2160587" cy="588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ลูกจ้างประจำ - อัตรา  </a:t>
            </a:r>
            <a:endParaRPr lang="th-TH" altLang="th-TH" sz="1400">
              <a:solidFill>
                <a:srgbClr val="FF0000"/>
              </a:solidFill>
              <a:latin typeface="TH SarabunPSK" panose="020B0500040200020003" pitchFamily="34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กรอบพนักงานราชการ </a:t>
            </a:r>
            <a:r>
              <a:rPr lang="en-US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2</a:t>
            </a:r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 อัตรา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130/152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)</a:t>
            </a:r>
            <a:r>
              <a:rPr lang="th-TH" altLang="th-TH" sz="1000">
                <a:latin typeface="TH SarabunPSK" panose="020B0500040200020003" pitchFamily="34" charset="-34"/>
                <a:cs typeface="TH SarabunPSK" panose="020B0500040200020003" pitchFamily="34" charset="-34"/>
              </a:rPr>
              <a:t> </a:t>
            </a:r>
            <a:endParaRPr lang="th-TH" altLang="th-TH" sz="600">
              <a:solidFill>
                <a:srgbClr val="FF0000"/>
              </a:solidFill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grpSp>
        <p:nvGrpSpPr>
          <p:cNvPr id="97284" name="Group 81"/>
          <p:cNvGrpSpPr>
            <a:grpSpLocks/>
          </p:cNvGrpSpPr>
          <p:nvPr/>
        </p:nvGrpSpPr>
        <p:grpSpPr bwMode="auto">
          <a:xfrm>
            <a:off x="2843213" y="765175"/>
            <a:ext cx="3421062" cy="646113"/>
            <a:chOff x="2448080" y="857250"/>
            <a:chExt cx="3420000" cy="646113"/>
          </a:xfrm>
        </p:grpSpPr>
        <p:sp>
          <p:nvSpPr>
            <p:cNvPr id="97301" name="Rectangle 2"/>
            <p:cNvSpPr>
              <a:spLocks noChangeArrowheads="1"/>
            </p:cNvSpPr>
            <p:nvPr/>
          </p:nvSpPr>
          <p:spPr bwMode="auto">
            <a:xfrm>
              <a:off x="2448080" y="857250"/>
              <a:ext cx="2844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สำนักงานพัฒนาชุมชนจังหวัดพังงา</a:t>
              </a:r>
            </a:p>
          </p:txBody>
        </p:sp>
        <p:sp>
          <p:nvSpPr>
            <p:cNvPr id="97302" name="Rectangle 2"/>
            <p:cNvSpPr>
              <a:spLocks noChangeArrowheads="1"/>
            </p:cNvSpPr>
            <p:nvPr/>
          </p:nvSpPr>
          <p:spPr bwMode="auto">
            <a:xfrm>
              <a:off x="5290308" y="857250"/>
              <a:ext cx="575739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 eaLnBrk="1" hangingPunct="1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59</a:t>
              </a:r>
              <a:endParaRPr lang="th-TH" altLang="th-TH" sz="16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97303" name="Rectangle 2"/>
            <p:cNvSpPr>
              <a:spLocks noChangeArrowheads="1"/>
            </p:cNvSpPr>
            <p:nvPr/>
          </p:nvSpPr>
          <p:spPr bwMode="auto">
            <a:xfrm>
              <a:off x="2448080" y="1177925"/>
              <a:ext cx="3420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ผู้อำนวยการ (พัฒนาการจังหวัด) สูง</a:t>
              </a:r>
              <a:r>
                <a:rPr lang="en-US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(6985)</a:t>
              </a:r>
              <a:r>
                <a:rPr lang="en-US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endParaRPr lang="th-TH" altLang="th-TH" sz="1600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97285" name="Text Box 91"/>
          <p:cNvSpPr txBox="1">
            <a:spLocks noChangeArrowheads="1"/>
          </p:cNvSpPr>
          <p:nvPr/>
        </p:nvSpPr>
        <p:spPr bwMode="auto">
          <a:xfrm>
            <a:off x="3924300" y="404813"/>
            <a:ext cx="1368425" cy="277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Update </a:t>
            </a:r>
            <a:r>
              <a:rPr lang="th-TH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26 เมษายน 2564 </a:t>
            </a:r>
            <a:r>
              <a:rPr lang="en-US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         </a:t>
            </a:r>
            <a:endParaRPr lang="th-TH" altLang="th-TH" sz="1200"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cxnSp>
        <p:nvCxnSpPr>
          <p:cNvPr id="78" name="Straight Connector 77"/>
          <p:cNvCxnSpPr/>
          <p:nvPr/>
        </p:nvCxnSpPr>
        <p:spPr>
          <a:xfrm>
            <a:off x="4572000" y="1409700"/>
            <a:ext cx="0" cy="2159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7287" name="Rectangle 78"/>
          <p:cNvSpPr>
            <a:spLocks noChangeArrowheads="1"/>
          </p:cNvSpPr>
          <p:nvPr/>
        </p:nvSpPr>
        <p:spPr bwMode="auto">
          <a:xfrm>
            <a:off x="0" y="6611938"/>
            <a:ext cx="1619250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000" u="sng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หมายเหตุ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ภายในวงเล็บแสดงเลขที่ตำแหน่ง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97288" name="Group 49"/>
          <p:cNvGrpSpPr>
            <a:grpSpLocks/>
          </p:cNvGrpSpPr>
          <p:nvPr/>
        </p:nvGrpSpPr>
        <p:grpSpPr bwMode="auto">
          <a:xfrm>
            <a:off x="1116013" y="1722438"/>
            <a:ext cx="2843212" cy="646112"/>
            <a:chOff x="107503" y="3717032"/>
            <a:chExt cx="2844257" cy="646113"/>
          </a:xfrm>
        </p:grpSpPr>
        <p:sp>
          <p:nvSpPr>
            <p:cNvPr id="97298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กะปง</a:t>
              </a:r>
            </a:p>
          </p:txBody>
        </p:sp>
        <p:sp>
          <p:nvSpPr>
            <p:cNvPr id="97299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97300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ชพ.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(7033)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97289" name="Text Box 17"/>
          <p:cNvSpPr txBox="1">
            <a:spLocks noChangeArrowheads="1"/>
          </p:cNvSpPr>
          <p:nvPr/>
        </p:nvSpPr>
        <p:spPr bwMode="auto">
          <a:xfrm>
            <a:off x="1116013" y="2370138"/>
            <a:ext cx="2879725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(7035/7036/7275/7276)</a:t>
            </a:r>
          </a:p>
        </p:txBody>
      </p:sp>
      <p:grpSp>
        <p:nvGrpSpPr>
          <p:cNvPr id="97290" name="Group 55"/>
          <p:cNvGrpSpPr>
            <a:grpSpLocks/>
          </p:cNvGrpSpPr>
          <p:nvPr/>
        </p:nvGrpSpPr>
        <p:grpSpPr bwMode="auto">
          <a:xfrm>
            <a:off x="5219700" y="1722438"/>
            <a:ext cx="2844800" cy="646112"/>
            <a:chOff x="107503" y="3717032"/>
            <a:chExt cx="2844257" cy="646113"/>
          </a:xfrm>
        </p:grpSpPr>
        <p:sp>
          <p:nvSpPr>
            <p:cNvPr id="97295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คุระบุรี</a:t>
              </a:r>
            </a:p>
          </p:txBody>
        </p:sp>
        <p:sp>
          <p:nvSpPr>
            <p:cNvPr id="97296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97297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ชพ.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(7038)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97291" name="Text Box 17"/>
          <p:cNvSpPr txBox="1">
            <a:spLocks noChangeArrowheads="1"/>
          </p:cNvSpPr>
          <p:nvPr/>
        </p:nvSpPr>
        <p:spPr bwMode="auto">
          <a:xfrm>
            <a:off x="5219700" y="2370138"/>
            <a:ext cx="2881313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(7040/7041/7301/7303)</a:t>
            </a:r>
          </a:p>
        </p:txBody>
      </p:sp>
      <p:cxnSp>
        <p:nvCxnSpPr>
          <p:cNvPr id="76" name="Straight Connector 75"/>
          <p:cNvCxnSpPr/>
          <p:nvPr/>
        </p:nvCxnSpPr>
        <p:spPr>
          <a:xfrm>
            <a:off x="2339975" y="1628775"/>
            <a:ext cx="4103688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4" name="Straight Connector 83"/>
          <p:cNvCxnSpPr/>
          <p:nvPr/>
        </p:nvCxnSpPr>
        <p:spPr>
          <a:xfrm>
            <a:off x="2339975" y="1628775"/>
            <a:ext cx="0" cy="9048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/>
          <p:cNvCxnSpPr/>
          <p:nvPr/>
        </p:nvCxnSpPr>
        <p:spPr>
          <a:xfrm>
            <a:off x="6443663" y="1628775"/>
            <a:ext cx="0" cy="9048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306" name="Rectangle 73"/>
          <p:cNvSpPr>
            <a:spLocks noChangeArrowheads="1"/>
          </p:cNvSpPr>
          <p:nvPr/>
        </p:nvSpPr>
        <p:spPr bwMode="auto">
          <a:xfrm>
            <a:off x="488950" y="106363"/>
            <a:ext cx="815498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/>
            <a:r>
              <a:rPr lang="th-TH" altLang="th-TH" sz="1600" b="1">
                <a:latin typeface="TH SarabunPSK" panose="020B0500040200020003" pitchFamily="34" charset="-34"/>
                <a:cs typeface="TH SarabunPSK" panose="020B0500040200020003" pitchFamily="34" charset="-34"/>
              </a:rPr>
              <a:t>แผนภูมิแสดงการแบ่งงานภายในและอัตรากำลังของกรมการพัฒนาชุมชน</a:t>
            </a:r>
            <a:r>
              <a:rPr lang="en-US" altLang="th-TH" sz="1600" b="1">
                <a:latin typeface="TH SarabunPSK" panose="020B0500040200020003" pitchFamily="34" charset="-34"/>
                <a:cs typeface="TH SarabunPSK" panose="020B0500040200020003" pitchFamily="34" charset="-34"/>
              </a:rPr>
              <a:t> </a:t>
            </a:r>
            <a:endParaRPr lang="th-TH" altLang="th-TH" sz="1600" b="1"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sp>
        <p:nvSpPr>
          <p:cNvPr id="98307" name="Text Box 9"/>
          <p:cNvSpPr txBox="1">
            <a:spLocks noChangeArrowheads="1"/>
          </p:cNvSpPr>
          <p:nvPr/>
        </p:nvSpPr>
        <p:spPr bwMode="auto">
          <a:xfrm>
            <a:off x="6980238" y="6269038"/>
            <a:ext cx="2160587" cy="588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ลูกจ้างประจำ - อัตรา  </a:t>
            </a:r>
            <a:endParaRPr lang="th-TH" altLang="th-TH" sz="1400">
              <a:solidFill>
                <a:srgbClr val="FF0000"/>
              </a:solidFill>
              <a:latin typeface="TH SarabunPSK" panose="020B0500040200020003" pitchFamily="34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กรอบพนักงานราชการ - อัตรา </a:t>
            </a:r>
            <a:endParaRPr lang="th-TH" altLang="th-TH" sz="1000">
              <a:solidFill>
                <a:srgbClr val="FF0000"/>
              </a:solidFill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grpSp>
        <p:nvGrpSpPr>
          <p:cNvPr id="98308" name="Group 81"/>
          <p:cNvGrpSpPr>
            <a:grpSpLocks/>
          </p:cNvGrpSpPr>
          <p:nvPr/>
        </p:nvGrpSpPr>
        <p:grpSpPr bwMode="auto">
          <a:xfrm>
            <a:off x="2843213" y="765175"/>
            <a:ext cx="3421062" cy="646113"/>
            <a:chOff x="2448080" y="857250"/>
            <a:chExt cx="3420000" cy="646113"/>
          </a:xfrm>
        </p:grpSpPr>
        <p:sp>
          <p:nvSpPr>
            <p:cNvPr id="98365" name="Rectangle 2"/>
            <p:cNvSpPr>
              <a:spLocks noChangeArrowheads="1"/>
            </p:cNvSpPr>
            <p:nvPr/>
          </p:nvSpPr>
          <p:spPr bwMode="auto">
            <a:xfrm>
              <a:off x="2448080" y="857250"/>
              <a:ext cx="2844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สำนักงานพัฒนาชุมชนจังหวัดพัทลุง</a:t>
              </a:r>
            </a:p>
          </p:txBody>
        </p:sp>
        <p:sp>
          <p:nvSpPr>
            <p:cNvPr id="98366" name="Rectangle 2"/>
            <p:cNvSpPr>
              <a:spLocks noChangeArrowheads="1"/>
            </p:cNvSpPr>
            <p:nvPr/>
          </p:nvSpPr>
          <p:spPr bwMode="auto">
            <a:xfrm>
              <a:off x="5290308" y="857250"/>
              <a:ext cx="575739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 eaLnBrk="1" hangingPunct="1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77</a:t>
              </a:r>
              <a:endParaRPr lang="th-TH" altLang="th-TH" sz="16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98367" name="Rectangle 2"/>
            <p:cNvSpPr>
              <a:spLocks noChangeArrowheads="1"/>
            </p:cNvSpPr>
            <p:nvPr/>
          </p:nvSpPr>
          <p:spPr bwMode="auto">
            <a:xfrm>
              <a:off x="2448080" y="1177925"/>
              <a:ext cx="3420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ผู้อำนวยการ (พัฒนาการจังหวัด) สูง</a:t>
              </a:r>
              <a:r>
                <a:rPr lang="en-US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(7565)</a:t>
              </a:r>
              <a:r>
                <a:rPr lang="en-US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endParaRPr lang="th-TH" altLang="th-TH" sz="1600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98309" name="Text Box 91"/>
          <p:cNvSpPr txBox="1">
            <a:spLocks noChangeArrowheads="1"/>
          </p:cNvSpPr>
          <p:nvPr/>
        </p:nvSpPr>
        <p:spPr bwMode="auto">
          <a:xfrm>
            <a:off x="3924300" y="404813"/>
            <a:ext cx="1368425" cy="277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Update </a:t>
            </a:r>
            <a:r>
              <a:rPr lang="th-TH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26 เมษายน 2564 </a:t>
            </a:r>
            <a:r>
              <a:rPr lang="en-US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         </a:t>
            </a:r>
            <a:endParaRPr lang="th-TH" altLang="th-TH" sz="1200"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sp>
        <p:nvSpPr>
          <p:cNvPr id="98310" name="Text Box 17"/>
          <p:cNvSpPr txBox="1">
            <a:spLocks noChangeArrowheads="1"/>
          </p:cNvSpPr>
          <p:nvPr/>
        </p:nvSpPr>
        <p:spPr bwMode="auto">
          <a:xfrm>
            <a:off x="107950" y="2409825"/>
            <a:ext cx="3168650" cy="628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 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- 1 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(7473)</a:t>
            </a:r>
          </a:p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นักจัดการงานทั่วไป (ปก./ชก.)   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     </a:t>
            </a: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- 1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7589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)</a:t>
            </a:r>
          </a:p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เจ้าพนักงานธุรการ (ปง./ชง.)    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      </a:t>
            </a: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3 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(219/7567/7570)</a:t>
            </a:r>
          </a:p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เจ้าพนักงานการเงินและบัญชี (ปง./ชง.)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- 2 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(7568/7569)</a:t>
            </a:r>
            <a:endParaRPr lang="th-TH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endParaRPr lang="en-US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sp>
        <p:nvSpPr>
          <p:cNvPr id="98311" name="Text Box 17"/>
          <p:cNvSpPr txBox="1">
            <a:spLocks noChangeArrowheads="1"/>
          </p:cNvSpPr>
          <p:nvPr/>
        </p:nvSpPr>
        <p:spPr bwMode="auto">
          <a:xfrm>
            <a:off x="2411413" y="2408238"/>
            <a:ext cx="2087562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2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(7572/7573)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3" name="Group 18"/>
          <p:cNvGrpSpPr>
            <a:grpSpLocks/>
          </p:cNvGrpSpPr>
          <p:nvPr/>
        </p:nvGrpSpPr>
        <p:grpSpPr bwMode="auto">
          <a:xfrm>
            <a:off x="2411413" y="1772816"/>
            <a:ext cx="2052637" cy="646113"/>
            <a:chOff x="3203848" y="3468365"/>
            <a:chExt cx="2052020" cy="646113"/>
          </a:xfrm>
          <a:solidFill>
            <a:schemeClr val="bg1"/>
          </a:solidFill>
        </p:grpSpPr>
        <p:sp>
          <p:nvSpPr>
            <p:cNvPr id="12367" name="Rectangle 2"/>
            <p:cNvSpPr>
              <a:spLocks noChangeArrowheads="1"/>
            </p:cNvSpPr>
            <p:nvPr/>
          </p:nvSpPr>
          <p:spPr bwMode="auto">
            <a:xfrm>
              <a:off x="3203848" y="3468365"/>
              <a:ext cx="1476000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lnSpc>
                  <a:spcPct val="70000"/>
                </a:lnSpc>
                <a:defRPr/>
              </a:pPr>
              <a:endParaRPr lang="en-US" altLang="th-TH" sz="700" b="1" dirty="0">
                <a:latin typeface="TH SarabunPSK" pitchFamily="34" charset="-34"/>
                <a:cs typeface="TH SarabunPSK" pitchFamily="34" charset="-34"/>
              </a:endParaRPr>
            </a:p>
            <a:p>
              <a:pPr algn="ctr" eaLnBrk="0" hangingPunct="0">
                <a:lnSpc>
                  <a:spcPct val="70000"/>
                </a:lnSpc>
                <a:defRPr/>
              </a:pPr>
              <a:r>
                <a:rPr lang="th-TH" altLang="th-TH" sz="1400" b="1" dirty="0">
                  <a:latin typeface="TH SarabunPSK" pitchFamily="34" charset="-34"/>
                  <a:cs typeface="TH SarabunPSK" pitchFamily="34" charset="-34"/>
                </a:rPr>
                <a:t> กลุ่มงานยุทธศาสตร์</a:t>
              </a:r>
            </a:p>
            <a:p>
              <a:pPr algn="ctr" eaLnBrk="0" hangingPunct="0">
                <a:lnSpc>
                  <a:spcPct val="70000"/>
                </a:lnSpc>
                <a:defRPr/>
              </a:pPr>
              <a:r>
                <a:rPr lang="th-TH" altLang="th-TH" sz="1400" b="1" dirty="0">
                  <a:latin typeface="TH SarabunPSK" pitchFamily="34" charset="-34"/>
                  <a:cs typeface="TH SarabunPSK" pitchFamily="34" charset="-34"/>
                </a:rPr>
                <a:t>การพัฒนาชุมชน</a:t>
              </a:r>
            </a:p>
          </p:txBody>
        </p:sp>
        <p:sp>
          <p:nvSpPr>
            <p:cNvPr id="12368" name="Rectangle 2"/>
            <p:cNvSpPr>
              <a:spLocks noChangeArrowheads="1"/>
            </p:cNvSpPr>
            <p:nvPr/>
          </p:nvSpPr>
          <p:spPr bwMode="auto">
            <a:xfrm>
              <a:off x="4679868" y="3468365"/>
              <a:ext cx="576000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en-US" altLang="th-TH" sz="1600" b="1" dirty="0">
                  <a:latin typeface="TH SarabunPSK" pitchFamily="34" charset="-34"/>
                  <a:cs typeface="TH SarabunPSK" pitchFamily="34" charset="-34"/>
                </a:rPr>
                <a:t>3</a:t>
              </a:r>
              <a:endParaRPr lang="th-TH" altLang="th-TH" sz="1400" b="1" dirty="0">
                <a:latin typeface="TH SarabunPSK" pitchFamily="34" charset="-34"/>
                <a:cs typeface="TH SarabunPSK" pitchFamily="34" charset="-34"/>
              </a:endParaRPr>
            </a:p>
          </p:txBody>
        </p:sp>
        <p:sp>
          <p:nvSpPr>
            <p:cNvPr id="12372" name="Rectangle 2"/>
            <p:cNvSpPr>
              <a:spLocks noChangeArrowheads="1"/>
            </p:cNvSpPr>
            <p:nvPr/>
          </p:nvSpPr>
          <p:spPr bwMode="auto">
            <a:xfrm>
              <a:off x="3203848" y="3789040"/>
              <a:ext cx="2052020" cy="325438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th-TH" altLang="th-TH" sz="1500" spc="-70" dirty="0">
                  <a:latin typeface="TH SarabunPSK" pitchFamily="34" charset="-34"/>
                  <a:cs typeface="TH SarabunPSK" pitchFamily="34" charset="-34"/>
                </a:rPr>
                <a:t>นักวิชาการพัฒนาชุมชน (ผอ.กง.) ชพ</a:t>
              </a:r>
              <a:r>
                <a:rPr lang="en-US" altLang="th-TH" sz="1500" spc="-70" dirty="0">
                  <a:latin typeface="TH SarabunPSK" pitchFamily="34" charset="-34"/>
                  <a:cs typeface="TH SarabunPSK" pitchFamily="34" charset="-34"/>
                </a:rPr>
                <a:t>. </a:t>
              </a:r>
              <a:r>
                <a:rPr lang="en-US" altLang="th-TH" sz="1000" spc="-70" dirty="0">
                  <a:solidFill>
                    <a:srgbClr val="FF0000"/>
                  </a:solidFill>
                  <a:latin typeface="TH SarabunPSK" pitchFamily="34" charset="-34"/>
                  <a:cs typeface="TH SarabunPSK" pitchFamily="34" charset="-34"/>
                </a:rPr>
                <a:t>(7571)</a:t>
              </a:r>
              <a:endParaRPr lang="th-TH" altLang="th-TH" sz="1000" spc="-70" dirty="0">
                <a:solidFill>
                  <a:srgbClr val="FF0000"/>
                </a:solidFill>
                <a:latin typeface="TH SarabunPSK" pitchFamily="34" charset="-34"/>
                <a:cs typeface="TH SarabunPSK" pitchFamily="34" charset="-34"/>
              </a:endParaRPr>
            </a:p>
          </p:txBody>
        </p:sp>
      </p:grpSp>
      <p:sp>
        <p:nvSpPr>
          <p:cNvPr id="98313" name="Text Box 17"/>
          <p:cNvSpPr txBox="1">
            <a:spLocks noChangeArrowheads="1"/>
          </p:cNvSpPr>
          <p:nvPr/>
        </p:nvSpPr>
        <p:spPr bwMode="auto">
          <a:xfrm>
            <a:off x="4665663" y="2420938"/>
            <a:ext cx="2087562" cy="628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(7576/7577/7578/7579)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4" name="Group 18"/>
          <p:cNvGrpSpPr>
            <a:grpSpLocks/>
          </p:cNvGrpSpPr>
          <p:nvPr/>
        </p:nvGrpSpPr>
        <p:grpSpPr bwMode="auto">
          <a:xfrm>
            <a:off x="4665274" y="1773328"/>
            <a:ext cx="2051050" cy="646110"/>
            <a:chOff x="3203848" y="3468365"/>
            <a:chExt cx="2052020" cy="646111"/>
          </a:xfrm>
          <a:solidFill>
            <a:schemeClr val="bg1"/>
          </a:solidFill>
        </p:grpSpPr>
        <p:sp>
          <p:nvSpPr>
            <p:cNvPr id="12364" name="Rectangle 2"/>
            <p:cNvSpPr>
              <a:spLocks noChangeArrowheads="1"/>
            </p:cNvSpPr>
            <p:nvPr/>
          </p:nvSpPr>
          <p:spPr bwMode="auto">
            <a:xfrm>
              <a:off x="3203848" y="3468365"/>
              <a:ext cx="1476000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lnSpc>
                  <a:spcPct val="70000"/>
                </a:lnSpc>
                <a:defRPr/>
              </a:pPr>
              <a:endParaRPr lang="th-TH" altLang="th-TH" sz="700" b="1" dirty="0">
                <a:latin typeface="TH SarabunPSK" pitchFamily="34" charset="-34"/>
                <a:cs typeface="TH SarabunPSK" pitchFamily="34" charset="-34"/>
              </a:endParaRPr>
            </a:p>
            <a:p>
              <a:pPr algn="ctr" eaLnBrk="0" hangingPunct="0">
                <a:lnSpc>
                  <a:spcPct val="70000"/>
                </a:lnSpc>
                <a:defRPr/>
              </a:pPr>
              <a:r>
                <a:rPr lang="th-TH" altLang="th-TH" sz="1400" b="1" dirty="0">
                  <a:latin typeface="TH SarabunPSK" pitchFamily="34" charset="-34"/>
                  <a:cs typeface="TH SarabunPSK" pitchFamily="34" charset="-34"/>
                </a:rPr>
                <a:t>กลุ่มงานส่งเสริม                      การพัฒนาชุมชน</a:t>
              </a:r>
            </a:p>
          </p:txBody>
        </p:sp>
        <p:sp>
          <p:nvSpPr>
            <p:cNvPr id="12365" name="Rectangle 2"/>
            <p:cNvSpPr>
              <a:spLocks noChangeArrowheads="1"/>
            </p:cNvSpPr>
            <p:nvPr/>
          </p:nvSpPr>
          <p:spPr bwMode="auto">
            <a:xfrm>
              <a:off x="4679868" y="3468365"/>
              <a:ext cx="576000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en-US" altLang="th-TH" sz="1600" b="1" dirty="0">
                  <a:latin typeface="TH SarabunPSK" pitchFamily="34" charset="-34"/>
                  <a:cs typeface="TH SarabunPSK" pitchFamily="34" charset="-34"/>
                </a:rPr>
                <a:t>5</a:t>
              </a:r>
              <a:endParaRPr lang="th-TH" altLang="th-TH" sz="1600" b="1" dirty="0">
                <a:latin typeface="TH SarabunPSK" pitchFamily="34" charset="-34"/>
                <a:cs typeface="TH SarabunPSK" pitchFamily="34" charset="-34"/>
              </a:endParaRPr>
            </a:p>
          </p:txBody>
        </p:sp>
        <p:sp>
          <p:nvSpPr>
            <p:cNvPr id="12369" name="Rectangle 2"/>
            <p:cNvSpPr>
              <a:spLocks noChangeArrowheads="1"/>
            </p:cNvSpPr>
            <p:nvPr/>
          </p:nvSpPr>
          <p:spPr bwMode="auto">
            <a:xfrm>
              <a:off x="3203848" y="3789039"/>
              <a:ext cx="2052020" cy="325437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th-TH" altLang="th-TH" sz="1500" spc="-80" dirty="0">
                  <a:latin typeface="TH SarabunPSK" pitchFamily="34" charset="-34"/>
                  <a:cs typeface="TH SarabunPSK" pitchFamily="34" charset="-34"/>
                </a:rPr>
                <a:t>นักวิชาการพัฒนาชุมชน (ผอ.กง.) ชพ</a:t>
              </a:r>
              <a:r>
                <a:rPr lang="en-US" altLang="th-TH" sz="1500" spc="-80" dirty="0">
                  <a:latin typeface="TH SarabunPSK" pitchFamily="34" charset="-34"/>
                  <a:cs typeface="TH SarabunPSK" pitchFamily="34" charset="-34"/>
                </a:rPr>
                <a:t>. </a:t>
              </a:r>
              <a:r>
                <a:rPr lang="en-US" altLang="th-TH" sz="1000" spc="-80" dirty="0">
                  <a:solidFill>
                    <a:srgbClr val="FF0000"/>
                  </a:solidFill>
                  <a:latin typeface="TH SarabunPSK" pitchFamily="34" charset="-34"/>
                  <a:cs typeface="TH SarabunPSK" pitchFamily="34" charset="-34"/>
                </a:rPr>
                <a:t>(7575)</a:t>
              </a:r>
              <a:endParaRPr lang="th-TH" altLang="th-TH" sz="1000" spc="-80" dirty="0">
                <a:solidFill>
                  <a:srgbClr val="FF0000"/>
                </a:solidFill>
                <a:latin typeface="TH SarabunPSK" pitchFamily="34" charset="-34"/>
                <a:cs typeface="TH SarabunPSK" pitchFamily="34" charset="-34"/>
              </a:endParaRPr>
            </a:p>
          </p:txBody>
        </p:sp>
      </p:grpSp>
      <p:sp>
        <p:nvSpPr>
          <p:cNvPr id="98315" name="Text Box 17"/>
          <p:cNvSpPr txBox="1">
            <a:spLocks noChangeArrowheads="1"/>
          </p:cNvSpPr>
          <p:nvPr/>
        </p:nvSpPr>
        <p:spPr bwMode="auto">
          <a:xfrm>
            <a:off x="6969125" y="2425700"/>
            <a:ext cx="2087563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(756/7574/7588/7598)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5" name="Group 18"/>
          <p:cNvGrpSpPr>
            <a:grpSpLocks/>
          </p:cNvGrpSpPr>
          <p:nvPr/>
        </p:nvGrpSpPr>
        <p:grpSpPr bwMode="auto">
          <a:xfrm>
            <a:off x="6968737" y="1778090"/>
            <a:ext cx="2052637" cy="646113"/>
            <a:chOff x="3203848" y="3468365"/>
            <a:chExt cx="2052020" cy="646113"/>
          </a:xfrm>
          <a:solidFill>
            <a:schemeClr val="bg1"/>
          </a:solidFill>
        </p:grpSpPr>
        <p:sp>
          <p:nvSpPr>
            <p:cNvPr id="12361" name="Rectangle 2"/>
            <p:cNvSpPr>
              <a:spLocks noChangeArrowheads="1"/>
            </p:cNvSpPr>
            <p:nvPr/>
          </p:nvSpPr>
          <p:spPr bwMode="auto">
            <a:xfrm>
              <a:off x="3203848" y="3468365"/>
              <a:ext cx="1476000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lnSpc>
                  <a:spcPct val="70000"/>
                </a:lnSpc>
                <a:defRPr/>
              </a:pPr>
              <a:endParaRPr lang="th-TH" altLang="th-TH" sz="700" b="1" dirty="0">
                <a:latin typeface="TH SarabunPSK" pitchFamily="34" charset="-34"/>
                <a:cs typeface="TH SarabunPSK" pitchFamily="34" charset="-34"/>
              </a:endParaRPr>
            </a:p>
            <a:p>
              <a:pPr algn="ctr" eaLnBrk="0" hangingPunct="0">
                <a:lnSpc>
                  <a:spcPct val="70000"/>
                </a:lnSpc>
                <a:defRPr/>
              </a:pPr>
              <a:r>
                <a:rPr lang="th-TH" altLang="th-TH" sz="1400" b="1" dirty="0">
                  <a:latin typeface="TH SarabunPSK" pitchFamily="34" charset="-34"/>
                  <a:cs typeface="TH SarabunPSK" pitchFamily="34" charset="-34"/>
                </a:rPr>
                <a:t>กลุ่มงานสารสนเทศ</a:t>
              </a:r>
            </a:p>
            <a:p>
              <a:pPr algn="ctr" eaLnBrk="0" hangingPunct="0">
                <a:lnSpc>
                  <a:spcPct val="70000"/>
                </a:lnSpc>
                <a:defRPr/>
              </a:pPr>
              <a:r>
                <a:rPr lang="th-TH" altLang="th-TH" sz="1400" b="1" dirty="0">
                  <a:latin typeface="TH SarabunPSK" pitchFamily="34" charset="-34"/>
                  <a:cs typeface="TH SarabunPSK" pitchFamily="34" charset="-34"/>
                </a:rPr>
                <a:t>การพัฒนาชุมชน</a:t>
              </a:r>
            </a:p>
          </p:txBody>
        </p:sp>
        <p:sp>
          <p:nvSpPr>
            <p:cNvPr id="12362" name="Rectangle 2"/>
            <p:cNvSpPr>
              <a:spLocks noChangeArrowheads="1"/>
            </p:cNvSpPr>
            <p:nvPr/>
          </p:nvSpPr>
          <p:spPr bwMode="auto">
            <a:xfrm>
              <a:off x="4679868" y="3468365"/>
              <a:ext cx="576000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en-US" altLang="th-TH" sz="1600" b="1" dirty="0">
                  <a:latin typeface="TH SarabunPSK" pitchFamily="34" charset="-34"/>
                  <a:cs typeface="TH SarabunPSK" pitchFamily="34" charset="-34"/>
                </a:rPr>
                <a:t>5</a:t>
              </a:r>
              <a:endParaRPr lang="th-TH" altLang="th-TH" sz="1400" b="1" dirty="0">
                <a:latin typeface="TH SarabunPSK" pitchFamily="34" charset="-34"/>
                <a:cs typeface="TH SarabunPSK" pitchFamily="34" charset="-34"/>
              </a:endParaRPr>
            </a:p>
          </p:txBody>
        </p:sp>
        <p:sp>
          <p:nvSpPr>
            <p:cNvPr id="11342" name="Rectangle 2"/>
            <p:cNvSpPr>
              <a:spLocks noChangeArrowheads="1"/>
            </p:cNvSpPr>
            <p:nvPr/>
          </p:nvSpPr>
          <p:spPr bwMode="auto">
            <a:xfrm>
              <a:off x="3203848" y="3789040"/>
              <a:ext cx="2052020" cy="325438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th-TH" altLang="th-TH" sz="1500" spc="-60" dirty="0">
                  <a:latin typeface="TH SarabunPSK" pitchFamily="34" charset="-34"/>
                  <a:cs typeface="TH SarabunPSK" pitchFamily="34" charset="-34"/>
                </a:rPr>
                <a:t>นักวิชาการพัฒนาชุมชน (ผอ.กง.) ชพ</a:t>
              </a:r>
              <a:r>
                <a:rPr lang="en-US" altLang="th-TH" sz="1500" spc="-60" dirty="0">
                  <a:latin typeface="TH SarabunPSK" pitchFamily="34" charset="-34"/>
                  <a:cs typeface="TH SarabunPSK" pitchFamily="34" charset="-34"/>
                </a:rPr>
                <a:t>. </a:t>
              </a:r>
              <a:r>
                <a:rPr lang="en-US" altLang="th-TH" sz="1050" spc="-60" dirty="0">
                  <a:solidFill>
                    <a:srgbClr val="FF0000"/>
                  </a:solidFill>
                  <a:latin typeface="TH SarabunPSK" pitchFamily="34" charset="-34"/>
                  <a:cs typeface="TH SarabunPSK" pitchFamily="34" charset="-34"/>
                </a:rPr>
                <a:t>(741)</a:t>
              </a:r>
              <a:endParaRPr lang="th-TH" altLang="th-TH" sz="1050" spc="-60" dirty="0">
                <a:solidFill>
                  <a:srgbClr val="FF0000"/>
                </a:solidFill>
                <a:latin typeface="TH SarabunPSK" pitchFamily="34" charset="-34"/>
                <a:cs typeface="TH SarabunPSK" pitchFamily="34" charset="-34"/>
              </a:endParaRPr>
            </a:p>
          </p:txBody>
        </p:sp>
      </p:grpSp>
      <p:cxnSp>
        <p:nvCxnSpPr>
          <p:cNvPr id="78" name="Straight Connector 77"/>
          <p:cNvCxnSpPr/>
          <p:nvPr/>
        </p:nvCxnSpPr>
        <p:spPr>
          <a:xfrm>
            <a:off x="4572000" y="1419225"/>
            <a:ext cx="0" cy="223202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/>
          <p:cNvCxnSpPr/>
          <p:nvPr/>
        </p:nvCxnSpPr>
        <p:spPr>
          <a:xfrm>
            <a:off x="1116013" y="1628775"/>
            <a:ext cx="683895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8319" name="Rectangle 78"/>
          <p:cNvSpPr>
            <a:spLocks noChangeArrowheads="1"/>
          </p:cNvSpPr>
          <p:nvPr/>
        </p:nvSpPr>
        <p:spPr bwMode="auto">
          <a:xfrm>
            <a:off x="0" y="6611938"/>
            <a:ext cx="1619250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000" u="sng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หมายเหตุ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ภายในวงเล็บแสดงเลขที่ตำแหน่ง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98320" name="Group 49"/>
          <p:cNvGrpSpPr>
            <a:grpSpLocks/>
          </p:cNvGrpSpPr>
          <p:nvPr/>
        </p:nvGrpSpPr>
        <p:grpSpPr bwMode="auto">
          <a:xfrm>
            <a:off x="107950" y="3594100"/>
            <a:ext cx="2843213" cy="646113"/>
            <a:chOff x="107503" y="3717032"/>
            <a:chExt cx="2844257" cy="646113"/>
          </a:xfrm>
        </p:grpSpPr>
        <p:sp>
          <p:nvSpPr>
            <p:cNvPr id="98362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เมืองพัทลุง</a:t>
              </a:r>
            </a:p>
          </p:txBody>
        </p:sp>
        <p:sp>
          <p:nvSpPr>
            <p:cNvPr id="98363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98364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(7580)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98321" name="Text Box 17"/>
          <p:cNvSpPr txBox="1">
            <a:spLocks noChangeArrowheads="1"/>
          </p:cNvSpPr>
          <p:nvPr/>
        </p:nvSpPr>
        <p:spPr bwMode="auto">
          <a:xfrm>
            <a:off x="107950" y="4241800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(7582/7583/7584/7585)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98322" name="Group 50"/>
          <p:cNvGrpSpPr>
            <a:grpSpLocks/>
          </p:cNvGrpSpPr>
          <p:nvPr/>
        </p:nvGrpSpPr>
        <p:grpSpPr bwMode="auto">
          <a:xfrm>
            <a:off x="3132138" y="3594100"/>
            <a:ext cx="2843212" cy="646113"/>
            <a:chOff x="107503" y="3717032"/>
            <a:chExt cx="2844257" cy="646113"/>
          </a:xfrm>
        </p:grpSpPr>
        <p:sp>
          <p:nvSpPr>
            <p:cNvPr id="98359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ควนขนุน</a:t>
              </a:r>
            </a:p>
          </p:txBody>
        </p:sp>
        <p:sp>
          <p:nvSpPr>
            <p:cNvPr id="98360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98361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(7590)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98323" name="Text Box 17"/>
          <p:cNvSpPr txBox="1">
            <a:spLocks noChangeArrowheads="1"/>
          </p:cNvSpPr>
          <p:nvPr/>
        </p:nvSpPr>
        <p:spPr bwMode="auto">
          <a:xfrm>
            <a:off x="3132138" y="4241800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(7592/7593/7594/7595)</a:t>
            </a:r>
          </a:p>
          <a:p>
            <a:pPr eaLnBrk="1" hangingPunct="1"/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98324" name="Group 55"/>
          <p:cNvGrpSpPr>
            <a:grpSpLocks/>
          </p:cNvGrpSpPr>
          <p:nvPr/>
        </p:nvGrpSpPr>
        <p:grpSpPr bwMode="auto">
          <a:xfrm>
            <a:off x="6156325" y="3594100"/>
            <a:ext cx="2844800" cy="646113"/>
            <a:chOff x="107503" y="3717032"/>
            <a:chExt cx="2844257" cy="646113"/>
          </a:xfrm>
        </p:grpSpPr>
        <p:sp>
          <p:nvSpPr>
            <p:cNvPr id="98356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ปากพะยูน</a:t>
              </a:r>
            </a:p>
          </p:txBody>
        </p:sp>
        <p:sp>
          <p:nvSpPr>
            <p:cNvPr id="98357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98358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(7599)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98325" name="Text Box 17"/>
          <p:cNvSpPr txBox="1">
            <a:spLocks noChangeArrowheads="1"/>
          </p:cNvSpPr>
          <p:nvPr/>
        </p:nvSpPr>
        <p:spPr bwMode="auto">
          <a:xfrm>
            <a:off x="6156325" y="4241800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(7601/7602/7603/7604)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98326" name="Group 60"/>
          <p:cNvGrpSpPr>
            <a:grpSpLocks/>
          </p:cNvGrpSpPr>
          <p:nvPr/>
        </p:nvGrpSpPr>
        <p:grpSpPr bwMode="auto">
          <a:xfrm>
            <a:off x="107950" y="4962525"/>
            <a:ext cx="2843213" cy="646113"/>
            <a:chOff x="107503" y="3717032"/>
            <a:chExt cx="2844257" cy="646113"/>
          </a:xfrm>
        </p:grpSpPr>
        <p:sp>
          <p:nvSpPr>
            <p:cNvPr id="98353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กงหรา</a:t>
              </a:r>
            </a:p>
          </p:txBody>
        </p:sp>
        <p:sp>
          <p:nvSpPr>
            <p:cNvPr id="98354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98355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ชพ.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(7605)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98327" name="Text Box 17"/>
          <p:cNvSpPr txBox="1">
            <a:spLocks noChangeArrowheads="1"/>
          </p:cNvSpPr>
          <p:nvPr/>
        </p:nvSpPr>
        <p:spPr bwMode="auto">
          <a:xfrm>
            <a:off x="107950" y="5610225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(7596/7607/7608/7609)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98328" name="Group 65"/>
          <p:cNvGrpSpPr>
            <a:grpSpLocks/>
          </p:cNvGrpSpPr>
          <p:nvPr/>
        </p:nvGrpSpPr>
        <p:grpSpPr bwMode="auto">
          <a:xfrm>
            <a:off x="3132138" y="4962525"/>
            <a:ext cx="2843212" cy="646113"/>
            <a:chOff x="107503" y="3717032"/>
            <a:chExt cx="2844257" cy="646113"/>
          </a:xfrm>
        </p:grpSpPr>
        <p:sp>
          <p:nvSpPr>
            <p:cNvPr id="98350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เขาชัยสน</a:t>
              </a:r>
            </a:p>
          </p:txBody>
        </p:sp>
        <p:sp>
          <p:nvSpPr>
            <p:cNvPr id="98351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98352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ชพ.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(7610)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98329" name="Text Box 17"/>
          <p:cNvSpPr txBox="1">
            <a:spLocks noChangeArrowheads="1"/>
          </p:cNvSpPr>
          <p:nvPr/>
        </p:nvSpPr>
        <p:spPr bwMode="auto">
          <a:xfrm>
            <a:off x="3132138" y="5610225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(7597/7612/7613/7614)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98330" name="Group 70"/>
          <p:cNvGrpSpPr>
            <a:grpSpLocks/>
          </p:cNvGrpSpPr>
          <p:nvPr/>
        </p:nvGrpSpPr>
        <p:grpSpPr bwMode="auto">
          <a:xfrm>
            <a:off x="6156325" y="4962525"/>
            <a:ext cx="2844800" cy="646113"/>
            <a:chOff x="107503" y="3717032"/>
            <a:chExt cx="2844257" cy="646113"/>
          </a:xfrm>
        </p:grpSpPr>
        <p:sp>
          <p:nvSpPr>
            <p:cNvPr id="98347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บางแก้ว</a:t>
              </a:r>
            </a:p>
          </p:txBody>
        </p:sp>
        <p:sp>
          <p:nvSpPr>
            <p:cNvPr id="98348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98349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ชพ.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(7615)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98331" name="Text Box 17"/>
          <p:cNvSpPr txBox="1">
            <a:spLocks noChangeArrowheads="1"/>
          </p:cNvSpPr>
          <p:nvPr/>
        </p:nvSpPr>
        <p:spPr bwMode="auto">
          <a:xfrm>
            <a:off x="6156325" y="5610225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3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(7586/7617/7618)</a:t>
            </a:r>
          </a:p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เจ้าพนักงานพัฒนาชุมชน (ปง./ชง.)    - 2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7616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)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cxnSp>
        <p:nvCxnSpPr>
          <p:cNvPr id="76" name="Straight Connector 75"/>
          <p:cNvCxnSpPr/>
          <p:nvPr/>
        </p:nvCxnSpPr>
        <p:spPr>
          <a:xfrm>
            <a:off x="1404938" y="3500438"/>
            <a:ext cx="604837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9" name="Straight Connector 78"/>
          <p:cNvCxnSpPr/>
          <p:nvPr/>
        </p:nvCxnSpPr>
        <p:spPr>
          <a:xfrm>
            <a:off x="1116013" y="1628775"/>
            <a:ext cx="0" cy="14446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" name="Straight Connector 80"/>
          <p:cNvCxnSpPr/>
          <p:nvPr/>
        </p:nvCxnSpPr>
        <p:spPr>
          <a:xfrm>
            <a:off x="3348038" y="1628775"/>
            <a:ext cx="0" cy="14446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" name="Straight Connector 81"/>
          <p:cNvCxnSpPr/>
          <p:nvPr/>
        </p:nvCxnSpPr>
        <p:spPr>
          <a:xfrm>
            <a:off x="5651500" y="1628775"/>
            <a:ext cx="0" cy="14446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3" name="Straight Connector 82"/>
          <p:cNvCxnSpPr/>
          <p:nvPr/>
        </p:nvCxnSpPr>
        <p:spPr>
          <a:xfrm>
            <a:off x="7956550" y="1628775"/>
            <a:ext cx="0" cy="14446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4" name="Straight Connector 83"/>
          <p:cNvCxnSpPr/>
          <p:nvPr/>
        </p:nvCxnSpPr>
        <p:spPr>
          <a:xfrm>
            <a:off x="1403350" y="3500438"/>
            <a:ext cx="0" cy="904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/>
          <p:cNvCxnSpPr/>
          <p:nvPr/>
        </p:nvCxnSpPr>
        <p:spPr>
          <a:xfrm>
            <a:off x="7451725" y="3500438"/>
            <a:ext cx="0" cy="904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" name="Straight Connector 85"/>
          <p:cNvCxnSpPr/>
          <p:nvPr/>
        </p:nvCxnSpPr>
        <p:spPr>
          <a:xfrm>
            <a:off x="3049588" y="3500438"/>
            <a:ext cx="0" cy="136842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7" name="Straight Connector 86"/>
          <p:cNvCxnSpPr/>
          <p:nvPr/>
        </p:nvCxnSpPr>
        <p:spPr>
          <a:xfrm>
            <a:off x="1403350" y="4868863"/>
            <a:ext cx="604837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9" name="Straight Connector 88"/>
          <p:cNvCxnSpPr/>
          <p:nvPr/>
        </p:nvCxnSpPr>
        <p:spPr>
          <a:xfrm>
            <a:off x="1403350" y="4868863"/>
            <a:ext cx="0" cy="904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0" name="Straight Connector 89"/>
          <p:cNvCxnSpPr/>
          <p:nvPr/>
        </p:nvCxnSpPr>
        <p:spPr>
          <a:xfrm>
            <a:off x="4427538" y="4868863"/>
            <a:ext cx="0" cy="904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1" name="Straight Connector 90"/>
          <p:cNvCxnSpPr/>
          <p:nvPr/>
        </p:nvCxnSpPr>
        <p:spPr>
          <a:xfrm>
            <a:off x="7451725" y="4868863"/>
            <a:ext cx="0" cy="904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98344" name="Group 74"/>
          <p:cNvGrpSpPr>
            <a:grpSpLocks/>
          </p:cNvGrpSpPr>
          <p:nvPr/>
        </p:nvGrpSpPr>
        <p:grpSpPr bwMode="auto">
          <a:xfrm>
            <a:off x="107950" y="1774825"/>
            <a:ext cx="2051050" cy="646113"/>
            <a:chOff x="107950" y="1775470"/>
            <a:chExt cx="2051050" cy="646112"/>
          </a:xfrm>
        </p:grpSpPr>
        <p:grpSp>
          <p:nvGrpSpPr>
            <p:cNvPr id="13" name="Group 18"/>
            <p:cNvGrpSpPr>
              <a:grpSpLocks/>
            </p:cNvGrpSpPr>
            <p:nvPr/>
          </p:nvGrpSpPr>
          <p:grpSpPr bwMode="auto">
            <a:xfrm>
              <a:off x="107950" y="1775470"/>
              <a:ext cx="2051050" cy="646112"/>
              <a:chOff x="3203848" y="3468365"/>
              <a:chExt cx="2052020" cy="646113"/>
            </a:xfrm>
            <a:solidFill>
              <a:schemeClr val="bg1"/>
            </a:solidFill>
          </p:grpSpPr>
          <p:sp>
            <p:nvSpPr>
              <p:cNvPr id="14387" name="Rectangle 2"/>
              <p:cNvSpPr>
                <a:spLocks noChangeArrowheads="1"/>
              </p:cNvSpPr>
              <p:nvPr/>
            </p:nvSpPr>
            <p:spPr bwMode="auto">
              <a:xfrm>
                <a:off x="4679868" y="3468365"/>
                <a:ext cx="576000" cy="323850"/>
              </a:xfrm>
              <a:prstGeom prst="rect">
                <a:avLst/>
              </a:prstGeom>
              <a:grpFill/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anchor="ctr"/>
              <a:lstStyle/>
              <a:p>
                <a:pPr algn="ctr" eaLnBrk="0" hangingPunct="0">
                  <a:defRPr/>
                </a:pPr>
                <a:r>
                  <a:rPr lang="en-US" altLang="th-TH" sz="1600" b="1" dirty="0">
                    <a:latin typeface="TH SarabunPSK" pitchFamily="34" charset="-34"/>
                    <a:cs typeface="TH SarabunPSK" pitchFamily="34" charset="-34"/>
                  </a:rPr>
                  <a:t>8</a:t>
                </a:r>
                <a:endParaRPr lang="th-TH" altLang="th-TH" sz="1400" b="1" dirty="0">
                  <a:latin typeface="TH SarabunPSK" pitchFamily="34" charset="-34"/>
                  <a:cs typeface="TH SarabunPSK" pitchFamily="34" charset="-34"/>
                </a:endParaRPr>
              </a:p>
            </p:txBody>
          </p:sp>
          <p:sp>
            <p:nvSpPr>
              <p:cNvPr id="14388" name="Rectangle 2"/>
              <p:cNvSpPr>
                <a:spLocks noChangeArrowheads="1"/>
              </p:cNvSpPr>
              <p:nvPr/>
            </p:nvSpPr>
            <p:spPr bwMode="auto">
              <a:xfrm>
                <a:off x="3203848" y="3789040"/>
                <a:ext cx="2052000" cy="325438"/>
              </a:xfrm>
              <a:prstGeom prst="rect">
                <a:avLst/>
              </a:prstGeom>
              <a:grpFill/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anchor="ctr"/>
              <a:lstStyle/>
              <a:p>
                <a:pPr algn="ctr" eaLnBrk="0" hangingPunct="0">
                  <a:defRPr/>
                </a:pPr>
                <a:r>
                  <a:rPr lang="th-TH" altLang="th-TH" sz="1400" spc="-40" dirty="0">
                    <a:latin typeface="TH SarabunPSK" pitchFamily="34" charset="-34"/>
                    <a:cs typeface="TH SarabunPSK" pitchFamily="34" charset="-34"/>
                  </a:rPr>
                  <a:t>นักวิชาการพัฒนาชุมชน (ผอ.กง.) </a:t>
                </a:r>
                <a:r>
                  <a:rPr lang="th-TH" altLang="th-TH" sz="1400" spc="-40" dirty="0" err="1">
                    <a:latin typeface="TH SarabunPSK" pitchFamily="34" charset="-34"/>
                    <a:cs typeface="TH SarabunPSK" pitchFamily="34" charset="-34"/>
                  </a:rPr>
                  <a:t>ชพ.</a:t>
                </a:r>
                <a:r>
                  <a:rPr lang="en-US" altLang="th-TH" sz="1400" spc="-40" dirty="0">
                    <a:latin typeface="TH SarabunPSK" pitchFamily="34" charset="-34"/>
                    <a:cs typeface="TH SarabunPSK" pitchFamily="34" charset="-34"/>
                  </a:rPr>
                  <a:t> </a:t>
                </a:r>
                <a:r>
                  <a:rPr lang="en-US" altLang="th-TH" sz="1000" spc="-40" dirty="0">
                    <a:solidFill>
                      <a:srgbClr val="FF0000"/>
                    </a:solidFill>
                    <a:latin typeface="TH SarabunPSK" pitchFamily="34" charset="-34"/>
                    <a:cs typeface="TH SarabunPSK" pitchFamily="34" charset="-34"/>
                  </a:rPr>
                  <a:t>(7566)</a:t>
                </a:r>
                <a:endParaRPr lang="th-TH" altLang="th-TH" sz="1000" spc="-40" dirty="0">
                  <a:solidFill>
                    <a:srgbClr val="FF0000"/>
                  </a:solidFill>
                  <a:latin typeface="TH SarabunPSK" pitchFamily="34" charset="-34"/>
                  <a:cs typeface="TH SarabunPSK" pitchFamily="34" charset="-34"/>
                </a:endParaRPr>
              </a:p>
            </p:txBody>
          </p:sp>
        </p:grpSp>
        <p:sp>
          <p:nvSpPr>
            <p:cNvPr id="98346" name="Rectangle 2"/>
            <p:cNvSpPr>
              <a:spLocks noChangeArrowheads="1"/>
            </p:cNvSpPr>
            <p:nvPr/>
          </p:nvSpPr>
          <p:spPr bwMode="auto">
            <a:xfrm>
              <a:off x="107950" y="1775470"/>
              <a:ext cx="1475302" cy="323849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th-TH" altLang="th-TH" sz="12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endParaRPr lang="th-TH" altLang="th-TH" sz="8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2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กลุ่มงานประสานและสนับสนุนการบริหารงานพัฒนาชุมชน</a:t>
              </a:r>
            </a:p>
            <a:p>
              <a:pPr algn="ctr"/>
              <a:endParaRPr lang="th-TH" altLang="th-TH" sz="12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330" name="Rectangle 73"/>
          <p:cNvSpPr>
            <a:spLocks noChangeArrowheads="1"/>
          </p:cNvSpPr>
          <p:nvPr/>
        </p:nvSpPr>
        <p:spPr bwMode="auto">
          <a:xfrm>
            <a:off x="488950" y="106363"/>
            <a:ext cx="815498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/>
            <a:r>
              <a:rPr lang="th-TH" altLang="th-TH" sz="1600" b="1">
                <a:latin typeface="TH SarabunPSK" panose="020B0500040200020003" pitchFamily="34" charset="-34"/>
                <a:cs typeface="TH SarabunPSK" panose="020B0500040200020003" pitchFamily="34" charset="-34"/>
              </a:rPr>
              <a:t>แผนภูมิแสดงการแบ่งงานภายในและอัตรากำลังของกรมการพัฒนาชุมชน</a:t>
            </a:r>
            <a:r>
              <a:rPr lang="en-US" altLang="th-TH" sz="1600" b="1">
                <a:latin typeface="TH SarabunPSK" panose="020B0500040200020003" pitchFamily="34" charset="-34"/>
                <a:cs typeface="TH SarabunPSK" panose="020B0500040200020003" pitchFamily="34" charset="-34"/>
              </a:rPr>
              <a:t> </a:t>
            </a:r>
            <a:endParaRPr lang="th-TH" altLang="th-TH" sz="1600" b="1"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sp>
        <p:nvSpPr>
          <p:cNvPr id="99331" name="Text Box 9"/>
          <p:cNvSpPr txBox="1">
            <a:spLocks noChangeArrowheads="1"/>
          </p:cNvSpPr>
          <p:nvPr/>
        </p:nvSpPr>
        <p:spPr bwMode="auto">
          <a:xfrm>
            <a:off x="6980238" y="6269038"/>
            <a:ext cx="2160587" cy="588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ลูกจ้างประจำ - อัตรา  </a:t>
            </a:r>
            <a:endParaRPr lang="th-TH" altLang="th-TH" sz="1400">
              <a:solidFill>
                <a:srgbClr val="FF0000"/>
              </a:solidFill>
              <a:latin typeface="TH SarabunPSK" panose="020B0500040200020003" pitchFamily="34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กรอบพนักงานราชการ - อัตรา </a:t>
            </a:r>
            <a:endParaRPr lang="th-TH" altLang="th-TH" sz="1000">
              <a:solidFill>
                <a:srgbClr val="FF0000"/>
              </a:solidFill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grpSp>
        <p:nvGrpSpPr>
          <p:cNvPr id="99332" name="Group 81"/>
          <p:cNvGrpSpPr>
            <a:grpSpLocks/>
          </p:cNvGrpSpPr>
          <p:nvPr/>
        </p:nvGrpSpPr>
        <p:grpSpPr bwMode="auto">
          <a:xfrm>
            <a:off x="2843213" y="765175"/>
            <a:ext cx="3421062" cy="646113"/>
            <a:chOff x="2448080" y="857250"/>
            <a:chExt cx="3420000" cy="646113"/>
          </a:xfrm>
        </p:grpSpPr>
        <p:sp>
          <p:nvSpPr>
            <p:cNvPr id="99368" name="Rectangle 2"/>
            <p:cNvSpPr>
              <a:spLocks noChangeArrowheads="1"/>
            </p:cNvSpPr>
            <p:nvPr/>
          </p:nvSpPr>
          <p:spPr bwMode="auto">
            <a:xfrm>
              <a:off x="2448080" y="857250"/>
              <a:ext cx="2844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สำนักงานพัฒนาชุมชนจังหวัดพัทลุง</a:t>
              </a:r>
            </a:p>
          </p:txBody>
        </p:sp>
        <p:sp>
          <p:nvSpPr>
            <p:cNvPr id="99369" name="Rectangle 2"/>
            <p:cNvSpPr>
              <a:spLocks noChangeArrowheads="1"/>
            </p:cNvSpPr>
            <p:nvPr/>
          </p:nvSpPr>
          <p:spPr bwMode="auto">
            <a:xfrm>
              <a:off x="5290308" y="857250"/>
              <a:ext cx="575739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 eaLnBrk="1" hangingPunct="1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77</a:t>
              </a:r>
              <a:endParaRPr lang="th-TH" altLang="th-TH" sz="16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99370" name="Rectangle 2"/>
            <p:cNvSpPr>
              <a:spLocks noChangeArrowheads="1"/>
            </p:cNvSpPr>
            <p:nvPr/>
          </p:nvSpPr>
          <p:spPr bwMode="auto">
            <a:xfrm>
              <a:off x="2448080" y="1177925"/>
              <a:ext cx="3420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ผู้อำนวยการ (พัฒนาการจังหวัด) สูง</a:t>
              </a:r>
              <a:r>
                <a:rPr lang="en-US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(7565)</a:t>
              </a:r>
              <a:r>
                <a:rPr lang="en-US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endParaRPr lang="th-TH" altLang="th-TH" sz="1600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99333" name="Text Box 91"/>
          <p:cNvSpPr txBox="1">
            <a:spLocks noChangeArrowheads="1"/>
          </p:cNvSpPr>
          <p:nvPr/>
        </p:nvSpPr>
        <p:spPr bwMode="auto">
          <a:xfrm>
            <a:off x="3924300" y="404813"/>
            <a:ext cx="1368425" cy="277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Update </a:t>
            </a:r>
            <a:r>
              <a:rPr lang="th-TH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26 เมษายน 2564 </a:t>
            </a:r>
            <a:r>
              <a:rPr lang="en-US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         </a:t>
            </a:r>
            <a:endParaRPr lang="th-TH" altLang="th-TH" sz="1200"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cxnSp>
        <p:nvCxnSpPr>
          <p:cNvPr id="78" name="Straight Connector 77"/>
          <p:cNvCxnSpPr/>
          <p:nvPr/>
        </p:nvCxnSpPr>
        <p:spPr>
          <a:xfrm>
            <a:off x="4572000" y="1419225"/>
            <a:ext cx="0" cy="50482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9335" name="Rectangle 78"/>
          <p:cNvSpPr>
            <a:spLocks noChangeArrowheads="1"/>
          </p:cNvSpPr>
          <p:nvPr/>
        </p:nvSpPr>
        <p:spPr bwMode="auto">
          <a:xfrm>
            <a:off x="0" y="6611938"/>
            <a:ext cx="1619250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000" u="sng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หมายเหตุ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ภายในวงเล็บแสดงเลขที่ตำแหน่ง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99336" name="Group 49"/>
          <p:cNvGrpSpPr>
            <a:grpSpLocks/>
          </p:cNvGrpSpPr>
          <p:nvPr/>
        </p:nvGrpSpPr>
        <p:grpSpPr bwMode="auto">
          <a:xfrm>
            <a:off x="107950" y="1722438"/>
            <a:ext cx="2843213" cy="646112"/>
            <a:chOff x="107503" y="3717032"/>
            <a:chExt cx="2844257" cy="646113"/>
          </a:xfrm>
        </p:grpSpPr>
        <p:sp>
          <p:nvSpPr>
            <p:cNvPr id="99365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ตะโหมด</a:t>
              </a:r>
            </a:p>
          </p:txBody>
        </p:sp>
        <p:sp>
          <p:nvSpPr>
            <p:cNvPr id="99366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99367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ชพ.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(7619)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99337" name="Text Box 17"/>
          <p:cNvSpPr txBox="1">
            <a:spLocks noChangeArrowheads="1"/>
          </p:cNvSpPr>
          <p:nvPr/>
        </p:nvSpPr>
        <p:spPr bwMode="auto">
          <a:xfrm>
            <a:off x="107950" y="2370138"/>
            <a:ext cx="2879725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(7620/7621/7622/7731)</a:t>
            </a:r>
          </a:p>
          <a:p>
            <a:pPr eaLnBrk="1" hangingPunct="1"/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99338" name="Group 50"/>
          <p:cNvGrpSpPr>
            <a:grpSpLocks/>
          </p:cNvGrpSpPr>
          <p:nvPr/>
        </p:nvGrpSpPr>
        <p:grpSpPr bwMode="auto">
          <a:xfrm>
            <a:off x="3132138" y="1722438"/>
            <a:ext cx="2843212" cy="646112"/>
            <a:chOff x="107503" y="3717032"/>
            <a:chExt cx="2844257" cy="646113"/>
          </a:xfrm>
        </p:grpSpPr>
        <p:sp>
          <p:nvSpPr>
            <p:cNvPr id="99362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ศรีบรรพต</a:t>
              </a:r>
            </a:p>
          </p:txBody>
        </p:sp>
        <p:sp>
          <p:nvSpPr>
            <p:cNvPr id="99363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99364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ชพ.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(7623)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99339" name="Text Box 17"/>
          <p:cNvSpPr txBox="1">
            <a:spLocks noChangeArrowheads="1"/>
          </p:cNvSpPr>
          <p:nvPr/>
        </p:nvSpPr>
        <p:spPr bwMode="auto">
          <a:xfrm>
            <a:off x="3132138" y="2370138"/>
            <a:ext cx="2879725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3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(858/7625/7626)</a:t>
            </a:r>
          </a:p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เจ้าพนักงานพัฒนาชุมชน (ปง./ชง.)    - 2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4661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)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99340" name="Group 55"/>
          <p:cNvGrpSpPr>
            <a:grpSpLocks/>
          </p:cNvGrpSpPr>
          <p:nvPr/>
        </p:nvGrpSpPr>
        <p:grpSpPr bwMode="auto">
          <a:xfrm>
            <a:off x="6156325" y="1722438"/>
            <a:ext cx="2844800" cy="646112"/>
            <a:chOff x="107503" y="3717032"/>
            <a:chExt cx="2844257" cy="646113"/>
          </a:xfrm>
        </p:grpSpPr>
        <p:sp>
          <p:nvSpPr>
            <p:cNvPr id="99359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ป่าพะยอม</a:t>
              </a:r>
            </a:p>
          </p:txBody>
        </p:sp>
        <p:sp>
          <p:nvSpPr>
            <p:cNvPr id="99360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99361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ชพ.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(7627)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99341" name="Text Box 17"/>
          <p:cNvSpPr txBox="1">
            <a:spLocks noChangeArrowheads="1"/>
          </p:cNvSpPr>
          <p:nvPr/>
        </p:nvSpPr>
        <p:spPr bwMode="auto">
          <a:xfrm>
            <a:off x="6156325" y="2370138"/>
            <a:ext cx="2879725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(7629/7630/7747/7748)</a:t>
            </a:r>
          </a:p>
        </p:txBody>
      </p:sp>
      <p:cxnSp>
        <p:nvCxnSpPr>
          <p:cNvPr id="76" name="Straight Connector 75"/>
          <p:cNvCxnSpPr/>
          <p:nvPr/>
        </p:nvCxnSpPr>
        <p:spPr>
          <a:xfrm>
            <a:off x="1404938" y="1628775"/>
            <a:ext cx="604837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4" name="Straight Connector 83"/>
          <p:cNvCxnSpPr/>
          <p:nvPr/>
        </p:nvCxnSpPr>
        <p:spPr>
          <a:xfrm>
            <a:off x="1403350" y="1628775"/>
            <a:ext cx="0" cy="9048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/>
          <p:cNvCxnSpPr/>
          <p:nvPr/>
        </p:nvCxnSpPr>
        <p:spPr>
          <a:xfrm>
            <a:off x="7451725" y="1628775"/>
            <a:ext cx="0" cy="9048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" name="Straight Connector 85"/>
          <p:cNvCxnSpPr/>
          <p:nvPr/>
        </p:nvCxnSpPr>
        <p:spPr>
          <a:xfrm>
            <a:off x="3049588" y="1628775"/>
            <a:ext cx="0" cy="158432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99346" name="Group 49"/>
          <p:cNvGrpSpPr>
            <a:grpSpLocks/>
          </p:cNvGrpSpPr>
          <p:nvPr/>
        </p:nvGrpSpPr>
        <p:grpSpPr bwMode="auto">
          <a:xfrm>
            <a:off x="107950" y="3300413"/>
            <a:ext cx="2843213" cy="652462"/>
            <a:chOff x="107503" y="3710690"/>
            <a:chExt cx="2844257" cy="652455"/>
          </a:xfrm>
        </p:grpSpPr>
        <p:sp>
          <p:nvSpPr>
            <p:cNvPr id="99356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ป่าบอน</a:t>
              </a:r>
            </a:p>
          </p:txBody>
        </p:sp>
        <p:sp>
          <p:nvSpPr>
            <p:cNvPr id="99357" name="Rectangle 2"/>
            <p:cNvSpPr>
              <a:spLocks noChangeArrowheads="1"/>
            </p:cNvSpPr>
            <p:nvPr/>
          </p:nvSpPr>
          <p:spPr bwMode="auto">
            <a:xfrm>
              <a:off x="2411760" y="3710690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99358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ชพ.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(7631)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99347" name="Text Box 17"/>
          <p:cNvSpPr txBox="1">
            <a:spLocks noChangeArrowheads="1"/>
          </p:cNvSpPr>
          <p:nvPr/>
        </p:nvSpPr>
        <p:spPr bwMode="auto">
          <a:xfrm>
            <a:off x="107950" y="3954463"/>
            <a:ext cx="2879725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(7587/7633/7634/7635)</a:t>
            </a:r>
          </a:p>
        </p:txBody>
      </p:sp>
      <p:grpSp>
        <p:nvGrpSpPr>
          <p:cNvPr id="99348" name="Group 50"/>
          <p:cNvGrpSpPr>
            <a:grpSpLocks/>
          </p:cNvGrpSpPr>
          <p:nvPr/>
        </p:nvGrpSpPr>
        <p:grpSpPr bwMode="auto">
          <a:xfrm>
            <a:off x="3132138" y="3300413"/>
            <a:ext cx="2843212" cy="652462"/>
            <a:chOff x="107503" y="3710690"/>
            <a:chExt cx="2844257" cy="652455"/>
          </a:xfrm>
        </p:grpSpPr>
        <p:sp>
          <p:nvSpPr>
            <p:cNvPr id="99353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ศรีนครินทร์</a:t>
              </a:r>
            </a:p>
          </p:txBody>
        </p:sp>
        <p:sp>
          <p:nvSpPr>
            <p:cNvPr id="99354" name="Rectangle 2"/>
            <p:cNvSpPr>
              <a:spLocks noChangeArrowheads="1"/>
            </p:cNvSpPr>
            <p:nvPr/>
          </p:nvSpPr>
          <p:spPr bwMode="auto">
            <a:xfrm>
              <a:off x="2411760" y="3710690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99355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ชพ.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(7636)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99349" name="Text Box 17"/>
          <p:cNvSpPr txBox="1">
            <a:spLocks noChangeArrowheads="1"/>
          </p:cNvSpPr>
          <p:nvPr/>
        </p:nvSpPr>
        <p:spPr bwMode="auto">
          <a:xfrm>
            <a:off x="3132138" y="3954463"/>
            <a:ext cx="2879725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(7638/7639/7772/7773)</a:t>
            </a:r>
          </a:p>
        </p:txBody>
      </p:sp>
      <p:cxnSp>
        <p:nvCxnSpPr>
          <p:cNvPr id="105" name="Straight Connector 104"/>
          <p:cNvCxnSpPr/>
          <p:nvPr/>
        </p:nvCxnSpPr>
        <p:spPr>
          <a:xfrm>
            <a:off x="1404938" y="3213100"/>
            <a:ext cx="295275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6" name="Straight Connector 105"/>
          <p:cNvCxnSpPr/>
          <p:nvPr/>
        </p:nvCxnSpPr>
        <p:spPr>
          <a:xfrm>
            <a:off x="1403350" y="3213100"/>
            <a:ext cx="0" cy="9048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9" name="Straight Connector 108"/>
          <p:cNvCxnSpPr/>
          <p:nvPr/>
        </p:nvCxnSpPr>
        <p:spPr>
          <a:xfrm>
            <a:off x="4356100" y="3213100"/>
            <a:ext cx="0" cy="9048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354" name="Rectangle 73"/>
          <p:cNvSpPr>
            <a:spLocks noChangeArrowheads="1"/>
          </p:cNvSpPr>
          <p:nvPr/>
        </p:nvSpPr>
        <p:spPr bwMode="auto">
          <a:xfrm>
            <a:off x="488950" y="106363"/>
            <a:ext cx="815498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/>
            <a:r>
              <a:rPr lang="th-TH" altLang="th-TH" sz="1600" b="1">
                <a:latin typeface="TH SarabunPSK" panose="020B0500040200020003" pitchFamily="34" charset="-34"/>
                <a:cs typeface="TH SarabunPSK" panose="020B0500040200020003" pitchFamily="34" charset="-34"/>
              </a:rPr>
              <a:t>แผนภูมิแสดงการแบ่งงานภายในและอัตรากำลังของกรมการพัฒนาชุมชน</a:t>
            </a:r>
            <a:r>
              <a:rPr lang="en-US" altLang="th-TH" sz="1600" b="1">
                <a:latin typeface="TH SarabunPSK" panose="020B0500040200020003" pitchFamily="34" charset="-34"/>
                <a:cs typeface="TH SarabunPSK" panose="020B0500040200020003" pitchFamily="34" charset="-34"/>
              </a:rPr>
              <a:t> </a:t>
            </a:r>
            <a:endParaRPr lang="th-TH" altLang="th-TH" sz="1600" b="1"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sp>
        <p:nvSpPr>
          <p:cNvPr id="100355" name="Text Box 9"/>
          <p:cNvSpPr txBox="1">
            <a:spLocks noChangeArrowheads="1"/>
          </p:cNvSpPr>
          <p:nvPr/>
        </p:nvSpPr>
        <p:spPr bwMode="auto">
          <a:xfrm>
            <a:off x="6980238" y="6269038"/>
            <a:ext cx="2160587" cy="588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ลูกจ้างประจำ 1 อัตรา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rPr>
              <a:t>(193)</a:t>
            </a:r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 </a:t>
            </a:r>
            <a:endParaRPr lang="th-TH" altLang="th-TH" sz="1400">
              <a:solidFill>
                <a:srgbClr val="FF0000"/>
              </a:solidFill>
              <a:latin typeface="TH SarabunPSK" panose="020B0500040200020003" pitchFamily="34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กรอบพนักงานราชการ - อัตรา </a:t>
            </a:r>
            <a:endParaRPr lang="th-TH" altLang="th-TH" sz="1000">
              <a:solidFill>
                <a:srgbClr val="FF0000"/>
              </a:solidFill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grpSp>
        <p:nvGrpSpPr>
          <p:cNvPr id="100356" name="Group 81"/>
          <p:cNvGrpSpPr>
            <a:grpSpLocks/>
          </p:cNvGrpSpPr>
          <p:nvPr/>
        </p:nvGrpSpPr>
        <p:grpSpPr bwMode="auto">
          <a:xfrm>
            <a:off x="2843213" y="765175"/>
            <a:ext cx="3421062" cy="646113"/>
            <a:chOff x="2448080" y="857250"/>
            <a:chExt cx="3420000" cy="646113"/>
          </a:xfrm>
        </p:grpSpPr>
        <p:sp>
          <p:nvSpPr>
            <p:cNvPr id="100413" name="Rectangle 2"/>
            <p:cNvSpPr>
              <a:spLocks noChangeArrowheads="1"/>
            </p:cNvSpPr>
            <p:nvPr/>
          </p:nvSpPr>
          <p:spPr bwMode="auto">
            <a:xfrm>
              <a:off x="2448080" y="857250"/>
              <a:ext cx="2844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สำนักงานพัฒนาชุมชนจังหวัดพิจิตร</a:t>
              </a:r>
            </a:p>
          </p:txBody>
        </p:sp>
        <p:sp>
          <p:nvSpPr>
            <p:cNvPr id="100414" name="Rectangle 2"/>
            <p:cNvSpPr>
              <a:spLocks noChangeArrowheads="1"/>
            </p:cNvSpPr>
            <p:nvPr/>
          </p:nvSpPr>
          <p:spPr bwMode="auto">
            <a:xfrm>
              <a:off x="5290308" y="857250"/>
              <a:ext cx="575739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 eaLnBrk="1" hangingPunct="1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82</a:t>
              </a:r>
              <a:endParaRPr lang="th-TH" altLang="th-TH" sz="16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00415" name="Rectangle 2"/>
            <p:cNvSpPr>
              <a:spLocks noChangeArrowheads="1"/>
            </p:cNvSpPr>
            <p:nvPr/>
          </p:nvSpPr>
          <p:spPr bwMode="auto">
            <a:xfrm>
              <a:off x="2448080" y="1177925"/>
              <a:ext cx="3420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ผู้อำนวยการ (พัฒนาการจังหวัด) สูง</a:t>
              </a:r>
              <a:r>
                <a:rPr lang="en-US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(5658)</a:t>
              </a:r>
              <a:r>
                <a:rPr lang="en-US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endParaRPr lang="th-TH" altLang="th-TH" sz="1600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00357" name="Text Box 91"/>
          <p:cNvSpPr txBox="1">
            <a:spLocks noChangeArrowheads="1"/>
          </p:cNvSpPr>
          <p:nvPr/>
        </p:nvSpPr>
        <p:spPr bwMode="auto">
          <a:xfrm>
            <a:off x="3924300" y="404813"/>
            <a:ext cx="1368425" cy="277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Update </a:t>
            </a:r>
            <a:r>
              <a:rPr lang="th-TH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26 เมษายน 2564 </a:t>
            </a:r>
            <a:r>
              <a:rPr lang="en-US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         </a:t>
            </a:r>
            <a:endParaRPr lang="th-TH" altLang="th-TH" sz="1200"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sp>
        <p:nvSpPr>
          <p:cNvPr id="100358" name="Text Box 17"/>
          <p:cNvSpPr txBox="1">
            <a:spLocks noChangeArrowheads="1"/>
          </p:cNvSpPr>
          <p:nvPr/>
        </p:nvSpPr>
        <p:spPr bwMode="auto">
          <a:xfrm>
            <a:off x="107950" y="2409825"/>
            <a:ext cx="3095625" cy="628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 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- 1 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(5876)</a:t>
            </a:r>
          </a:p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นักจัดการงานทั่วไป (ปก./ชก.)   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     </a:t>
            </a: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- 1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5682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)</a:t>
            </a:r>
          </a:p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เจ้าพนักงานธุรการ (ปง./ชง.)    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      </a:t>
            </a: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3 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(597/5660/5663)</a:t>
            </a:r>
          </a:p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เจ้าพนักงานการเงินและบัญชี (ปง./ชง.)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- 2 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(5661/5662)</a:t>
            </a:r>
            <a:endParaRPr lang="th-TH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th-TH" altLang="th-TH" sz="1200">
                <a:solidFill>
                  <a:srgbClr val="00B05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พนักงานขับรถยนต์ (ลจป.)         </a:t>
            </a:r>
            <a:r>
              <a:rPr lang="en-US" altLang="th-TH" sz="1200">
                <a:solidFill>
                  <a:srgbClr val="00B05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   </a:t>
            </a:r>
            <a:r>
              <a:rPr lang="th-TH" altLang="th-TH" sz="1200">
                <a:solidFill>
                  <a:srgbClr val="00B05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- </a:t>
            </a:r>
            <a:r>
              <a:rPr lang="en-US" altLang="th-TH" sz="1200">
                <a:solidFill>
                  <a:srgbClr val="00B05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1</a:t>
            </a:r>
            <a:r>
              <a:rPr lang="th-TH" altLang="th-TH" sz="1200">
                <a:solidFill>
                  <a:srgbClr val="00B05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193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) (ไม่รวมในกรอบ ขรก.)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sp>
        <p:nvSpPr>
          <p:cNvPr id="100359" name="Text Box 17"/>
          <p:cNvSpPr txBox="1">
            <a:spLocks noChangeArrowheads="1"/>
          </p:cNvSpPr>
          <p:nvPr/>
        </p:nvSpPr>
        <p:spPr bwMode="auto">
          <a:xfrm>
            <a:off x="2411413" y="2408238"/>
            <a:ext cx="2087562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2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(5665/5666)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3" name="Group 18"/>
          <p:cNvGrpSpPr>
            <a:grpSpLocks/>
          </p:cNvGrpSpPr>
          <p:nvPr/>
        </p:nvGrpSpPr>
        <p:grpSpPr bwMode="auto">
          <a:xfrm>
            <a:off x="2411413" y="1772816"/>
            <a:ext cx="2052637" cy="646113"/>
            <a:chOff x="3203848" y="3468365"/>
            <a:chExt cx="2052020" cy="646113"/>
          </a:xfrm>
          <a:solidFill>
            <a:schemeClr val="bg1"/>
          </a:solidFill>
        </p:grpSpPr>
        <p:sp>
          <p:nvSpPr>
            <p:cNvPr id="12367" name="Rectangle 2"/>
            <p:cNvSpPr>
              <a:spLocks noChangeArrowheads="1"/>
            </p:cNvSpPr>
            <p:nvPr/>
          </p:nvSpPr>
          <p:spPr bwMode="auto">
            <a:xfrm>
              <a:off x="3203848" y="3468365"/>
              <a:ext cx="1476000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lnSpc>
                  <a:spcPct val="70000"/>
                </a:lnSpc>
                <a:defRPr/>
              </a:pPr>
              <a:endParaRPr lang="en-US" altLang="th-TH" sz="700" b="1" dirty="0">
                <a:latin typeface="TH SarabunPSK" pitchFamily="34" charset="-34"/>
                <a:cs typeface="TH SarabunPSK" pitchFamily="34" charset="-34"/>
              </a:endParaRPr>
            </a:p>
            <a:p>
              <a:pPr algn="ctr" eaLnBrk="0" hangingPunct="0">
                <a:lnSpc>
                  <a:spcPct val="70000"/>
                </a:lnSpc>
                <a:defRPr/>
              </a:pPr>
              <a:r>
                <a:rPr lang="th-TH" altLang="th-TH" sz="1400" b="1" dirty="0">
                  <a:latin typeface="TH SarabunPSK" pitchFamily="34" charset="-34"/>
                  <a:cs typeface="TH SarabunPSK" pitchFamily="34" charset="-34"/>
                </a:rPr>
                <a:t> กลุ่มงานยุทธศาสตร์</a:t>
              </a:r>
            </a:p>
            <a:p>
              <a:pPr algn="ctr" eaLnBrk="0" hangingPunct="0">
                <a:lnSpc>
                  <a:spcPct val="70000"/>
                </a:lnSpc>
                <a:defRPr/>
              </a:pPr>
              <a:r>
                <a:rPr lang="th-TH" altLang="th-TH" sz="1400" b="1" dirty="0">
                  <a:latin typeface="TH SarabunPSK" pitchFamily="34" charset="-34"/>
                  <a:cs typeface="TH SarabunPSK" pitchFamily="34" charset="-34"/>
                </a:rPr>
                <a:t>การพัฒนาชุมชน</a:t>
              </a:r>
            </a:p>
          </p:txBody>
        </p:sp>
        <p:sp>
          <p:nvSpPr>
            <p:cNvPr id="12368" name="Rectangle 2"/>
            <p:cNvSpPr>
              <a:spLocks noChangeArrowheads="1"/>
            </p:cNvSpPr>
            <p:nvPr/>
          </p:nvSpPr>
          <p:spPr bwMode="auto">
            <a:xfrm>
              <a:off x="4679868" y="3468365"/>
              <a:ext cx="576000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en-US" altLang="th-TH" sz="1600" b="1" dirty="0">
                  <a:latin typeface="TH SarabunPSK" pitchFamily="34" charset="-34"/>
                  <a:cs typeface="TH SarabunPSK" pitchFamily="34" charset="-34"/>
                </a:rPr>
                <a:t>3</a:t>
              </a:r>
              <a:endParaRPr lang="th-TH" altLang="th-TH" sz="1400" b="1" dirty="0">
                <a:latin typeface="TH SarabunPSK" pitchFamily="34" charset="-34"/>
                <a:cs typeface="TH SarabunPSK" pitchFamily="34" charset="-34"/>
              </a:endParaRPr>
            </a:p>
          </p:txBody>
        </p:sp>
        <p:sp>
          <p:nvSpPr>
            <p:cNvPr id="12372" name="Rectangle 2"/>
            <p:cNvSpPr>
              <a:spLocks noChangeArrowheads="1"/>
            </p:cNvSpPr>
            <p:nvPr/>
          </p:nvSpPr>
          <p:spPr bwMode="auto">
            <a:xfrm>
              <a:off x="3203848" y="3789040"/>
              <a:ext cx="2052020" cy="325438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th-TH" altLang="th-TH" sz="1500" spc="-70" dirty="0">
                  <a:latin typeface="TH SarabunPSK" pitchFamily="34" charset="-34"/>
                  <a:cs typeface="TH SarabunPSK" pitchFamily="34" charset="-34"/>
                </a:rPr>
                <a:t>นักวิชาการพัฒนาชุมชน (ผอ.กง.) ชพ</a:t>
              </a:r>
              <a:r>
                <a:rPr lang="en-US" altLang="th-TH" sz="1500" spc="-70" dirty="0">
                  <a:latin typeface="TH SarabunPSK" pitchFamily="34" charset="-34"/>
                  <a:cs typeface="TH SarabunPSK" pitchFamily="34" charset="-34"/>
                </a:rPr>
                <a:t>. </a:t>
              </a:r>
              <a:r>
                <a:rPr lang="en-US" altLang="th-TH" sz="1000" spc="-70" dirty="0">
                  <a:solidFill>
                    <a:srgbClr val="FF0000"/>
                  </a:solidFill>
                  <a:latin typeface="TH SarabunPSK" pitchFamily="34" charset="-34"/>
                  <a:cs typeface="TH SarabunPSK" pitchFamily="34" charset="-34"/>
                </a:rPr>
                <a:t>(5664)</a:t>
              </a:r>
              <a:endParaRPr lang="th-TH" altLang="th-TH" sz="1000" spc="-70" dirty="0">
                <a:solidFill>
                  <a:srgbClr val="FF0000"/>
                </a:solidFill>
                <a:latin typeface="TH SarabunPSK" pitchFamily="34" charset="-34"/>
                <a:cs typeface="TH SarabunPSK" pitchFamily="34" charset="-34"/>
              </a:endParaRPr>
            </a:p>
          </p:txBody>
        </p:sp>
      </p:grpSp>
      <p:sp>
        <p:nvSpPr>
          <p:cNvPr id="100361" name="Text Box 17"/>
          <p:cNvSpPr txBox="1">
            <a:spLocks noChangeArrowheads="1"/>
          </p:cNvSpPr>
          <p:nvPr/>
        </p:nvSpPr>
        <p:spPr bwMode="auto">
          <a:xfrm>
            <a:off x="4665663" y="2420938"/>
            <a:ext cx="2087562" cy="628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(5669/5670/5671/5672)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4" name="Group 18"/>
          <p:cNvGrpSpPr>
            <a:grpSpLocks/>
          </p:cNvGrpSpPr>
          <p:nvPr/>
        </p:nvGrpSpPr>
        <p:grpSpPr bwMode="auto">
          <a:xfrm>
            <a:off x="4665274" y="1773328"/>
            <a:ext cx="2051050" cy="646110"/>
            <a:chOff x="3203848" y="3468365"/>
            <a:chExt cx="2052020" cy="646111"/>
          </a:xfrm>
          <a:solidFill>
            <a:schemeClr val="bg1"/>
          </a:solidFill>
        </p:grpSpPr>
        <p:sp>
          <p:nvSpPr>
            <p:cNvPr id="12364" name="Rectangle 2"/>
            <p:cNvSpPr>
              <a:spLocks noChangeArrowheads="1"/>
            </p:cNvSpPr>
            <p:nvPr/>
          </p:nvSpPr>
          <p:spPr bwMode="auto">
            <a:xfrm>
              <a:off x="3203848" y="3468365"/>
              <a:ext cx="1476000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lnSpc>
                  <a:spcPct val="70000"/>
                </a:lnSpc>
                <a:defRPr/>
              </a:pPr>
              <a:endParaRPr lang="th-TH" altLang="th-TH" sz="700" b="1" dirty="0">
                <a:latin typeface="TH SarabunPSK" pitchFamily="34" charset="-34"/>
                <a:cs typeface="TH SarabunPSK" pitchFamily="34" charset="-34"/>
              </a:endParaRPr>
            </a:p>
            <a:p>
              <a:pPr algn="ctr" eaLnBrk="0" hangingPunct="0">
                <a:lnSpc>
                  <a:spcPct val="70000"/>
                </a:lnSpc>
                <a:defRPr/>
              </a:pPr>
              <a:r>
                <a:rPr lang="th-TH" altLang="th-TH" sz="1400" b="1" dirty="0">
                  <a:latin typeface="TH SarabunPSK" pitchFamily="34" charset="-34"/>
                  <a:cs typeface="TH SarabunPSK" pitchFamily="34" charset="-34"/>
                </a:rPr>
                <a:t>กลุ่มงานส่งเสริม                      การพัฒนาชุมชน</a:t>
              </a:r>
            </a:p>
          </p:txBody>
        </p:sp>
        <p:sp>
          <p:nvSpPr>
            <p:cNvPr id="12365" name="Rectangle 2"/>
            <p:cNvSpPr>
              <a:spLocks noChangeArrowheads="1"/>
            </p:cNvSpPr>
            <p:nvPr/>
          </p:nvSpPr>
          <p:spPr bwMode="auto">
            <a:xfrm>
              <a:off x="4679868" y="3468365"/>
              <a:ext cx="576000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en-US" altLang="th-TH" sz="1600" b="1" dirty="0">
                  <a:latin typeface="TH SarabunPSK" pitchFamily="34" charset="-34"/>
                  <a:cs typeface="TH SarabunPSK" pitchFamily="34" charset="-34"/>
                </a:rPr>
                <a:t>5</a:t>
              </a:r>
              <a:endParaRPr lang="th-TH" altLang="th-TH" sz="1600" b="1" dirty="0">
                <a:latin typeface="TH SarabunPSK" pitchFamily="34" charset="-34"/>
                <a:cs typeface="TH SarabunPSK" pitchFamily="34" charset="-34"/>
              </a:endParaRPr>
            </a:p>
          </p:txBody>
        </p:sp>
        <p:sp>
          <p:nvSpPr>
            <p:cNvPr id="12369" name="Rectangle 2"/>
            <p:cNvSpPr>
              <a:spLocks noChangeArrowheads="1"/>
            </p:cNvSpPr>
            <p:nvPr/>
          </p:nvSpPr>
          <p:spPr bwMode="auto">
            <a:xfrm>
              <a:off x="3203848" y="3789039"/>
              <a:ext cx="2052020" cy="325437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th-TH" altLang="th-TH" sz="1500" spc="-80" dirty="0">
                  <a:latin typeface="TH SarabunPSK" pitchFamily="34" charset="-34"/>
                  <a:cs typeface="TH SarabunPSK" pitchFamily="34" charset="-34"/>
                </a:rPr>
                <a:t>นักวิชาการพัฒนาชุมชน (ผอ.กง.) ชพ</a:t>
              </a:r>
              <a:r>
                <a:rPr lang="en-US" altLang="th-TH" sz="1500" spc="-80" dirty="0">
                  <a:latin typeface="TH SarabunPSK" pitchFamily="34" charset="-34"/>
                  <a:cs typeface="TH SarabunPSK" pitchFamily="34" charset="-34"/>
                </a:rPr>
                <a:t>. </a:t>
              </a:r>
              <a:r>
                <a:rPr lang="en-US" altLang="th-TH" sz="1000" spc="-80" dirty="0">
                  <a:solidFill>
                    <a:srgbClr val="FF0000"/>
                  </a:solidFill>
                  <a:latin typeface="TH SarabunPSK" pitchFamily="34" charset="-34"/>
                  <a:cs typeface="TH SarabunPSK" pitchFamily="34" charset="-34"/>
                </a:rPr>
                <a:t>(5668)</a:t>
              </a:r>
              <a:endParaRPr lang="th-TH" altLang="th-TH" sz="1000" spc="-80" dirty="0">
                <a:solidFill>
                  <a:srgbClr val="FF0000"/>
                </a:solidFill>
                <a:latin typeface="TH SarabunPSK" pitchFamily="34" charset="-34"/>
                <a:cs typeface="TH SarabunPSK" pitchFamily="34" charset="-34"/>
              </a:endParaRPr>
            </a:p>
          </p:txBody>
        </p:sp>
      </p:grpSp>
      <p:sp>
        <p:nvSpPr>
          <p:cNvPr id="100363" name="Text Box 17"/>
          <p:cNvSpPr txBox="1">
            <a:spLocks noChangeArrowheads="1"/>
          </p:cNvSpPr>
          <p:nvPr/>
        </p:nvSpPr>
        <p:spPr bwMode="auto">
          <a:xfrm>
            <a:off x="6969125" y="2425700"/>
            <a:ext cx="2087563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(576/5667/5679/5695)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5" name="Group 18"/>
          <p:cNvGrpSpPr>
            <a:grpSpLocks/>
          </p:cNvGrpSpPr>
          <p:nvPr/>
        </p:nvGrpSpPr>
        <p:grpSpPr bwMode="auto">
          <a:xfrm>
            <a:off x="6968737" y="1778090"/>
            <a:ext cx="2052637" cy="646113"/>
            <a:chOff x="3203848" y="3468365"/>
            <a:chExt cx="2052020" cy="646113"/>
          </a:xfrm>
          <a:solidFill>
            <a:schemeClr val="bg1"/>
          </a:solidFill>
        </p:grpSpPr>
        <p:sp>
          <p:nvSpPr>
            <p:cNvPr id="12361" name="Rectangle 2"/>
            <p:cNvSpPr>
              <a:spLocks noChangeArrowheads="1"/>
            </p:cNvSpPr>
            <p:nvPr/>
          </p:nvSpPr>
          <p:spPr bwMode="auto">
            <a:xfrm>
              <a:off x="3203848" y="3468365"/>
              <a:ext cx="1476000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lnSpc>
                  <a:spcPct val="70000"/>
                </a:lnSpc>
                <a:defRPr/>
              </a:pPr>
              <a:endParaRPr lang="th-TH" altLang="th-TH" sz="700" b="1" dirty="0">
                <a:latin typeface="TH SarabunPSK" pitchFamily="34" charset="-34"/>
                <a:cs typeface="TH SarabunPSK" pitchFamily="34" charset="-34"/>
              </a:endParaRPr>
            </a:p>
            <a:p>
              <a:pPr algn="ctr" eaLnBrk="0" hangingPunct="0">
                <a:lnSpc>
                  <a:spcPct val="70000"/>
                </a:lnSpc>
                <a:defRPr/>
              </a:pPr>
              <a:r>
                <a:rPr lang="th-TH" altLang="th-TH" sz="1400" b="1" dirty="0">
                  <a:latin typeface="TH SarabunPSK" pitchFamily="34" charset="-34"/>
                  <a:cs typeface="TH SarabunPSK" pitchFamily="34" charset="-34"/>
                </a:rPr>
                <a:t>กลุ่มงานสารสนเทศ</a:t>
              </a:r>
            </a:p>
            <a:p>
              <a:pPr algn="ctr" eaLnBrk="0" hangingPunct="0">
                <a:lnSpc>
                  <a:spcPct val="70000"/>
                </a:lnSpc>
                <a:defRPr/>
              </a:pPr>
              <a:r>
                <a:rPr lang="th-TH" altLang="th-TH" sz="1400" b="1" dirty="0">
                  <a:latin typeface="TH SarabunPSK" pitchFamily="34" charset="-34"/>
                  <a:cs typeface="TH SarabunPSK" pitchFamily="34" charset="-34"/>
                </a:rPr>
                <a:t>การพัฒนาชุมชน</a:t>
              </a:r>
            </a:p>
          </p:txBody>
        </p:sp>
        <p:sp>
          <p:nvSpPr>
            <p:cNvPr id="12362" name="Rectangle 2"/>
            <p:cNvSpPr>
              <a:spLocks noChangeArrowheads="1"/>
            </p:cNvSpPr>
            <p:nvPr/>
          </p:nvSpPr>
          <p:spPr bwMode="auto">
            <a:xfrm>
              <a:off x="4679868" y="3468365"/>
              <a:ext cx="576000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en-US" altLang="th-TH" sz="1600" b="1" dirty="0">
                  <a:latin typeface="TH SarabunPSK" pitchFamily="34" charset="-34"/>
                  <a:cs typeface="TH SarabunPSK" pitchFamily="34" charset="-34"/>
                </a:rPr>
                <a:t>5</a:t>
              </a:r>
              <a:endParaRPr lang="th-TH" altLang="th-TH" sz="1400" b="1" dirty="0">
                <a:latin typeface="TH SarabunPSK" pitchFamily="34" charset="-34"/>
                <a:cs typeface="TH SarabunPSK" pitchFamily="34" charset="-34"/>
              </a:endParaRPr>
            </a:p>
          </p:txBody>
        </p:sp>
        <p:sp>
          <p:nvSpPr>
            <p:cNvPr id="11342" name="Rectangle 2"/>
            <p:cNvSpPr>
              <a:spLocks noChangeArrowheads="1"/>
            </p:cNvSpPr>
            <p:nvPr/>
          </p:nvSpPr>
          <p:spPr bwMode="auto">
            <a:xfrm>
              <a:off x="3203848" y="3789040"/>
              <a:ext cx="2052020" cy="325438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th-TH" altLang="th-TH" sz="1500" spc="-80" dirty="0">
                  <a:latin typeface="TH SarabunPSK" pitchFamily="34" charset="-34"/>
                  <a:cs typeface="TH SarabunPSK" pitchFamily="34" charset="-34"/>
                </a:rPr>
                <a:t>นักวิชาการพัฒนาชุมชน (ผอ.กง.) ชพ</a:t>
              </a:r>
              <a:r>
                <a:rPr lang="en-US" altLang="th-TH" sz="1500" spc="-80" dirty="0">
                  <a:latin typeface="TH SarabunPSK" pitchFamily="34" charset="-34"/>
                  <a:cs typeface="TH SarabunPSK" pitchFamily="34" charset="-34"/>
                </a:rPr>
                <a:t>. </a:t>
              </a:r>
              <a:r>
                <a:rPr lang="en-US" altLang="th-TH" sz="1050" spc="-60" dirty="0">
                  <a:solidFill>
                    <a:srgbClr val="FF0000"/>
                  </a:solidFill>
                  <a:latin typeface="TH SarabunPSK" pitchFamily="34" charset="-34"/>
                  <a:cs typeface="TH SarabunPSK" pitchFamily="34" charset="-34"/>
                </a:rPr>
                <a:t>(433)</a:t>
              </a:r>
              <a:endParaRPr lang="th-TH" altLang="th-TH" sz="1050" spc="-60" dirty="0">
                <a:solidFill>
                  <a:srgbClr val="FF0000"/>
                </a:solidFill>
                <a:latin typeface="TH SarabunPSK" pitchFamily="34" charset="-34"/>
                <a:cs typeface="TH SarabunPSK" pitchFamily="34" charset="-34"/>
              </a:endParaRPr>
            </a:p>
          </p:txBody>
        </p:sp>
      </p:grpSp>
      <p:cxnSp>
        <p:nvCxnSpPr>
          <p:cNvPr id="78" name="Straight Connector 77"/>
          <p:cNvCxnSpPr/>
          <p:nvPr/>
        </p:nvCxnSpPr>
        <p:spPr>
          <a:xfrm>
            <a:off x="4572000" y="1419225"/>
            <a:ext cx="0" cy="223202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/>
          <p:cNvCxnSpPr/>
          <p:nvPr/>
        </p:nvCxnSpPr>
        <p:spPr>
          <a:xfrm>
            <a:off x="1116013" y="1628775"/>
            <a:ext cx="683895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0367" name="Rectangle 78"/>
          <p:cNvSpPr>
            <a:spLocks noChangeArrowheads="1"/>
          </p:cNvSpPr>
          <p:nvPr/>
        </p:nvSpPr>
        <p:spPr bwMode="auto">
          <a:xfrm>
            <a:off x="0" y="6611938"/>
            <a:ext cx="1619250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000" u="sng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หมายเหตุ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ภายในวงเล็บแสดงเลขที่ตำแหน่ง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100368" name="Group 49"/>
          <p:cNvGrpSpPr>
            <a:grpSpLocks/>
          </p:cNvGrpSpPr>
          <p:nvPr/>
        </p:nvGrpSpPr>
        <p:grpSpPr bwMode="auto">
          <a:xfrm>
            <a:off x="107950" y="3594100"/>
            <a:ext cx="2843213" cy="646113"/>
            <a:chOff x="107503" y="3717032"/>
            <a:chExt cx="2844257" cy="646113"/>
          </a:xfrm>
        </p:grpSpPr>
        <p:sp>
          <p:nvSpPr>
            <p:cNvPr id="100410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เมืองพิจิตร</a:t>
              </a:r>
            </a:p>
          </p:txBody>
        </p:sp>
        <p:sp>
          <p:nvSpPr>
            <p:cNvPr id="100411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00412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(5673)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00369" name="Text Box 17"/>
          <p:cNvSpPr txBox="1">
            <a:spLocks noChangeArrowheads="1"/>
          </p:cNvSpPr>
          <p:nvPr/>
        </p:nvSpPr>
        <p:spPr bwMode="auto">
          <a:xfrm>
            <a:off x="107950" y="4241800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(5676/5677/5678/5681)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100370" name="Group 50"/>
          <p:cNvGrpSpPr>
            <a:grpSpLocks/>
          </p:cNvGrpSpPr>
          <p:nvPr/>
        </p:nvGrpSpPr>
        <p:grpSpPr bwMode="auto">
          <a:xfrm>
            <a:off x="3132138" y="3594100"/>
            <a:ext cx="2843212" cy="646113"/>
            <a:chOff x="107503" y="3717032"/>
            <a:chExt cx="2844257" cy="646113"/>
          </a:xfrm>
        </p:grpSpPr>
        <p:sp>
          <p:nvSpPr>
            <p:cNvPr id="100407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โพธิ์ประทับช้าง</a:t>
              </a:r>
            </a:p>
          </p:txBody>
        </p:sp>
        <p:sp>
          <p:nvSpPr>
            <p:cNvPr id="100408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00409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(5684)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00371" name="Text Box 17"/>
          <p:cNvSpPr txBox="1">
            <a:spLocks noChangeArrowheads="1"/>
          </p:cNvSpPr>
          <p:nvPr/>
        </p:nvSpPr>
        <p:spPr bwMode="auto">
          <a:xfrm>
            <a:off x="3132138" y="4241800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(5686/5687/5688/5689)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100372" name="Group 55"/>
          <p:cNvGrpSpPr>
            <a:grpSpLocks/>
          </p:cNvGrpSpPr>
          <p:nvPr/>
        </p:nvGrpSpPr>
        <p:grpSpPr bwMode="auto">
          <a:xfrm>
            <a:off x="6156325" y="3594100"/>
            <a:ext cx="2844800" cy="646113"/>
            <a:chOff x="107503" y="3717032"/>
            <a:chExt cx="2844257" cy="646113"/>
          </a:xfrm>
        </p:grpSpPr>
        <p:sp>
          <p:nvSpPr>
            <p:cNvPr id="100404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ตะพานหิน</a:t>
              </a:r>
            </a:p>
          </p:txBody>
        </p:sp>
        <p:sp>
          <p:nvSpPr>
            <p:cNvPr id="100405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00406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(5690)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00373" name="Text Box 17"/>
          <p:cNvSpPr txBox="1">
            <a:spLocks noChangeArrowheads="1"/>
          </p:cNvSpPr>
          <p:nvPr/>
        </p:nvSpPr>
        <p:spPr bwMode="auto">
          <a:xfrm>
            <a:off x="6156325" y="4241800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(5692/5693/5694/5697)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100374" name="Group 60"/>
          <p:cNvGrpSpPr>
            <a:grpSpLocks/>
          </p:cNvGrpSpPr>
          <p:nvPr/>
        </p:nvGrpSpPr>
        <p:grpSpPr bwMode="auto">
          <a:xfrm>
            <a:off x="107950" y="4962525"/>
            <a:ext cx="2843213" cy="646113"/>
            <a:chOff x="107503" y="3717032"/>
            <a:chExt cx="2844257" cy="646113"/>
          </a:xfrm>
        </p:grpSpPr>
        <p:sp>
          <p:nvSpPr>
            <p:cNvPr id="100401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บางมูลนาก</a:t>
              </a:r>
            </a:p>
          </p:txBody>
        </p:sp>
        <p:sp>
          <p:nvSpPr>
            <p:cNvPr id="100402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00403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(5699)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00375" name="Text Box 17"/>
          <p:cNvSpPr txBox="1">
            <a:spLocks noChangeArrowheads="1"/>
          </p:cNvSpPr>
          <p:nvPr/>
        </p:nvSpPr>
        <p:spPr bwMode="auto">
          <a:xfrm>
            <a:off x="107950" y="5610225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(5701/5702/5703/5704)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100376" name="Group 65"/>
          <p:cNvGrpSpPr>
            <a:grpSpLocks/>
          </p:cNvGrpSpPr>
          <p:nvPr/>
        </p:nvGrpSpPr>
        <p:grpSpPr bwMode="auto">
          <a:xfrm>
            <a:off x="3132138" y="4962525"/>
            <a:ext cx="2843212" cy="646113"/>
            <a:chOff x="107503" y="3717032"/>
            <a:chExt cx="2844257" cy="646113"/>
          </a:xfrm>
        </p:grpSpPr>
        <p:sp>
          <p:nvSpPr>
            <p:cNvPr id="100398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โพทะเล</a:t>
              </a:r>
            </a:p>
          </p:txBody>
        </p:sp>
        <p:sp>
          <p:nvSpPr>
            <p:cNvPr id="100399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00400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(5707)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00377" name="Text Box 17"/>
          <p:cNvSpPr txBox="1">
            <a:spLocks noChangeArrowheads="1"/>
          </p:cNvSpPr>
          <p:nvPr/>
        </p:nvSpPr>
        <p:spPr bwMode="auto">
          <a:xfrm>
            <a:off x="3132138" y="5610225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(5709/5710/5711/5712)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100378" name="Group 70"/>
          <p:cNvGrpSpPr>
            <a:grpSpLocks/>
          </p:cNvGrpSpPr>
          <p:nvPr/>
        </p:nvGrpSpPr>
        <p:grpSpPr bwMode="auto">
          <a:xfrm>
            <a:off x="6156325" y="4962525"/>
            <a:ext cx="2844800" cy="646113"/>
            <a:chOff x="107503" y="3717032"/>
            <a:chExt cx="2844257" cy="646113"/>
          </a:xfrm>
        </p:grpSpPr>
        <p:sp>
          <p:nvSpPr>
            <p:cNvPr id="100395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วังทรายพูน</a:t>
              </a:r>
            </a:p>
          </p:txBody>
        </p:sp>
        <p:sp>
          <p:nvSpPr>
            <p:cNvPr id="100396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00397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ชพ.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(5716)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00379" name="Text Box 17"/>
          <p:cNvSpPr txBox="1">
            <a:spLocks noChangeArrowheads="1"/>
          </p:cNvSpPr>
          <p:nvPr/>
        </p:nvSpPr>
        <p:spPr bwMode="auto">
          <a:xfrm>
            <a:off x="6156325" y="5610225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- 4</a:t>
            </a:r>
            <a:endParaRPr lang="en-US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(5634/5654/5718/5719)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cxnSp>
        <p:nvCxnSpPr>
          <p:cNvPr id="76" name="Straight Connector 75"/>
          <p:cNvCxnSpPr/>
          <p:nvPr/>
        </p:nvCxnSpPr>
        <p:spPr>
          <a:xfrm>
            <a:off x="1404938" y="3500438"/>
            <a:ext cx="604837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9" name="Straight Connector 78"/>
          <p:cNvCxnSpPr/>
          <p:nvPr/>
        </p:nvCxnSpPr>
        <p:spPr>
          <a:xfrm>
            <a:off x="1116013" y="1628775"/>
            <a:ext cx="0" cy="14446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" name="Straight Connector 80"/>
          <p:cNvCxnSpPr/>
          <p:nvPr/>
        </p:nvCxnSpPr>
        <p:spPr>
          <a:xfrm>
            <a:off x="3348038" y="1628775"/>
            <a:ext cx="0" cy="14446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" name="Straight Connector 81"/>
          <p:cNvCxnSpPr/>
          <p:nvPr/>
        </p:nvCxnSpPr>
        <p:spPr>
          <a:xfrm>
            <a:off x="5651500" y="1628775"/>
            <a:ext cx="0" cy="14446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3" name="Straight Connector 82"/>
          <p:cNvCxnSpPr/>
          <p:nvPr/>
        </p:nvCxnSpPr>
        <p:spPr>
          <a:xfrm>
            <a:off x="7956550" y="1628775"/>
            <a:ext cx="0" cy="14446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4" name="Straight Connector 83"/>
          <p:cNvCxnSpPr/>
          <p:nvPr/>
        </p:nvCxnSpPr>
        <p:spPr>
          <a:xfrm>
            <a:off x="1403350" y="3500438"/>
            <a:ext cx="0" cy="904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/>
          <p:cNvCxnSpPr/>
          <p:nvPr/>
        </p:nvCxnSpPr>
        <p:spPr>
          <a:xfrm>
            <a:off x="7451725" y="3500438"/>
            <a:ext cx="0" cy="904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" name="Straight Connector 85"/>
          <p:cNvCxnSpPr/>
          <p:nvPr/>
        </p:nvCxnSpPr>
        <p:spPr>
          <a:xfrm>
            <a:off x="3049588" y="3500438"/>
            <a:ext cx="0" cy="136842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7" name="Straight Connector 86"/>
          <p:cNvCxnSpPr/>
          <p:nvPr/>
        </p:nvCxnSpPr>
        <p:spPr>
          <a:xfrm>
            <a:off x="1403350" y="4868863"/>
            <a:ext cx="604837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9" name="Straight Connector 88"/>
          <p:cNvCxnSpPr/>
          <p:nvPr/>
        </p:nvCxnSpPr>
        <p:spPr>
          <a:xfrm>
            <a:off x="1403350" y="4868863"/>
            <a:ext cx="0" cy="904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0" name="Straight Connector 89"/>
          <p:cNvCxnSpPr/>
          <p:nvPr/>
        </p:nvCxnSpPr>
        <p:spPr>
          <a:xfrm>
            <a:off x="4427538" y="4868863"/>
            <a:ext cx="0" cy="904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1" name="Straight Connector 90"/>
          <p:cNvCxnSpPr/>
          <p:nvPr/>
        </p:nvCxnSpPr>
        <p:spPr>
          <a:xfrm>
            <a:off x="7451725" y="4868863"/>
            <a:ext cx="0" cy="904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00392" name="Group 74"/>
          <p:cNvGrpSpPr>
            <a:grpSpLocks/>
          </p:cNvGrpSpPr>
          <p:nvPr/>
        </p:nvGrpSpPr>
        <p:grpSpPr bwMode="auto">
          <a:xfrm>
            <a:off x="107950" y="1774825"/>
            <a:ext cx="2051050" cy="646113"/>
            <a:chOff x="107950" y="1775470"/>
            <a:chExt cx="2051050" cy="646112"/>
          </a:xfrm>
        </p:grpSpPr>
        <p:grpSp>
          <p:nvGrpSpPr>
            <p:cNvPr id="13" name="Group 18"/>
            <p:cNvGrpSpPr>
              <a:grpSpLocks/>
            </p:cNvGrpSpPr>
            <p:nvPr/>
          </p:nvGrpSpPr>
          <p:grpSpPr bwMode="auto">
            <a:xfrm>
              <a:off x="107950" y="1775470"/>
              <a:ext cx="2051050" cy="646112"/>
              <a:chOff x="3203848" y="3468365"/>
              <a:chExt cx="2052020" cy="646113"/>
            </a:xfrm>
            <a:solidFill>
              <a:schemeClr val="bg1"/>
            </a:solidFill>
          </p:grpSpPr>
          <p:sp>
            <p:nvSpPr>
              <p:cNvPr id="14387" name="Rectangle 2"/>
              <p:cNvSpPr>
                <a:spLocks noChangeArrowheads="1"/>
              </p:cNvSpPr>
              <p:nvPr/>
            </p:nvSpPr>
            <p:spPr bwMode="auto">
              <a:xfrm>
                <a:off x="4679868" y="3468365"/>
                <a:ext cx="576000" cy="323850"/>
              </a:xfrm>
              <a:prstGeom prst="rect">
                <a:avLst/>
              </a:prstGeom>
              <a:grpFill/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anchor="ctr"/>
              <a:lstStyle/>
              <a:p>
                <a:pPr algn="ctr" eaLnBrk="0" hangingPunct="0">
                  <a:defRPr/>
                </a:pPr>
                <a:r>
                  <a:rPr lang="en-US" altLang="th-TH" sz="1600" b="1" dirty="0">
                    <a:latin typeface="TH SarabunPSK" pitchFamily="34" charset="-34"/>
                    <a:cs typeface="TH SarabunPSK" pitchFamily="34" charset="-34"/>
                  </a:rPr>
                  <a:t>8</a:t>
                </a:r>
                <a:endParaRPr lang="th-TH" altLang="th-TH" sz="1400" b="1" dirty="0">
                  <a:latin typeface="TH SarabunPSK" pitchFamily="34" charset="-34"/>
                  <a:cs typeface="TH SarabunPSK" pitchFamily="34" charset="-34"/>
                </a:endParaRPr>
              </a:p>
            </p:txBody>
          </p:sp>
          <p:sp>
            <p:nvSpPr>
              <p:cNvPr id="14388" name="Rectangle 2"/>
              <p:cNvSpPr>
                <a:spLocks noChangeArrowheads="1"/>
              </p:cNvSpPr>
              <p:nvPr/>
            </p:nvSpPr>
            <p:spPr bwMode="auto">
              <a:xfrm>
                <a:off x="3203848" y="3789040"/>
                <a:ext cx="2052000" cy="325438"/>
              </a:xfrm>
              <a:prstGeom prst="rect">
                <a:avLst/>
              </a:prstGeom>
              <a:grpFill/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anchor="ctr"/>
              <a:lstStyle/>
              <a:p>
                <a:pPr algn="ctr" eaLnBrk="0" hangingPunct="0">
                  <a:defRPr/>
                </a:pPr>
                <a:r>
                  <a:rPr lang="th-TH" altLang="th-TH" sz="1400" spc="-40" dirty="0">
                    <a:latin typeface="TH SarabunPSK" pitchFamily="34" charset="-34"/>
                    <a:cs typeface="TH SarabunPSK" pitchFamily="34" charset="-34"/>
                  </a:rPr>
                  <a:t>นักวิชาการพัฒนาชุมชน (ผอ.กง.) </a:t>
                </a:r>
                <a:r>
                  <a:rPr lang="th-TH" altLang="th-TH" sz="1400" spc="-40" dirty="0" err="1">
                    <a:latin typeface="TH SarabunPSK" pitchFamily="34" charset="-34"/>
                    <a:cs typeface="TH SarabunPSK" pitchFamily="34" charset="-34"/>
                  </a:rPr>
                  <a:t>ชพ.</a:t>
                </a:r>
                <a:r>
                  <a:rPr lang="en-US" altLang="th-TH" sz="1400" spc="-40" dirty="0">
                    <a:latin typeface="TH SarabunPSK" pitchFamily="34" charset="-34"/>
                    <a:cs typeface="TH SarabunPSK" pitchFamily="34" charset="-34"/>
                  </a:rPr>
                  <a:t> </a:t>
                </a:r>
                <a:r>
                  <a:rPr lang="en-US" altLang="th-TH" sz="1000" spc="-40" dirty="0">
                    <a:solidFill>
                      <a:srgbClr val="FF0000"/>
                    </a:solidFill>
                    <a:latin typeface="TH SarabunPSK" pitchFamily="34" charset="-34"/>
                    <a:cs typeface="TH SarabunPSK" pitchFamily="34" charset="-34"/>
                  </a:rPr>
                  <a:t>(5659)</a:t>
                </a:r>
                <a:endParaRPr lang="th-TH" altLang="th-TH" sz="1000" spc="-40" dirty="0">
                  <a:solidFill>
                    <a:srgbClr val="FF0000"/>
                  </a:solidFill>
                  <a:latin typeface="TH SarabunPSK" pitchFamily="34" charset="-34"/>
                  <a:cs typeface="TH SarabunPSK" pitchFamily="34" charset="-34"/>
                </a:endParaRPr>
              </a:p>
            </p:txBody>
          </p:sp>
        </p:grpSp>
        <p:sp>
          <p:nvSpPr>
            <p:cNvPr id="100394" name="Rectangle 2"/>
            <p:cNvSpPr>
              <a:spLocks noChangeArrowheads="1"/>
            </p:cNvSpPr>
            <p:nvPr/>
          </p:nvSpPr>
          <p:spPr bwMode="auto">
            <a:xfrm>
              <a:off x="107950" y="1775470"/>
              <a:ext cx="1475302" cy="323849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th-TH" altLang="th-TH" sz="12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endParaRPr lang="th-TH" altLang="th-TH" sz="8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2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กลุ่มงานประสานและสนับสนุนการบริหารงานพัฒนาชุมชน</a:t>
              </a:r>
            </a:p>
            <a:p>
              <a:pPr algn="ctr"/>
              <a:endParaRPr lang="th-TH" altLang="th-TH" sz="12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378" name="Rectangle 73"/>
          <p:cNvSpPr>
            <a:spLocks noChangeArrowheads="1"/>
          </p:cNvSpPr>
          <p:nvPr/>
        </p:nvSpPr>
        <p:spPr bwMode="auto">
          <a:xfrm>
            <a:off x="488950" y="106363"/>
            <a:ext cx="815498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/>
            <a:r>
              <a:rPr lang="th-TH" altLang="th-TH" sz="1600" b="1">
                <a:latin typeface="TH SarabunPSK" panose="020B0500040200020003" pitchFamily="34" charset="-34"/>
                <a:cs typeface="TH SarabunPSK" panose="020B0500040200020003" pitchFamily="34" charset="-34"/>
              </a:rPr>
              <a:t>แผนภูมิแสดงการแบ่งงานภายในและอัตรากำลังของกรมการพัฒนาชุมชน</a:t>
            </a:r>
            <a:r>
              <a:rPr lang="en-US" altLang="th-TH" sz="1600" b="1">
                <a:latin typeface="TH SarabunPSK" panose="020B0500040200020003" pitchFamily="34" charset="-34"/>
                <a:cs typeface="TH SarabunPSK" panose="020B0500040200020003" pitchFamily="34" charset="-34"/>
              </a:rPr>
              <a:t> </a:t>
            </a:r>
            <a:endParaRPr lang="th-TH" altLang="th-TH" sz="1600" b="1"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sp>
        <p:nvSpPr>
          <p:cNvPr id="101379" name="Text Box 9"/>
          <p:cNvSpPr txBox="1">
            <a:spLocks noChangeArrowheads="1"/>
          </p:cNvSpPr>
          <p:nvPr/>
        </p:nvSpPr>
        <p:spPr bwMode="auto">
          <a:xfrm>
            <a:off x="6980238" y="6269038"/>
            <a:ext cx="2160587" cy="588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ลูกจ้างประจำ 1 อัตรา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rPr>
              <a:t>(193)</a:t>
            </a:r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 </a:t>
            </a:r>
            <a:endParaRPr lang="th-TH" altLang="th-TH" sz="1400">
              <a:solidFill>
                <a:srgbClr val="FF0000"/>
              </a:solidFill>
              <a:latin typeface="TH SarabunPSK" panose="020B0500040200020003" pitchFamily="34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กรอบพนักงานราชการ - อัตรา </a:t>
            </a:r>
            <a:endParaRPr lang="th-TH" altLang="th-TH" sz="1000">
              <a:solidFill>
                <a:srgbClr val="FF0000"/>
              </a:solidFill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grpSp>
        <p:nvGrpSpPr>
          <p:cNvPr id="101380" name="Group 81"/>
          <p:cNvGrpSpPr>
            <a:grpSpLocks/>
          </p:cNvGrpSpPr>
          <p:nvPr/>
        </p:nvGrpSpPr>
        <p:grpSpPr bwMode="auto">
          <a:xfrm>
            <a:off x="2843213" y="765175"/>
            <a:ext cx="3421062" cy="646113"/>
            <a:chOff x="2448080" y="857250"/>
            <a:chExt cx="3420000" cy="646113"/>
          </a:xfrm>
        </p:grpSpPr>
        <p:sp>
          <p:nvSpPr>
            <p:cNvPr id="101422" name="Rectangle 2"/>
            <p:cNvSpPr>
              <a:spLocks noChangeArrowheads="1"/>
            </p:cNvSpPr>
            <p:nvPr/>
          </p:nvSpPr>
          <p:spPr bwMode="auto">
            <a:xfrm>
              <a:off x="2448080" y="857250"/>
              <a:ext cx="2844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สำนักงานพัฒนาชุมชนจังหวัดพิจิตร</a:t>
              </a:r>
            </a:p>
          </p:txBody>
        </p:sp>
        <p:sp>
          <p:nvSpPr>
            <p:cNvPr id="101423" name="Rectangle 2"/>
            <p:cNvSpPr>
              <a:spLocks noChangeArrowheads="1"/>
            </p:cNvSpPr>
            <p:nvPr/>
          </p:nvSpPr>
          <p:spPr bwMode="auto">
            <a:xfrm>
              <a:off x="5290308" y="857250"/>
              <a:ext cx="575739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 eaLnBrk="1" hangingPunct="1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82</a:t>
              </a:r>
              <a:endParaRPr lang="th-TH" altLang="th-TH" sz="16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01424" name="Rectangle 2"/>
            <p:cNvSpPr>
              <a:spLocks noChangeArrowheads="1"/>
            </p:cNvSpPr>
            <p:nvPr/>
          </p:nvSpPr>
          <p:spPr bwMode="auto">
            <a:xfrm>
              <a:off x="2448080" y="1177925"/>
              <a:ext cx="3420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ผู้อำนวยการ (พัฒนาการจังหวัด) สูง</a:t>
              </a:r>
              <a:r>
                <a:rPr lang="en-US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(5658)</a:t>
              </a:r>
              <a:r>
                <a:rPr lang="en-US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endParaRPr lang="th-TH" altLang="th-TH" sz="1600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01381" name="Text Box 91"/>
          <p:cNvSpPr txBox="1">
            <a:spLocks noChangeArrowheads="1"/>
          </p:cNvSpPr>
          <p:nvPr/>
        </p:nvSpPr>
        <p:spPr bwMode="auto">
          <a:xfrm>
            <a:off x="3924300" y="404813"/>
            <a:ext cx="1368425" cy="277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Update </a:t>
            </a:r>
            <a:r>
              <a:rPr lang="th-TH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26 เมษายน 2564 </a:t>
            </a:r>
            <a:r>
              <a:rPr lang="en-US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         </a:t>
            </a:r>
            <a:endParaRPr lang="th-TH" altLang="th-TH" sz="1200"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cxnSp>
        <p:nvCxnSpPr>
          <p:cNvPr id="78" name="Straight Connector 77"/>
          <p:cNvCxnSpPr/>
          <p:nvPr/>
        </p:nvCxnSpPr>
        <p:spPr>
          <a:xfrm>
            <a:off x="4572000" y="1419225"/>
            <a:ext cx="0" cy="50482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1383" name="Rectangle 78"/>
          <p:cNvSpPr>
            <a:spLocks noChangeArrowheads="1"/>
          </p:cNvSpPr>
          <p:nvPr/>
        </p:nvSpPr>
        <p:spPr bwMode="auto">
          <a:xfrm>
            <a:off x="0" y="6611938"/>
            <a:ext cx="1619250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000" u="sng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หมายเหตุ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ภายในวงเล็บแสดงเลขที่ตำแหน่ง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101384" name="Group 49"/>
          <p:cNvGrpSpPr>
            <a:grpSpLocks/>
          </p:cNvGrpSpPr>
          <p:nvPr/>
        </p:nvGrpSpPr>
        <p:grpSpPr bwMode="auto">
          <a:xfrm>
            <a:off x="107950" y="1722438"/>
            <a:ext cx="2843213" cy="646112"/>
            <a:chOff x="107503" y="3717032"/>
            <a:chExt cx="2844257" cy="646113"/>
          </a:xfrm>
        </p:grpSpPr>
        <p:sp>
          <p:nvSpPr>
            <p:cNvPr id="101419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ทับคล้อ</a:t>
              </a:r>
            </a:p>
          </p:txBody>
        </p:sp>
        <p:sp>
          <p:nvSpPr>
            <p:cNvPr id="101420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01421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ชพ.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(5720)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01385" name="Text Box 17"/>
          <p:cNvSpPr txBox="1">
            <a:spLocks noChangeArrowheads="1"/>
          </p:cNvSpPr>
          <p:nvPr/>
        </p:nvSpPr>
        <p:spPr bwMode="auto">
          <a:xfrm>
            <a:off x="107950" y="2370138"/>
            <a:ext cx="2879725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(5610/5623/5722/5723)</a:t>
            </a:r>
          </a:p>
          <a:p>
            <a:pPr eaLnBrk="1" hangingPunct="1"/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101386" name="Group 50"/>
          <p:cNvGrpSpPr>
            <a:grpSpLocks/>
          </p:cNvGrpSpPr>
          <p:nvPr/>
        </p:nvGrpSpPr>
        <p:grpSpPr bwMode="auto">
          <a:xfrm>
            <a:off x="3132138" y="1722438"/>
            <a:ext cx="2843212" cy="646112"/>
            <a:chOff x="107503" y="3717032"/>
            <a:chExt cx="2844257" cy="646113"/>
          </a:xfrm>
        </p:grpSpPr>
        <p:sp>
          <p:nvSpPr>
            <p:cNvPr id="101416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สามง่าม</a:t>
              </a:r>
            </a:p>
          </p:txBody>
        </p:sp>
        <p:sp>
          <p:nvSpPr>
            <p:cNvPr id="101417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01418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ชพ.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(5724)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01387" name="Text Box 17"/>
          <p:cNvSpPr txBox="1">
            <a:spLocks noChangeArrowheads="1"/>
          </p:cNvSpPr>
          <p:nvPr/>
        </p:nvSpPr>
        <p:spPr bwMode="auto">
          <a:xfrm>
            <a:off x="3132138" y="2370138"/>
            <a:ext cx="2879725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3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(5726/5727/5728)</a:t>
            </a:r>
          </a:p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เจ้าพนักงานพัฒนาชุมชน (ปง./ชง.)    - 1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5708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)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101388" name="Group 55"/>
          <p:cNvGrpSpPr>
            <a:grpSpLocks/>
          </p:cNvGrpSpPr>
          <p:nvPr/>
        </p:nvGrpSpPr>
        <p:grpSpPr bwMode="auto">
          <a:xfrm>
            <a:off x="6156325" y="1722438"/>
            <a:ext cx="2844800" cy="646112"/>
            <a:chOff x="107503" y="3717032"/>
            <a:chExt cx="2844257" cy="646113"/>
          </a:xfrm>
        </p:grpSpPr>
        <p:sp>
          <p:nvSpPr>
            <p:cNvPr id="101413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วชิรบารมี</a:t>
              </a:r>
            </a:p>
          </p:txBody>
        </p:sp>
        <p:sp>
          <p:nvSpPr>
            <p:cNvPr id="101414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01415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ชพ.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(5729)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01389" name="Text Box 17"/>
          <p:cNvSpPr txBox="1">
            <a:spLocks noChangeArrowheads="1"/>
          </p:cNvSpPr>
          <p:nvPr/>
        </p:nvSpPr>
        <p:spPr bwMode="auto">
          <a:xfrm>
            <a:off x="6156325" y="2370138"/>
            <a:ext cx="2879725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(5602/5706/5731/5732)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cxnSp>
        <p:nvCxnSpPr>
          <p:cNvPr id="76" name="Straight Connector 75"/>
          <p:cNvCxnSpPr/>
          <p:nvPr/>
        </p:nvCxnSpPr>
        <p:spPr>
          <a:xfrm>
            <a:off x="1404938" y="1628775"/>
            <a:ext cx="604837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4" name="Straight Connector 83"/>
          <p:cNvCxnSpPr/>
          <p:nvPr/>
        </p:nvCxnSpPr>
        <p:spPr>
          <a:xfrm>
            <a:off x="1403350" y="1628775"/>
            <a:ext cx="0" cy="9048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/>
          <p:cNvCxnSpPr/>
          <p:nvPr/>
        </p:nvCxnSpPr>
        <p:spPr>
          <a:xfrm>
            <a:off x="7451725" y="1628775"/>
            <a:ext cx="0" cy="9048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" name="Straight Connector 85"/>
          <p:cNvCxnSpPr/>
          <p:nvPr/>
        </p:nvCxnSpPr>
        <p:spPr>
          <a:xfrm>
            <a:off x="3049588" y="1628775"/>
            <a:ext cx="0" cy="158432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01394" name="Group 49"/>
          <p:cNvGrpSpPr>
            <a:grpSpLocks/>
          </p:cNvGrpSpPr>
          <p:nvPr/>
        </p:nvGrpSpPr>
        <p:grpSpPr bwMode="auto">
          <a:xfrm>
            <a:off x="107950" y="3300413"/>
            <a:ext cx="2843213" cy="652462"/>
            <a:chOff x="107503" y="3710690"/>
            <a:chExt cx="2844257" cy="652455"/>
          </a:xfrm>
        </p:grpSpPr>
        <p:sp>
          <p:nvSpPr>
            <p:cNvPr id="101410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สากเหล็ก</a:t>
              </a:r>
            </a:p>
          </p:txBody>
        </p:sp>
        <p:sp>
          <p:nvSpPr>
            <p:cNvPr id="101411" name="Rectangle 2"/>
            <p:cNvSpPr>
              <a:spLocks noChangeArrowheads="1"/>
            </p:cNvSpPr>
            <p:nvPr/>
          </p:nvSpPr>
          <p:spPr bwMode="auto">
            <a:xfrm>
              <a:off x="2411760" y="3710690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01412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ชพ.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(5733)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01395" name="Text Box 17"/>
          <p:cNvSpPr txBox="1">
            <a:spLocks noChangeArrowheads="1"/>
          </p:cNvSpPr>
          <p:nvPr/>
        </p:nvSpPr>
        <p:spPr bwMode="auto">
          <a:xfrm>
            <a:off x="107950" y="3954463"/>
            <a:ext cx="2879725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3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(5735/5736/5737)</a:t>
            </a:r>
          </a:p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เจ้าพนักงานพัฒนาชุมชน (ปง./ชง.)    - 1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5691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)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101396" name="Group 50"/>
          <p:cNvGrpSpPr>
            <a:grpSpLocks/>
          </p:cNvGrpSpPr>
          <p:nvPr/>
        </p:nvGrpSpPr>
        <p:grpSpPr bwMode="auto">
          <a:xfrm>
            <a:off x="3132138" y="3300413"/>
            <a:ext cx="2843212" cy="652462"/>
            <a:chOff x="107503" y="3710690"/>
            <a:chExt cx="2844257" cy="652455"/>
          </a:xfrm>
        </p:grpSpPr>
        <p:sp>
          <p:nvSpPr>
            <p:cNvPr id="101407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ดงเจริญ</a:t>
              </a:r>
            </a:p>
          </p:txBody>
        </p:sp>
        <p:sp>
          <p:nvSpPr>
            <p:cNvPr id="101408" name="Rectangle 2"/>
            <p:cNvSpPr>
              <a:spLocks noChangeArrowheads="1"/>
            </p:cNvSpPr>
            <p:nvPr/>
          </p:nvSpPr>
          <p:spPr bwMode="auto">
            <a:xfrm>
              <a:off x="2411760" y="3710690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01409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ชพ.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(5738)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01397" name="Text Box 17"/>
          <p:cNvSpPr txBox="1">
            <a:spLocks noChangeArrowheads="1"/>
          </p:cNvSpPr>
          <p:nvPr/>
        </p:nvSpPr>
        <p:spPr bwMode="auto">
          <a:xfrm>
            <a:off x="3132138" y="3954463"/>
            <a:ext cx="2879725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(5698/5705/5740/5741)</a:t>
            </a:r>
          </a:p>
        </p:txBody>
      </p:sp>
      <p:grpSp>
        <p:nvGrpSpPr>
          <p:cNvPr id="101398" name="Group 55"/>
          <p:cNvGrpSpPr>
            <a:grpSpLocks/>
          </p:cNvGrpSpPr>
          <p:nvPr/>
        </p:nvGrpSpPr>
        <p:grpSpPr bwMode="auto">
          <a:xfrm>
            <a:off x="6156325" y="3300413"/>
            <a:ext cx="2844800" cy="652462"/>
            <a:chOff x="107503" y="3710690"/>
            <a:chExt cx="2844257" cy="652455"/>
          </a:xfrm>
        </p:grpSpPr>
        <p:sp>
          <p:nvSpPr>
            <p:cNvPr id="101404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บึงนาราง</a:t>
              </a:r>
            </a:p>
          </p:txBody>
        </p:sp>
        <p:sp>
          <p:nvSpPr>
            <p:cNvPr id="101405" name="Rectangle 2"/>
            <p:cNvSpPr>
              <a:spLocks noChangeArrowheads="1"/>
            </p:cNvSpPr>
            <p:nvPr/>
          </p:nvSpPr>
          <p:spPr bwMode="auto">
            <a:xfrm>
              <a:off x="2411760" y="3710690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01406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ชพ.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(5743)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01399" name="Text Box 17"/>
          <p:cNvSpPr txBox="1">
            <a:spLocks noChangeArrowheads="1"/>
          </p:cNvSpPr>
          <p:nvPr/>
        </p:nvSpPr>
        <p:spPr bwMode="auto">
          <a:xfrm>
            <a:off x="6156325" y="3954463"/>
            <a:ext cx="2879725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(5713/5714/5745/5746)</a:t>
            </a:r>
          </a:p>
        </p:txBody>
      </p:sp>
      <p:cxnSp>
        <p:nvCxnSpPr>
          <p:cNvPr id="105" name="Straight Connector 104"/>
          <p:cNvCxnSpPr/>
          <p:nvPr/>
        </p:nvCxnSpPr>
        <p:spPr>
          <a:xfrm>
            <a:off x="1404938" y="3213100"/>
            <a:ext cx="604837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6" name="Straight Connector 105"/>
          <p:cNvCxnSpPr/>
          <p:nvPr/>
        </p:nvCxnSpPr>
        <p:spPr>
          <a:xfrm>
            <a:off x="1403350" y="3213100"/>
            <a:ext cx="0" cy="9048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7" name="Straight Connector 106"/>
          <p:cNvCxnSpPr/>
          <p:nvPr/>
        </p:nvCxnSpPr>
        <p:spPr>
          <a:xfrm>
            <a:off x="7451725" y="3213100"/>
            <a:ext cx="0" cy="9048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9" name="Straight Connector 108"/>
          <p:cNvCxnSpPr/>
          <p:nvPr/>
        </p:nvCxnSpPr>
        <p:spPr>
          <a:xfrm>
            <a:off x="4356100" y="3213100"/>
            <a:ext cx="0" cy="9048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402" name="Rectangle 73"/>
          <p:cNvSpPr>
            <a:spLocks noChangeArrowheads="1"/>
          </p:cNvSpPr>
          <p:nvPr/>
        </p:nvSpPr>
        <p:spPr bwMode="auto">
          <a:xfrm>
            <a:off x="488950" y="106363"/>
            <a:ext cx="815498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/>
            <a:r>
              <a:rPr lang="th-TH" altLang="th-TH" sz="1600" b="1">
                <a:latin typeface="TH SarabunPSK" panose="020B0500040200020003" pitchFamily="34" charset="-34"/>
                <a:cs typeface="TH SarabunPSK" panose="020B0500040200020003" pitchFamily="34" charset="-34"/>
              </a:rPr>
              <a:t>แผนภูมิแสดงการแบ่งงานภายในและอัตรากำลังของกรมการพัฒนาชุมชน</a:t>
            </a:r>
            <a:r>
              <a:rPr lang="en-US" altLang="th-TH" sz="1600" b="1">
                <a:latin typeface="TH SarabunPSK" panose="020B0500040200020003" pitchFamily="34" charset="-34"/>
                <a:cs typeface="TH SarabunPSK" panose="020B0500040200020003" pitchFamily="34" charset="-34"/>
              </a:rPr>
              <a:t> </a:t>
            </a:r>
            <a:endParaRPr lang="th-TH" altLang="th-TH" sz="1600" b="1"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sp>
        <p:nvSpPr>
          <p:cNvPr id="102403" name="Text Box 9"/>
          <p:cNvSpPr txBox="1">
            <a:spLocks noChangeArrowheads="1"/>
          </p:cNvSpPr>
          <p:nvPr/>
        </p:nvSpPr>
        <p:spPr bwMode="auto">
          <a:xfrm>
            <a:off x="6980238" y="6269038"/>
            <a:ext cx="2160587" cy="588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ลูกจ้างประจำ 1 อัตรา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rPr>
              <a:t>(194)</a:t>
            </a:r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 </a:t>
            </a:r>
            <a:endParaRPr lang="th-TH" altLang="th-TH" sz="1400">
              <a:solidFill>
                <a:srgbClr val="FF0000"/>
              </a:solidFill>
              <a:latin typeface="TH SarabunPSK" panose="020B0500040200020003" pitchFamily="34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th-TH" altLang="th-TH" sz="1400">
                <a:latin typeface="TH SarabunPSK" panose="020B0500040200020003" pitchFamily="34" charset="-34"/>
                <a:cs typeface="TH SarabunPSK" panose="020B0500040200020003" pitchFamily="34" charset="-34"/>
              </a:rPr>
              <a:t>กรอบพนักงานราชการ 2 อัตรา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rPr>
              <a:t>(91/131)</a:t>
            </a:r>
          </a:p>
        </p:txBody>
      </p:sp>
      <p:grpSp>
        <p:nvGrpSpPr>
          <p:cNvPr id="102404" name="Group 81"/>
          <p:cNvGrpSpPr>
            <a:grpSpLocks/>
          </p:cNvGrpSpPr>
          <p:nvPr/>
        </p:nvGrpSpPr>
        <p:grpSpPr bwMode="auto">
          <a:xfrm>
            <a:off x="2843213" y="765175"/>
            <a:ext cx="3421062" cy="646113"/>
            <a:chOff x="2448080" y="857250"/>
            <a:chExt cx="3420000" cy="646113"/>
          </a:xfrm>
        </p:grpSpPr>
        <p:sp>
          <p:nvSpPr>
            <p:cNvPr id="102461" name="Rectangle 2"/>
            <p:cNvSpPr>
              <a:spLocks noChangeArrowheads="1"/>
            </p:cNvSpPr>
            <p:nvPr/>
          </p:nvSpPr>
          <p:spPr bwMode="auto">
            <a:xfrm>
              <a:off x="2448080" y="857250"/>
              <a:ext cx="2844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สำนักงานพัฒนาชุมชนจังหวัดพิษณุโลก</a:t>
              </a:r>
            </a:p>
          </p:txBody>
        </p:sp>
        <p:sp>
          <p:nvSpPr>
            <p:cNvPr id="102462" name="Rectangle 2"/>
            <p:cNvSpPr>
              <a:spLocks noChangeArrowheads="1"/>
            </p:cNvSpPr>
            <p:nvPr/>
          </p:nvSpPr>
          <p:spPr bwMode="auto">
            <a:xfrm>
              <a:off x="5290308" y="857250"/>
              <a:ext cx="575739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 eaLnBrk="1" hangingPunct="1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76</a:t>
              </a:r>
              <a:endParaRPr lang="th-TH" altLang="th-TH" sz="16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02463" name="Rectangle 2"/>
            <p:cNvSpPr>
              <a:spLocks noChangeArrowheads="1"/>
            </p:cNvSpPr>
            <p:nvPr/>
          </p:nvSpPr>
          <p:spPr bwMode="auto">
            <a:xfrm>
              <a:off x="2448080" y="1177925"/>
              <a:ext cx="3420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ผู้อำนวยการ (พัฒนาการจังหวัด) สูง</a:t>
              </a:r>
              <a:r>
                <a:rPr lang="en-US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(5748)</a:t>
              </a:r>
              <a:r>
                <a:rPr lang="en-US" altLang="th-TH" sz="1600">
                  <a:latin typeface="TH SarabunPSK" panose="020B0500040200020003" pitchFamily="34" charset="-34"/>
                  <a:cs typeface="TH SarabunPSK" panose="020B0500040200020003" pitchFamily="34" charset="-34"/>
                </a:rPr>
                <a:t> </a:t>
              </a:r>
              <a:endParaRPr lang="th-TH" altLang="th-TH" sz="1600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02405" name="Text Box 91"/>
          <p:cNvSpPr txBox="1">
            <a:spLocks noChangeArrowheads="1"/>
          </p:cNvSpPr>
          <p:nvPr/>
        </p:nvSpPr>
        <p:spPr bwMode="auto">
          <a:xfrm>
            <a:off x="3924300" y="404813"/>
            <a:ext cx="1368425" cy="277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Update </a:t>
            </a:r>
            <a:r>
              <a:rPr lang="th-TH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26 เมษายน 2564 </a:t>
            </a:r>
            <a:r>
              <a:rPr lang="en-US" altLang="th-TH" sz="1200">
                <a:latin typeface="TH SarabunPSK" panose="020B0500040200020003" pitchFamily="34" charset="-34"/>
                <a:cs typeface="TH SarabunPSK" panose="020B0500040200020003" pitchFamily="34" charset="-34"/>
              </a:rPr>
              <a:t>         </a:t>
            </a:r>
            <a:endParaRPr lang="th-TH" altLang="th-TH" sz="1200"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sp>
        <p:nvSpPr>
          <p:cNvPr id="102406" name="Text Box 17"/>
          <p:cNvSpPr txBox="1">
            <a:spLocks noChangeArrowheads="1"/>
          </p:cNvSpPr>
          <p:nvPr/>
        </p:nvSpPr>
        <p:spPr bwMode="auto">
          <a:xfrm>
            <a:off x="107950" y="2409825"/>
            <a:ext cx="2879725" cy="628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 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- 1 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(7866)</a:t>
            </a:r>
          </a:p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นักจัดการงานทั่วไป (ปก./ชก.)   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     </a:t>
            </a: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- 1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5774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)</a:t>
            </a:r>
          </a:p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เจ้าพนักงานธุรการ (ปง./ชง.)    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      </a:t>
            </a: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3 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(595/5750/5753)</a:t>
            </a:r>
          </a:p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เจ้าพนักงานการเงินและบัญชี (ปง./ชง.)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- 2 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(5751/5752)</a:t>
            </a:r>
          </a:p>
          <a:p>
            <a:pPr eaLnBrk="1" hangingPunct="1"/>
            <a:r>
              <a:rPr lang="th-TH" altLang="th-TH" sz="1200">
                <a:solidFill>
                  <a:srgbClr val="00B05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พนักงานพิมพ์ (ลจป.)               </a:t>
            </a:r>
            <a:r>
              <a:rPr lang="en-US" altLang="th-TH" sz="1200">
                <a:solidFill>
                  <a:srgbClr val="00B05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   </a:t>
            </a:r>
            <a:r>
              <a:rPr lang="th-TH" altLang="th-TH" sz="1200">
                <a:solidFill>
                  <a:srgbClr val="00B05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- </a:t>
            </a:r>
            <a:r>
              <a:rPr lang="en-US" altLang="th-TH" sz="1200">
                <a:solidFill>
                  <a:srgbClr val="00B05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1</a:t>
            </a:r>
            <a:r>
              <a:rPr lang="th-TH" altLang="th-TH" sz="1200">
                <a:solidFill>
                  <a:srgbClr val="00B05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194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) (ไม่รวมในกรอบ ขรก.)</a:t>
            </a:r>
            <a:r>
              <a:rPr lang="en-US" altLang="th-TH" sz="10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</a:t>
            </a:r>
            <a:endParaRPr lang="th-TH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endParaRPr lang="en-US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sp>
        <p:nvSpPr>
          <p:cNvPr id="102407" name="Text Box 17"/>
          <p:cNvSpPr txBox="1">
            <a:spLocks noChangeArrowheads="1"/>
          </p:cNvSpPr>
          <p:nvPr/>
        </p:nvSpPr>
        <p:spPr bwMode="auto">
          <a:xfrm>
            <a:off x="2411413" y="2408238"/>
            <a:ext cx="2087562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2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(5755/5756)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3" name="Group 18"/>
          <p:cNvGrpSpPr>
            <a:grpSpLocks/>
          </p:cNvGrpSpPr>
          <p:nvPr/>
        </p:nvGrpSpPr>
        <p:grpSpPr bwMode="auto">
          <a:xfrm>
            <a:off x="2411413" y="1772816"/>
            <a:ext cx="2052637" cy="646113"/>
            <a:chOff x="3203848" y="3468365"/>
            <a:chExt cx="2052020" cy="646113"/>
          </a:xfrm>
          <a:solidFill>
            <a:schemeClr val="bg1"/>
          </a:solidFill>
        </p:grpSpPr>
        <p:sp>
          <p:nvSpPr>
            <p:cNvPr id="12367" name="Rectangle 2"/>
            <p:cNvSpPr>
              <a:spLocks noChangeArrowheads="1"/>
            </p:cNvSpPr>
            <p:nvPr/>
          </p:nvSpPr>
          <p:spPr bwMode="auto">
            <a:xfrm>
              <a:off x="3203848" y="3468365"/>
              <a:ext cx="1476000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lnSpc>
                  <a:spcPct val="70000"/>
                </a:lnSpc>
                <a:defRPr/>
              </a:pPr>
              <a:endParaRPr lang="en-US" altLang="th-TH" sz="700" b="1" dirty="0">
                <a:latin typeface="TH SarabunPSK" pitchFamily="34" charset="-34"/>
                <a:cs typeface="TH SarabunPSK" pitchFamily="34" charset="-34"/>
              </a:endParaRPr>
            </a:p>
            <a:p>
              <a:pPr algn="ctr" eaLnBrk="0" hangingPunct="0">
                <a:lnSpc>
                  <a:spcPct val="70000"/>
                </a:lnSpc>
                <a:defRPr/>
              </a:pPr>
              <a:r>
                <a:rPr lang="th-TH" altLang="th-TH" sz="1400" b="1" dirty="0">
                  <a:latin typeface="TH SarabunPSK" pitchFamily="34" charset="-34"/>
                  <a:cs typeface="TH SarabunPSK" pitchFamily="34" charset="-34"/>
                </a:rPr>
                <a:t> กลุ่มงานยุทธศาสตร์</a:t>
              </a:r>
            </a:p>
            <a:p>
              <a:pPr algn="ctr" eaLnBrk="0" hangingPunct="0">
                <a:lnSpc>
                  <a:spcPct val="70000"/>
                </a:lnSpc>
                <a:defRPr/>
              </a:pPr>
              <a:r>
                <a:rPr lang="th-TH" altLang="th-TH" sz="1400" b="1" dirty="0">
                  <a:latin typeface="TH SarabunPSK" pitchFamily="34" charset="-34"/>
                  <a:cs typeface="TH SarabunPSK" pitchFamily="34" charset="-34"/>
                </a:rPr>
                <a:t>การพัฒนาชุมชน</a:t>
              </a:r>
            </a:p>
          </p:txBody>
        </p:sp>
        <p:sp>
          <p:nvSpPr>
            <p:cNvPr id="12368" name="Rectangle 2"/>
            <p:cNvSpPr>
              <a:spLocks noChangeArrowheads="1"/>
            </p:cNvSpPr>
            <p:nvPr/>
          </p:nvSpPr>
          <p:spPr bwMode="auto">
            <a:xfrm>
              <a:off x="4679868" y="3468365"/>
              <a:ext cx="576000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en-US" altLang="th-TH" sz="1600" b="1" dirty="0">
                  <a:latin typeface="TH SarabunPSK" pitchFamily="34" charset="-34"/>
                  <a:cs typeface="TH SarabunPSK" pitchFamily="34" charset="-34"/>
                </a:rPr>
                <a:t>3</a:t>
              </a:r>
              <a:endParaRPr lang="th-TH" altLang="th-TH" sz="1400" b="1" dirty="0">
                <a:latin typeface="TH SarabunPSK" pitchFamily="34" charset="-34"/>
                <a:cs typeface="TH SarabunPSK" pitchFamily="34" charset="-34"/>
              </a:endParaRPr>
            </a:p>
          </p:txBody>
        </p:sp>
        <p:sp>
          <p:nvSpPr>
            <p:cNvPr id="12372" name="Rectangle 2"/>
            <p:cNvSpPr>
              <a:spLocks noChangeArrowheads="1"/>
            </p:cNvSpPr>
            <p:nvPr/>
          </p:nvSpPr>
          <p:spPr bwMode="auto">
            <a:xfrm>
              <a:off x="3203848" y="3789040"/>
              <a:ext cx="2052020" cy="325438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th-TH" altLang="th-TH" sz="1500" spc="-70" dirty="0">
                  <a:latin typeface="TH SarabunPSK" pitchFamily="34" charset="-34"/>
                  <a:cs typeface="TH SarabunPSK" pitchFamily="34" charset="-34"/>
                </a:rPr>
                <a:t>นักวิชาการพัฒนาชุมชน (ผอ.กง.) ชพ</a:t>
              </a:r>
              <a:r>
                <a:rPr lang="en-US" altLang="th-TH" sz="1500" spc="-70" dirty="0">
                  <a:latin typeface="TH SarabunPSK" pitchFamily="34" charset="-34"/>
                  <a:cs typeface="TH SarabunPSK" pitchFamily="34" charset="-34"/>
                </a:rPr>
                <a:t>. </a:t>
              </a:r>
              <a:r>
                <a:rPr lang="en-US" altLang="th-TH" sz="1000" spc="-70" dirty="0">
                  <a:solidFill>
                    <a:srgbClr val="FF0000"/>
                  </a:solidFill>
                  <a:latin typeface="TH SarabunPSK" pitchFamily="34" charset="-34"/>
                  <a:cs typeface="TH SarabunPSK" pitchFamily="34" charset="-34"/>
                </a:rPr>
                <a:t>(5754)</a:t>
              </a:r>
              <a:endParaRPr lang="th-TH" altLang="th-TH" sz="1000" spc="-70" dirty="0">
                <a:solidFill>
                  <a:srgbClr val="FF0000"/>
                </a:solidFill>
                <a:latin typeface="TH SarabunPSK" pitchFamily="34" charset="-34"/>
                <a:cs typeface="TH SarabunPSK" pitchFamily="34" charset="-34"/>
              </a:endParaRPr>
            </a:p>
          </p:txBody>
        </p:sp>
      </p:grpSp>
      <p:sp>
        <p:nvSpPr>
          <p:cNvPr id="102409" name="Text Box 17"/>
          <p:cNvSpPr txBox="1">
            <a:spLocks noChangeArrowheads="1"/>
          </p:cNvSpPr>
          <p:nvPr/>
        </p:nvSpPr>
        <p:spPr bwMode="auto">
          <a:xfrm>
            <a:off x="4665663" y="2420938"/>
            <a:ext cx="2570162" cy="628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(5759/5760/5761/5762)</a:t>
            </a:r>
          </a:p>
          <a:p>
            <a:pPr eaLnBrk="1" hangingPunct="1"/>
            <a:r>
              <a:rPr lang="th-TH" altLang="th-TH" sz="12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นักส่งเสริมการพัฒนาชุมชน (พรก.)</a:t>
            </a:r>
            <a:r>
              <a:rPr lang="en-US" altLang="th-TH" sz="12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12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 </a:t>
            </a:r>
            <a:r>
              <a:rPr lang="en-US" altLang="th-TH" sz="12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1</a:t>
            </a:r>
            <a:r>
              <a:rPr lang="th-TH" altLang="th-TH" sz="12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91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)</a:t>
            </a:r>
            <a:endParaRPr lang="th-TH" altLang="th-TH" sz="1000">
              <a:solidFill>
                <a:srgbClr val="0070C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th-TH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(กรอบฯ </a:t>
            </a:r>
            <a:r>
              <a:rPr lang="en-US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2564</a:t>
            </a:r>
            <a:r>
              <a:rPr lang="th-TH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en-US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-</a:t>
            </a:r>
            <a:r>
              <a:rPr lang="th-TH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en-US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2567)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(จ้างแล้ว)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               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(ไม่รวมในกรอบ ขรก.)</a:t>
            </a:r>
            <a:r>
              <a:rPr lang="th-TH" altLang="th-TH" sz="1000">
                <a:solidFill>
                  <a:srgbClr val="0070C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4" name="Group 18"/>
          <p:cNvGrpSpPr>
            <a:grpSpLocks/>
          </p:cNvGrpSpPr>
          <p:nvPr/>
        </p:nvGrpSpPr>
        <p:grpSpPr bwMode="auto">
          <a:xfrm>
            <a:off x="4665274" y="1773328"/>
            <a:ext cx="2051050" cy="646110"/>
            <a:chOff x="3203848" y="3468365"/>
            <a:chExt cx="2052020" cy="646111"/>
          </a:xfrm>
          <a:solidFill>
            <a:schemeClr val="bg1"/>
          </a:solidFill>
        </p:grpSpPr>
        <p:sp>
          <p:nvSpPr>
            <p:cNvPr id="12364" name="Rectangle 2"/>
            <p:cNvSpPr>
              <a:spLocks noChangeArrowheads="1"/>
            </p:cNvSpPr>
            <p:nvPr/>
          </p:nvSpPr>
          <p:spPr bwMode="auto">
            <a:xfrm>
              <a:off x="3203848" y="3468365"/>
              <a:ext cx="1476000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lnSpc>
                  <a:spcPct val="70000"/>
                </a:lnSpc>
                <a:defRPr/>
              </a:pPr>
              <a:endParaRPr lang="th-TH" altLang="th-TH" sz="700" b="1" dirty="0">
                <a:latin typeface="TH SarabunPSK" pitchFamily="34" charset="-34"/>
                <a:cs typeface="TH SarabunPSK" pitchFamily="34" charset="-34"/>
              </a:endParaRPr>
            </a:p>
            <a:p>
              <a:pPr algn="ctr" eaLnBrk="0" hangingPunct="0">
                <a:lnSpc>
                  <a:spcPct val="70000"/>
                </a:lnSpc>
                <a:defRPr/>
              </a:pPr>
              <a:r>
                <a:rPr lang="th-TH" altLang="th-TH" sz="1400" b="1" dirty="0">
                  <a:latin typeface="TH SarabunPSK" pitchFamily="34" charset="-34"/>
                  <a:cs typeface="TH SarabunPSK" pitchFamily="34" charset="-34"/>
                </a:rPr>
                <a:t>กลุ่มงานส่งเสริม                      การพัฒนาชุมชน</a:t>
              </a:r>
            </a:p>
          </p:txBody>
        </p:sp>
        <p:sp>
          <p:nvSpPr>
            <p:cNvPr id="12365" name="Rectangle 2"/>
            <p:cNvSpPr>
              <a:spLocks noChangeArrowheads="1"/>
            </p:cNvSpPr>
            <p:nvPr/>
          </p:nvSpPr>
          <p:spPr bwMode="auto">
            <a:xfrm>
              <a:off x="4679868" y="3468365"/>
              <a:ext cx="576000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en-US" altLang="th-TH" sz="1600" b="1" dirty="0">
                  <a:latin typeface="TH SarabunPSK" pitchFamily="34" charset="-34"/>
                  <a:cs typeface="TH SarabunPSK" pitchFamily="34" charset="-34"/>
                </a:rPr>
                <a:t>5</a:t>
              </a:r>
              <a:endParaRPr lang="th-TH" altLang="th-TH" sz="1600" b="1" dirty="0">
                <a:latin typeface="TH SarabunPSK" pitchFamily="34" charset="-34"/>
                <a:cs typeface="TH SarabunPSK" pitchFamily="34" charset="-34"/>
              </a:endParaRPr>
            </a:p>
          </p:txBody>
        </p:sp>
        <p:sp>
          <p:nvSpPr>
            <p:cNvPr id="12369" name="Rectangle 2"/>
            <p:cNvSpPr>
              <a:spLocks noChangeArrowheads="1"/>
            </p:cNvSpPr>
            <p:nvPr/>
          </p:nvSpPr>
          <p:spPr bwMode="auto">
            <a:xfrm>
              <a:off x="3203848" y="3789039"/>
              <a:ext cx="2052020" cy="325437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th-TH" altLang="th-TH" sz="1500" spc="-80" dirty="0">
                  <a:latin typeface="TH SarabunPSK" pitchFamily="34" charset="-34"/>
                  <a:cs typeface="TH SarabunPSK" pitchFamily="34" charset="-34"/>
                </a:rPr>
                <a:t>นักวิชาการพัฒนาชุมชน (ผอ.กง.) ชพ</a:t>
              </a:r>
              <a:r>
                <a:rPr lang="en-US" altLang="th-TH" sz="1500" spc="-80" dirty="0">
                  <a:latin typeface="TH SarabunPSK" pitchFamily="34" charset="-34"/>
                  <a:cs typeface="TH SarabunPSK" pitchFamily="34" charset="-34"/>
                </a:rPr>
                <a:t>. </a:t>
              </a:r>
              <a:r>
                <a:rPr lang="en-US" altLang="th-TH" sz="1000" spc="-80" dirty="0">
                  <a:solidFill>
                    <a:srgbClr val="FF0000"/>
                  </a:solidFill>
                  <a:latin typeface="TH SarabunPSK" pitchFamily="34" charset="-34"/>
                  <a:cs typeface="TH SarabunPSK" pitchFamily="34" charset="-34"/>
                </a:rPr>
                <a:t>(5758)</a:t>
              </a:r>
              <a:endParaRPr lang="th-TH" altLang="th-TH" sz="1000" spc="-80" dirty="0">
                <a:solidFill>
                  <a:srgbClr val="FF0000"/>
                </a:solidFill>
                <a:latin typeface="TH SarabunPSK" pitchFamily="34" charset="-34"/>
                <a:cs typeface="TH SarabunPSK" pitchFamily="34" charset="-34"/>
              </a:endParaRPr>
            </a:p>
          </p:txBody>
        </p:sp>
      </p:grpSp>
      <p:sp>
        <p:nvSpPr>
          <p:cNvPr id="102411" name="Text Box 17"/>
          <p:cNvSpPr txBox="1">
            <a:spLocks noChangeArrowheads="1"/>
          </p:cNvSpPr>
          <p:nvPr/>
        </p:nvSpPr>
        <p:spPr bwMode="auto">
          <a:xfrm>
            <a:off x="6969125" y="2425700"/>
            <a:ext cx="2087563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(5757/5773/5775/5799)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5" name="Group 18"/>
          <p:cNvGrpSpPr>
            <a:grpSpLocks/>
          </p:cNvGrpSpPr>
          <p:nvPr/>
        </p:nvGrpSpPr>
        <p:grpSpPr bwMode="auto">
          <a:xfrm>
            <a:off x="6968737" y="1778090"/>
            <a:ext cx="2052637" cy="646113"/>
            <a:chOff x="3203848" y="3468365"/>
            <a:chExt cx="2052020" cy="646113"/>
          </a:xfrm>
          <a:solidFill>
            <a:schemeClr val="bg1"/>
          </a:solidFill>
        </p:grpSpPr>
        <p:sp>
          <p:nvSpPr>
            <p:cNvPr id="12361" name="Rectangle 2"/>
            <p:cNvSpPr>
              <a:spLocks noChangeArrowheads="1"/>
            </p:cNvSpPr>
            <p:nvPr/>
          </p:nvSpPr>
          <p:spPr bwMode="auto">
            <a:xfrm>
              <a:off x="3203848" y="3468365"/>
              <a:ext cx="1476000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lnSpc>
                  <a:spcPct val="70000"/>
                </a:lnSpc>
                <a:defRPr/>
              </a:pPr>
              <a:endParaRPr lang="th-TH" altLang="th-TH" sz="700" b="1" dirty="0">
                <a:latin typeface="TH SarabunPSK" pitchFamily="34" charset="-34"/>
                <a:cs typeface="TH SarabunPSK" pitchFamily="34" charset="-34"/>
              </a:endParaRPr>
            </a:p>
            <a:p>
              <a:pPr algn="ctr" eaLnBrk="0" hangingPunct="0">
                <a:lnSpc>
                  <a:spcPct val="70000"/>
                </a:lnSpc>
                <a:defRPr/>
              </a:pPr>
              <a:r>
                <a:rPr lang="th-TH" altLang="th-TH" sz="1400" b="1" dirty="0">
                  <a:latin typeface="TH SarabunPSK" pitchFamily="34" charset="-34"/>
                  <a:cs typeface="TH SarabunPSK" pitchFamily="34" charset="-34"/>
                </a:rPr>
                <a:t>กลุ่มงานสารสนเทศ</a:t>
              </a:r>
            </a:p>
            <a:p>
              <a:pPr algn="ctr" eaLnBrk="0" hangingPunct="0">
                <a:lnSpc>
                  <a:spcPct val="70000"/>
                </a:lnSpc>
                <a:defRPr/>
              </a:pPr>
              <a:r>
                <a:rPr lang="th-TH" altLang="th-TH" sz="1400" b="1" dirty="0">
                  <a:latin typeface="TH SarabunPSK" pitchFamily="34" charset="-34"/>
                  <a:cs typeface="TH SarabunPSK" pitchFamily="34" charset="-34"/>
                </a:rPr>
                <a:t>การพัฒนาชุมชน</a:t>
              </a:r>
            </a:p>
          </p:txBody>
        </p:sp>
        <p:sp>
          <p:nvSpPr>
            <p:cNvPr id="12362" name="Rectangle 2"/>
            <p:cNvSpPr>
              <a:spLocks noChangeArrowheads="1"/>
            </p:cNvSpPr>
            <p:nvPr/>
          </p:nvSpPr>
          <p:spPr bwMode="auto">
            <a:xfrm>
              <a:off x="4679868" y="3468365"/>
              <a:ext cx="576000" cy="323850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en-US" altLang="th-TH" sz="1600" b="1" dirty="0">
                  <a:latin typeface="TH SarabunPSK" pitchFamily="34" charset="-34"/>
                  <a:cs typeface="TH SarabunPSK" pitchFamily="34" charset="-34"/>
                </a:rPr>
                <a:t>5</a:t>
              </a:r>
              <a:endParaRPr lang="th-TH" altLang="th-TH" sz="1400" b="1" dirty="0">
                <a:latin typeface="TH SarabunPSK" pitchFamily="34" charset="-34"/>
                <a:cs typeface="TH SarabunPSK" pitchFamily="34" charset="-34"/>
              </a:endParaRPr>
            </a:p>
          </p:txBody>
        </p:sp>
        <p:sp>
          <p:nvSpPr>
            <p:cNvPr id="11342" name="Rectangle 2"/>
            <p:cNvSpPr>
              <a:spLocks noChangeArrowheads="1"/>
            </p:cNvSpPr>
            <p:nvPr/>
          </p:nvSpPr>
          <p:spPr bwMode="auto">
            <a:xfrm>
              <a:off x="3203848" y="3789040"/>
              <a:ext cx="2052020" cy="325438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>
                <a:defRPr/>
              </a:pPr>
              <a:r>
                <a:rPr lang="th-TH" altLang="th-TH" sz="1500" spc="-60" dirty="0">
                  <a:latin typeface="TH SarabunPSK" pitchFamily="34" charset="-34"/>
                  <a:cs typeface="TH SarabunPSK" pitchFamily="34" charset="-34"/>
                </a:rPr>
                <a:t>นักวิชาการพัฒนาชุมชน (ผอ.กง.) ชพ</a:t>
              </a:r>
              <a:r>
                <a:rPr lang="en-US" altLang="th-TH" sz="1500" spc="-60" dirty="0">
                  <a:latin typeface="TH SarabunPSK" pitchFamily="34" charset="-34"/>
                  <a:cs typeface="TH SarabunPSK" pitchFamily="34" charset="-34"/>
                </a:rPr>
                <a:t>. </a:t>
              </a:r>
              <a:r>
                <a:rPr lang="en-US" altLang="th-TH" sz="1050" spc="-60" dirty="0">
                  <a:solidFill>
                    <a:srgbClr val="FF0000"/>
                  </a:solidFill>
                  <a:latin typeface="TH SarabunPSK" pitchFamily="34" charset="-34"/>
                  <a:cs typeface="TH SarabunPSK" pitchFamily="34" charset="-34"/>
                </a:rPr>
                <a:t>(617)</a:t>
              </a:r>
              <a:endParaRPr lang="th-TH" altLang="th-TH" sz="1050" spc="-60" dirty="0">
                <a:solidFill>
                  <a:srgbClr val="FF0000"/>
                </a:solidFill>
                <a:latin typeface="TH SarabunPSK" pitchFamily="34" charset="-34"/>
                <a:cs typeface="TH SarabunPSK" pitchFamily="34" charset="-34"/>
              </a:endParaRPr>
            </a:p>
          </p:txBody>
        </p:sp>
      </p:grpSp>
      <p:cxnSp>
        <p:nvCxnSpPr>
          <p:cNvPr id="78" name="Straight Connector 77"/>
          <p:cNvCxnSpPr/>
          <p:nvPr/>
        </p:nvCxnSpPr>
        <p:spPr>
          <a:xfrm>
            <a:off x="4572000" y="1419225"/>
            <a:ext cx="0" cy="223202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/>
          <p:cNvCxnSpPr/>
          <p:nvPr/>
        </p:nvCxnSpPr>
        <p:spPr>
          <a:xfrm>
            <a:off x="1116013" y="1628775"/>
            <a:ext cx="683895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2415" name="Rectangle 78"/>
          <p:cNvSpPr>
            <a:spLocks noChangeArrowheads="1"/>
          </p:cNvSpPr>
          <p:nvPr/>
        </p:nvSpPr>
        <p:spPr bwMode="auto">
          <a:xfrm>
            <a:off x="0" y="6611938"/>
            <a:ext cx="1619250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000" u="sng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หมายเหตุ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ภายในวงเล็บแสดงเลขที่ตำแหน่ง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102416" name="Group 49"/>
          <p:cNvGrpSpPr>
            <a:grpSpLocks/>
          </p:cNvGrpSpPr>
          <p:nvPr/>
        </p:nvGrpSpPr>
        <p:grpSpPr bwMode="auto">
          <a:xfrm>
            <a:off x="107950" y="3594100"/>
            <a:ext cx="2843213" cy="646113"/>
            <a:chOff x="107503" y="3717032"/>
            <a:chExt cx="2844257" cy="646113"/>
          </a:xfrm>
        </p:grpSpPr>
        <p:sp>
          <p:nvSpPr>
            <p:cNvPr id="102458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เมืองพิษณุโลก</a:t>
              </a:r>
            </a:p>
          </p:txBody>
        </p:sp>
        <p:sp>
          <p:nvSpPr>
            <p:cNvPr id="102459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9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02460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(5763)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02417" name="Text Box 17"/>
          <p:cNvSpPr txBox="1">
            <a:spLocks noChangeArrowheads="1"/>
          </p:cNvSpPr>
          <p:nvPr/>
        </p:nvSpPr>
        <p:spPr bwMode="auto">
          <a:xfrm>
            <a:off x="107950" y="4241800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8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(5765/5766/5767/5768/5769/5770/5771/5772)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102418" name="Group 50"/>
          <p:cNvGrpSpPr>
            <a:grpSpLocks/>
          </p:cNvGrpSpPr>
          <p:nvPr/>
        </p:nvGrpSpPr>
        <p:grpSpPr bwMode="auto">
          <a:xfrm>
            <a:off x="3132138" y="3594100"/>
            <a:ext cx="2843212" cy="646113"/>
            <a:chOff x="107503" y="3717032"/>
            <a:chExt cx="2844257" cy="646113"/>
          </a:xfrm>
        </p:grpSpPr>
        <p:sp>
          <p:nvSpPr>
            <p:cNvPr id="102455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นครไทย</a:t>
              </a:r>
            </a:p>
          </p:txBody>
        </p:sp>
        <p:sp>
          <p:nvSpPr>
            <p:cNvPr id="102456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02457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(5776)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02419" name="Text Box 17"/>
          <p:cNvSpPr txBox="1">
            <a:spLocks noChangeArrowheads="1"/>
          </p:cNvSpPr>
          <p:nvPr/>
        </p:nvSpPr>
        <p:spPr bwMode="auto">
          <a:xfrm>
            <a:off x="3132138" y="4241800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(5778/5779/5780/5781)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102420" name="Group 55"/>
          <p:cNvGrpSpPr>
            <a:grpSpLocks/>
          </p:cNvGrpSpPr>
          <p:nvPr/>
        </p:nvGrpSpPr>
        <p:grpSpPr bwMode="auto">
          <a:xfrm>
            <a:off x="6156325" y="3594100"/>
            <a:ext cx="2844800" cy="646113"/>
            <a:chOff x="107503" y="3717032"/>
            <a:chExt cx="2844257" cy="646113"/>
          </a:xfrm>
        </p:grpSpPr>
        <p:sp>
          <p:nvSpPr>
            <p:cNvPr id="102452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ชาติตระการ</a:t>
              </a:r>
            </a:p>
          </p:txBody>
        </p:sp>
        <p:sp>
          <p:nvSpPr>
            <p:cNvPr id="102453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02454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(5785)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02421" name="Text Box 17"/>
          <p:cNvSpPr txBox="1">
            <a:spLocks noChangeArrowheads="1"/>
          </p:cNvSpPr>
          <p:nvPr/>
        </p:nvSpPr>
        <p:spPr bwMode="auto">
          <a:xfrm>
            <a:off x="6156325" y="4241800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(5787/5788/5789/5790)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102422" name="Group 60"/>
          <p:cNvGrpSpPr>
            <a:grpSpLocks/>
          </p:cNvGrpSpPr>
          <p:nvPr/>
        </p:nvGrpSpPr>
        <p:grpSpPr bwMode="auto">
          <a:xfrm>
            <a:off x="107950" y="4962525"/>
            <a:ext cx="2843213" cy="646113"/>
            <a:chOff x="107503" y="3717032"/>
            <a:chExt cx="2844257" cy="646113"/>
          </a:xfrm>
        </p:grpSpPr>
        <p:sp>
          <p:nvSpPr>
            <p:cNvPr id="102449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บางระกำ</a:t>
              </a:r>
            </a:p>
          </p:txBody>
        </p:sp>
        <p:sp>
          <p:nvSpPr>
            <p:cNvPr id="102450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7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02451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(5791)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02423" name="Text Box 17"/>
          <p:cNvSpPr txBox="1">
            <a:spLocks noChangeArrowheads="1"/>
          </p:cNvSpPr>
          <p:nvPr/>
        </p:nvSpPr>
        <p:spPr bwMode="auto">
          <a:xfrm>
            <a:off x="107950" y="5610225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6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(5792/5793/5794/5795/5796/5797)</a:t>
            </a:r>
          </a:p>
          <a:p>
            <a:pPr eaLnBrk="1" hangingPunct="1"/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												</a:t>
            </a:r>
            <a:endParaRPr lang="th-TH" altLang="th-TH" sz="1200"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grpSp>
        <p:nvGrpSpPr>
          <p:cNvPr id="102424" name="Group 65"/>
          <p:cNvGrpSpPr>
            <a:grpSpLocks/>
          </p:cNvGrpSpPr>
          <p:nvPr/>
        </p:nvGrpSpPr>
        <p:grpSpPr bwMode="auto">
          <a:xfrm>
            <a:off x="3132138" y="4962525"/>
            <a:ext cx="2843212" cy="646113"/>
            <a:chOff x="107503" y="3717032"/>
            <a:chExt cx="2844257" cy="646113"/>
          </a:xfrm>
        </p:grpSpPr>
        <p:sp>
          <p:nvSpPr>
            <p:cNvPr id="102446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บางกระทุ่ม</a:t>
              </a:r>
            </a:p>
          </p:txBody>
        </p:sp>
        <p:sp>
          <p:nvSpPr>
            <p:cNvPr id="102447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5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02448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(5800)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02425" name="Text Box 17"/>
          <p:cNvSpPr txBox="1">
            <a:spLocks noChangeArrowheads="1"/>
          </p:cNvSpPr>
          <p:nvPr/>
        </p:nvSpPr>
        <p:spPr bwMode="auto">
          <a:xfrm>
            <a:off x="3132138" y="5610225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4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(5802/5803/5804/5805)</a:t>
            </a:r>
          </a:p>
        </p:txBody>
      </p:sp>
      <p:grpSp>
        <p:nvGrpSpPr>
          <p:cNvPr id="102426" name="Group 70"/>
          <p:cNvGrpSpPr>
            <a:grpSpLocks/>
          </p:cNvGrpSpPr>
          <p:nvPr/>
        </p:nvGrpSpPr>
        <p:grpSpPr bwMode="auto">
          <a:xfrm>
            <a:off x="6156325" y="4962525"/>
            <a:ext cx="2844800" cy="646113"/>
            <a:chOff x="107503" y="3717032"/>
            <a:chExt cx="2844257" cy="646113"/>
          </a:xfrm>
        </p:grpSpPr>
        <p:sp>
          <p:nvSpPr>
            <p:cNvPr id="102443" name="Rectangle 2"/>
            <p:cNvSpPr>
              <a:spLocks noChangeArrowheads="1"/>
            </p:cNvSpPr>
            <p:nvPr/>
          </p:nvSpPr>
          <p:spPr bwMode="auto">
            <a:xfrm>
              <a:off x="107504" y="3717032"/>
              <a:ext cx="2304256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en-US" altLang="th-TH" sz="7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 สำนักงานพัฒนาชุมชนอำเภอ</a:t>
              </a:r>
            </a:p>
            <a:p>
              <a:pPr algn="ctr">
                <a:lnSpc>
                  <a:spcPct val="70000"/>
                </a:lnSpc>
              </a:pPr>
              <a:r>
                <a:rPr lang="th-TH" altLang="th-TH" sz="14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พรหมพิราม</a:t>
              </a:r>
            </a:p>
          </p:txBody>
        </p:sp>
        <p:sp>
          <p:nvSpPr>
            <p:cNvPr id="102444" name="Rectangle 2"/>
            <p:cNvSpPr>
              <a:spLocks noChangeArrowheads="1"/>
            </p:cNvSpPr>
            <p:nvPr/>
          </p:nvSpPr>
          <p:spPr bwMode="auto">
            <a:xfrm>
              <a:off x="2411760" y="3721323"/>
              <a:ext cx="540000" cy="32385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en-US" altLang="th-TH" sz="16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7</a:t>
              </a:r>
              <a:endParaRPr lang="th-TH" altLang="th-TH" sz="14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sp>
          <p:nvSpPr>
            <p:cNvPr id="102445" name="Rectangle 2"/>
            <p:cNvSpPr>
              <a:spLocks noChangeArrowheads="1"/>
            </p:cNvSpPr>
            <p:nvPr/>
          </p:nvSpPr>
          <p:spPr bwMode="auto">
            <a:xfrm>
              <a:off x="107503" y="4037707"/>
              <a:ext cx="2844000" cy="32543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/>
              <a:r>
                <a:rPr lang="th-TH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นักวิชาการพัฒนาชุมชน (พัฒนาการอำเภอ) ชพ</a:t>
              </a:r>
              <a:r>
                <a:rPr lang="en-US" altLang="th-TH" sz="1500">
                  <a:latin typeface="TH SarabunPSK" panose="020B0500040200020003" pitchFamily="34" charset="-34"/>
                  <a:cs typeface="TH SarabunPSK" panose="020B0500040200020003" pitchFamily="34" charset="-34"/>
                </a:rPr>
                <a:t>. </a:t>
              </a:r>
              <a:r>
                <a:rPr lang="en-US" altLang="th-TH" sz="1000">
                  <a:solidFill>
                    <a:srgbClr val="FF000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(5806)</a:t>
              </a:r>
              <a:endPara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  <p:sp>
        <p:nvSpPr>
          <p:cNvPr id="102427" name="Text Box 17"/>
          <p:cNvSpPr txBox="1">
            <a:spLocks noChangeArrowheads="1"/>
          </p:cNvSpPr>
          <p:nvPr/>
        </p:nvSpPr>
        <p:spPr bwMode="auto">
          <a:xfrm>
            <a:off x="6156325" y="5610225"/>
            <a:ext cx="2879725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นักวิชาการพัฒนาชุมชน (ปก./ชก.)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5 </a:t>
            </a:r>
          </a:p>
          <a:p>
            <a:pPr eaLnBrk="1" hangingPunct="1"/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(5809/5810/5811/5812/5813)</a:t>
            </a:r>
          </a:p>
          <a:p>
            <a:pPr eaLnBrk="1" hangingPunct="1"/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เจ้าพนักงานพัฒนาชุมชน (ปง./ชง.)    - </a:t>
            </a:r>
            <a:r>
              <a:rPr lang="en-US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1</a:t>
            </a:r>
            <a:r>
              <a:rPr lang="th-TH" altLang="th-TH" sz="1200"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 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(</a:t>
            </a:r>
            <a:r>
              <a:rPr lang="en-US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5807</a:t>
            </a:r>
            <a:r>
              <a:rPr lang="th-TH" altLang="th-TH" sz="1000">
                <a:solidFill>
                  <a:srgbClr val="FF0000"/>
                </a:solidFill>
                <a:latin typeface="TH SarabunPSK" panose="020B0500040200020003" pitchFamily="34" charset="-34"/>
                <a:ea typeface="Angsana New" panose="02020603050405020304" pitchFamily="18" charset="-34"/>
                <a:cs typeface="TH SarabunPSK" panose="020B0500040200020003" pitchFamily="34" charset="-34"/>
              </a:rPr>
              <a:t>)</a:t>
            </a:r>
            <a:endParaRPr lang="en-US" altLang="th-TH" sz="1000">
              <a:solidFill>
                <a:srgbClr val="FF0000"/>
              </a:solidFill>
              <a:latin typeface="TH SarabunPSK" panose="020B0500040200020003" pitchFamily="34" charset="-34"/>
              <a:ea typeface="Angsana New" panose="02020603050405020304" pitchFamily="18" charset="-34"/>
              <a:cs typeface="TH SarabunPSK" panose="020B0500040200020003" pitchFamily="34" charset="-34"/>
            </a:endParaRPr>
          </a:p>
        </p:txBody>
      </p:sp>
      <p:cxnSp>
        <p:nvCxnSpPr>
          <p:cNvPr id="76" name="Straight Connector 75"/>
          <p:cNvCxnSpPr/>
          <p:nvPr/>
        </p:nvCxnSpPr>
        <p:spPr>
          <a:xfrm>
            <a:off x="1404938" y="3500438"/>
            <a:ext cx="604837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9" name="Straight Connector 78"/>
          <p:cNvCxnSpPr/>
          <p:nvPr/>
        </p:nvCxnSpPr>
        <p:spPr>
          <a:xfrm>
            <a:off x="1116013" y="1628775"/>
            <a:ext cx="0" cy="14446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" name="Straight Connector 80"/>
          <p:cNvCxnSpPr/>
          <p:nvPr/>
        </p:nvCxnSpPr>
        <p:spPr>
          <a:xfrm>
            <a:off x="3348038" y="1628775"/>
            <a:ext cx="0" cy="14446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" name="Straight Connector 81"/>
          <p:cNvCxnSpPr/>
          <p:nvPr/>
        </p:nvCxnSpPr>
        <p:spPr>
          <a:xfrm>
            <a:off x="5651500" y="1628775"/>
            <a:ext cx="0" cy="14446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3" name="Straight Connector 82"/>
          <p:cNvCxnSpPr/>
          <p:nvPr/>
        </p:nvCxnSpPr>
        <p:spPr>
          <a:xfrm>
            <a:off x="7956550" y="1628775"/>
            <a:ext cx="0" cy="14446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4" name="Straight Connector 83"/>
          <p:cNvCxnSpPr/>
          <p:nvPr/>
        </p:nvCxnSpPr>
        <p:spPr>
          <a:xfrm>
            <a:off x="1403350" y="3500438"/>
            <a:ext cx="0" cy="904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/>
          <p:cNvCxnSpPr/>
          <p:nvPr/>
        </p:nvCxnSpPr>
        <p:spPr>
          <a:xfrm>
            <a:off x="7451725" y="3500438"/>
            <a:ext cx="0" cy="904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" name="Straight Connector 85"/>
          <p:cNvCxnSpPr/>
          <p:nvPr/>
        </p:nvCxnSpPr>
        <p:spPr>
          <a:xfrm>
            <a:off x="3049588" y="3500438"/>
            <a:ext cx="0" cy="136842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7" name="Straight Connector 86"/>
          <p:cNvCxnSpPr/>
          <p:nvPr/>
        </p:nvCxnSpPr>
        <p:spPr>
          <a:xfrm>
            <a:off x="1403350" y="4868863"/>
            <a:ext cx="604837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9" name="Straight Connector 88"/>
          <p:cNvCxnSpPr/>
          <p:nvPr/>
        </p:nvCxnSpPr>
        <p:spPr>
          <a:xfrm>
            <a:off x="1403350" y="4868863"/>
            <a:ext cx="0" cy="904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0" name="Straight Connector 89"/>
          <p:cNvCxnSpPr/>
          <p:nvPr/>
        </p:nvCxnSpPr>
        <p:spPr>
          <a:xfrm>
            <a:off x="4427538" y="4868863"/>
            <a:ext cx="0" cy="904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1" name="Straight Connector 90"/>
          <p:cNvCxnSpPr/>
          <p:nvPr/>
        </p:nvCxnSpPr>
        <p:spPr>
          <a:xfrm>
            <a:off x="7451725" y="4868863"/>
            <a:ext cx="0" cy="904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02440" name="Group 74"/>
          <p:cNvGrpSpPr>
            <a:grpSpLocks/>
          </p:cNvGrpSpPr>
          <p:nvPr/>
        </p:nvGrpSpPr>
        <p:grpSpPr bwMode="auto">
          <a:xfrm>
            <a:off x="107950" y="1774825"/>
            <a:ext cx="2051050" cy="646113"/>
            <a:chOff x="107950" y="1775470"/>
            <a:chExt cx="2051050" cy="646112"/>
          </a:xfrm>
        </p:grpSpPr>
        <p:grpSp>
          <p:nvGrpSpPr>
            <p:cNvPr id="13" name="Group 18"/>
            <p:cNvGrpSpPr>
              <a:grpSpLocks/>
            </p:cNvGrpSpPr>
            <p:nvPr/>
          </p:nvGrpSpPr>
          <p:grpSpPr bwMode="auto">
            <a:xfrm>
              <a:off x="107950" y="1775470"/>
              <a:ext cx="2051050" cy="646112"/>
              <a:chOff x="3203848" y="3468365"/>
              <a:chExt cx="2052020" cy="646113"/>
            </a:xfrm>
            <a:solidFill>
              <a:schemeClr val="bg1"/>
            </a:solidFill>
          </p:grpSpPr>
          <p:sp>
            <p:nvSpPr>
              <p:cNvPr id="14387" name="Rectangle 2"/>
              <p:cNvSpPr>
                <a:spLocks noChangeArrowheads="1"/>
              </p:cNvSpPr>
              <p:nvPr/>
            </p:nvSpPr>
            <p:spPr bwMode="auto">
              <a:xfrm>
                <a:off x="4679868" y="3468365"/>
                <a:ext cx="576000" cy="323850"/>
              </a:xfrm>
              <a:prstGeom prst="rect">
                <a:avLst/>
              </a:prstGeom>
              <a:grpFill/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anchor="ctr"/>
              <a:lstStyle/>
              <a:p>
                <a:pPr algn="ctr" eaLnBrk="0" hangingPunct="0">
                  <a:defRPr/>
                </a:pPr>
                <a:r>
                  <a:rPr lang="en-US" altLang="th-TH" sz="1600" b="1" dirty="0">
                    <a:latin typeface="TH SarabunPSK" pitchFamily="34" charset="-34"/>
                    <a:cs typeface="TH SarabunPSK" pitchFamily="34" charset="-34"/>
                  </a:rPr>
                  <a:t>8</a:t>
                </a:r>
                <a:endParaRPr lang="th-TH" altLang="th-TH" sz="1400" b="1" dirty="0">
                  <a:latin typeface="TH SarabunPSK" pitchFamily="34" charset="-34"/>
                  <a:cs typeface="TH SarabunPSK" pitchFamily="34" charset="-34"/>
                </a:endParaRPr>
              </a:p>
            </p:txBody>
          </p:sp>
          <p:sp>
            <p:nvSpPr>
              <p:cNvPr id="14388" name="Rectangle 2"/>
              <p:cNvSpPr>
                <a:spLocks noChangeArrowheads="1"/>
              </p:cNvSpPr>
              <p:nvPr/>
            </p:nvSpPr>
            <p:spPr bwMode="auto">
              <a:xfrm>
                <a:off x="3203848" y="3789040"/>
                <a:ext cx="2052000" cy="325438"/>
              </a:xfrm>
              <a:prstGeom prst="rect">
                <a:avLst/>
              </a:prstGeom>
              <a:grpFill/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anchor="ctr"/>
              <a:lstStyle/>
              <a:p>
                <a:pPr algn="ctr" eaLnBrk="0" hangingPunct="0">
                  <a:defRPr/>
                </a:pPr>
                <a:r>
                  <a:rPr lang="th-TH" altLang="th-TH" sz="1400" spc="-40" dirty="0">
                    <a:latin typeface="TH SarabunPSK" pitchFamily="34" charset="-34"/>
                    <a:cs typeface="TH SarabunPSK" pitchFamily="34" charset="-34"/>
                  </a:rPr>
                  <a:t>นักวิชาการพัฒนาชุมชน (ผอ.กง.) </a:t>
                </a:r>
                <a:r>
                  <a:rPr lang="th-TH" altLang="th-TH" sz="1400" spc="-40" dirty="0" err="1">
                    <a:latin typeface="TH SarabunPSK" pitchFamily="34" charset="-34"/>
                    <a:cs typeface="TH SarabunPSK" pitchFamily="34" charset="-34"/>
                  </a:rPr>
                  <a:t>ชพ.</a:t>
                </a:r>
                <a:r>
                  <a:rPr lang="en-US" altLang="th-TH" sz="1400" spc="-40" dirty="0">
                    <a:latin typeface="TH SarabunPSK" pitchFamily="34" charset="-34"/>
                    <a:cs typeface="TH SarabunPSK" pitchFamily="34" charset="-34"/>
                  </a:rPr>
                  <a:t> </a:t>
                </a:r>
                <a:r>
                  <a:rPr lang="en-US" altLang="th-TH" sz="1000" spc="-40" dirty="0">
                    <a:solidFill>
                      <a:srgbClr val="FF0000"/>
                    </a:solidFill>
                    <a:latin typeface="TH SarabunPSK" pitchFamily="34" charset="-34"/>
                    <a:cs typeface="TH SarabunPSK" pitchFamily="34" charset="-34"/>
                  </a:rPr>
                  <a:t>(5749)</a:t>
                </a:r>
                <a:endParaRPr lang="th-TH" altLang="th-TH" sz="1000" spc="-40" dirty="0">
                  <a:solidFill>
                    <a:srgbClr val="FF0000"/>
                  </a:solidFill>
                  <a:latin typeface="TH SarabunPSK" pitchFamily="34" charset="-34"/>
                  <a:cs typeface="TH SarabunPSK" pitchFamily="34" charset="-34"/>
                </a:endParaRPr>
              </a:p>
            </p:txBody>
          </p:sp>
        </p:grpSp>
        <p:sp>
          <p:nvSpPr>
            <p:cNvPr id="102442" name="Rectangle 2"/>
            <p:cNvSpPr>
              <a:spLocks noChangeArrowheads="1"/>
            </p:cNvSpPr>
            <p:nvPr/>
          </p:nvSpPr>
          <p:spPr bwMode="auto">
            <a:xfrm>
              <a:off x="107950" y="1775470"/>
              <a:ext cx="1475302" cy="323849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70000"/>
                </a:lnSpc>
              </a:pPr>
              <a:endParaRPr lang="th-TH" altLang="th-TH" sz="12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endParaRPr lang="th-TH" altLang="th-TH" sz="8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70000"/>
                </a:lnSpc>
              </a:pPr>
              <a:r>
                <a:rPr lang="th-TH" altLang="th-TH" sz="1200" b="1">
                  <a:latin typeface="TH SarabunPSK" panose="020B0500040200020003" pitchFamily="34" charset="-34"/>
                  <a:cs typeface="TH SarabunPSK" panose="020B0500040200020003" pitchFamily="34" charset="-34"/>
                </a:rPr>
                <a:t>กลุ่มงานประสานและสนับสนุนการบริหารงานพัฒนาชุมชน</a:t>
              </a:r>
            </a:p>
            <a:p>
              <a:pPr algn="ctr"/>
              <a:endParaRPr lang="th-TH" altLang="th-TH" sz="1200" b="1"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ชุดรูปแบบของ Offic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txDef>
      <a:spPr bwMode="auto">
        <a:solidFill>
          <a:srgbClr val="FFFFFF"/>
        </a:solidFill>
        <a:ln w="9525">
          <a:solidFill>
            <a:srgbClr val="000000"/>
          </a:solidFill>
          <a:miter lim="800000"/>
          <a:headEnd/>
          <a:tailEnd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ctr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ts val="1000"/>
          </a:spcAft>
          <a:buClrTx/>
          <a:buSzTx/>
          <a:buFontTx/>
          <a:buNone/>
          <a:tabLst/>
          <a:defRPr kumimoji="0" sz="1400" b="0" i="0" u="none" strike="noStrike" cap="none" normalizeH="0" baseline="0" dirty="0" smtClean="0">
            <a:ln>
              <a:noFill/>
            </a:ln>
            <a:solidFill>
              <a:schemeClr val="tx1"/>
            </a:solidFill>
            <a:effectLst/>
            <a:latin typeface="Browallia New" pitchFamily="34" charset="-34"/>
            <a:ea typeface="Angsana New" pitchFamily="18" charset="-34"/>
            <a:cs typeface="Browallia New" pitchFamily="34" charset="-34"/>
          </a:defRPr>
        </a:defPPr>
      </a:lstStyle>
    </a:txDef>
  </a:objectDefaults>
  <a:extraClrSchemeLst/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15000</TotalTime>
  <Words>63654</Words>
  <Application>Microsoft Office PowerPoint</Application>
  <PresentationFormat>On-screen Show (4:3)</PresentationFormat>
  <Paragraphs>12174</Paragraphs>
  <Slides>180</Slides>
  <Notes>4</Notes>
  <HiddenSlides>0</HiddenSlides>
  <MMClips>0</MMClips>
  <ScaleCrop>false</ScaleCrop>
  <HeadingPairs>
    <vt:vector size="6" baseType="variant">
      <vt:variant>
        <vt:lpstr>Fonts Used</vt:lpstr>
      </vt:variant>
      <vt:variant>
        <vt:i4>7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180</vt:i4>
      </vt:variant>
    </vt:vector>
  </HeadingPairs>
  <TitlesOfParts>
    <vt:vector size="188" baseType="lpstr">
      <vt:lpstr>Arial</vt:lpstr>
      <vt:lpstr>Calibri</vt:lpstr>
      <vt:lpstr>TH SarabunPSK</vt:lpstr>
      <vt:lpstr>Wingdings</vt:lpstr>
      <vt:lpstr>TH SarabunIT๙</vt:lpstr>
      <vt:lpstr>Angsana New</vt:lpstr>
      <vt:lpstr>Cordia New</vt:lpstr>
      <vt:lpstr>ชุดรูปแบบของ Office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ภาพนิ่ง 1</dc:title>
  <dc:creator>ocsc</dc:creator>
  <cp:lastModifiedBy>HP</cp:lastModifiedBy>
  <cp:revision>1397</cp:revision>
  <cp:lastPrinted>2019-08-13T08:35:50Z</cp:lastPrinted>
  <dcterms:created xsi:type="dcterms:W3CDTF">2009-01-30T06:25:34Z</dcterms:created>
  <dcterms:modified xsi:type="dcterms:W3CDTF">2026-01-09T06:00:19Z</dcterms:modified>
</cp:coreProperties>
</file>